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86" r:id="rId6"/>
    <p:sldId id="280" r:id="rId7"/>
    <p:sldId id="281" r:id="rId8"/>
    <p:sldId id="283" r:id="rId9"/>
    <p:sldId id="287" r:id="rId10"/>
    <p:sldId id="288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151"/>
    <a:srgbClr val="B898A6"/>
    <a:srgbClr val="7F2766"/>
    <a:srgbClr val="F3E6F4"/>
    <a:srgbClr val="CC00FF"/>
    <a:srgbClr val="F0EAEB"/>
    <a:srgbClr val="F0EAED"/>
    <a:srgbClr val="F1E8F2"/>
    <a:srgbClr val="EF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EB9E-6A88-AA71-5257-34C90BE0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0878-B70C-F9E5-137C-93062F62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0B04-C4C6-6524-6CB6-ACAC5D75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ECB-4433-D4C2-5B28-F8D7D855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A5D7E-3E26-FA9A-6AC9-F4F60E3E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278C-F956-7294-1D59-34EDF3F6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38D71-DA81-FAF8-9335-CFF212DBF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A2C3-0BA9-D221-1D3B-8DE7F37A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17600-B400-489F-F94C-A32A4317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1372-770B-64C6-FCE4-703C3E34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62C35-CFED-D610-B88F-373D63037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C1F50-1A90-469E-AC3C-86E66402B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1960-81CD-114F-C9B5-D16E4256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B0A6-C313-BF2B-1FB9-335999E1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EB347-73D8-38CC-A548-68BA102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7FCE-2A23-38AC-95A0-3705A02E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67DA-2961-0739-8D70-5EBC9435F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6E78-DCD1-1D60-066B-76923C05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DE4C-A3C4-9C69-35AC-1C122ECB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153E-0B51-AA91-DA2E-A6737571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A04E-7D30-2174-9BAF-1CD50320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851F-369E-FAA0-224F-E085F0A75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D2C6F-47D9-4851-6E5A-C0D5AF16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B198-B5B2-F3D6-5A3F-7575BDCD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615B-A59B-21D3-4614-0F215D28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F180-5171-1ED4-6C8C-268E64BB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2959-900A-BE60-89CD-028828419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732-4E97-BDCF-6AA6-711ABBDE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A70A9-BB3A-3D14-8D6D-A6053903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914AB-AC38-5219-28CA-C5B5CE21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F3C1-8F2A-8D61-F87C-538ECCB4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A406-34A3-F010-B924-0550FD8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F190-A1BE-C5D7-FBAD-43208006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DAA57-CCDC-4FEC-C0C5-E81D1A9D5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BB932-B297-1B8E-BC3E-8FE9CFFA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257A5-3EC9-E2AC-0AC9-E3781F76A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9C2F8-416F-41B6-6724-B824E97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38892-39E8-D924-E786-27D26C41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6876A-A044-4F98-D97A-DB874D9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08CA-8C61-C071-4C52-D0D73E42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B7C2-1002-440E-53B3-891B78DD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1C78F-6B9B-0919-BB5C-A840ED8B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0EFE0-6F78-316F-6E8D-B0BB430E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7F17-E33B-B33F-7FBC-4425CD0A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4CDE5-8CBB-D837-7F18-630524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6A57-77DE-CDF9-3B7C-9FFBF9EB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6F6D-AF04-13B3-D386-F3752F45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0220-AE17-8AB8-5DAF-9DEA218F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6E799-BC6F-6A33-431B-81954FC4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AAA6-E02E-7D5B-F9ED-C1052E2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35C7-90C2-6185-E147-73B2979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4FC0-0E8E-612C-3C83-993CECC8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AA80-42A2-1FF9-BC3D-5FA78AB5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17188-7E76-41E3-7DEA-743295795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79FF8-470B-DD11-7077-776360A8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FC00-DD57-21D9-60CD-19D6F55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F2425-1EC7-4C9F-AEC5-317DA9B8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CFBF-D49F-6B8A-4490-1C369CF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5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6E247-42D4-98F8-0BC0-A1717CCD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F741A-F3F8-6734-5C14-97885A631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A23B-21DD-7EEE-BF49-E550B7A8D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E25-EEDC-4030-BE2E-7D1DCD1836B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C64A4-FD4C-1E68-12EB-9202AF90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8F66-23FD-D53F-409E-E97A48741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BEA9-2997-4956-A14F-58273F9FF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zainab.hassan@tiu.edu.i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42A89-3325-068F-D80C-FD710EB4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942A3EC-FCB2-16E5-057C-76CB032B9F2A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DDAE16-E4C0-3AAE-D77E-E09BA343761C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59ACC57-3FBC-718A-7A74-149C40569904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F26C8A8B-842D-D002-EF5A-C53BD9802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14BE1A0-C598-F170-32BF-2D8979FA8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091BD5-95DF-158C-24EE-27C73E4C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AE91289-D525-DBFB-5993-E06262AB7C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6943CE-3FFD-A9A0-563A-8329B30B6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E5A2E3F-F8B2-F6AF-57AD-5BE8C9FF66DF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B605302-976B-66A1-6C6A-39181D7577BD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2E082-9F27-6FF1-14F2-6B808196DA97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D692EDA-EF7A-905D-E529-095CAE345453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5C6758B-0F1E-A6D0-772E-887AE52B0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2CCD70F-1109-FE09-9686-98759EC36853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48D4D13-F8DD-51DE-54B3-15AA3CC53E03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DF88A53F-BA27-1194-56F2-B4D4BF8EE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16" y="1564961"/>
            <a:ext cx="9144000" cy="138605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Culture and Society</a:t>
            </a:r>
          </a:p>
        </p:txBody>
      </p:sp>
      <p:sp>
        <p:nvSpPr>
          <p:cNvPr id="3" name="Subtitle 26">
            <a:extLst>
              <a:ext uri="{FF2B5EF4-FFF2-40B4-BE49-F238E27FC236}">
                <a16:creationId xmlns:a16="http://schemas.microsoft.com/office/drawing/2014/main" id="{DA8E3FC2-72A5-ACAB-E68F-B96A0593D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616" y="3270315"/>
            <a:ext cx="9144000" cy="22025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Ms.Zainab</a:t>
            </a: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Hassan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zainab.hassan@tiu.edu.iq</a:t>
            </a:r>
            <a:endParaRPr lang="en-US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Fall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FF66CC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January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3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4DAA2-3743-55BA-DAEB-0E89B532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B19FDB-20CC-C7B9-4481-1D1A41072D78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EDF1DEE-FBD7-24B9-8072-098CE69A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143279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Group Leadership: Functions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F56145E-73F2-BB23-0AFD-265CE9DF8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1037464"/>
            <a:ext cx="11267769" cy="46973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Leadership function refers to the main focus or goal of the leader. An </a:t>
            </a:r>
            <a:r>
              <a:rPr lang="en-US" sz="2400" b="1" dirty="0">
                <a:solidFill>
                  <a:srgbClr val="C00000"/>
                </a:solidFill>
              </a:rPr>
              <a:t>instrumental leader </a:t>
            </a:r>
            <a:r>
              <a:rPr lang="en-US" sz="2400" dirty="0"/>
              <a:t>is one who is </a:t>
            </a:r>
            <a:r>
              <a:rPr lang="en-US" sz="2400" dirty="0">
                <a:highlight>
                  <a:srgbClr val="00FFFF"/>
                </a:highlight>
              </a:rPr>
              <a:t>goal-oriented</a:t>
            </a:r>
            <a:r>
              <a:rPr lang="en-US" sz="2400" dirty="0"/>
              <a:t> and largely concerned with accomplishing set tasks. We can imagine that an army general or a company CEO would be an instrumental leader.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In contrast, </a:t>
            </a:r>
            <a:r>
              <a:rPr lang="en-US" sz="2400" b="1" dirty="0">
                <a:solidFill>
                  <a:srgbClr val="C00000"/>
                </a:solidFill>
              </a:rPr>
              <a:t>expressive leaders </a:t>
            </a:r>
            <a:r>
              <a:rPr lang="en-US" sz="2400" dirty="0"/>
              <a:t>are more concerned with </a:t>
            </a:r>
            <a:r>
              <a:rPr lang="en-US" sz="2400" dirty="0">
                <a:highlight>
                  <a:srgbClr val="00FFFF"/>
                </a:highlight>
              </a:rPr>
              <a:t>promoting emotional strength, </a:t>
            </a:r>
            <a:r>
              <a:rPr lang="en-US" sz="2400" dirty="0"/>
              <a:t>health and ensuring that people feel supported. Social and religious leaders—rabbis, priests, imams, directors of youth homes and social service programs—are often perceived as expressive leaders.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395964-00C5-4BAF-429D-D674FF74D097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6D736A-5A02-EC2E-9704-8E8EEC9F2CBC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B2CAAD-52C5-A227-20B5-BC78F0BA4C41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2EB767D-A300-D76E-35F1-3EEF3CA80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2058BD-8EBA-2C93-9623-E122AD4DAFDC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18E391E-463F-3F10-4225-FEED7895F911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E3B50445-1567-33A3-A3D8-DD4ACC5C03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0D7F5120-97B4-C278-C99B-787865EDE8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7421497-F154-6182-3E7F-8549331406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4A21CEB-26F7-435C-F5DA-8EFCBA732E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77BDA8-EEC2-F54E-F923-C04F37F0A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7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3059D-118A-3E64-BD39-1BF67AA1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9D2511-EE80-5D25-11D4-6DA1550E184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168A9EE-4521-6887-FBFE-ED8A3F9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C00FF"/>
                </a:solidFill>
              </a:rPr>
              <a:t>Activity… </a:t>
            </a:r>
            <a:r>
              <a:rPr lang="en-US" sz="4800" b="1" dirty="0">
                <a:solidFill>
                  <a:srgbClr val="CC00FF"/>
                </a:solidFill>
                <a:sym typeface="Wingdings" panose="05000000000000000000" pitchFamily="2" charset="2"/>
              </a:rPr>
              <a:t></a:t>
            </a:r>
            <a:endParaRPr lang="en-US" sz="48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E4EA0B0F-A7CC-AADF-B49E-06E8A04F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975"/>
            <a:ext cx="11034251" cy="4611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There is a thought which states that, “</a:t>
            </a:r>
            <a:r>
              <a:rPr lang="en-US" sz="3200" dirty="0">
                <a:highlight>
                  <a:srgbClr val="00FFFF"/>
                </a:highlight>
              </a:rPr>
              <a:t>men</a:t>
            </a:r>
            <a:r>
              <a:rPr lang="en-US" sz="3200" dirty="0"/>
              <a:t> are more </a:t>
            </a:r>
            <a:r>
              <a:rPr lang="en-US" sz="3200" dirty="0">
                <a:highlight>
                  <a:srgbClr val="00FFFF"/>
                </a:highlight>
              </a:rPr>
              <a:t>instrumental leaders</a:t>
            </a:r>
            <a:r>
              <a:rPr lang="en-US" sz="3200" dirty="0"/>
              <a:t>, and </a:t>
            </a:r>
            <a:r>
              <a:rPr lang="en-US" sz="3200" dirty="0">
                <a:highlight>
                  <a:srgbClr val="B898A6"/>
                </a:highlight>
              </a:rPr>
              <a:t>women</a:t>
            </a:r>
            <a:r>
              <a:rPr lang="en-US" sz="3200" dirty="0"/>
              <a:t> are </a:t>
            </a:r>
            <a:r>
              <a:rPr lang="en-US" sz="3200" dirty="0">
                <a:highlight>
                  <a:srgbClr val="B898A6"/>
                </a:highlight>
              </a:rPr>
              <a:t>more expressive </a:t>
            </a:r>
            <a:r>
              <a:rPr lang="en-US" sz="3200" dirty="0"/>
              <a:t>leaders.”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 do you think about this statement?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Are you against the statement or aside with it?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Justify your ideas with few sentences.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3ECEE6-637B-25B2-B0A3-74960F1C82B4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A21931-7729-6DDE-8512-58E67E266515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C4736B3-08B1-AD23-E878-380D73D24044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658ED00-FA02-E270-D70F-697F7B27A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DEC4F9-1B4B-9904-12A1-011D9D619C93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689AD5D-018C-976F-B728-8CB67ED021A1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F3ABA3A-411B-5995-B15F-FA3A2ABA7B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0DCB1A7-88A0-F623-D9F1-255C7C17E5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F3A10AB-3478-C0DC-216B-AFFD3FC37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BEF489C2-CFD0-FBF0-E49B-41A96BFC71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B5B41A-02E7-2786-AFB2-9ACE990B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Graphic 10" descr="Alarm Ringing with solid fill">
            <a:extLst>
              <a:ext uri="{FF2B5EF4-FFF2-40B4-BE49-F238E27FC236}">
                <a16:creationId xmlns:a16="http://schemas.microsoft.com/office/drawing/2014/main" id="{97972A2F-896B-2FF8-5CCA-08FEF9C00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3384" y="2974222"/>
            <a:ext cx="2161017" cy="21610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397C9F-ED58-5754-20C0-5F5069DE7442}"/>
              </a:ext>
            </a:extLst>
          </p:cNvPr>
          <p:cNvSpPr/>
          <p:nvPr/>
        </p:nvSpPr>
        <p:spPr>
          <a:xfrm>
            <a:off x="9851923" y="5157849"/>
            <a:ext cx="1501877" cy="426603"/>
          </a:xfrm>
          <a:prstGeom prst="roundRect">
            <a:avLst/>
          </a:prstGeom>
          <a:solidFill>
            <a:srgbClr val="B898A6"/>
          </a:solidFill>
          <a:ln>
            <a:solidFill>
              <a:srgbClr val="8521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49341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0E9BA-68AE-BB51-14D0-CEEAA353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01" y="1873046"/>
            <a:ext cx="10121102" cy="22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95FDAB-34FD-6A5B-5AAF-69460C19B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3B63CF9-0626-28C4-671F-7F9F613B551C}"/>
              </a:ext>
            </a:extLst>
          </p:cNvPr>
          <p:cNvSpPr txBox="1"/>
          <p:nvPr/>
        </p:nvSpPr>
        <p:spPr>
          <a:xfrm>
            <a:off x="0" y="5908404"/>
            <a:ext cx="12192000" cy="949596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EB769E9-8BBE-4B6C-B437-AC095F9F333E}"/>
              </a:ext>
            </a:extLst>
          </p:cNvPr>
          <p:cNvGrpSpPr/>
          <p:nvPr/>
        </p:nvGrpSpPr>
        <p:grpSpPr>
          <a:xfrm>
            <a:off x="0" y="5908403"/>
            <a:ext cx="12192000" cy="903319"/>
            <a:chOff x="0" y="5908403"/>
            <a:chExt cx="12192000" cy="90331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D813EA-71E4-516F-F524-CE565FA2FF08}"/>
                </a:ext>
              </a:extLst>
            </p:cNvPr>
            <p:cNvGrpSpPr/>
            <p:nvPr/>
          </p:nvGrpSpPr>
          <p:grpSpPr>
            <a:xfrm>
              <a:off x="6320902" y="5974671"/>
              <a:ext cx="5723522" cy="837051"/>
              <a:chOff x="7003779" y="6003853"/>
              <a:chExt cx="5100802" cy="8078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1074D17-BC5A-97E1-5D28-873FF61CA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4560"/>
              <a:stretch>
                <a:fillRect/>
              </a:stretch>
            </p:blipFill>
            <p:spPr>
              <a:xfrm>
                <a:off x="8498399" y="6022181"/>
                <a:ext cx="984985" cy="723530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3A45DAC-B4BF-4CE9-A0DC-6143A2470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17" t="22563" r="14799" b="36822"/>
              <a:stretch>
                <a:fillRect/>
              </a:stretch>
            </p:blipFill>
            <p:spPr>
              <a:xfrm>
                <a:off x="9548787" y="6168139"/>
                <a:ext cx="1310629" cy="399768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C9FCEEA-621D-9193-7D11-1E5F17A2E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9416" y="6064458"/>
                <a:ext cx="1245165" cy="656405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64D4F5A-59BF-1EC2-CF85-707D4D24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3779" y="6047030"/>
                <a:ext cx="656728" cy="673833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16CE89-191B-F9DD-48A2-964216752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0" t="18990" r="29486" b="23782"/>
              <a:stretch>
                <a:fillRect/>
              </a:stretch>
            </p:blipFill>
            <p:spPr>
              <a:xfrm>
                <a:off x="7704882" y="6003853"/>
                <a:ext cx="728115" cy="807869"/>
              </a:xfrm>
              <a:prstGeom prst="rect">
                <a:avLst/>
              </a:prstGeom>
            </p:spPr>
          </p:pic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FF2815-C67C-69D0-E917-0A3A3E0E4945}"/>
                </a:ext>
              </a:extLst>
            </p:cNvPr>
            <p:cNvCxnSpPr/>
            <p:nvPr/>
          </p:nvCxnSpPr>
          <p:spPr>
            <a:xfrm>
              <a:off x="0" y="5908403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A848652-ADBA-BD28-2713-0B8AD5FAAC6C}"/>
              </a:ext>
            </a:extLst>
          </p:cNvPr>
          <p:cNvSpPr txBox="1"/>
          <p:nvPr/>
        </p:nvSpPr>
        <p:spPr>
          <a:xfrm>
            <a:off x="0" y="0"/>
            <a:ext cx="12192000" cy="1266060"/>
          </a:xfrm>
          <a:prstGeom prst="rect">
            <a:avLst/>
          </a:prstGeom>
          <a:solidFill>
            <a:srgbClr val="F0EAE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E38F4BC-8DB4-2A49-3B0D-3E201E1F1203}"/>
              </a:ext>
            </a:extLst>
          </p:cNvPr>
          <p:cNvGrpSpPr/>
          <p:nvPr/>
        </p:nvGrpSpPr>
        <p:grpSpPr>
          <a:xfrm>
            <a:off x="0" y="-127513"/>
            <a:ext cx="12192000" cy="1517499"/>
            <a:chOff x="0" y="-127513"/>
            <a:chExt cx="12192000" cy="151749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474BC36-2F76-BD94-CB43-A31473959902}"/>
                </a:ext>
              </a:extLst>
            </p:cNvPr>
            <p:cNvGrpSpPr/>
            <p:nvPr/>
          </p:nvGrpSpPr>
          <p:grpSpPr>
            <a:xfrm>
              <a:off x="0" y="-127513"/>
              <a:ext cx="5962650" cy="1517499"/>
              <a:chOff x="0" y="-127513"/>
              <a:chExt cx="5962650" cy="1517499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11983F77-D424-B068-CB67-31A6C2BCA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27513"/>
                <a:ext cx="1685925" cy="151749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24754FF-815E-5BE0-B70D-5D4E32226D5D}"/>
                  </a:ext>
                </a:extLst>
              </p:cNvPr>
              <p:cNvSpPr txBox="1"/>
              <p:nvPr/>
            </p:nvSpPr>
            <p:spPr>
              <a:xfrm>
                <a:off x="1478616" y="308070"/>
                <a:ext cx="44840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200" dirty="0">
                    <a:solidFill>
                      <a:srgbClr val="852151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2DA48BA-9FDE-EFE3-FEF5-4E7F05CDC635}"/>
                </a:ext>
              </a:extLst>
            </p:cNvPr>
            <p:cNvCxnSpPr/>
            <p:nvPr/>
          </p:nvCxnSpPr>
          <p:spPr>
            <a:xfrm>
              <a:off x="0" y="1273698"/>
              <a:ext cx="12192000" cy="0"/>
            </a:xfrm>
            <a:prstGeom prst="line">
              <a:avLst/>
            </a:prstGeom>
            <a:ln w="28575">
              <a:solidFill>
                <a:srgbClr val="852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25">
            <a:extLst>
              <a:ext uri="{FF2B5EF4-FFF2-40B4-BE49-F238E27FC236}">
                <a16:creationId xmlns:a16="http://schemas.microsoft.com/office/drawing/2014/main" id="{4FEF03DC-15BE-27E8-CA89-37D619D74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2536725"/>
            <a:ext cx="9144000" cy="173971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Chapter two</a:t>
            </a:r>
            <a:b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Group and Inter Group Relations</a:t>
            </a:r>
          </a:p>
        </p:txBody>
      </p:sp>
    </p:spTree>
    <p:extLst>
      <p:ext uri="{BB962C8B-B14F-4D97-AF65-F5344CB8AC3E}">
        <p14:creationId xmlns:p14="http://schemas.microsoft.com/office/powerpoint/2010/main" val="429086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7F98F-CC7B-C15E-5FCD-C255B4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80105-4A52-E633-E9A5-1D97E678E40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3212E5D-D90D-F6CF-D53C-26790ECE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Objectives…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C874829-394E-9325-A2AF-AF57F129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29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Distinguish between primary and secondary groups,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Explain the functions of groups,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Understand the role of reference groups,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Know the influence of group size.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5C1D-9D5E-C4B0-A54C-F52CE99EC7DA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30C2FD-798C-D5E3-CAAD-0A738A4CDC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4960AF-33FD-D38D-1045-06ABD53E0E4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552D231-1471-3EEF-05C0-099AFFBFC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D2F059-797D-C56A-9BFD-950D882594B9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4CCA6A7-DDAD-1427-2651-4C989D4086DF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CFDF147-BB26-8100-0E30-A6E126A79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FE3F4A2-FCA5-3A87-2156-38BFD2B13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4382DFF7-5486-5152-A3D0-B51037301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2438348-8643-9316-908A-B6F3F67FA7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3FE7390-7C87-D0B6-73B3-02DB6272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9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341C0-FF98-A24A-B6C7-98110419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FC3E36-DF85-4264-1288-572596221FF6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A39F8F69-8D50-04EA-DACF-56D2B69D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30" y="236989"/>
            <a:ext cx="10515600" cy="78634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In-Groups and Out-Groups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52CE540-676D-7FE5-62A7-4AD7D650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380"/>
            <a:ext cx="6822307" cy="45709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Sociologist William Sumner (1840–1910) developed the concepts of in-group and out-group.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FFFF00"/>
                </a:highlight>
              </a:rPr>
              <a:t>An in-group</a:t>
            </a:r>
            <a:r>
              <a:rPr lang="en-US" sz="2000" dirty="0"/>
              <a:t>: is the group that individuals feel they belong to, and they believe it to be an integral part of who they are.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highlight>
                  <a:srgbClr val="FFFF00"/>
                </a:highlight>
              </a:rPr>
              <a:t>An out-group</a:t>
            </a:r>
            <a:r>
              <a:rPr lang="en-US" sz="2000" dirty="0"/>
              <a:t>: is a group someone doesn’t belong to; often we may feel competition in relationship to an out-group. Sports teams, unions, are examples of in-groups and out-groups; people may belong to, or be an outsider to, any of these. Primary groups consist of both in-groups and out-groups, as do secondary groups.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AC2FAD-188F-D887-3A14-3BE7A0C7E4FB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4A2D06-2112-2BAA-4890-1B62A530AB9B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F90440-98A1-B3B2-01E0-B8BBCA893892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A67182A-25E4-B758-FCE6-BB91EA874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158D4B-AE82-A431-8D87-8C0EFC8CCA93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8904525-EF0E-CC25-8ED8-40D59E9E1F58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C9D3AEE-F75F-2883-2828-23E73CEA8E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829665B-33DE-C946-D5E6-EA62F1F3F6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CBD0A0EE-DC60-F6B7-1AC9-857AA3E900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886535A-52AD-2812-6344-FA4AD69B7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8E21C0-B5E2-6E4C-A50B-5B75719B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B15BB21-8DE4-99F7-41E1-682F0AC6F6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16008" r="14648" b="2398"/>
          <a:stretch>
            <a:fillRect/>
          </a:stretch>
        </p:blipFill>
        <p:spPr>
          <a:xfrm>
            <a:off x="7704882" y="519295"/>
            <a:ext cx="4286842" cy="491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9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62996-0E64-6A72-3D4A-1D4435FC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6A67874-B382-1E7C-2633-23242C1ACFE8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048E58B5-5879-3B0A-320E-894A6DB0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30" y="236989"/>
            <a:ext cx="10515600" cy="78634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In-Groups and Out-Groups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27CC66B2-F2A1-1730-8AD6-6042269E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380"/>
            <a:ext cx="7022690" cy="494470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While group affiliations can be neutral or even positive, such as the case of a team sport competition, the concept of in-groups and out-groups can also explain some negative human behavior.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Often, in-groups can form within a secondary group. For instance, a workplace can have small units of people, from senior executives who play golf together, to engineers who write code together, to young singles who socialize after hours.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While these in-groups might show preference for other in-group members, the overall organization may be unable to acknowledge it.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323482-099B-23C2-426A-BA3DB96B32EC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83E28B-9AD1-C8DE-469A-77E552245C27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2E62000-AD49-9876-EB06-B2D2EAAB4168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76B10AB-E4AC-4EA9-2A20-4710D9C7A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7BA190-80C6-3A0E-80B0-331029A77397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C702D5B-82E1-4314-90EB-73FEB41997A9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F65D24C0-9FB7-9858-4738-41F80E949E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63E299F4-3056-E087-E8B5-6D877E8FBE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305B099-998A-CCF7-6AC4-595D247AA9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D543636-17F0-DE08-97D1-B5023860D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BE8167-10F3-D244-4931-764BC8B60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F3670-65F8-9D4B-004B-0B6BB6C2D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r="30532" b="19523"/>
          <a:stretch>
            <a:fillRect/>
          </a:stretch>
        </p:blipFill>
        <p:spPr>
          <a:xfrm>
            <a:off x="8273845" y="861380"/>
            <a:ext cx="3421626" cy="427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60164-A010-A441-408A-8D169E64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470F82-6DA8-9D71-A625-B2B5C1601164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D71CEA25-D8ED-D2D0-B0B0-7B19173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Functions of 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3F7E61B-C5F4-0CF1-738E-62348BD4E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975"/>
            <a:ext cx="8069825" cy="461155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highlight>
                  <a:srgbClr val="F3E6F4"/>
                </a:highlight>
              </a:rPr>
              <a:t>To function properly, all groups—both primary and secondary must: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Define Boundaries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Choose Leaders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Make Decisions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Set Goals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Assign Tasks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Control Members’ Behavior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Reference Groups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8830A-7868-49E4-6E0B-06DDCA57B112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20C56A-DAB3-2443-060E-B6EB1CEAB1D7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FB0AD8-BA6B-B9F8-2028-64EC9365F815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7B80A80-5A96-5BB0-7470-A13EFD5E2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6972CF-87EF-04F9-1E0A-B501E342BE2B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721B40-4393-69C6-6D26-4CDCF11F4B95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D0E5169-1C3B-B135-5436-89B784053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067E3D80-5128-3516-19CC-FD15CA47EB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9C4E13B3-8F1F-68A8-2828-22100C877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9CD5FFB8-DFC8-F484-0AE2-36C983DDCA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CABA65-4F16-DE90-4613-2E25C1765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A33BD-9E4C-71B9-8500-B4C9E6A0E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6994" r="4612" b="6043"/>
          <a:stretch>
            <a:fillRect/>
          </a:stretch>
        </p:blipFill>
        <p:spPr>
          <a:xfrm>
            <a:off x="5206877" y="1705959"/>
            <a:ext cx="5724123" cy="38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3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6D545-96C0-71A7-8CCE-D41516077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01D9E0-EF5D-A7B5-CE27-B6806CFDB1B7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5AFAABAA-0108-A972-5229-B86912AD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Reference Groups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9502EFA-D97E-B31F-CE58-5C10D079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975"/>
            <a:ext cx="11034251" cy="4611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 reference group is a group that people compare themselves to—it provides a standard of measurement. In the U.S. society, peer groups are common reference groups.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Kids and adults pay attention to what their peers wear, what music they like, what they do in their free time— and they compare themselves to what they see.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Most people have more than one reference group, so a middle school boy might look not just at his classmates but also at his older brother’s friends and see a different set of norms.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251F06-6148-AF40-6D0F-337C794A77E4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49EC9D-CAAE-8CFA-4676-A485CCE9A70D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23B1E8-250B-61C2-8B9D-CD6EA8B5E484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4DB592-3C52-8A80-666A-4CB62E0F2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7A5C3C-A493-8B55-92E7-CC94AABB0A4D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ADCF364-2756-2DD0-E774-110B0B697194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F21413E-EB24-D604-DCBD-C5D9EB5F1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BA217C9-9A16-FBAA-DA02-FE00852E3D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71014791-DE5C-DDA7-B957-C74202E51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3E4A820D-9E99-D6F8-1BC6-44AE9FD8F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9E4B2F-E8A1-04CC-FA57-9AEE0216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9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3764C-CC28-FA4E-B45F-531E4550B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645EBE-986E-E315-801C-665C16D3952E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4D6AC6E-F875-D430-A16B-2F56A6BF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143279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Group Leadership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3CCCA494-7F8C-B415-7C24-C71D511A6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037464"/>
            <a:ext cx="5260049" cy="46973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Often, larger groups require some kind of leadership. In small, primary groups, leadership tends to be informal. After all, most families don’t take a vote on who will rule the group, nor do most groups of friends.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 secondary groups, leadership is usually more obvious. There are often clearly outlined roles and responsibilities, with a chain of command to follow.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E34329-9B99-8DEB-9574-E45F94BC2FFC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F8C41A-B837-500D-E3B8-FF5E66365EE9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4649423-B795-89F3-4E4B-EF2C3F445B4E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B335784-6242-4DF7-EE81-085CA8F00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0CB58A-D6B1-457F-E1E9-7FDB8F6F9B90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517E423-53BC-F5D9-DE91-83AFEC0CF4C6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E89564D-F5A9-9B5F-A3EA-3BA18FD959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21B66E9-5AC1-4460-AD6E-AD7925F1F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ECED8F6A-3BB6-8019-1944-646866F3C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94CE856-5886-6356-4E65-033021131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3DC9A2-1490-6B2B-A239-50E7B3792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3BFCEDC-5905-57EA-24D5-3BADA3698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"/>
          <a:stretch>
            <a:fillRect/>
          </a:stretch>
        </p:blipFill>
        <p:spPr>
          <a:xfrm>
            <a:off x="6283023" y="861380"/>
            <a:ext cx="5424738" cy="404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3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36E07-931C-AA8C-25A5-FCF512E55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32495ED-D9C7-ABB1-223F-B62A41079C6C}"/>
              </a:ext>
            </a:extLst>
          </p:cNvPr>
          <p:cNvSpPr/>
          <p:nvPr/>
        </p:nvSpPr>
        <p:spPr>
          <a:xfrm>
            <a:off x="0" y="5996619"/>
            <a:ext cx="12192000" cy="861381"/>
          </a:xfrm>
          <a:prstGeom prst="rect">
            <a:avLst/>
          </a:prstGeom>
          <a:solidFill>
            <a:srgbClr val="F0EAEB"/>
          </a:solidFill>
          <a:ln w="3175">
            <a:solidFill>
              <a:srgbClr val="F0EAED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901FB03-B779-7EA9-C87C-74B41997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143279"/>
            <a:ext cx="10515600" cy="89418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Group Leadership: Examples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1C6D3A14-448C-0175-3819-810CFA26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1037464"/>
            <a:ext cx="11267769" cy="4697311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Some secondary groups, like the </a:t>
            </a:r>
            <a:r>
              <a:rPr lang="en-US" b="1" dirty="0">
                <a:highlight>
                  <a:srgbClr val="00FFFF"/>
                </a:highlight>
              </a:rPr>
              <a:t>military</a:t>
            </a:r>
            <a:r>
              <a:rPr lang="en-US" dirty="0"/>
              <a:t>, have highly structured and clearly understood chains of command, and many lives depend on those. After all, how well could soldiers function in a battle if they had no idea whom to listen to or if different people were calling out orders?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Other secondary groups, like a </a:t>
            </a:r>
            <a:r>
              <a:rPr lang="en-US" b="1" dirty="0">
                <a:highlight>
                  <a:srgbClr val="00FFFF"/>
                </a:highlight>
              </a:rPr>
              <a:t>workplace</a:t>
            </a:r>
            <a:r>
              <a:rPr lang="en-US" dirty="0"/>
              <a:t> or a </a:t>
            </a:r>
            <a:r>
              <a:rPr lang="en-US" b="1" dirty="0">
                <a:highlight>
                  <a:srgbClr val="00FFFF"/>
                </a:highlight>
              </a:rPr>
              <a:t>classroom</a:t>
            </a:r>
            <a:r>
              <a:rPr lang="en-US" dirty="0"/>
              <a:t>, also have formal leaders, but the styles and functions of leadership can vary significantly.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FA76F2-3178-25BF-D3E5-B8F48FD3B735}"/>
              </a:ext>
            </a:extLst>
          </p:cNvPr>
          <p:cNvCxnSpPr/>
          <p:nvPr/>
        </p:nvCxnSpPr>
        <p:spPr>
          <a:xfrm>
            <a:off x="0" y="5996619"/>
            <a:ext cx="12192000" cy="0"/>
          </a:xfrm>
          <a:prstGeom prst="line">
            <a:avLst/>
          </a:prstGeom>
          <a:ln w="28575">
            <a:solidFill>
              <a:srgbClr val="852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1FF49-CCF0-3B36-ABD7-68072CB8CC71}"/>
              </a:ext>
            </a:extLst>
          </p:cNvPr>
          <p:cNvGrpSpPr/>
          <p:nvPr/>
        </p:nvGrpSpPr>
        <p:grpSpPr>
          <a:xfrm>
            <a:off x="91747" y="5943219"/>
            <a:ext cx="12012834" cy="955124"/>
            <a:chOff x="91747" y="5943219"/>
            <a:chExt cx="12012834" cy="95512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4DDD0-65F4-5064-A6EE-53F36CFAE0F7}"/>
                </a:ext>
              </a:extLst>
            </p:cNvPr>
            <p:cNvGrpSpPr/>
            <p:nvPr/>
          </p:nvGrpSpPr>
          <p:grpSpPr>
            <a:xfrm>
              <a:off x="91747" y="5943219"/>
              <a:ext cx="12012834" cy="955124"/>
              <a:chOff x="91747" y="5943219"/>
              <a:chExt cx="12012834" cy="95512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B0F1E9A-2BE2-CF9B-D80F-5A53FEC8F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7" y="5943219"/>
                <a:ext cx="1028579" cy="955124"/>
              </a:xfrm>
              <a:prstGeom prst="rect">
                <a:avLst/>
              </a:prstGeom>
              <a:ln w="3175">
                <a:solidFill>
                  <a:srgbClr val="F0EAED"/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648C1D-09FB-849A-5EF5-37586E4A9645}"/>
                  </a:ext>
                </a:extLst>
              </p:cNvPr>
              <p:cNvSpPr txBox="1"/>
              <p:nvPr/>
            </p:nvSpPr>
            <p:spPr>
              <a:xfrm>
                <a:off x="931644" y="6120699"/>
                <a:ext cx="4147934" cy="600164"/>
              </a:xfrm>
              <a:prstGeom prst="rect">
                <a:avLst/>
              </a:prstGeom>
              <a:noFill/>
              <a:ln w="3175">
                <a:solidFill>
                  <a:srgbClr val="F0EAED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Tishk International University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Faculty of Administrative Sciences and Economics</a:t>
                </a:r>
              </a:p>
              <a:p>
                <a:r>
                  <a:rPr lang="en-US" sz="1100" dirty="0">
                    <a:solidFill>
                      <a:srgbClr val="7F2766"/>
                    </a:solidFill>
                    <a:latin typeface="ADLaM Display" panose="02010000000000000000" pitchFamily="2" charset="0"/>
                    <a:ea typeface="ADLaM Display" panose="02010000000000000000" pitchFamily="2" charset="0"/>
                    <a:cs typeface="ADLaM Display" panose="02010000000000000000" pitchFamily="2" charset="0"/>
                  </a:rPr>
                  <a:t>Business and Management Department</a:t>
                </a: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D1D604E-AAC0-1171-94B2-2EB60F9BF53B}"/>
                  </a:ext>
                </a:extLst>
              </p:cNvPr>
              <p:cNvGrpSpPr/>
              <p:nvPr/>
            </p:nvGrpSpPr>
            <p:grpSpPr>
              <a:xfrm>
                <a:off x="7003779" y="6022181"/>
                <a:ext cx="5100802" cy="723530"/>
                <a:chOff x="6772175" y="5896130"/>
                <a:chExt cx="5100802" cy="72353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A08584F-65B0-16A9-05F7-DC31CAF09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6" r="4560"/>
                <a:stretch>
                  <a:fillRect/>
                </a:stretch>
              </p:blipFill>
              <p:spPr>
                <a:xfrm>
                  <a:off x="8266795" y="5896130"/>
                  <a:ext cx="984985" cy="723530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D56625FB-D99F-3053-3E56-12FF990E23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817" t="22563" r="14799" b="36822"/>
                <a:stretch>
                  <a:fillRect/>
                </a:stretch>
              </p:blipFill>
              <p:spPr>
                <a:xfrm>
                  <a:off x="9317183" y="6042088"/>
                  <a:ext cx="1310629" cy="399768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C7975042-7DDD-96E7-F889-0C0D7899DB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812" y="5938407"/>
                  <a:ext cx="1245165" cy="656405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FA846DF-981C-7D81-D565-E1E658D1F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2175" y="5920979"/>
                  <a:ext cx="656728" cy="673833"/>
                </a:xfrm>
                <a:prstGeom prst="rect">
                  <a:avLst/>
                </a:prstGeom>
                <a:ln w="3175">
                  <a:solidFill>
                    <a:srgbClr val="F0EAED"/>
                  </a:solidFill>
                </a:ln>
              </p:spPr>
            </p:pic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199BCE-9C7D-6679-0ED0-C6B217E82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80" t="18990" r="29486" b="23782"/>
            <a:stretch>
              <a:fillRect/>
            </a:stretch>
          </p:blipFill>
          <p:spPr>
            <a:xfrm>
              <a:off x="7704882" y="6003853"/>
              <a:ext cx="728115" cy="80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0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857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ADLaM Display</vt:lpstr>
      <vt:lpstr>Arial</vt:lpstr>
      <vt:lpstr>Calibri</vt:lpstr>
      <vt:lpstr>Calibri Light</vt:lpstr>
      <vt:lpstr>Cavolini</vt:lpstr>
      <vt:lpstr>Comic Sans MS</vt:lpstr>
      <vt:lpstr>Wingdings</vt:lpstr>
      <vt:lpstr>Office Theme</vt:lpstr>
      <vt:lpstr>Culture and Society</vt:lpstr>
      <vt:lpstr>Chapter two  Group and Inter Group Relations</vt:lpstr>
      <vt:lpstr>Objectives…</vt:lpstr>
      <vt:lpstr>In-Groups and Out-Groups</vt:lpstr>
      <vt:lpstr>In-Groups and Out-Groups</vt:lpstr>
      <vt:lpstr>Functions of Groups</vt:lpstr>
      <vt:lpstr>Reference Groups</vt:lpstr>
      <vt:lpstr>Group Leadership</vt:lpstr>
      <vt:lpstr>Group Leadership: Examples</vt:lpstr>
      <vt:lpstr>Group Leadership: Functions</vt:lpstr>
      <vt:lpstr>Activity… 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Thikra Mohammed</dc:creator>
  <cp:lastModifiedBy>Zainab Hassan</cp:lastModifiedBy>
  <cp:revision>95</cp:revision>
  <dcterms:created xsi:type="dcterms:W3CDTF">2025-09-14T12:25:09Z</dcterms:created>
  <dcterms:modified xsi:type="dcterms:W3CDTF">2026-01-13T08:04:49Z</dcterms:modified>
</cp:coreProperties>
</file>