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4" r:id="rId3"/>
    <p:sldId id="259" r:id="rId4"/>
    <p:sldId id="261" r:id="rId5"/>
    <p:sldId id="276" r:id="rId6"/>
    <p:sldId id="277" r:id="rId7"/>
    <p:sldId id="278" r:id="rId8"/>
    <p:sldId id="279" r:id="rId9"/>
    <p:sldId id="285" r:id="rId10"/>
    <p:sldId id="286"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4E9"/>
    <a:srgbClr val="B898A6"/>
    <a:srgbClr val="7F2766"/>
    <a:srgbClr val="852151"/>
    <a:srgbClr val="F0EAEB"/>
    <a:srgbClr val="F0EAED"/>
    <a:srgbClr val="F3E6F4"/>
    <a:srgbClr val="F1E8F2"/>
    <a:srgbClr val="EFE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2" d="100"/>
          <a:sy n="62"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EB9E-6A88-AA71-5257-34C90BE0D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F0878-B70C-F9E5-137C-93062F62D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480B04-C4C6-6524-6CB6-ACAC5D7519BA}"/>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4A92EECB-4433-D4C2-5B28-F8D7D855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A5D7E-3E26-FA9A-6AC9-F4F60E3E2C3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99955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278C-F956-7294-1D59-34EDF3F67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38D71-DA81-FAF8-9335-CFF212DBF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6A2C3-0BA9-D221-1D3B-8DE7F37A20BC}"/>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B7D17600-B400-489F-F94C-A32A4317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71372-770B-64C6-FCE4-703C3E343F69}"/>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05040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62C35-CFED-D610-B88F-373D630371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C1F50-1A90-469E-AC3C-86E66402B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71960-81CD-114F-C9B5-D16E42564E19}"/>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A36CB0A6-C313-BF2B-1FB9-335999E1F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EB347-73D8-38CC-A548-68BA1024EA4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42905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7FCE-2A23-38AC-95A0-3705A02ED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867DA-2961-0739-8D70-5EBC9435F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96E78-DCD1-1D60-066B-76923C051D6E}"/>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60E8DE4C-A3C4-9C69-35AC-1C122ECBB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D153E-0B51-AA91-DA2E-A673757159F1}"/>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78235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04E-7D30-2174-9BAF-1CD503206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1851F-369E-FAA0-224F-E085F0A75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D2C6F-47D9-4851-6E5A-C0D5AF16B1A9}"/>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4F5BB198-B5B2-F3D6-5A3F-7575BDCDC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4615B-A59B-21D3-4614-0F215D28B45C}"/>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9674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F180-5171-1ED4-6C8C-268E64BB5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42959-900A-BE60-89CD-028828419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1B732-4E97-BDCF-6AA6-711ABBDE7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A70A9-BB3A-3D14-8D6D-A6053903D74C}"/>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6" name="Footer Placeholder 5">
            <a:extLst>
              <a:ext uri="{FF2B5EF4-FFF2-40B4-BE49-F238E27FC236}">
                <a16:creationId xmlns:a16="http://schemas.microsoft.com/office/drawing/2014/main" id="{7BA914AB-AC38-5219-28CA-C5B5CE21D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EF3C1-8F2A-8D61-F87C-538ECCB465B2}"/>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3825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A406-34A3-F010-B924-0550FD8F66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7F190-A1BE-C5D7-FBAD-432080069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DAA57-CCDC-4FEC-C0C5-E81D1A9D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932-B297-1B8E-BC3E-8FE9CFFA3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257A5-3EC9-E2AC-0AC9-E3781F76A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9C2F8-416F-41B6-6724-B824E97DEBF0}"/>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8" name="Footer Placeholder 7">
            <a:extLst>
              <a:ext uri="{FF2B5EF4-FFF2-40B4-BE49-F238E27FC236}">
                <a16:creationId xmlns:a16="http://schemas.microsoft.com/office/drawing/2014/main" id="{AEE38892-39E8-D924-E786-27D26C415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86876A-A044-4F98-D97A-DB874D94B594}"/>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1031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08CA-8C61-C071-4C52-D0D73E42F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21B7C2-1002-440E-53B3-891B78DD5823}"/>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4" name="Footer Placeholder 3">
            <a:extLst>
              <a:ext uri="{FF2B5EF4-FFF2-40B4-BE49-F238E27FC236}">
                <a16:creationId xmlns:a16="http://schemas.microsoft.com/office/drawing/2014/main" id="{19E1C78F-6B9B-0919-BB5C-A840ED8B6C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A0EFE0-6F78-316F-6E8D-B0BB430E28D6}"/>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94990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77F17-E33B-B33F-7FBC-4425CD0A75DB}"/>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3" name="Footer Placeholder 2">
            <a:extLst>
              <a:ext uri="{FF2B5EF4-FFF2-40B4-BE49-F238E27FC236}">
                <a16:creationId xmlns:a16="http://schemas.microsoft.com/office/drawing/2014/main" id="{3EF4CDE5-8CBB-D837-7F18-63052458D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086A57-77DE-CDF9-3B7C-9FFBF9EBE15E}"/>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138662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6F6D-AF04-13B3-D386-F3752F458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80220-AE17-8AB8-5DAF-9DEA218FD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6E799-BC6F-6A33-431B-81954FC4D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4AAA6-E02E-7D5B-F9ED-C1052E2E856F}"/>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6" name="Footer Placeholder 5">
            <a:extLst>
              <a:ext uri="{FF2B5EF4-FFF2-40B4-BE49-F238E27FC236}">
                <a16:creationId xmlns:a16="http://schemas.microsoft.com/office/drawing/2014/main" id="{F7D235C7-90C2-6185-E147-73B2979A4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D4FC0-0E8E-612C-3C83-993CECC84B88}"/>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374214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A80-42A2-1FF9-BC3D-5FA78AB56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17188-7E76-41E3-7DEA-743295795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79FF8-470B-DD11-7077-776360A8E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4FC00-DD57-21D9-60CD-19D6F55C8D01}"/>
              </a:ext>
            </a:extLst>
          </p:cNvPr>
          <p:cNvSpPr>
            <a:spLocks noGrp="1"/>
          </p:cNvSpPr>
          <p:nvPr>
            <p:ph type="dt" sz="half" idx="10"/>
          </p:nvPr>
        </p:nvSpPr>
        <p:spPr/>
        <p:txBody>
          <a:bodyPr/>
          <a:lstStyle/>
          <a:p>
            <a:fld id="{4D39EE25-EEDC-4030-BE2E-7D1DCD1836BE}" type="datetimeFigureOut">
              <a:rPr lang="en-US" smtClean="0"/>
              <a:t>1/26/2026</a:t>
            </a:fld>
            <a:endParaRPr lang="en-US"/>
          </a:p>
        </p:txBody>
      </p:sp>
      <p:sp>
        <p:nvSpPr>
          <p:cNvPr id="6" name="Footer Placeholder 5">
            <a:extLst>
              <a:ext uri="{FF2B5EF4-FFF2-40B4-BE49-F238E27FC236}">
                <a16:creationId xmlns:a16="http://schemas.microsoft.com/office/drawing/2014/main" id="{BEBF2425-1EC7-4C9F-AEC5-317DA9B8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FCFBF-D49F-6B8A-4490-1C369CF7E7FD}"/>
              </a:ext>
            </a:extLst>
          </p:cNvPr>
          <p:cNvSpPr>
            <a:spLocks noGrp="1"/>
          </p:cNvSpPr>
          <p:nvPr>
            <p:ph type="sldNum" sz="quarter" idx="12"/>
          </p:nvPr>
        </p:nvSpPr>
        <p:spPr/>
        <p:txBody>
          <a:bodyPr/>
          <a:lstStyle/>
          <a:p>
            <a:fld id="{1C21BEA9-2997-4956-A14F-58273F9FF3DA}" type="slidenum">
              <a:rPr lang="en-US" smtClean="0"/>
              <a:t>‹#›</a:t>
            </a:fld>
            <a:endParaRPr lang="en-US"/>
          </a:p>
        </p:txBody>
      </p:sp>
    </p:spTree>
    <p:extLst>
      <p:ext uri="{BB962C8B-B14F-4D97-AF65-F5344CB8AC3E}">
        <p14:creationId xmlns:p14="http://schemas.microsoft.com/office/powerpoint/2010/main" val="250835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6E247-42D4-98F8-0BC0-A1717CCD7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F741A-F3F8-6734-5C14-97885A631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3A23B-21DD-7EEE-BF49-E550B7A8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9EE25-EEDC-4030-BE2E-7D1DCD1836BE}" type="datetimeFigureOut">
              <a:rPr lang="en-US" smtClean="0"/>
              <a:t>1/26/2026</a:t>
            </a:fld>
            <a:endParaRPr lang="en-US"/>
          </a:p>
        </p:txBody>
      </p:sp>
      <p:sp>
        <p:nvSpPr>
          <p:cNvPr id="5" name="Footer Placeholder 4">
            <a:extLst>
              <a:ext uri="{FF2B5EF4-FFF2-40B4-BE49-F238E27FC236}">
                <a16:creationId xmlns:a16="http://schemas.microsoft.com/office/drawing/2014/main" id="{BD5C64A4-FD4C-1E68-12EB-9202AF90F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688F66-23FD-D53F-409E-E97A487411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1BEA9-2997-4956-A14F-58273F9FF3DA}" type="slidenum">
              <a:rPr lang="en-US" smtClean="0"/>
              <a:t>‹#›</a:t>
            </a:fld>
            <a:endParaRPr lang="en-US"/>
          </a:p>
        </p:txBody>
      </p:sp>
    </p:spTree>
    <p:extLst>
      <p:ext uri="{BB962C8B-B14F-4D97-AF65-F5344CB8AC3E}">
        <p14:creationId xmlns:p14="http://schemas.microsoft.com/office/powerpoint/2010/main" val="111228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42A89-3325-068F-D80C-FD710EB4889F}"/>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2942A3EC-FCB2-16E5-057C-76CB032B9F2A}"/>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3" name="Group 42">
            <a:extLst>
              <a:ext uri="{FF2B5EF4-FFF2-40B4-BE49-F238E27FC236}">
                <a16:creationId xmlns:a16="http://schemas.microsoft.com/office/drawing/2014/main" id="{35DDAE16-E4C0-3AAE-D77E-E09BA343761C}"/>
              </a:ext>
            </a:extLst>
          </p:cNvPr>
          <p:cNvGrpSpPr/>
          <p:nvPr/>
        </p:nvGrpSpPr>
        <p:grpSpPr>
          <a:xfrm>
            <a:off x="0" y="5908403"/>
            <a:ext cx="12192000" cy="903319"/>
            <a:chOff x="0" y="5908403"/>
            <a:chExt cx="12192000" cy="903319"/>
          </a:xfrm>
        </p:grpSpPr>
        <p:grpSp>
          <p:nvGrpSpPr>
            <p:cNvPr id="44" name="Group 43">
              <a:extLst>
                <a:ext uri="{FF2B5EF4-FFF2-40B4-BE49-F238E27FC236}">
                  <a16:creationId xmlns:a16="http://schemas.microsoft.com/office/drawing/2014/main" id="{659ACC57-3FBC-718A-7A74-149C40569904}"/>
                </a:ext>
              </a:extLst>
            </p:cNvPr>
            <p:cNvGrpSpPr/>
            <p:nvPr/>
          </p:nvGrpSpPr>
          <p:grpSpPr>
            <a:xfrm>
              <a:off x="6320902" y="5974671"/>
              <a:ext cx="5723522" cy="837051"/>
              <a:chOff x="7003779" y="6003853"/>
              <a:chExt cx="5100802" cy="807869"/>
            </a:xfrm>
          </p:grpSpPr>
          <p:pic>
            <p:nvPicPr>
              <p:cNvPr id="46" name="Picture 45">
                <a:extLst>
                  <a:ext uri="{FF2B5EF4-FFF2-40B4-BE49-F238E27FC236}">
                    <a16:creationId xmlns:a16="http://schemas.microsoft.com/office/drawing/2014/main" id="{F26C8A8B-842D-D002-EF5A-C53BD9802E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498399" y="6022181"/>
                <a:ext cx="984985" cy="723530"/>
              </a:xfrm>
              <a:prstGeom prst="rect">
                <a:avLst/>
              </a:prstGeom>
              <a:ln w="3175">
                <a:solidFill>
                  <a:srgbClr val="F0EAED"/>
                </a:solidFill>
              </a:ln>
            </p:spPr>
          </p:pic>
          <p:pic>
            <p:nvPicPr>
              <p:cNvPr id="47" name="Picture 46">
                <a:extLst>
                  <a:ext uri="{FF2B5EF4-FFF2-40B4-BE49-F238E27FC236}">
                    <a16:creationId xmlns:a16="http://schemas.microsoft.com/office/drawing/2014/main" id="{D14BE1A0-C598-F170-32BF-2D8979FA859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548787" y="6168139"/>
                <a:ext cx="1310629" cy="399768"/>
              </a:xfrm>
              <a:prstGeom prst="rect">
                <a:avLst/>
              </a:prstGeom>
              <a:ln w="3175">
                <a:solidFill>
                  <a:srgbClr val="F0EAED"/>
                </a:solidFill>
              </a:ln>
            </p:spPr>
          </p:pic>
          <p:pic>
            <p:nvPicPr>
              <p:cNvPr id="48" name="Picture 47">
                <a:extLst>
                  <a:ext uri="{FF2B5EF4-FFF2-40B4-BE49-F238E27FC236}">
                    <a16:creationId xmlns:a16="http://schemas.microsoft.com/office/drawing/2014/main" id="{4B091BD5-95DF-158C-24EE-27C73E4C42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9416" y="6064458"/>
                <a:ext cx="1245165" cy="656405"/>
              </a:xfrm>
              <a:prstGeom prst="rect">
                <a:avLst/>
              </a:prstGeom>
              <a:ln w="3175">
                <a:solidFill>
                  <a:srgbClr val="F0EAED"/>
                </a:solidFill>
              </a:ln>
            </p:spPr>
          </p:pic>
          <p:pic>
            <p:nvPicPr>
              <p:cNvPr id="49" name="Picture 48">
                <a:extLst>
                  <a:ext uri="{FF2B5EF4-FFF2-40B4-BE49-F238E27FC236}">
                    <a16:creationId xmlns:a16="http://schemas.microsoft.com/office/drawing/2014/main" id="{8AE91289-D525-DBFB-5993-E06262AB7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779" y="6047030"/>
                <a:ext cx="656728" cy="673833"/>
              </a:xfrm>
              <a:prstGeom prst="rect">
                <a:avLst/>
              </a:prstGeom>
              <a:ln w="3175">
                <a:solidFill>
                  <a:srgbClr val="F0EAED"/>
                </a:solidFill>
              </a:ln>
            </p:spPr>
          </p:pic>
          <p:pic>
            <p:nvPicPr>
              <p:cNvPr id="50" name="Picture 49">
                <a:extLst>
                  <a:ext uri="{FF2B5EF4-FFF2-40B4-BE49-F238E27FC236}">
                    <a16:creationId xmlns:a16="http://schemas.microsoft.com/office/drawing/2014/main" id="{736943CE-3FFD-A9A0-563A-8329B30B6DA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cxnSp>
          <p:nvCxnSpPr>
            <p:cNvPr id="45" name="Straight Connector 44">
              <a:extLst>
                <a:ext uri="{FF2B5EF4-FFF2-40B4-BE49-F238E27FC236}">
                  <a16:creationId xmlns:a16="http://schemas.microsoft.com/office/drawing/2014/main" id="{0E5A2E3F-F8B2-F6AF-57AD-5BE8C9FF66DF}"/>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1B605302-976B-66A1-6C6A-39181D7577BD}"/>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66" name="Group 65">
            <a:extLst>
              <a:ext uri="{FF2B5EF4-FFF2-40B4-BE49-F238E27FC236}">
                <a16:creationId xmlns:a16="http://schemas.microsoft.com/office/drawing/2014/main" id="{4882E082-9F27-6FF1-14F2-6B808196DA97}"/>
              </a:ext>
            </a:extLst>
          </p:cNvPr>
          <p:cNvGrpSpPr/>
          <p:nvPr/>
        </p:nvGrpSpPr>
        <p:grpSpPr>
          <a:xfrm>
            <a:off x="0" y="-127513"/>
            <a:ext cx="12192000" cy="1517499"/>
            <a:chOff x="0" y="-127513"/>
            <a:chExt cx="12192000" cy="1517499"/>
          </a:xfrm>
        </p:grpSpPr>
        <p:grpSp>
          <p:nvGrpSpPr>
            <p:cNvPr id="67" name="Group 66">
              <a:extLst>
                <a:ext uri="{FF2B5EF4-FFF2-40B4-BE49-F238E27FC236}">
                  <a16:creationId xmlns:a16="http://schemas.microsoft.com/office/drawing/2014/main" id="{0D692EDA-EF7A-905D-E529-095CAE345453}"/>
                </a:ext>
              </a:extLst>
            </p:cNvPr>
            <p:cNvGrpSpPr/>
            <p:nvPr/>
          </p:nvGrpSpPr>
          <p:grpSpPr>
            <a:xfrm>
              <a:off x="0" y="-127513"/>
              <a:ext cx="5962650" cy="1517499"/>
              <a:chOff x="0" y="-127513"/>
              <a:chExt cx="5962650" cy="1517499"/>
            </a:xfrm>
          </p:grpSpPr>
          <p:pic>
            <p:nvPicPr>
              <p:cNvPr id="69" name="Picture 68">
                <a:extLst>
                  <a:ext uri="{FF2B5EF4-FFF2-40B4-BE49-F238E27FC236}">
                    <a16:creationId xmlns:a16="http://schemas.microsoft.com/office/drawing/2014/main" id="{65C6758B-0F1E-A6D0-772E-887AE52B01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70" name="TextBox 69">
                <a:extLst>
                  <a:ext uri="{FF2B5EF4-FFF2-40B4-BE49-F238E27FC236}">
                    <a16:creationId xmlns:a16="http://schemas.microsoft.com/office/drawing/2014/main" id="{F2CCD70F-1109-FE09-9686-98759EC36853}"/>
                  </a:ext>
                </a:extLst>
              </p:cNvPr>
              <p:cNvSpPr txBox="1"/>
              <p:nvPr/>
            </p:nvSpPr>
            <p:spPr>
              <a:xfrm>
                <a:off x="1478616" y="308070"/>
                <a:ext cx="4484034" cy="646331"/>
              </a:xfrm>
              <a:prstGeom prst="rect">
                <a:avLst/>
              </a:prstGeom>
              <a:noFill/>
            </p:spPr>
            <p:txBody>
              <a:bodyPr wrap="square" rtlCol="0">
                <a:spAutoFit/>
              </a:bodyPr>
              <a:lstStyle/>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cxnSp>
          <p:nvCxnSpPr>
            <p:cNvPr id="68" name="Straight Connector 67">
              <a:extLst>
                <a:ext uri="{FF2B5EF4-FFF2-40B4-BE49-F238E27FC236}">
                  <a16:creationId xmlns:a16="http://schemas.microsoft.com/office/drawing/2014/main" id="{F48D4D13-F8DD-51DE-54B3-15AA3CC53E03}"/>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2" name="Title 25">
            <a:extLst>
              <a:ext uri="{FF2B5EF4-FFF2-40B4-BE49-F238E27FC236}">
                <a16:creationId xmlns:a16="http://schemas.microsoft.com/office/drawing/2014/main" id="{1972DB32-220C-E97D-40E1-189A7D98D3DA}"/>
              </a:ext>
            </a:extLst>
          </p:cNvPr>
          <p:cNvSpPr>
            <a:spLocks noGrp="1"/>
          </p:cNvSpPr>
          <p:nvPr>
            <p:ph type="ctrTitle"/>
          </p:nvPr>
        </p:nvSpPr>
        <p:spPr>
          <a:xfrm>
            <a:off x="1478616" y="1564962"/>
            <a:ext cx="9144000" cy="1517498"/>
          </a:xfrm>
        </p:spPr>
        <p:txBody>
          <a:bodyPr>
            <a:normAutofit/>
          </a:bodyPr>
          <a:lstStyle/>
          <a:p>
            <a:r>
              <a:rPr lang="en-US" sz="6600" b="1" dirty="0">
                <a:solidFill>
                  <a:srgbClr val="7F2766"/>
                </a:solidFill>
                <a:latin typeface="Cavolini" panose="03000502040302020204" pitchFamily="66" charset="0"/>
                <a:cs typeface="Cavolini" panose="03000502040302020204" pitchFamily="66" charset="0"/>
              </a:rPr>
              <a:t>Academic English</a:t>
            </a:r>
          </a:p>
        </p:txBody>
      </p:sp>
      <p:sp>
        <p:nvSpPr>
          <p:cNvPr id="3" name="Subtitle 26">
            <a:extLst>
              <a:ext uri="{FF2B5EF4-FFF2-40B4-BE49-F238E27FC236}">
                <a16:creationId xmlns:a16="http://schemas.microsoft.com/office/drawing/2014/main" id="{C07632CC-1438-EF4E-ACA5-105192E9BC7A}"/>
              </a:ext>
            </a:extLst>
          </p:cNvPr>
          <p:cNvSpPr>
            <a:spLocks noGrp="1"/>
          </p:cNvSpPr>
          <p:nvPr>
            <p:ph type="subTitle" idx="1"/>
          </p:nvPr>
        </p:nvSpPr>
        <p:spPr>
          <a:xfrm>
            <a:off x="1478616" y="3148727"/>
            <a:ext cx="9144000" cy="2619257"/>
          </a:xfrm>
        </p:spPr>
        <p:txBody>
          <a:bodyPr/>
          <a:lstStyle/>
          <a:p>
            <a:pPr>
              <a:lnSpc>
                <a:spcPct val="150000"/>
              </a:lnSpc>
            </a:pPr>
            <a:r>
              <a:rPr lang="en-US" b="1" dirty="0">
                <a:solidFill>
                  <a:srgbClr val="CC0099"/>
                </a:solidFill>
                <a:latin typeface="Cavolini" panose="03000502040302020204" pitchFamily="66" charset="0"/>
                <a:cs typeface="Cavolini" panose="03000502040302020204" pitchFamily="66" charset="0"/>
              </a:rPr>
              <a:t>Ms. Zainab Hassan</a:t>
            </a:r>
          </a:p>
          <a:p>
            <a:pPr>
              <a:lnSpc>
                <a:spcPct val="150000"/>
              </a:lnSpc>
            </a:pPr>
            <a:r>
              <a:rPr lang="en-US" dirty="0" err="1">
                <a:latin typeface="Cavolini" panose="03000502040302020204" pitchFamily="66" charset="0"/>
                <a:cs typeface="Cavolini" panose="03000502040302020204" pitchFamily="66" charset="0"/>
              </a:rPr>
              <a:t>Msc</a:t>
            </a:r>
            <a:r>
              <a:rPr lang="en-US" dirty="0">
                <a:latin typeface="Cavolini" panose="03000502040302020204" pitchFamily="66" charset="0"/>
                <a:cs typeface="Cavolini" panose="03000502040302020204" pitchFamily="66" charset="0"/>
              </a:rPr>
              <a:t>. English Language &amp; Applied Linguistics</a:t>
            </a:r>
          </a:p>
          <a:p>
            <a:pPr>
              <a:lnSpc>
                <a:spcPct val="150000"/>
              </a:lnSpc>
            </a:pPr>
            <a:r>
              <a:rPr lang="en-US" dirty="0">
                <a:latin typeface="Cavolini" panose="03000502040302020204" pitchFamily="66" charset="0"/>
                <a:cs typeface="Cavolini" panose="03000502040302020204" pitchFamily="66" charset="0"/>
              </a:rPr>
              <a:t>Fall Semester</a:t>
            </a:r>
          </a:p>
          <a:p>
            <a:pPr>
              <a:lnSpc>
                <a:spcPct val="150000"/>
              </a:lnSpc>
            </a:pPr>
            <a:r>
              <a:rPr lang="en-US" dirty="0">
                <a:solidFill>
                  <a:schemeClr val="accent6">
                    <a:lumMod val="75000"/>
                  </a:schemeClr>
                </a:solidFill>
                <a:latin typeface="Cavolini" panose="03000502040302020204" pitchFamily="66" charset="0"/>
                <a:cs typeface="Cavolini" panose="03000502040302020204" pitchFamily="66" charset="0"/>
              </a:rPr>
              <a:t>January 2026</a:t>
            </a:r>
          </a:p>
        </p:txBody>
      </p:sp>
    </p:spTree>
    <p:extLst>
      <p:ext uri="{BB962C8B-B14F-4D97-AF65-F5344CB8AC3E}">
        <p14:creationId xmlns:p14="http://schemas.microsoft.com/office/powerpoint/2010/main" val="16632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37453-6978-EC9F-654B-51802E09460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792DAF3-1F69-1504-E1F1-788807D5AE6E}"/>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D6F48A58-3889-5E4B-D977-F28793A21A44}"/>
              </a:ext>
            </a:extLst>
          </p:cNvPr>
          <p:cNvSpPr>
            <a:spLocks noGrp="1"/>
          </p:cNvSpPr>
          <p:nvPr>
            <p:ph type="title"/>
          </p:nvPr>
        </p:nvSpPr>
        <p:spPr>
          <a:xfrm>
            <a:off x="838200" y="365126"/>
            <a:ext cx="10515600" cy="937006"/>
          </a:xfrm>
        </p:spPr>
        <p:txBody>
          <a:bodyPr>
            <a:normAutofit/>
          </a:bodyPr>
          <a:lstStyle/>
          <a:p>
            <a:r>
              <a:rPr lang="en-US" b="1" dirty="0">
                <a:solidFill>
                  <a:schemeClr val="accent6">
                    <a:lumMod val="75000"/>
                  </a:schemeClr>
                </a:solidFill>
              </a:rPr>
              <a:t>Reading: The Ultimate Success Hack</a:t>
            </a:r>
          </a:p>
        </p:txBody>
      </p:sp>
      <p:sp>
        <p:nvSpPr>
          <p:cNvPr id="29" name="Content Placeholder 28">
            <a:extLst>
              <a:ext uri="{FF2B5EF4-FFF2-40B4-BE49-F238E27FC236}">
                <a16:creationId xmlns:a16="http://schemas.microsoft.com/office/drawing/2014/main" id="{439B6E22-6E02-06E2-3219-BE85565F5429}"/>
              </a:ext>
            </a:extLst>
          </p:cNvPr>
          <p:cNvSpPr>
            <a:spLocks noGrp="1"/>
          </p:cNvSpPr>
          <p:nvPr>
            <p:ph idx="1"/>
          </p:nvPr>
        </p:nvSpPr>
        <p:spPr>
          <a:xfrm>
            <a:off x="838200" y="1327693"/>
            <a:ext cx="5769078" cy="4323463"/>
          </a:xfrm>
        </p:spPr>
        <p:txBody>
          <a:bodyPr>
            <a:noAutofit/>
          </a:bodyPr>
          <a:lstStyle/>
          <a:p>
            <a:pPr marL="0" indent="0">
              <a:lnSpc>
                <a:spcPct val="200000"/>
              </a:lnSpc>
              <a:buNone/>
            </a:pPr>
            <a:r>
              <a:rPr lang="en-US" b="1" dirty="0">
                <a:highlight>
                  <a:srgbClr val="00FFFF"/>
                </a:highlight>
              </a:rPr>
              <a:t>Two Ways it Helps a Career:</a:t>
            </a:r>
            <a:endParaRPr lang="en-US" dirty="0">
              <a:highlight>
                <a:srgbClr val="00FFFF"/>
              </a:highlight>
            </a:endParaRPr>
          </a:p>
          <a:p>
            <a:pPr marL="514350" lvl="0" indent="-514350">
              <a:lnSpc>
                <a:spcPct val="200000"/>
              </a:lnSpc>
              <a:buFont typeface="+mj-lt"/>
              <a:buAutoNum type="arabicPeriod"/>
            </a:pPr>
            <a:r>
              <a:rPr lang="en-US" dirty="0"/>
              <a:t>Expands professional vocabulary (makes you look confident).</a:t>
            </a:r>
          </a:p>
          <a:p>
            <a:pPr marL="514350" lvl="0" indent="-514350">
              <a:lnSpc>
                <a:spcPct val="200000"/>
              </a:lnSpc>
              <a:buFont typeface="+mj-lt"/>
              <a:buAutoNum type="arabicPeriod"/>
            </a:pPr>
            <a:r>
              <a:rPr lang="en-US" dirty="0"/>
              <a:t>Allows you to learn from experts (gain knowledge/avoid mistakes).</a:t>
            </a:r>
          </a:p>
        </p:txBody>
      </p:sp>
      <p:cxnSp>
        <p:nvCxnSpPr>
          <p:cNvPr id="7" name="Straight Connector 6">
            <a:extLst>
              <a:ext uri="{FF2B5EF4-FFF2-40B4-BE49-F238E27FC236}">
                <a16:creationId xmlns:a16="http://schemas.microsoft.com/office/drawing/2014/main" id="{25A6427A-354F-9F7B-E5F6-499840CE4F5D}"/>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029DB58-2BFB-72E6-A6B0-11D1E8F1C98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2BDC81F6-220A-582C-9EC1-EE3D0546DB7A}"/>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3151D345-028E-C5A8-C5DF-63DC60F52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06788E11-1EF7-A4C1-A272-CEC705837C44}"/>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4BB9B3AD-3963-E7C9-D16A-3CDB0F8E87FF}"/>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BDC3E9EB-9115-DF72-0F1C-5195291AD30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C6CF95DD-2BAB-6147-7A7D-6C42EC27489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C5C9D7D8-E0C6-9BBF-4A1A-34BC5F55959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FAEB6D7C-6BCD-66A7-F0E9-1B27E8D70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FCA21A2B-C677-1F98-08A9-8D433F62E91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7358E58F-3401-3596-0D3B-165FB8907C38}"/>
              </a:ext>
            </a:extLst>
          </p:cNvPr>
          <p:cNvPicPr>
            <a:picLocks noChangeAspect="1"/>
          </p:cNvPicPr>
          <p:nvPr/>
        </p:nvPicPr>
        <p:blipFill>
          <a:blip r:embed="rId8">
            <a:extLst>
              <a:ext uri="{28A0092B-C50C-407E-A947-70E740481C1C}">
                <a14:useLocalDpi xmlns:a14="http://schemas.microsoft.com/office/drawing/2010/main" val="0"/>
              </a:ext>
            </a:extLst>
          </a:blip>
          <a:srcRect l="39542" t="1637" r="3051" b="-1637"/>
          <a:stretch>
            <a:fillRect/>
          </a:stretch>
        </p:blipFill>
        <p:spPr>
          <a:xfrm>
            <a:off x="7003779" y="1122137"/>
            <a:ext cx="3589803" cy="4769427"/>
          </a:xfrm>
          <a:prstGeom prst="rect">
            <a:avLst/>
          </a:prstGeom>
          <a:ln>
            <a:noFill/>
          </a:ln>
          <a:effectLst>
            <a:softEdge rad="112500"/>
          </a:effectLst>
        </p:spPr>
      </p:pic>
    </p:spTree>
    <p:extLst>
      <p:ext uri="{BB962C8B-B14F-4D97-AF65-F5344CB8AC3E}">
        <p14:creationId xmlns:p14="http://schemas.microsoft.com/office/powerpoint/2010/main" val="120217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923FB-80B2-F921-13A4-AA3A0A816AE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4B1FF3F-A9DE-206B-17A8-3E68346673C3}"/>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9A57B00-600E-3122-4EAF-25B8D7A7857E}"/>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C61034A-DAF6-53CF-2BAC-07BCF44C8120}"/>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593B55FD-EF54-18BE-7F3F-F945081F21AA}"/>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ED3AAE41-46EA-3EA5-D095-6CD05F799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4998F8BB-8B7D-ED04-B3C7-BE2BFA794C32}"/>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3B678467-DF57-36B2-8398-3C332C623F06}"/>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408C6AF2-4003-0EEB-FF22-DAC9078EFD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3140CE39-AC24-DAD2-E9CD-BD78C774831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5C4E0AA2-952B-AEF1-E343-E68B532A307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7DAE6864-5940-7702-801C-D8788C209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591D63CD-10A3-C6C5-8392-25C826FE778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3" name="Picture 12">
            <a:extLst>
              <a:ext uri="{FF2B5EF4-FFF2-40B4-BE49-F238E27FC236}">
                <a16:creationId xmlns:a16="http://schemas.microsoft.com/office/drawing/2014/main" id="{F1925B68-C92E-0966-BECD-FE89BB078F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350" y="1374912"/>
            <a:ext cx="10134066" cy="3339852"/>
          </a:xfrm>
          <a:prstGeom prst="rect">
            <a:avLst/>
          </a:prstGeom>
        </p:spPr>
      </p:pic>
    </p:spTree>
    <p:extLst>
      <p:ext uri="{BB962C8B-B14F-4D97-AF65-F5344CB8AC3E}">
        <p14:creationId xmlns:p14="http://schemas.microsoft.com/office/powerpoint/2010/main" val="61304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736A-332B-B60A-9626-130D6A088261}"/>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3EB1A372-3BE3-FE48-A8FE-8CBAEBDE9F4B}"/>
              </a:ext>
            </a:extLst>
          </p:cNvPr>
          <p:cNvSpPr>
            <a:spLocks noGrp="1"/>
          </p:cNvSpPr>
          <p:nvPr>
            <p:ph type="ctrTitle"/>
          </p:nvPr>
        </p:nvSpPr>
        <p:spPr>
          <a:xfrm>
            <a:off x="1478616" y="1564962"/>
            <a:ext cx="9144000" cy="1517498"/>
          </a:xfrm>
        </p:spPr>
        <p:txBody>
          <a:bodyPr>
            <a:normAutofit/>
          </a:bodyPr>
          <a:lstStyle/>
          <a:p>
            <a:r>
              <a:rPr lang="en-US" sz="6600" b="1" dirty="0">
                <a:solidFill>
                  <a:srgbClr val="7F2766"/>
                </a:solidFill>
                <a:latin typeface="Cavolini" panose="03000502040302020204" pitchFamily="66" charset="0"/>
                <a:cs typeface="Cavolini" panose="03000502040302020204" pitchFamily="66" charset="0"/>
              </a:rPr>
              <a:t>Chapter Three</a:t>
            </a:r>
          </a:p>
        </p:txBody>
      </p:sp>
      <p:sp>
        <p:nvSpPr>
          <p:cNvPr id="27" name="Subtitle 26">
            <a:extLst>
              <a:ext uri="{FF2B5EF4-FFF2-40B4-BE49-F238E27FC236}">
                <a16:creationId xmlns:a16="http://schemas.microsoft.com/office/drawing/2014/main" id="{C7F45E7F-46C6-46F6-9D93-9266783BA5EA}"/>
              </a:ext>
            </a:extLst>
          </p:cNvPr>
          <p:cNvSpPr>
            <a:spLocks noGrp="1"/>
          </p:cNvSpPr>
          <p:nvPr>
            <p:ph type="subTitle" idx="1"/>
          </p:nvPr>
        </p:nvSpPr>
        <p:spPr>
          <a:xfrm>
            <a:off x="1478616" y="3148727"/>
            <a:ext cx="9144000" cy="2619257"/>
          </a:xfrm>
        </p:spPr>
        <p:txBody>
          <a:bodyPr>
            <a:normAutofit/>
          </a:bodyPr>
          <a:lstStyle/>
          <a:p>
            <a:pPr>
              <a:lnSpc>
                <a:spcPct val="250000"/>
              </a:lnSpc>
            </a:pPr>
            <a:r>
              <a:rPr lang="en-US" sz="5400" b="1" dirty="0">
                <a:solidFill>
                  <a:srgbClr val="00B050"/>
                </a:solidFill>
                <a:latin typeface="Comic Sans MS" panose="030F0702030302020204" pitchFamily="66" charset="0"/>
              </a:rPr>
              <a:t>Sentence to Paragraphs</a:t>
            </a:r>
            <a:endParaRPr lang="en-US" sz="13800" b="1" dirty="0">
              <a:solidFill>
                <a:srgbClr val="00B050"/>
              </a:solidFill>
              <a:latin typeface="Comic Sans MS" panose="030F0702030302020204" pitchFamily="66" charset="0"/>
              <a:cs typeface="Cavolini" panose="03000502040302020204" pitchFamily="66" charset="0"/>
            </a:endParaRPr>
          </a:p>
        </p:txBody>
      </p:sp>
      <p:sp>
        <p:nvSpPr>
          <p:cNvPr id="33" name="TextBox 32">
            <a:extLst>
              <a:ext uri="{FF2B5EF4-FFF2-40B4-BE49-F238E27FC236}">
                <a16:creationId xmlns:a16="http://schemas.microsoft.com/office/drawing/2014/main" id="{22E2E972-3BD4-8078-E815-06B3AA4DC41B}"/>
              </a:ext>
            </a:extLst>
          </p:cNvPr>
          <p:cNvSpPr txBox="1"/>
          <p:nvPr/>
        </p:nvSpPr>
        <p:spPr>
          <a:xfrm>
            <a:off x="0" y="5908404"/>
            <a:ext cx="12192000" cy="949596"/>
          </a:xfrm>
          <a:prstGeom prst="rect">
            <a:avLst/>
          </a:prstGeom>
          <a:solidFill>
            <a:srgbClr val="F0EAEB"/>
          </a:solidFill>
        </p:spPr>
        <p:txBody>
          <a:bodyPr wrap="square" rtlCol="0">
            <a:spAutoFit/>
          </a:bodyPr>
          <a:lstStyle/>
          <a:p>
            <a:endParaRPr lang="en-US" dirty="0"/>
          </a:p>
        </p:txBody>
      </p:sp>
      <p:grpSp>
        <p:nvGrpSpPr>
          <p:cNvPr id="43" name="Group 42">
            <a:extLst>
              <a:ext uri="{FF2B5EF4-FFF2-40B4-BE49-F238E27FC236}">
                <a16:creationId xmlns:a16="http://schemas.microsoft.com/office/drawing/2014/main" id="{C619E95A-D7AD-1258-CC27-9D3BBE1E8F56}"/>
              </a:ext>
            </a:extLst>
          </p:cNvPr>
          <p:cNvGrpSpPr/>
          <p:nvPr/>
        </p:nvGrpSpPr>
        <p:grpSpPr>
          <a:xfrm>
            <a:off x="0" y="5908403"/>
            <a:ext cx="12192000" cy="903319"/>
            <a:chOff x="0" y="5908403"/>
            <a:chExt cx="12192000" cy="903319"/>
          </a:xfrm>
        </p:grpSpPr>
        <p:grpSp>
          <p:nvGrpSpPr>
            <p:cNvPr id="44" name="Group 43">
              <a:extLst>
                <a:ext uri="{FF2B5EF4-FFF2-40B4-BE49-F238E27FC236}">
                  <a16:creationId xmlns:a16="http://schemas.microsoft.com/office/drawing/2014/main" id="{0C89D7AE-B755-2644-34AA-B227BE4E8F67}"/>
                </a:ext>
              </a:extLst>
            </p:cNvPr>
            <p:cNvGrpSpPr/>
            <p:nvPr/>
          </p:nvGrpSpPr>
          <p:grpSpPr>
            <a:xfrm>
              <a:off x="6320902" y="5974671"/>
              <a:ext cx="5723522" cy="837051"/>
              <a:chOff x="7003779" y="6003853"/>
              <a:chExt cx="5100802" cy="807869"/>
            </a:xfrm>
          </p:grpSpPr>
          <p:pic>
            <p:nvPicPr>
              <p:cNvPr id="46" name="Picture 45">
                <a:extLst>
                  <a:ext uri="{FF2B5EF4-FFF2-40B4-BE49-F238E27FC236}">
                    <a16:creationId xmlns:a16="http://schemas.microsoft.com/office/drawing/2014/main" id="{D6124C74-D1E3-8817-8C7F-10ED0A0C11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498399" y="6022181"/>
                <a:ext cx="984985" cy="723530"/>
              </a:xfrm>
              <a:prstGeom prst="rect">
                <a:avLst/>
              </a:prstGeom>
              <a:ln w="3175">
                <a:solidFill>
                  <a:srgbClr val="F0EAED"/>
                </a:solidFill>
              </a:ln>
            </p:spPr>
          </p:pic>
          <p:pic>
            <p:nvPicPr>
              <p:cNvPr id="47" name="Picture 46">
                <a:extLst>
                  <a:ext uri="{FF2B5EF4-FFF2-40B4-BE49-F238E27FC236}">
                    <a16:creationId xmlns:a16="http://schemas.microsoft.com/office/drawing/2014/main" id="{62715599-326B-65CE-FAF9-8F32B85E69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548787" y="6168139"/>
                <a:ext cx="1310629" cy="399768"/>
              </a:xfrm>
              <a:prstGeom prst="rect">
                <a:avLst/>
              </a:prstGeom>
              <a:ln w="3175">
                <a:solidFill>
                  <a:srgbClr val="F0EAED"/>
                </a:solidFill>
              </a:ln>
            </p:spPr>
          </p:pic>
          <p:pic>
            <p:nvPicPr>
              <p:cNvPr id="48" name="Picture 47">
                <a:extLst>
                  <a:ext uri="{FF2B5EF4-FFF2-40B4-BE49-F238E27FC236}">
                    <a16:creationId xmlns:a16="http://schemas.microsoft.com/office/drawing/2014/main" id="{17488F19-A517-69C0-4271-E57C00D6384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9416" y="6064458"/>
                <a:ext cx="1245165" cy="656405"/>
              </a:xfrm>
              <a:prstGeom prst="rect">
                <a:avLst/>
              </a:prstGeom>
              <a:ln w="3175">
                <a:solidFill>
                  <a:srgbClr val="F0EAED"/>
                </a:solidFill>
              </a:ln>
            </p:spPr>
          </p:pic>
          <p:pic>
            <p:nvPicPr>
              <p:cNvPr id="49" name="Picture 48">
                <a:extLst>
                  <a:ext uri="{FF2B5EF4-FFF2-40B4-BE49-F238E27FC236}">
                    <a16:creationId xmlns:a16="http://schemas.microsoft.com/office/drawing/2014/main" id="{49338A1E-2F0A-311F-B676-861A1BF64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779" y="6047030"/>
                <a:ext cx="656728" cy="673833"/>
              </a:xfrm>
              <a:prstGeom prst="rect">
                <a:avLst/>
              </a:prstGeom>
              <a:ln w="3175">
                <a:solidFill>
                  <a:srgbClr val="F0EAED"/>
                </a:solidFill>
              </a:ln>
            </p:spPr>
          </p:pic>
          <p:pic>
            <p:nvPicPr>
              <p:cNvPr id="50" name="Picture 49">
                <a:extLst>
                  <a:ext uri="{FF2B5EF4-FFF2-40B4-BE49-F238E27FC236}">
                    <a16:creationId xmlns:a16="http://schemas.microsoft.com/office/drawing/2014/main" id="{D39FEFF8-793A-1F2B-7BF5-5FB1321D4F3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cxnSp>
          <p:nvCxnSpPr>
            <p:cNvPr id="45" name="Straight Connector 44">
              <a:extLst>
                <a:ext uri="{FF2B5EF4-FFF2-40B4-BE49-F238E27FC236}">
                  <a16:creationId xmlns:a16="http://schemas.microsoft.com/office/drawing/2014/main" id="{BF292EEB-00F5-8CAB-ECA7-F1374C241089}"/>
                </a:ext>
              </a:extLst>
            </p:cNvPr>
            <p:cNvCxnSpPr/>
            <p:nvPr/>
          </p:nvCxnSpPr>
          <p:spPr>
            <a:xfrm>
              <a:off x="0" y="5908403"/>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AE0FE76F-5004-EC6E-571F-E44BA8AA9D67}"/>
              </a:ext>
            </a:extLst>
          </p:cNvPr>
          <p:cNvSpPr txBox="1"/>
          <p:nvPr/>
        </p:nvSpPr>
        <p:spPr>
          <a:xfrm>
            <a:off x="0" y="0"/>
            <a:ext cx="12192000" cy="1266060"/>
          </a:xfrm>
          <a:prstGeom prst="rect">
            <a:avLst/>
          </a:prstGeom>
          <a:solidFill>
            <a:srgbClr val="F0EAEB"/>
          </a:solidFill>
        </p:spPr>
        <p:txBody>
          <a:bodyPr wrap="square" rtlCol="0">
            <a:spAutoFit/>
          </a:bodyPr>
          <a:lstStyle/>
          <a:p>
            <a:endParaRPr lang="en-US" dirty="0"/>
          </a:p>
        </p:txBody>
      </p:sp>
      <p:grpSp>
        <p:nvGrpSpPr>
          <p:cNvPr id="66" name="Group 65">
            <a:extLst>
              <a:ext uri="{FF2B5EF4-FFF2-40B4-BE49-F238E27FC236}">
                <a16:creationId xmlns:a16="http://schemas.microsoft.com/office/drawing/2014/main" id="{4E8E482D-A241-96BE-9659-2C726A50FF1B}"/>
              </a:ext>
            </a:extLst>
          </p:cNvPr>
          <p:cNvGrpSpPr/>
          <p:nvPr/>
        </p:nvGrpSpPr>
        <p:grpSpPr>
          <a:xfrm>
            <a:off x="0" y="-127513"/>
            <a:ext cx="12192000" cy="1517499"/>
            <a:chOff x="0" y="-127513"/>
            <a:chExt cx="12192000" cy="1517499"/>
          </a:xfrm>
        </p:grpSpPr>
        <p:grpSp>
          <p:nvGrpSpPr>
            <p:cNvPr id="67" name="Group 66">
              <a:extLst>
                <a:ext uri="{FF2B5EF4-FFF2-40B4-BE49-F238E27FC236}">
                  <a16:creationId xmlns:a16="http://schemas.microsoft.com/office/drawing/2014/main" id="{8980D742-2598-7348-675B-50E4CA48A127}"/>
                </a:ext>
              </a:extLst>
            </p:cNvPr>
            <p:cNvGrpSpPr/>
            <p:nvPr/>
          </p:nvGrpSpPr>
          <p:grpSpPr>
            <a:xfrm>
              <a:off x="0" y="-127513"/>
              <a:ext cx="5962650" cy="1517499"/>
              <a:chOff x="0" y="-127513"/>
              <a:chExt cx="5962650" cy="1517499"/>
            </a:xfrm>
          </p:grpSpPr>
          <p:pic>
            <p:nvPicPr>
              <p:cNvPr id="69" name="Picture 68">
                <a:extLst>
                  <a:ext uri="{FF2B5EF4-FFF2-40B4-BE49-F238E27FC236}">
                    <a16:creationId xmlns:a16="http://schemas.microsoft.com/office/drawing/2014/main" id="{D6312F72-53B7-9F49-7C48-E58318EBF5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513"/>
                <a:ext cx="1685925" cy="1517499"/>
              </a:xfrm>
              <a:prstGeom prst="rect">
                <a:avLst/>
              </a:prstGeom>
            </p:spPr>
          </p:pic>
          <p:sp>
            <p:nvSpPr>
              <p:cNvPr id="70" name="TextBox 69">
                <a:extLst>
                  <a:ext uri="{FF2B5EF4-FFF2-40B4-BE49-F238E27FC236}">
                    <a16:creationId xmlns:a16="http://schemas.microsoft.com/office/drawing/2014/main" id="{838E4031-2EDA-9E0E-D53F-02926F22BED3}"/>
                  </a:ext>
                </a:extLst>
              </p:cNvPr>
              <p:cNvSpPr txBox="1"/>
              <p:nvPr/>
            </p:nvSpPr>
            <p:spPr>
              <a:xfrm>
                <a:off x="1478616" y="308070"/>
                <a:ext cx="4484034" cy="646331"/>
              </a:xfrm>
              <a:prstGeom prst="rect">
                <a:avLst/>
              </a:prstGeom>
              <a:noFill/>
            </p:spPr>
            <p:txBody>
              <a:bodyPr wrap="square" rtlCol="0">
                <a:spAutoFit/>
              </a:bodyPr>
              <a:lstStyle/>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200" dirty="0">
                    <a:solidFill>
                      <a:srgbClr val="852151"/>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cxnSp>
          <p:nvCxnSpPr>
            <p:cNvPr id="68" name="Straight Connector 67">
              <a:extLst>
                <a:ext uri="{FF2B5EF4-FFF2-40B4-BE49-F238E27FC236}">
                  <a16:creationId xmlns:a16="http://schemas.microsoft.com/office/drawing/2014/main" id="{72861567-AD9D-3647-852B-E30AD7A3AE12}"/>
                </a:ext>
              </a:extLst>
            </p:cNvPr>
            <p:cNvCxnSpPr/>
            <p:nvPr/>
          </p:nvCxnSpPr>
          <p:spPr>
            <a:xfrm>
              <a:off x="0" y="1273698"/>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90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1E7F98F-CC7B-C15E-5FCD-C255B4A5CCA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F880105-4A52-E633-E9A5-1D97E678E407}"/>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53212E5D-D90D-F6CF-D53C-26790ECEC353}"/>
              </a:ext>
            </a:extLst>
          </p:cNvPr>
          <p:cNvSpPr>
            <a:spLocks noGrp="1"/>
          </p:cNvSpPr>
          <p:nvPr>
            <p:ph type="title"/>
          </p:nvPr>
        </p:nvSpPr>
        <p:spPr>
          <a:xfrm>
            <a:off x="838200" y="365126"/>
            <a:ext cx="10515600" cy="937006"/>
          </a:xfrm>
        </p:spPr>
        <p:txBody>
          <a:bodyPr/>
          <a:lstStyle/>
          <a:p>
            <a:r>
              <a:rPr lang="en-US" b="1" dirty="0">
                <a:solidFill>
                  <a:srgbClr val="0070C0"/>
                </a:solidFill>
              </a:rPr>
              <a:t>Activities…</a:t>
            </a:r>
          </a:p>
        </p:txBody>
      </p:sp>
      <p:sp>
        <p:nvSpPr>
          <p:cNvPr id="29" name="Content Placeholder 28">
            <a:extLst>
              <a:ext uri="{FF2B5EF4-FFF2-40B4-BE49-F238E27FC236}">
                <a16:creationId xmlns:a16="http://schemas.microsoft.com/office/drawing/2014/main" id="{8C874829-394E-9325-A2AF-AF57F1298E3A}"/>
              </a:ext>
            </a:extLst>
          </p:cNvPr>
          <p:cNvSpPr>
            <a:spLocks noGrp="1"/>
          </p:cNvSpPr>
          <p:nvPr>
            <p:ph idx="1"/>
          </p:nvPr>
        </p:nvSpPr>
        <p:spPr>
          <a:xfrm>
            <a:off x="838200" y="1369970"/>
            <a:ext cx="10515600" cy="4386967"/>
          </a:xfrm>
        </p:spPr>
        <p:txBody>
          <a:bodyPr>
            <a:normAutofit/>
          </a:bodyPr>
          <a:lstStyle/>
          <a:p>
            <a:pPr>
              <a:lnSpc>
                <a:spcPct val="200000"/>
              </a:lnSpc>
              <a:buFont typeface="Wingdings" panose="05000000000000000000" pitchFamily="2" charset="2"/>
              <a:buChar char="Ø"/>
            </a:pPr>
            <a:r>
              <a:rPr lang="en-US" sz="3600" dirty="0"/>
              <a:t>Sentence Structure</a:t>
            </a:r>
          </a:p>
          <a:p>
            <a:pPr>
              <a:lnSpc>
                <a:spcPct val="200000"/>
              </a:lnSpc>
              <a:buFont typeface="Wingdings" panose="05000000000000000000" pitchFamily="2" charset="2"/>
              <a:buChar char="Ø"/>
            </a:pPr>
            <a:r>
              <a:rPr lang="en-US" sz="3600" dirty="0"/>
              <a:t>Paragraph Organization</a:t>
            </a:r>
          </a:p>
          <a:p>
            <a:pPr>
              <a:lnSpc>
                <a:spcPct val="200000"/>
              </a:lnSpc>
              <a:buFont typeface="Wingdings" panose="05000000000000000000" pitchFamily="2" charset="2"/>
              <a:buChar char="Ø"/>
            </a:pPr>
            <a:r>
              <a:rPr lang="en-US" sz="3600" dirty="0"/>
              <a:t>Grammer and Punctuation (Reading &amp; Speaking)</a:t>
            </a:r>
          </a:p>
        </p:txBody>
      </p:sp>
      <p:cxnSp>
        <p:nvCxnSpPr>
          <p:cNvPr id="7" name="Straight Connector 6">
            <a:extLst>
              <a:ext uri="{FF2B5EF4-FFF2-40B4-BE49-F238E27FC236}">
                <a16:creationId xmlns:a16="http://schemas.microsoft.com/office/drawing/2014/main" id="{420F5C1D-9D5E-C4B0-A54C-F52CE99EC7DA}"/>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A30C2FD-798C-D5E3-CAAD-0A738A4CDC0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C54960AF-33FD-D38D-1045-06ABD53E0E42}"/>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C552D231-1471-3EEF-05C0-099AFFBFC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9AD2F059-797D-C56A-9BFD-950D882594B9}"/>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24CCA6A7-DDAD-1427-2651-4C989D4086DF}"/>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5CFDF147-BB26-8100-0E30-A6E126A79C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8FE3F4A2-FCA5-3A87-2156-38BFD2B13E5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4382DFF7-5486-5152-A3D0-B510373010D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D2438348-8643-9316-908A-B6F3F67FA7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A3FE7390-7C87-D0B6-73B3-02DB6272E4B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35009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1000"/>
                                        <p:tgtEl>
                                          <p:spTgt spid="29">
                                            <p:txEl>
                                              <p:pRg st="2" end="2"/>
                                            </p:txEl>
                                          </p:spTgt>
                                        </p:tgtEl>
                                      </p:cBhvr>
                                    </p:animEffect>
                                    <p:anim calcmode="lin" valueType="num">
                                      <p:cBhvr>
                                        <p:cTn id="2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2190-C33B-F4F8-2530-91B0A4A1300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5C09C15-BD23-801A-D734-134249CAA33D}"/>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3D1EDFA8-F4F0-76DE-ACC6-894F3946948E}"/>
              </a:ext>
            </a:extLst>
          </p:cNvPr>
          <p:cNvSpPr>
            <a:spLocks noGrp="1"/>
          </p:cNvSpPr>
          <p:nvPr>
            <p:ph type="title"/>
          </p:nvPr>
        </p:nvSpPr>
        <p:spPr>
          <a:xfrm>
            <a:off x="838200" y="365126"/>
            <a:ext cx="10515600" cy="937006"/>
          </a:xfrm>
        </p:spPr>
        <p:txBody>
          <a:bodyPr/>
          <a:lstStyle/>
          <a:p>
            <a:pPr algn="ctr"/>
            <a:r>
              <a:rPr lang="en-US" b="1" dirty="0">
                <a:solidFill>
                  <a:schemeClr val="accent6">
                    <a:lumMod val="75000"/>
                  </a:schemeClr>
                </a:solidFill>
              </a:rPr>
              <a:t>The Secret of Giants</a:t>
            </a:r>
          </a:p>
        </p:txBody>
      </p:sp>
      <p:sp>
        <p:nvSpPr>
          <p:cNvPr id="29" name="Content Placeholder 28">
            <a:extLst>
              <a:ext uri="{FF2B5EF4-FFF2-40B4-BE49-F238E27FC236}">
                <a16:creationId xmlns:a16="http://schemas.microsoft.com/office/drawing/2014/main" id="{41835106-FCF4-9469-8E65-FDA8F4AA43AE}"/>
              </a:ext>
            </a:extLst>
          </p:cNvPr>
          <p:cNvSpPr>
            <a:spLocks noGrp="1"/>
          </p:cNvSpPr>
          <p:nvPr>
            <p:ph idx="1"/>
          </p:nvPr>
        </p:nvSpPr>
        <p:spPr>
          <a:xfrm>
            <a:off x="838200" y="1373820"/>
            <a:ext cx="11107994" cy="690954"/>
          </a:xfrm>
        </p:spPr>
        <p:txBody>
          <a:bodyPr>
            <a:noAutofit/>
          </a:bodyPr>
          <a:lstStyle/>
          <a:p>
            <a:pPr algn="just">
              <a:lnSpc>
                <a:spcPct val="150000"/>
              </a:lnSpc>
              <a:buFont typeface="Wingdings" panose="05000000000000000000" pitchFamily="2" charset="2"/>
              <a:buChar char="v"/>
            </a:pPr>
            <a:r>
              <a:rPr lang="en-US" sz="2400" b="1" dirty="0">
                <a:solidFill>
                  <a:schemeClr val="accent5">
                    <a:lumMod val="75000"/>
                  </a:schemeClr>
                </a:solidFill>
              </a:rPr>
              <a:t>What is the one habit they share?</a:t>
            </a:r>
          </a:p>
        </p:txBody>
      </p:sp>
      <p:cxnSp>
        <p:nvCxnSpPr>
          <p:cNvPr id="7" name="Straight Connector 6">
            <a:extLst>
              <a:ext uri="{FF2B5EF4-FFF2-40B4-BE49-F238E27FC236}">
                <a16:creationId xmlns:a16="http://schemas.microsoft.com/office/drawing/2014/main" id="{66E4821E-373D-3221-5B7D-CACAFF561842}"/>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1E7DF0A-FB2F-4740-D938-057BCE9190C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4BD632C2-642B-8505-6CB8-8336F10645C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22168816-C7C5-2EDF-59D1-D9C6FED40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2BC9637B-E9E3-598F-0659-691C9F6D1B2A}"/>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5FBFE9A9-3B7A-D218-055F-CF9F9BC4194D}"/>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446CD683-45B2-5DDA-19B6-81727C5D440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6DB384F1-6A15-8D4A-1A06-EC0FA8B26BA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14CDEF6C-3A26-CDF5-6468-8CCB4AA8EBB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B5CDBF60-E739-A5DA-76E1-612D91D7F0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998E77D5-B4FB-28ED-0E18-E6F956FF1FF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2" name="Picture 11">
            <a:extLst>
              <a:ext uri="{FF2B5EF4-FFF2-40B4-BE49-F238E27FC236}">
                <a16:creationId xmlns:a16="http://schemas.microsoft.com/office/drawing/2014/main" id="{474BE2E6-6B6B-543A-A7F6-6AFCC4C07B09}"/>
              </a:ext>
            </a:extLst>
          </p:cNvPr>
          <p:cNvPicPr>
            <a:picLocks noChangeAspect="1"/>
          </p:cNvPicPr>
          <p:nvPr/>
        </p:nvPicPr>
        <p:blipFill>
          <a:blip r:embed="rId8">
            <a:extLst>
              <a:ext uri="{28A0092B-C50C-407E-A947-70E740481C1C}">
                <a14:useLocalDpi xmlns:a14="http://schemas.microsoft.com/office/drawing/2010/main" val="0"/>
              </a:ext>
            </a:extLst>
          </a:blip>
          <a:srcRect l="8413" r="6996"/>
          <a:stretch>
            <a:fillRect/>
          </a:stretch>
        </p:blipFill>
        <p:spPr>
          <a:xfrm>
            <a:off x="1120326" y="2136462"/>
            <a:ext cx="4493488" cy="3288890"/>
          </a:xfrm>
          <a:prstGeom prst="rect">
            <a:avLst/>
          </a:prstGeom>
          <a:ln>
            <a:noFill/>
          </a:ln>
          <a:effectLst>
            <a:softEdge rad="112500"/>
          </a:effectLst>
        </p:spPr>
      </p:pic>
      <p:pic>
        <p:nvPicPr>
          <p:cNvPr id="15" name="Picture 14">
            <a:extLst>
              <a:ext uri="{FF2B5EF4-FFF2-40B4-BE49-F238E27FC236}">
                <a16:creationId xmlns:a16="http://schemas.microsoft.com/office/drawing/2014/main" id="{77B13499-B2FB-09C3-B773-37C9A76918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9224" y="1673428"/>
            <a:ext cx="6051773" cy="3415942"/>
          </a:xfrm>
          <a:prstGeom prst="rect">
            <a:avLst/>
          </a:prstGeom>
          <a:ln>
            <a:noFill/>
          </a:ln>
          <a:effectLst>
            <a:softEdge rad="112500"/>
          </a:effectLst>
        </p:spPr>
      </p:pic>
    </p:spTree>
    <p:extLst>
      <p:ext uri="{BB962C8B-B14F-4D97-AF65-F5344CB8AC3E}">
        <p14:creationId xmlns:p14="http://schemas.microsoft.com/office/powerpoint/2010/main" val="2838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59A3A-2F4F-E622-8450-0FE0D8C15A6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7BF9021-DB2A-B3AE-CE13-A5B3BE8957B1}"/>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15DF0891-FF8E-4FEF-8D95-F657F9C4588F}"/>
              </a:ext>
            </a:extLst>
          </p:cNvPr>
          <p:cNvSpPr>
            <a:spLocks noGrp="1"/>
          </p:cNvSpPr>
          <p:nvPr>
            <p:ph type="title"/>
          </p:nvPr>
        </p:nvSpPr>
        <p:spPr>
          <a:xfrm>
            <a:off x="838200" y="365126"/>
            <a:ext cx="10515600" cy="654274"/>
          </a:xfrm>
        </p:spPr>
        <p:txBody>
          <a:bodyPr>
            <a:normAutofit fontScale="90000"/>
          </a:bodyPr>
          <a:lstStyle/>
          <a:p>
            <a:r>
              <a:rPr lang="en-US" b="1" dirty="0">
                <a:solidFill>
                  <a:schemeClr val="accent6">
                    <a:lumMod val="75000"/>
                  </a:schemeClr>
                </a:solidFill>
              </a:rPr>
              <a:t>The joy of reading a Kurdish book</a:t>
            </a:r>
          </a:p>
        </p:txBody>
      </p:sp>
      <p:sp>
        <p:nvSpPr>
          <p:cNvPr id="29" name="Content Placeholder 28">
            <a:extLst>
              <a:ext uri="{FF2B5EF4-FFF2-40B4-BE49-F238E27FC236}">
                <a16:creationId xmlns:a16="http://schemas.microsoft.com/office/drawing/2014/main" id="{4D2C3637-895A-2E2F-A57B-6BBDC6E69E98}"/>
              </a:ext>
            </a:extLst>
          </p:cNvPr>
          <p:cNvSpPr>
            <a:spLocks noGrp="1"/>
          </p:cNvSpPr>
          <p:nvPr>
            <p:ph idx="1"/>
          </p:nvPr>
        </p:nvSpPr>
        <p:spPr>
          <a:xfrm>
            <a:off x="838199" y="861381"/>
            <a:ext cx="10842523" cy="4989516"/>
          </a:xfrm>
        </p:spPr>
        <p:txBody>
          <a:bodyPr>
            <a:noAutofit/>
          </a:bodyPr>
          <a:lstStyle/>
          <a:p>
            <a:pPr marL="0" indent="0" algn="just">
              <a:lnSpc>
                <a:spcPct val="150000"/>
              </a:lnSpc>
              <a:buNone/>
            </a:pPr>
            <a:r>
              <a:rPr lang="en-US" sz="2000" dirty="0"/>
              <a:t>Ayşe Sadun was born in 1954 in the village of </a:t>
            </a:r>
            <a:r>
              <a:rPr lang="en-US" sz="2000" dirty="0" err="1"/>
              <a:t>Kuldîman</a:t>
            </a:r>
            <a:r>
              <a:rPr lang="en-US" sz="2000" dirty="0"/>
              <a:t> in </a:t>
            </a:r>
            <a:r>
              <a:rPr lang="en-US" sz="2000" dirty="0" err="1"/>
              <a:t>Dêrîk</a:t>
            </a:r>
            <a:r>
              <a:rPr lang="en-US" sz="2000" dirty="0"/>
              <a:t>. She lives surrounded by nature and she collects grass to graze animals in the village. Ayşe said that she loves the Kurdish language and that her longing for it has not ended. “Our children and grandchildren who grew up with the revolution are learning their native language easily. They read, write and speak Kurdish. Now my grandchildren can live comfortably what I longed </a:t>
            </a:r>
            <a:r>
              <a:rPr lang="en-US" sz="2000" dirty="0" err="1"/>
              <a:t>for.“Sadun</a:t>
            </a:r>
            <a:r>
              <a:rPr lang="en-US" sz="2000" dirty="0"/>
              <a:t> said that she could not continue reading and writing after getting married at the age of 22. She stated “My husband did not accept me writing. Around that time, I received </a:t>
            </a:r>
            <a:r>
              <a:rPr lang="en-US" sz="2000" dirty="0" err="1"/>
              <a:t>Hemîdê</a:t>
            </a:r>
            <a:r>
              <a:rPr lang="en-US" sz="2000" dirty="0"/>
              <a:t> </a:t>
            </a:r>
            <a:r>
              <a:rPr lang="en-US" sz="2000" dirty="0" err="1"/>
              <a:t>Hecî</a:t>
            </a:r>
            <a:r>
              <a:rPr lang="en-US" sz="2000" dirty="0"/>
              <a:t> Derwêş's book. I wanted to read the book, but my husband did not allow me to read it. He even said that he would never let me keep that book. Back then it was not tolerated and shameful for a woman to read or write. After that discussion, I could never open a book again until he passed away. After his death in 2003, I started reading </a:t>
            </a:r>
            <a:r>
              <a:rPr lang="en-US" sz="2000" dirty="0" err="1"/>
              <a:t>Cigerxwîn</a:t>
            </a:r>
            <a:r>
              <a:rPr lang="en-US" sz="2000" dirty="0"/>
              <a:t> and </a:t>
            </a:r>
            <a:r>
              <a:rPr lang="en-US" sz="2000" dirty="0" err="1"/>
              <a:t>Hemîdê</a:t>
            </a:r>
            <a:r>
              <a:rPr lang="en-US" sz="2000" dirty="0"/>
              <a:t> </a:t>
            </a:r>
            <a:r>
              <a:rPr lang="en-US" sz="2000" dirty="0" err="1"/>
              <a:t>Hecî</a:t>
            </a:r>
            <a:r>
              <a:rPr lang="en-US" sz="2000" dirty="0"/>
              <a:t> Derwêş again. That was, some 30 years after that first time.”</a:t>
            </a:r>
          </a:p>
        </p:txBody>
      </p:sp>
      <p:cxnSp>
        <p:nvCxnSpPr>
          <p:cNvPr id="7" name="Straight Connector 6">
            <a:extLst>
              <a:ext uri="{FF2B5EF4-FFF2-40B4-BE49-F238E27FC236}">
                <a16:creationId xmlns:a16="http://schemas.microsoft.com/office/drawing/2014/main" id="{83D6916B-ED44-4E79-A63A-8B1203CD72DE}"/>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0868E0C-0C1D-D80C-2E8D-F9B882E3296D}"/>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FAE20FE0-2ECE-9952-4FCB-433EAA3B640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F6F44438-4036-6F17-D64B-9E0FDA9E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086ADB1E-6BBF-5C8D-6BD4-D76E7C7A73B5}"/>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7E9CD95B-355C-4113-4D04-1BC66DC1B832}"/>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449A3F5B-2344-4474-3736-53C7DBEEF9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425E74F6-EC15-7E34-C81F-07FEA1C9261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A43CBBB9-D4E2-8F78-9F57-2710CC35647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9DDAE308-0BD8-D5C3-A3B0-00EDBE85F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F96F6349-F74A-F370-9B6A-EB2378E0E67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33448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9905E-2C18-DC4E-2748-C4F23439315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5B3BDC0-99ED-33EF-009C-053B29D211FB}"/>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9F492376-2EFA-D3C8-DF1C-4BF41C9B2987}"/>
              </a:ext>
            </a:extLst>
          </p:cNvPr>
          <p:cNvSpPr>
            <a:spLocks noGrp="1"/>
          </p:cNvSpPr>
          <p:nvPr>
            <p:ph type="title"/>
          </p:nvPr>
        </p:nvSpPr>
        <p:spPr>
          <a:xfrm>
            <a:off x="838200" y="365126"/>
            <a:ext cx="10515600" cy="937006"/>
          </a:xfrm>
        </p:spPr>
        <p:txBody>
          <a:bodyPr/>
          <a:lstStyle/>
          <a:p>
            <a:r>
              <a:rPr lang="en-US" b="1" dirty="0">
                <a:solidFill>
                  <a:schemeClr val="accent6">
                    <a:lumMod val="75000"/>
                  </a:schemeClr>
                </a:solidFill>
              </a:rPr>
              <a:t>The joy of reading a Kurdish book</a:t>
            </a:r>
          </a:p>
        </p:txBody>
      </p:sp>
      <p:sp>
        <p:nvSpPr>
          <p:cNvPr id="29" name="Content Placeholder 28">
            <a:extLst>
              <a:ext uri="{FF2B5EF4-FFF2-40B4-BE49-F238E27FC236}">
                <a16:creationId xmlns:a16="http://schemas.microsoft.com/office/drawing/2014/main" id="{8FCDA17F-021F-F66D-33D6-4E66FDD739B0}"/>
              </a:ext>
            </a:extLst>
          </p:cNvPr>
          <p:cNvSpPr>
            <a:spLocks noGrp="1"/>
          </p:cNvSpPr>
          <p:nvPr>
            <p:ph idx="1"/>
          </p:nvPr>
        </p:nvSpPr>
        <p:spPr>
          <a:xfrm>
            <a:off x="838199" y="1163492"/>
            <a:ext cx="10695039" cy="4550267"/>
          </a:xfrm>
        </p:spPr>
        <p:txBody>
          <a:bodyPr>
            <a:noAutofit/>
          </a:bodyPr>
          <a:lstStyle/>
          <a:p>
            <a:pPr algn="just">
              <a:lnSpc>
                <a:spcPct val="200000"/>
              </a:lnSpc>
              <a:buFont typeface="Wingdings" panose="05000000000000000000" pitchFamily="2" charset="2"/>
              <a:buChar char="v"/>
            </a:pPr>
            <a:r>
              <a:rPr lang="en-US" sz="3200" dirty="0"/>
              <a:t>Read the text twice</a:t>
            </a:r>
          </a:p>
          <a:p>
            <a:pPr algn="just">
              <a:lnSpc>
                <a:spcPct val="200000"/>
              </a:lnSpc>
              <a:buFont typeface="Wingdings" panose="05000000000000000000" pitchFamily="2" charset="2"/>
              <a:buChar char="v"/>
            </a:pPr>
            <a:r>
              <a:rPr lang="en-US" sz="3200" dirty="0"/>
              <a:t>Highlight 5 new vocabularies</a:t>
            </a:r>
          </a:p>
          <a:p>
            <a:pPr algn="just">
              <a:lnSpc>
                <a:spcPct val="200000"/>
              </a:lnSpc>
              <a:buFont typeface="Wingdings" panose="05000000000000000000" pitchFamily="2" charset="2"/>
              <a:buChar char="v"/>
            </a:pPr>
            <a:r>
              <a:rPr lang="en-US" sz="3200" dirty="0"/>
              <a:t>Mention only one moral message from the text</a:t>
            </a:r>
          </a:p>
          <a:p>
            <a:pPr algn="just">
              <a:lnSpc>
                <a:spcPct val="200000"/>
              </a:lnSpc>
              <a:buFont typeface="Wingdings" panose="05000000000000000000" pitchFamily="2" charset="2"/>
              <a:buChar char="v"/>
            </a:pPr>
            <a:r>
              <a:rPr lang="en-US" sz="3200" dirty="0"/>
              <a:t>What would you do if you replace Ayshe?</a:t>
            </a:r>
          </a:p>
        </p:txBody>
      </p:sp>
      <p:cxnSp>
        <p:nvCxnSpPr>
          <p:cNvPr id="7" name="Straight Connector 6">
            <a:extLst>
              <a:ext uri="{FF2B5EF4-FFF2-40B4-BE49-F238E27FC236}">
                <a16:creationId xmlns:a16="http://schemas.microsoft.com/office/drawing/2014/main" id="{6DC60F20-B4EE-4FEB-01BC-64695A671169}"/>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392C277-9BFD-7246-9D49-5FE188A756B1}"/>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1A77DAA3-1A86-59A6-E0EB-6359B6F5C17E}"/>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352779B6-C765-6EC3-8FF5-4EE42B923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3993DE86-1291-A256-596C-237078A441F1}"/>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955F4A75-8426-17C7-99A8-99D117933264}"/>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B54E44FF-B418-A115-E576-5A15B311048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D68D65FD-4178-0259-73EC-6E5BE8E31D8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968DCB59-68EA-EA35-EE2A-6D9254B6357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75251A02-A2B4-D54C-6C0F-C1E726775E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98FDC22B-8B93-ECD6-1D98-5634D325DE3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1608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D92D-C4C4-371B-6339-964FD5C1C29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F64CA05-7FCD-00AC-3FEB-FD5F6B96482B}"/>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29E5AFDE-0F84-FA35-BC33-58E60D32CADC}"/>
              </a:ext>
            </a:extLst>
          </p:cNvPr>
          <p:cNvSpPr>
            <a:spLocks noGrp="1"/>
          </p:cNvSpPr>
          <p:nvPr>
            <p:ph type="title"/>
          </p:nvPr>
        </p:nvSpPr>
        <p:spPr>
          <a:xfrm>
            <a:off x="838200" y="365126"/>
            <a:ext cx="10515600" cy="937006"/>
          </a:xfrm>
        </p:spPr>
        <p:txBody>
          <a:bodyPr/>
          <a:lstStyle/>
          <a:p>
            <a:r>
              <a:rPr lang="en-US" b="1" dirty="0">
                <a:solidFill>
                  <a:schemeClr val="accent6">
                    <a:lumMod val="75000"/>
                  </a:schemeClr>
                </a:solidFill>
              </a:rPr>
              <a:t>Discussion…</a:t>
            </a:r>
          </a:p>
        </p:txBody>
      </p:sp>
      <p:sp>
        <p:nvSpPr>
          <p:cNvPr id="29" name="Content Placeholder 28">
            <a:extLst>
              <a:ext uri="{FF2B5EF4-FFF2-40B4-BE49-F238E27FC236}">
                <a16:creationId xmlns:a16="http://schemas.microsoft.com/office/drawing/2014/main" id="{41B269C4-0224-B591-27A4-463BD427D7CB}"/>
              </a:ext>
            </a:extLst>
          </p:cNvPr>
          <p:cNvSpPr>
            <a:spLocks noGrp="1"/>
          </p:cNvSpPr>
          <p:nvPr>
            <p:ph idx="1"/>
          </p:nvPr>
        </p:nvSpPr>
        <p:spPr>
          <a:xfrm>
            <a:off x="838200" y="1163492"/>
            <a:ext cx="11049000" cy="4489633"/>
          </a:xfrm>
        </p:spPr>
        <p:txBody>
          <a:bodyPr>
            <a:noAutofit/>
          </a:bodyPr>
          <a:lstStyle/>
          <a:p>
            <a:pPr algn="just">
              <a:lnSpc>
                <a:spcPct val="150000"/>
              </a:lnSpc>
            </a:pPr>
            <a:r>
              <a:rPr lang="en-US" sz="3200" dirty="0"/>
              <a:t>If you could only read one type of thing for the rest of your life to be successful (News, Fiction, Textbooks, or Biographies), which would you choose and why?</a:t>
            </a:r>
          </a:p>
          <a:p>
            <a:pPr algn="just">
              <a:lnSpc>
                <a:spcPct val="150000"/>
              </a:lnSpc>
            </a:pPr>
            <a:r>
              <a:rPr lang="en-US" sz="3200" dirty="0"/>
              <a:t>Write few notes and discuss it with us.</a:t>
            </a:r>
          </a:p>
        </p:txBody>
      </p:sp>
      <p:cxnSp>
        <p:nvCxnSpPr>
          <p:cNvPr id="7" name="Straight Connector 6">
            <a:extLst>
              <a:ext uri="{FF2B5EF4-FFF2-40B4-BE49-F238E27FC236}">
                <a16:creationId xmlns:a16="http://schemas.microsoft.com/office/drawing/2014/main" id="{73CCA153-5026-A361-C635-F468178FA050}"/>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FEEDB11-8ED3-ECF3-C838-69FC3C4CE923}"/>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440AFB57-A248-9B2B-1442-85DC9313F1C5}"/>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556BF251-EE42-5801-CCDC-2B445E4ED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08596E6C-5E28-393F-76B5-DD7F726CEAE3}"/>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C89F8FA2-E0F8-2064-CEAF-84565A16A496}"/>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DEC94CBF-1984-79D1-E03A-B54D2FB4F6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FE49D4B4-D698-87DF-0541-3FD8987737A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9B77602C-F31C-D515-5D85-A16A75E01D6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48474C99-9607-33C9-0F7D-3048637A9F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E98C5AE2-76A4-AC5B-A2EE-A85916C9856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spTree>
    <p:extLst>
      <p:ext uri="{BB962C8B-B14F-4D97-AF65-F5344CB8AC3E}">
        <p14:creationId xmlns:p14="http://schemas.microsoft.com/office/powerpoint/2010/main" val="42514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F15A-D2C1-D5A2-621B-03DAAF42106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881D078-5509-21F0-C8C3-F2FF88999F59}"/>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8">
            <a:extLst>
              <a:ext uri="{FF2B5EF4-FFF2-40B4-BE49-F238E27FC236}">
                <a16:creationId xmlns:a16="http://schemas.microsoft.com/office/drawing/2014/main" id="{958FA757-309C-E2D1-C557-5508A76F896B}"/>
              </a:ext>
            </a:extLst>
          </p:cNvPr>
          <p:cNvSpPr>
            <a:spLocks noGrp="1"/>
          </p:cNvSpPr>
          <p:nvPr>
            <p:ph idx="1"/>
          </p:nvPr>
        </p:nvSpPr>
        <p:spPr>
          <a:xfrm>
            <a:off x="838200" y="1327693"/>
            <a:ext cx="6043047" cy="4323463"/>
          </a:xfrm>
        </p:spPr>
        <p:txBody>
          <a:bodyPr>
            <a:noAutofit/>
          </a:bodyPr>
          <a:lstStyle/>
          <a:p>
            <a:pPr algn="just">
              <a:lnSpc>
                <a:spcPct val="250000"/>
              </a:lnSpc>
              <a:buFont typeface="Wingdings" panose="05000000000000000000" pitchFamily="2" charset="2"/>
              <a:buChar char="Ø"/>
            </a:pPr>
            <a:r>
              <a:rPr lang="en-US" sz="2400" dirty="0"/>
              <a:t>Read the text in front of you on the handout,</a:t>
            </a:r>
          </a:p>
          <a:p>
            <a:pPr algn="just">
              <a:lnSpc>
                <a:spcPct val="250000"/>
              </a:lnSpc>
              <a:buFont typeface="Wingdings" panose="05000000000000000000" pitchFamily="2" charset="2"/>
              <a:buChar char="Ø"/>
            </a:pPr>
            <a:r>
              <a:rPr lang="en-US" sz="2400" dirty="0"/>
              <a:t>Find 3 specific ways reading helps the brain,</a:t>
            </a:r>
          </a:p>
          <a:p>
            <a:pPr algn="just">
              <a:lnSpc>
                <a:spcPct val="250000"/>
              </a:lnSpc>
              <a:buFont typeface="Wingdings" panose="05000000000000000000" pitchFamily="2" charset="2"/>
              <a:buChar char="Ø"/>
            </a:pPr>
            <a:r>
              <a:rPr lang="en-US" sz="2400" dirty="0"/>
              <a:t>Find 2 ways it helps a person’s career,</a:t>
            </a:r>
          </a:p>
          <a:p>
            <a:pPr algn="just">
              <a:lnSpc>
                <a:spcPct val="250000"/>
              </a:lnSpc>
              <a:buFont typeface="Wingdings" panose="05000000000000000000" pitchFamily="2" charset="2"/>
              <a:buChar char="Ø"/>
            </a:pPr>
            <a:r>
              <a:rPr lang="en-US" sz="2400" dirty="0"/>
              <a:t>Let’s compare the answers and discuss them.</a:t>
            </a:r>
          </a:p>
        </p:txBody>
      </p:sp>
      <p:cxnSp>
        <p:nvCxnSpPr>
          <p:cNvPr id="7" name="Straight Connector 6">
            <a:extLst>
              <a:ext uri="{FF2B5EF4-FFF2-40B4-BE49-F238E27FC236}">
                <a16:creationId xmlns:a16="http://schemas.microsoft.com/office/drawing/2014/main" id="{9D031D32-284C-47F7-7B1D-E46E53477207}"/>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54909B0-B4D3-FB5D-15ED-71CC57A59417}"/>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B3D28EF3-2AC3-D432-424F-5E5E3116FE69}"/>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9080FD37-B092-5ABE-55A0-407CF718C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FE4F9456-B0B3-A457-C219-62E3E5C79499}"/>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B9A13CEF-DC4C-A858-0B86-28579BBF8285}"/>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FE13DB78-FBC5-7D35-A909-763ED8C17E5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977E1279-7C76-048D-8578-7A72DC32EC4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12AD96C0-8B4C-7AB6-B1C3-57FFC9AED18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C4E07AAD-0FEA-6281-5127-DD27DD19E0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F1D88AD0-3219-CE54-4BB8-4B964C6CD3F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576AFD97-A3DC-7E69-DB4D-E2903F33458A}"/>
              </a:ext>
            </a:extLst>
          </p:cNvPr>
          <p:cNvPicPr>
            <a:picLocks noChangeAspect="1"/>
          </p:cNvPicPr>
          <p:nvPr/>
        </p:nvPicPr>
        <p:blipFill>
          <a:blip r:embed="rId8">
            <a:extLst>
              <a:ext uri="{28A0092B-C50C-407E-A947-70E740481C1C}">
                <a14:useLocalDpi xmlns:a14="http://schemas.microsoft.com/office/drawing/2010/main" val="0"/>
              </a:ext>
            </a:extLst>
          </a:blip>
          <a:srcRect l="28061" r="27621"/>
          <a:stretch>
            <a:fillRect/>
          </a:stretch>
        </p:blipFill>
        <p:spPr>
          <a:xfrm>
            <a:off x="7660507" y="284967"/>
            <a:ext cx="4251490" cy="5565930"/>
          </a:xfrm>
          <a:prstGeom prst="rect">
            <a:avLst/>
          </a:prstGeom>
        </p:spPr>
      </p:pic>
      <p:sp>
        <p:nvSpPr>
          <p:cNvPr id="15" name="Title 27">
            <a:extLst>
              <a:ext uri="{FF2B5EF4-FFF2-40B4-BE49-F238E27FC236}">
                <a16:creationId xmlns:a16="http://schemas.microsoft.com/office/drawing/2014/main" id="{31B6E290-744B-DB4D-182C-5C133EFC9DD9}"/>
              </a:ext>
            </a:extLst>
          </p:cNvPr>
          <p:cNvSpPr>
            <a:spLocks noGrp="1"/>
          </p:cNvSpPr>
          <p:nvPr>
            <p:ph type="title"/>
          </p:nvPr>
        </p:nvSpPr>
        <p:spPr>
          <a:xfrm>
            <a:off x="838200" y="365126"/>
            <a:ext cx="10515600" cy="937006"/>
          </a:xfrm>
        </p:spPr>
        <p:txBody>
          <a:bodyPr>
            <a:normAutofit/>
          </a:bodyPr>
          <a:lstStyle/>
          <a:p>
            <a:r>
              <a:rPr lang="en-US" b="1" dirty="0">
                <a:solidFill>
                  <a:schemeClr val="accent6">
                    <a:lumMod val="75000"/>
                  </a:schemeClr>
                </a:solidFill>
              </a:rPr>
              <a:t>Reading: The Ultimate Success </a:t>
            </a:r>
            <a:r>
              <a:rPr lang="en-US" b="1" dirty="0">
                <a:solidFill>
                  <a:schemeClr val="bg1"/>
                </a:solidFill>
              </a:rPr>
              <a:t>Hack</a:t>
            </a:r>
          </a:p>
        </p:txBody>
      </p:sp>
    </p:spTree>
    <p:extLst>
      <p:ext uri="{BB962C8B-B14F-4D97-AF65-F5344CB8AC3E}">
        <p14:creationId xmlns:p14="http://schemas.microsoft.com/office/powerpoint/2010/main" val="37775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 calcmode="lin" valueType="num">
                                      <p:cBhvr additive="base">
                                        <p:cTn id="1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xEl>
                                              <p:pRg st="3" end="3"/>
                                            </p:txEl>
                                          </p:spTgt>
                                        </p:tgtEl>
                                        <p:attrNameLst>
                                          <p:attrName>style.visibility</p:attrName>
                                        </p:attrNameLst>
                                      </p:cBhvr>
                                      <p:to>
                                        <p:strVal val="visible"/>
                                      </p:to>
                                    </p:set>
                                    <p:anim calcmode="lin" valueType="num">
                                      <p:cBhvr additive="base">
                                        <p:cTn id="2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4F26C-E5F5-CFCC-742D-B0A0A90D0C3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2201A7-CB66-4627-8E6E-8BA32E98AF63}"/>
              </a:ext>
            </a:extLst>
          </p:cNvPr>
          <p:cNvSpPr/>
          <p:nvPr/>
        </p:nvSpPr>
        <p:spPr>
          <a:xfrm>
            <a:off x="0" y="5996619"/>
            <a:ext cx="12192000" cy="861381"/>
          </a:xfrm>
          <a:prstGeom prst="rect">
            <a:avLst/>
          </a:prstGeom>
          <a:solidFill>
            <a:srgbClr val="F0EAEB"/>
          </a:solidFill>
          <a:ln w="3175">
            <a:solidFill>
              <a:srgbClr val="F0EAED"/>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F98984ED-3746-A69D-3F3C-08DF0B502426}"/>
              </a:ext>
            </a:extLst>
          </p:cNvPr>
          <p:cNvSpPr>
            <a:spLocks noGrp="1"/>
          </p:cNvSpPr>
          <p:nvPr>
            <p:ph type="title"/>
          </p:nvPr>
        </p:nvSpPr>
        <p:spPr>
          <a:xfrm>
            <a:off x="838200" y="365126"/>
            <a:ext cx="10515600" cy="937006"/>
          </a:xfrm>
        </p:spPr>
        <p:txBody>
          <a:bodyPr>
            <a:normAutofit/>
          </a:bodyPr>
          <a:lstStyle/>
          <a:p>
            <a:r>
              <a:rPr lang="en-US" b="1" dirty="0">
                <a:solidFill>
                  <a:schemeClr val="accent6">
                    <a:lumMod val="75000"/>
                  </a:schemeClr>
                </a:solidFill>
              </a:rPr>
              <a:t>Reading: The Ultimate Success Hack</a:t>
            </a:r>
          </a:p>
        </p:txBody>
      </p:sp>
      <p:sp>
        <p:nvSpPr>
          <p:cNvPr id="29" name="Content Placeholder 28">
            <a:extLst>
              <a:ext uri="{FF2B5EF4-FFF2-40B4-BE49-F238E27FC236}">
                <a16:creationId xmlns:a16="http://schemas.microsoft.com/office/drawing/2014/main" id="{8A145F6F-C737-F52C-8273-84389D14C713}"/>
              </a:ext>
            </a:extLst>
          </p:cNvPr>
          <p:cNvSpPr>
            <a:spLocks noGrp="1"/>
          </p:cNvSpPr>
          <p:nvPr>
            <p:ph idx="1"/>
          </p:nvPr>
        </p:nvSpPr>
        <p:spPr>
          <a:xfrm>
            <a:off x="838199" y="1327693"/>
            <a:ext cx="10515599" cy="4323463"/>
          </a:xfrm>
        </p:spPr>
        <p:txBody>
          <a:bodyPr>
            <a:noAutofit/>
          </a:bodyPr>
          <a:lstStyle/>
          <a:p>
            <a:pPr marL="0" indent="0">
              <a:lnSpc>
                <a:spcPct val="150000"/>
              </a:lnSpc>
              <a:buNone/>
            </a:pPr>
            <a:r>
              <a:rPr lang="en-US" b="1" dirty="0">
                <a:highlight>
                  <a:srgbClr val="FFFF00"/>
                </a:highlight>
              </a:rPr>
              <a:t>Three Ways Reading Helps the Brain:</a:t>
            </a:r>
            <a:endParaRPr lang="en-US" dirty="0">
              <a:highlight>
                <a:srgbClr val="FFFF00"/>
              </a:highlight>
            </a:endParaRPr>
          </a:p>
          <a:p>
            <a:pPr marL="514350" lvl="0" indent="-514350">
              <a:lnSpc>
                <a:spcPct val="150000"/>
              </a:lnSpc>
              <a:buFont typeface="+mj-lt"/>
              <a:buAutoNum type="arabicPeriod"/>
            </a:pPr>
            <a:r>
              <a:rPr lang="en-US" dirty="0"/>
              <a:t>Strengthens neural networks </a:t>
            </a:r>
            <a:br>
              <a:rPr lang="en-US" dirty="0"/>
            </a:br>
            <a:r>
              <a:rPr lang="en-US" dirty="0"/>
              <a:t>(makes it easier to process ideas).</a:t>
            </a:r>
          </a:p>
          <a:p>
            <a:pPr marL="514350" lvl="0" indent="-514350">
              <a:lnSpc>
                <a:spcPct val="150000"/>
              </a:lnSpc>
              <a:buFont typeface="+mj-lt"/>
              <a:buAutoNum type="arabicPeriod"/>
            </a:pPr>
            <a:r>
              <a:rPr lang="en-US" dirty="0"/>
              <a:t>Increases focus and concentration.</a:t>
            </a:r>
          </a:p>
          <a:p>
            <a:pPr marL="514350" lvl="0" indent="-514350">
              <a:lnSpc>
                <a:spcPct val="150000"/>
              </a:lnSpc>
              <a:buFont typeface="+mj-lt"/>
              <a:buAutoNum type="arabicPeriod"/>
            </a:pPr>
            <a:r>
              <a:rPr lang="en-US" dirty="0"/>
              <a:t>Reduces stress/ lowers heart rate.</a:t>
            </a:r>
          </a:p>
        </p:txBody>
      </p:sp>
      <p:cxnSp>
        <p:nvCxnSpPr>
          <p:cNvPr id="7" name="Straight Connector 6">
            <a:extLst>
              <a:ext uri="{FF2B5EF4-FFF2-40B4-BE49-F238E27FC236}">
                <a16:creationId xmlns:a16="http://schemas.microsoft.com/office/drawing/2014/main" id="{5C68C50D-65AF-0B0B-141D-41A99A2BE4C9}"/>
              </a:ext>
            </a:extLst>
          </p:cNvPr>
          <p:cNvCxnSpPr/>
          <p:nvPr/>
        </p:nvCxnSpPr>
        <p:spPr>
          <a:xfrm>
            <a:off x="0" y="5996619"/>
            <a:ext cx="12192000" cy="0"/>
          </a:xfrm>
          <a:prstGeom prst="line">
            <a:avLst/>
          </a:prstGeom>
          <a:ln w="28575">
            <a:solidFill>
              <a:srgbClr val="85215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EEB7CCC-F0E3-9609-1E9F-517566BA99E9}"/>
              </a:ext>
            </a:extLst>
          </p:cNvPr>
          <p:cNvGrpSpPr/>
          <p:nvPr/>
        </p:nvGrpSpPr>
        <p:grpSpPr>
          <a:xfrm>
            <a:off x="91747" y="5943219"/>
            <a:ext cx="12012834" cy="955124"/>
            <a:chOff x="91747" y="5943219"/>
            <a:chExt cx="12012834" cy="955124"/>
          </a:xfrm>
        </p:grpSpPr>
        <p:grpSp>
          <p:nvGrpSpPr>
            <p:cNvPr id="8" name="Group 7">
              <a:extLst>
                <a:ext uri="{FF2B5EF4-FFF2-40B4-BE49-F238E27FC236}">
                  <a16:creationId xmlns:a16="http://schemas.microsoft.com/office/drawing/2014/main" id="{49D69326-FD77-B378-5349-5F2EA051F4C8}"/>
                </a:ext>
              </a:extLst>
            </p:cNvPr>
            <p:cNvGrpSpPr/>
            <p:nvPr/>
          </p:nvGrpSpPr>
          <p:grpSpPr>
            <a:xfrm>
              <a:off x="91747" y="5943219"/>
              <a:ext cx="12012834" cy="955124"/>
              <a:chOff x="91747" y="5943219"/>
              <a:chExt cx="12012834" cy="955124"/>
            </a:xfrm>
          </p:grpSpPr>
          <p:pic>
            <p:nvPicPr>
              <p:cNvPr id="24" name="Picture 23">
                <a:extLst>
                  <a:ext uri="{FF2B5EF4-FFF2-40B4-BE49-F238E27FC236}">
                    <a16:creationId xmlns:a16="http://schemas.microsoft.com/office/drawing/2014/main" id="{6D15F093-C08B-FBA2-97FC-57F40C95E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7" y="5943219"/>
                <a:ext cx="1028579" cy="955124"/>
              </a:xfrm>
              <a:prstGeom prst="rect">
                <a:avLst/>
              </a:prstGeom>
              <a:ln w="3175">
                <a:solidFill>
                  <a:srgbClr val="F0EAED"/>
                </a:solidFill>
              </a:ln>
            </p:spPr>
          </p:pic>
          <p:sp>
            <p:nvSpPr>
              <p:cNvPr id="25" name="TextBox 24">
                <a:extLst>
                  <a:ext uri="{FF2B5EF4-FFF2-40B4-BE49-F238E27FC236}">
                    <a16:creationId xmlns:a16="http://schemas.microsoft.com/office/drawing/2014/main" id="{3BE08CDB-3697-55C5-16AB-B98FBC6F5F20}"/>
                  </a:ext>
                </a:extLst>
              </p:cNvPr>
              <p:cNvSpPr txBox="1"/>
              <p:nvPr/>
            </p:nvSpPr>
            <p:spPr>
              <a:xfrm>
                <a:off x="931644" y="6120699"/>
                <a:ext cx="4147934" cy="600164"/>
              </a:xfrm>
              <a:prstGeom prst="rect">
                <a:avLst/>
              </a:prstGeom>
              <a:noFill/>
              <a:ln w="3175">
                <a:solidFill>
                  <a:srgbClr val="F0EAED"/>
                </a:solidFill>
              </a:ln>
            </p:spPr>
            <p:txBody>
              <a:bodyPr wrap="square" rtlCol="0">
                <a:spAutoFit/>
              </a:bodyPr>
              <a:lstStyle/>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Tishk International University</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Faculty of Administrative Sciences and Economics</a:t>
                </a:r>
              </a:p>
              <a:p>
                <a:r>
                  <a:rPr lang="en-US" sz="1100" dirty="0">
                    <a:solidFill>
                      <a:srgbClr val="7F2766"/>
                    </a:solidFill>
                    <a:latin typeface="ADLaM Display" panose="02010000000000000000" pitchFamily="2" charset="0"/>
                    <a:ea typeface="ADLaM Display" panose="02010000000000000000" pitchFamily="2" charset="0"/>
                    <a:cs typeface="ADLaM Display" panose="02010000000000000000" pitchFamily="2" charset="0"/>
                  </a:rPr>
                  <a:t>Business and Management Department</a:t>
                </a:r>
              </a:p>
            </p:txBody>
          </p:sp>
          <p:grpSp>
            <p:nvGrpSpPr>
              <p:cNvPr id="5" name="Group 4">
                <a:extLst>
                  <a:ext uri="{FF2B5EF4-FFF2-40B4-BE49-F238E27FC236}">
                    <a16:creationId xmlns:a16="http://schemas.microsoft.com/office/drawing/2014/main" id="{6190558F-5557-7E8E-3E86-9E5EC3ED3953}"/>
                  </a:ext>
                </a:extLst>
              </p:cNvPr>
              <p:cNvGrpSpPr/>
              <p:nvPr/>
            </p:nvGrpSpPr>
            <p:grpSpPr>
              <a:xfrm>
                <a:off x="7003779" y="6022181"/>
                <a:ext cx="5100802" cy="723530"/>
                <a:chOff x="6772175" y="5896130"/>
                <a:chExt cx="5100802" cy="723530"/>
              </a:xfrm>
            </p:grpSpPr>
            <p:pic>
              <p:nvPicPr>
                <p:cNvPr id="18" name="Picture 17">
                  <a:extLst>
                    <a:ext uri="{FF2B5EF4-FFF2-40B4-BE49-F238E27FC236}">
                      <a16:creationId xmlns:a16="http://schemas.microsoft.com/office/drawing/2014/main" id="{E8EC694E-DF7B-BC63-8995-12A3E94F535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96" r="4560"/>
                <a:stretch>
                  <a:fillRect/>
                </a:stretch>
              </p:blipFill>
              <p:spPr>
                <a:xfrm>
                  <a:off x="8266795" y="5896130"/>
                  <a:ext cx="984985" cy="723530"/>
                </a:xfrm>
                <a:prstGeom prst="rect">
                  <a:avLst/>
                </a:prstGeom>
                <a:ln w="3175">
                  <a:solidFill>
                    <a:srgbClr val="F0EAED"/>
                  </a:solidFill>
                </a:ln>
              </p:spPr>
            </p:pic>
            <p:pic>
              <p:nvPicPr>
                <p:cNvPr id="2" name="Picture 1">
                  <a:extLst>
                    <a:ext uri="{FF2B5EF4-FFF2-40B4-BE49-F238E27FC236}">
                      <a16:creationId xmlns:a16="http://schemas.microsoft.com/office/drawing/2014/main" id="{635CBFAC-DBD3-7697-E7E9-D7D360ED3CE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817" t="22563" r="14799" b="36822"/>
                <a:stretch>
                  <a:fillRect/>
                </a:stretch>
              </p:blipFill>
              <p:spPr>
                <a:xfrm>
                  <a:off x="9317183" y="6042088"/>
                  <a:ext cx="1310629" cy="399768"/>
                </a:xfrm>
                <a:prstGeom prst="rect">
                  <a:avLst/>
                </a:prstGeom>
                <a:ln w="3175">
                  <a:solidFill>
                    <a:srgbClr val="F0EAED"/>
                  </a:solidFill>
                </a:ln>
              </p:spPr>
            </p:pic>
            <p:pic>
              <p:nvPicPr>
                <p:cNvPr id="3" name="Picture 2">
                  <a:extLst>
                    <a:ext uri="{FF2B5EF4-FFF2-40B4-BE49-F238E27FC236}">
                      <a16:creationId xmlns:a16="http://schemas.microsoft.com/office/drawing/2014/main" id="{7F90E8FC-55C2-0D41-6437-2C8E6066C1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7812" y="5938407"/>
                  <a:ext cx="1245165" cy="656405"/>
                </a:xfrm>
                <a:prstGeom prst="rect">
                  <a:avLst/>
                </a:prstGeom>
                <a:ln w="3175">
                  <a:solidFill>
                    <a:srgbClr val="F0EAED"/>
                  </a:solidFill>
                </a:ln>
              </p:spPr>
            </p:pic>
            <p:pic>
              <p:nvPicPr>
                <p:cNvPr id="4" name="Picture 3">
                  <a:extLst>
                    <a:ext uri="{FF2B5EF4-FFF2-40B4-BE49-F238E27FC236}">
                      <a16:creationId xmlns:a16="http://schemas.microsoft.com/office/drawing/2014/main" id="{7734FD71-61C7-53C4-E38A-5E1F6FFA1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2175" y="5920979"/>
                  <a:ext cx="656728" cy="673833"/>
                </a:xfrm>
                <a:prstGeom prst="rect">
                  <a:avLst/>
                </a:prstGeom>
                <a:ln w="3175">
                  <a:solidFill>
                    <a:srgbClr val="F0EAED"/>
                  </a:solidFill>
                </a:ln>
              </p:spPr>
            </p:pic>
          </p:grpSp>
        </p:grpSp>
        <p:pic>
          <p:nvPicPr>
            <p:cNvPr id="6" name="Picture 5">
              <a:extLst>
                <a:ext uri="{FF2B5EF4-FFF2-40B4-BE49-F238E27FC236}">
                  <a16:creationId xmlns:a16="http://schemas.microsoft.com/office/drawing/2014/main" id="{B5F6B71E-2170-B19D-00DE-D96C3A4B74B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280" t="18990" r="29486" b="23782"/>
            <a:stretch>
              <a:fillRect/>
            </a:stretch>
          </p:blipFill>
          <p:spPr>
            <a:xfrm>
              <a:off x="7704882" y="6003853"/>
              <a:ext cx="728115" cy="807869"/>
            </a:xfrm>
            <a:prstGeom prst="rect">
              <a:avLst/>
            </a:prstGeom>
          </p:spPr>
        </p:pic>
      </p:grpSp>
      <p:pic>
        <p:nvPicPr>
          <p:cNvPr id="11" name="Picture 10">
            <a:extLst>
              <a:ext uri="{FF2B5EF4-FFF2-40B4-BE49-F238E27FC236}">
                <a16:creationId xmlns:a16="http://schemas.microsoft.com/office/drawing/2014/main" id="{00818CCC-00E5-D097-BA48-7704300EB5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3108" y="1405813"/>
            <a:ext cx="4140689" cy="3729426"/>
          </a:xfrm>
          <a:prstGeom prst="rect">
            <a:avLst/>
          </a:prstGeom>
        </p:spPr>
      </p:pic>
    </p:spTree>
    <p:extLst>
      <p:ext uri="{BB962C8B-B14F-4D97-AF65-F5344CB8AC3E}">
        <p14:creationId xmlns:p14="http://schemas.microsoft.com/office/powerpoint/2010/main" val="30343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 calcmode="lin" valueType="num">
                                      <p:cBhvr additive="base">
                                        <p:cTn id="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 calcmode="lin" valueType="num">
                                      <p:cBhvr additive="base">
                                        <p:cTn id="13"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607</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ADLaM Display</vt:lpstr>
      <vt:lpstr>Arial</vt:lpstr>
      <vt:lpstr>Calibri</vt:lpstr>
      <vt:lpstr>Calibri Light</vt:lpstr>
      <vt:lpstr>Cavolini</vt:lpstr>
      <vt:lpstr>Comic Sans MS</vt:lpstr>
      <vt:lpstr>Wingdings</vt:lpstr>
      <vt:lpstr>Office Theme</vt:lpstr>
      <vt:lpstr>Academic English</vt:lpstr>
      <vt:lpstr>Chapter Three</vt:lpstr>
      <vt:lpstr>Activities…</vt:lpstr>
      <vt:lpstr>The Secret of Giants</vt:lpstr>
      <vt:lpstr>The joy of reading a Kurdish book</vt:lpstr>
      <vt:lpstr>The joy of reading a Kurdish book</vt:lpstr>
      <vt:lpstr>Discussion…</vt:lpstr>
      <vt:lpstr>Reading: The Ultimate Success Hack</vt:lpstr>
      <vt:lpstr>Reading: The Ultimate Success Hack</vt:lpstr>
      <vt:lpstr>Reading: The Ultimate Success Hack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Thikra Mohammed</dc:creator>
  <cp:lastModifiedBy>Zainab Hassan</cp:lastModifiedBy>
  <cp:revision>101</cp:revision>
  <dcterms:created xsi:type="dcterms:W3CDTF">2025-09-14T12:25:09Z</dcterms:created>
  <dcterms:modified xsi:type="dcterms:W3CDTF">2026-01-26T13:24:29Z</dcterms:modified>
</cp:coreProperties>
</file>