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59" r:id="rId4"/>
    <p:sldId id="270" r:id="rId5"/>
    <p:sldId id="271" r:id="rId6"/>
    <p:sldId id="272" r:id="rId7"/>
    <p:sldId id="273" r:id="rId8"/>
    <p:sldId id="274" r:id="rId9"/>
    <p:sldId id="283" r:id="rId10"/>
    <p:sldId id="276" r:id="rId11"/>
    <p:sldId id="284" r:id="rId12"/>
    <p:sldId id="278" r:id="rId13"/>
    <p:sldId id="285" r:id="rId14"/>
    <p:sldId id="280" r:id="rId15"/>
    <p:sldId id="286" r:id="rId16"/>
    <p:sldId id="28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852151"/>
    <a:srgbClr val="F0EAEB"/>
    <a:srgbClr val="F0EAED"/>
    <a:srgbClr val="F3E6F4"/>
    <a:srgbClr val="F1E8F2"/>
    <a:srgbClr val="B898A6"/>
    <a:srgbClr val="EFEBEE"/>
    <a:srgbClr val="7F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EB9E-6A88-AA71-5257-34C90BE0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0878-B70C-F9E5-137C-93062F62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0B04-C4C6-6524-6CB6-ACAC5D75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EECB-4433-D4C2-5B28-F8D7D85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5D7E-3E26-FA9A-6AC9-F4F60E3E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278C-F956-7294-1D59-34EDF3F6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38D71-DA81-FAF8-9335-CFF212DBF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A2C3-0BA9-D221-1D3B-8DE7F37A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7600-B400-489F-F94C-A32A4317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1372-770B-64C6-FCE4-703C3E34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62C35-CFED-D610-B88F-373D63037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1F50-1A90-469E-AC3C-86E66402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1960-81CD-114F-C9B5-D16E425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B0A6-C313-BF2B-1FB9-335999E1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B347-73D8-38CC-A548-68BA1024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7FCE-2A23-38AC-95A0-3705A02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67DA-2961-0739-8D70-5EBC9435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6E78-DCD1-1D60-066B-76923C05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DE4C-A3C4-9C69-35AC-1C122ECB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153E-0B51-AA91-DA2E-A673757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A04E-7D30-2174-9BAF-1CD50320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851F-369E-FAA0-224F-E085F0A7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2C6F-47D9-4851-6E5A-C0D5AF16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B198-B5B2-F3D6-5A3F-7575BDC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615B-A59B-21D3-4614-0F215D28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F180-5171-1ED4-6C8C-268E64B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2959-900A-BE60-89CD-02882841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1B732-4E97-BDCF-6AA6-711ABBDE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70A9-BB3A-3D14-8D6D-A6053903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14AB-AC38-5219-28CA-C5B5CE21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F3C1-8F2A-8D61-F87C-538ECCB4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A406-34A3-F010-B924-0550FD8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F190-A1BE-C5D7-FBAD-43208006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AA57-CCDC-4FEC-C0C5-E81D1A9D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BB932-B297-1B8E-BC3E-8FE9CFFA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257A5-3EC9-E2AC-0AC9-E3781F76A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9C2F8-416F-41B6-6724-B824E97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38892-39E8-D924-E786-27D26C41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876A-A044-4F98-D97A-DB874D94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08CA-8C61-C071-4C52-D0D73E42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1B7C2-1002-440E-53B3-891B78DD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C78F-6B9B-0919-BB5C-A840ED8B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EFE0-6F78-316F-6E8D-B0BB430E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7F17-E33B-B33F-7FBC-4425CD0A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4CDE5-8CBB-D837-7F18-63052458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6A57-77DE-CDF9-3B7C-9FFBF9E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F6D-AF04-13B3-D386-F3752F45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0220-AE17-8AB8-5DAF-9DEA218F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6E799-BC6F-6A33-431B-81954FC4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AAA6-E02E-7D5B-F9ED-C1052E2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35C7-90C2-6185-E147-73B2979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4FC0-0E8E-612C-3C83-993CECC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A80-42A2-1FF9-BC3D-5FA78AB5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7188-7E76-41E3-7DEA-743295795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79FF8-470B-DD11-7077-776360A8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FC00-DD57-21D9-60CD-19D6F55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F2425-1EC7-4C9F-AEC5-317DA9B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CFBF-D49F-6B8A-4490-1C369CF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6E247-42D4-98F8-0BC0-A1717CC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741A-F3F8-6734-5C14-97885A63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A23B-21DD-7EEE-BF49-E550B7A8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E25-EEDC-4030-BE2E-7D1DCD1836BE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64A4-FD4C-1E68-12EB-9202AF90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8F66-23FD-D53F-409E-E97A4874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hyperlink" Target="mailto:zainab.hassan@tiu.edu.i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42A89-3325-068F-D80C-FD710EB4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AB916404-5DA0-31A7-9B5C-9284AA59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1"/>
            <a:ext cx="9144000" cy="138605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Culture and Society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ED9645B5-2985-6A6B-F3AC-129589FA2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270315"/>
            <a:ext cx="9144000" cy="220250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Ms.Zainab</a:t>
            </a: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Hassan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zainab.hassan@tiu.edu.iq</a:t>
            </a:r>
            <a:endParaRPr lang="en-US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Fall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January 2026</a:t>
            </a:r>
            <a:endParaRPr lang="en-US" b="1" dirty="0">
              <a:solidFill>
                <a:srgbClr val="FF66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42A3EC-FCB2-16E5-057C-76CB032B9F2A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DDAE16-E4C0-3AAE-D77E-E09BA343761C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ACC57-3FBC-718A-7A74-149C40569904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6C8A8B-842D-D002-EF5A-C53BD980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14BE1A0-C598-F170-32BF-2D8979FA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091BD5-95DF-158C-24EE-27C73E4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AE91289-D525-DBFB-5993-E06262AB7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6943CE-3FFD-A9A0-563A-8329B30B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5A2E3F-F8B2-F6AF-57AD-5BE8C9FF66DF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605302-976B-66A1-6C6A-39181D7577BD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2E082-9F27-6FF1-14F2-6B808196DA97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D692EDA-EF7A-905D-E529-095CAE345453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6758B-0F1E-A6D0-772E-887AE52B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2CCD70F-1109-FE09-9686-98759EC3685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8D4D13-F8DD-51DE-54B3-15AA3CC53E03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23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Inclusion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57" y="1421825"/>
            <a:ext cx="7335982" cy="4214850"/>
          </a:xfrm>
        </p:spPr>
        <p:txBody>
          <a:bodyPr>
            <a:normAutofit fontScale="92500" lnSpcReduction="10000"/>
          </a:bodyPr>
          <a:lstStyle/>
          <a:p>
            <a:pPr marL="12700" indent="0" algn="just">
              <a:lnSpc>
                <a:spcPct val="15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dirty="0"/>
              <a:t>Inclusion in the workplace is a </a:t>
            </a:r>
            <a:r>
              <a:rPr lang="en-US" dirty="0">
                <a:solidFill>
                  <a:srgbClr val="FF0066"/>
                </a:solidFill>
              </a:rPr>
              <a:t>collaborative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supportive</a:t>
            </a:r>
            <a:r>
              <a:rPr lang="en-US" dirty="0"/>
              <a:t>, and </a:t>
            </a:r>
            <a:r>
              <a:rPr lang="en-US" dirty="0">
                <a:solidFill>
                  <a:srgbClr val="FF0066"/>
                </a:solidFill>
              </a:rPr>
              <a:t>respectful environment </a:t>
            </a:r>
            <a:r>
              <a:rPr lang="en-US" dirty="0"/>
              <a:t>that increases the participation and contribution of all employees. As a matter of fact, true inclusion removes all barriers, discrimination, and intolerance. When applied properly in the workplace, it is natural for </a:t>
            </a:r>
            <a:r>
              <a:rPr lang="en-US" dirty="0">
                <a:solidFill>
                  <a:srgbClr val="FF0066"/>
                </a:solidFill>
              </a:rPr>
              <a:t>everyone to feel included and </a:t>
            </a:r>
            <a:r>
              <a:rPr lang="en-US" dirty="0" smtClean="0">
                <a:solidFill>
                  <a:srgbClr val="FF0066"/>
                </a:solidFill>
              </a:rPr>
              <a:t>supported</a:t>
            </a:r>
            <a:r>
              <a:rPr lang="en-US" dirty="0" smtClean="0"/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18" y="1598043"/>
            <a:ext cx="4209565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03" y="349118"/>
            <a:ext cx="10515600" cy="107315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 is Inclusion?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67603" y="1163097"/>
            <a:ext cx="1185992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</a:rPr>
              <a:t>Examples of inclusion in the workplace and classroom: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Workplace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Ensuring meeting materials are available in multiple formats (e.g., text, audio, large print).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Encouraging everyone to share ideas during team discussions, not just the most vocal members.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Celebrating cultural and religious holidays of all team members.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</a:rPr>
              <a:t>Classroom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Using teaching methods based on different learning styles (visual, auditory, kinesthetic).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Pairing students for group work to promote peer learning and respect for differences.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Providing extra time or alternative assessments for students with learning needs.</a:t>
            </a:r>
          </a:p>
        </p:txBody>
      </p:sp>
    </p:spTree>
    <p:extLst>
      <p:ext uri="{BB962C8B-B14F-4D97-AF65-F5344CB8AC3E}">
        <p14:creationId xmlns:p14="http://schemas.microsoft.com/office/powerpoint/2010/main" val="41691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iversity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inclusion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6"/>
            <a:ext cx="7211291" cy="4351987"/>
          </a:xfrm>
        </p:spPr>
        <p:txBody>
          <a:bodyPr/>
          <a:lstStyle/>
          <a:p>
            <a:pPr marL="12700" indent="0" algn="just">
              <a:lnSpc>
                <a:spcPct val="15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dirty="0"/>
              <a:t>Diversity strategies, and inclusion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company’s practices </a:t>
            </a:r>
            <a:r>
              <a:rPr lang="en-US" dirty="0">
                <a:solidFill>
                  <a:srgbClr val="FF0000"/>
                </a:solidFill>
              </a:rPr>
              <a:t>to support a mission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achieve a competitive business advantage</a:t>
            </a:r>
            <a:r>
              <a:rPr lang="en-US" dirty="0"/>
              <a:t>. Companies that create diverse and inclusive work environments are more adaptable, creative, and become magnets that attract top </a:t>
            </a:r>
            <a:r>
              <a:rPr lang="en-US" dirty="0" smtClean="0"/>
              <a:t>talents.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>
          <a:xfrm>
            <a:off x="8170499" y="1627168"/>
            <a:ext cx="3684898" cy="300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1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iversity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inclusion: Practices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6"/>
            <a:ext cx="11035145" cy="4460227"/>
          </a:xfrm>
        </p:spPr>
        <p:txBody>
          <a:bodyPr>
            <a:normAutofit fontScale="92500" lnSpcReduction="20000"/>
          </a:bodyPr>
          <a:lstStyle/>
          <a:p>
            <a:pPr marL="12700" indent="0" algn="just">
              <a:lnSpc>
                <a:spcPct val="15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sz="2600" b="1" dirty="0" smtClean="0">
                <a:solidFill>
                  <a:srgbClr val="FF0066"/>
                </a:solidFill>
              </a:rPr>
              <a:t>The best practices of diversity and inclusion:</a:t>
            </a:r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 smtClean="0"/>
              <a:t>fair </a:t>
            </a:r>
            <a:r>
              <a:rPr lang="en-US" sz="2400" dirty="0"/>
              <a:t>treatment </a:t>
            </a:r>
            <a:endParaRPr lang="en-US" sz="2400" dirty="0" smtClean="0"/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 smtClean="0"/>
              <a:t>equal </a:t>
            </a:r>
            <a:r>
              <a:rPr lang="en-US" sz="2400" dirty="0"/>
              <a:t>access to </a:t>
            </a:r>
            <a:r>
              <a:rPr lang="en-US" sz="2400" dirty="0" smtClean="0"/>
              <a:t>opportunities </a:t>
            </a:r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/>
              <a:t>t</a:t>
            </a:r>
            <a:r>
              <a:rPr lang="en-US" sz="2400" dirty="0" smtClean="0"/>
              <a:t>eamwork and collaboration </a:t>
            </a:r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 smtClean="0"/>
              <a:t>organizational </a:t>
            </a:r>
            <a:r>
              <a:rPr lang="en-US" sz="2400" dirty="0"/>
              <a:t>flexibility, </a:t>
            </a:r>
            <a:r>
              <a:rPr lang="en-US" sz="2400" dirty="0" smtClean="0"/>
              <a:t>and responsiveness</a:t>
            </a:r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 smtClean="0"/>
              <a:t>conflict </a:t>
            </a:r>
            <a:r>
              <a:rPr lang="en-US" sz="2400" dirty="0"/>
              <a:t>resolution processes that are collaborative </a:t>
            </a:r>
            <a:endParaRPr lang="en-US" sz="2400" dirty="0" smtClean="0"/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/>
              <a:t>e</a:t>
            </a:r>
            <a:r>
              <a:rPr lang="en-US" sz="2400" dirty="0" smtClean="0"/>
              <a:t>vidence of </a:t>
            </a:r>
            <a:r>
              <a:rPr lang="en-US" sz="2400" dirty="0"/>
              <a:t>leadership’s commitment to diversity </a:t>
            </a:r>
            <a:endParaRPr lang="en-US" sz="2400" dirty="0" smtClean="0"/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 smtClean="0"/>
              <a:t>representation </a:t>
            </a:r>
            <a:r>
              <a:rPr lang="en-US" sz="2400" dirty="0"/>
              <a:t>of diversity at all levels of the </a:t>
            </a:r>
            <a:r>
              <a:rPr lang="en-US" sz="2400" dirty="0" smtClean="0"/>
              <a:t>organization</a:t>
            </a:r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sz="2400" dirty="0" smtClean="0"/>
              <a:t>diversity </a:t>
            </a:r>
            <a:r>
              <a:rPr lang="en-US" sz="2400" dirty="0"/>
              <a:t>education and training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97" y="1196582"/>
            <a:ext cx="3099552" cy="39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6600"/>
                </a:solidFill>
              </a:rPr>
              <a:t>Social Cohesion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6165579" cy="4624463"/>
          </a:xfrm>
        </p:spPr>
        <p:txBody>
          <a:bodyPr>
            <a:normAutofit fontScale="92500" lnSpcReduction="10000"/>
          </a:bodyPr>
          <a:lstStyle/>
          <a:p>
            <a:pPr marL="12700" indent="0" algn="just">
              <a:lnSpc>
                <a:spcPct val="20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dirty="0"/>
              <a:t>Social cohesion refers to the extent of connectedness and solidarity among groups in society. It identifies </a:t>
            </a:r>
            <a:r>
              <a:rPr lang="en-US" dirty="0">
                <a:solidFill>
                  <a:srgbClr val="00B050"/>
                </a:solidFill>
              </a:rPr>
              <a:t>two main dimensions</a:t>
            </a:r>
            <a:r>
              <a:rPr lang="en-US" dirty="0"/>
              <a:t>: the </a:t>
            </a:r>
            <a:r>
              <a:rPr lang="en-US" dirty="0">
                <a:solidFill>
                  <a:srgbClr val="0070C0"/>
                </a:solidFill>
              </a:rPr>
              <a:t>sense of belonging </a:t>
            </a:r>
            <a:r>
              <a:rPr lang="en-US" dirty="0"/>
              <a:t>of a community and the </a:t>
            </a:r>
            <a:r>
              <a:rPr lang="en-US" dirty="0">
                <a:solidFill>
                  <a:srgbClr val="0070C0"/>
                </a:solidFill>
              </a:rPr>
              <a:t>relationships among members </a:t>
            </a:r>
            <a:r>
              <a:rPr lang="en-US" dirty="0"/>
              <a:t>within the community itself.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5273" b="9495"/>
          <a:stretch/>
        </p:blipFill>
        <p:spPr>
          <a:xfrm>
            <a:off x="7647274" y="1411685"/>
            <a:ext cx="3870428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6600"/>
                </a:solidFill>
              </a:rPr>
              <a:t>Social Cohesion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349"/>
            <a:ext cx="11062855" cy="4405387"/>
          </a:xfrm>
        </p:spPr>
        <p:txBody>
          <a:bodyPr>
            <a:noAutofit/>
          </a:bodyPr>
          <a:lstStyle/>
          <a:p>
            <a:pPr marL="12700" indent="0" algn="just">
              <a:lnSpc>
                <a:spcPct val="20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sz="3200" dirty="0"/>
              <a:t>Social cohesion is a social process which aims to </a:t>
            </a:r>
            <a:r>
              <a:rPr lang="en-US" sz="3200" dirty="0" smtClean="0"/>
              <a:t>unite </a:t>
            </a:r>
            <a:r>
              <a:rPr lang="en-US" sz="3200" dirty="0"/>
              <a:t>plurality of citizenship by </a:t>
            </a:r>
            <a:r>
              <a:rPr lang="en-US" sz="3200" dirty="0">
                <a:solidFill>
                  <a:srgbClr val="0070C0"/>
                </a:solidFill>
              </a:rPr>
              <a:t>reducing fractures </a:t>
            </a:r>
            <a:r>
              <a:rPr lang="en-US" sz="3200" dirty="0" smtClean="0">
                <a:solidFill>
                  <a:srgbClr val="0070C0"/>
                </a:solidFill>
              </a:rPr>
              <a:t>and socioeconomic inequality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in </a:t>
            </a:r>
            <a:r>
              <a:rPr lang="en-US" sz="3200" dirty="0">
                <a:solidFill>
                  <a:srgbClr val="0070C0"/>
                </a:solidFill>
              </a:rPr>
              <a:t>the society</a:t>
            </a:r>
            <a:r>
              <a:rPr lang="en-US" sz="3200" dirty="0"/>
              <a:t>. It reflects people’s needs for both </a:t>
            </a:r>
            <a:r>
              <a:rPr lang="en-US" sz="3200" dirty="0">
                <a:solidFill>
                  <a:srgbClr val="0070C0"/>
                </a:solidFill>
              </a:rPr>
              <a:t>personal development </a:t>
            </a:r>
            <a:r>
              <a:rPr lang="en-US" sz="3200" dirty="0"/>
              <a:t>and a </a:t>
            </a:r>
            <a:r>
              <a:rPr lang="en-US" sz="3200" dirty="0">
                <a:solidFill>
                  <a:srgbClr val="0070C0"/>
                </a:solidFill>
              </a:rPr>
              <a:t>sense of </a:t>
            </a:r>
            <a:r>
              <a:rPr lang="en-US" sz="3200" dirty="0" smtClean="0">
                <a:solidFill>
                  <a:srgbClr val="0070C0"/>
                </a:solidFill>
              </a:rPr>
              <a:t>belonging. </a:t>
            </a:r>
            <a:r>
              <a:rPr lang="en-US" sz="3200" dirty="0" smtClean="0"/>
              <a:t>Further, it links </a:t>
            </a:r>
            <a:r>
              <a:rPr lang="en-US" sz="3200" dirty="0"/>
              <a:t>together </a:t>
            </a:r>
            <a:r>
              <a:rPr lang="en-US" sz="3200" dirty="0">
                <a:solidFill>
                  <a:srgbClr val="0070C0"/>
                </a:solidFill>
              </a:rPr>
              <a:t>individual freedom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0070C0"/>
                </a:solidFill>
              </a:rPr>
              <a:t>social </a:t>
            </a:r>
            <a:r>
              <a:rPr lang="en-US" sz="3200" dirty="0" smtClean="0">
                <a:solidFill>
                  <a:srgbClr val="0070C0"/>
                </a:solidFill>
              </a:rPr>
              <a:t>justice</a:t>
            </a:r>
            <a:r>
              <a:rPr lang="en-US" sz="3200" dirty="0"/>
              <a:t>.</a:t>
            </a:r>
            <a:endParaRPr lang="en-US" sz="3200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1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6600"/>
                </a:solidFill>
              </a:rPr>
              <a:t>Social Cohesion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1219200"/>
            <a:ext cx="10917382" cy="4624463"/>
          </a:xfrm>
        </p:spPr>
        <p:txBody>
          <a:bodyPr>
            <a:normAutofit/>
          </a:bodyPr>
          <a:lstStyle/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469900" algn="l"/>
              </a:tabLst>
            </a:pPr>
            <a:r>
              <a:rPr lang="en-US" sz="2400" b="1" dirty="0">
                <a:solidFill>
                  <a:srgbClr val="00B050"/>
                </a:solidFill>
              </a:rPr>
              <a:t>Cultural Festivals</a:t>
            </a:r>
            <a:r>
              <a:rPr lang="en-US" sz="2400" dirty="0"/>
              <a:t>: Events like local fairs or parades celebrate diversity and promote unity by bringing various groups together through shared cultural </a:t>
            </a:r>
            <a:r>
              <a:rPr lang="en-US" sz="2400" dirty="0" smtClean="0"/>
              <a:t>experiences.</a:t>
            </a:r>
          </a:p>
          <a:p>
            <a:pPr marL="355600" indent="-3429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v"/>
              <a:tabLst>
                <a:tab pos="469900" algn="l"/>
              </a:tabLst>
            </a:pPr>
            <a:r>
              <a:rPr lang="en-US" sz="2400" b="1" dirty="0">
                <a:solidFill>
                  <a:srgbClr val="00B050"/>
                </a:solidFill>
              </a:rPr>
              <a:t>Volunteer Programs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r>
              <a:rPr lang="en-US" sz="2400" dirty="0"/>
              <a:t> Engaging in volunteer work not only benefits those in need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but</a:t>
            </a:r>
            <a:r>
              <a:rPr lang="en-US" sz="2400" dirty="0"/>
              <a:t> also strengthens bonds among volunteers who share a commitment to helping </a:t>
            </a:r>
            <a:r>
              <a:rPr lang="en-US" sz="2400" dirty="0" smtClean="0"/>
              <a:t>others.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50"/>
                </a:solidFill>
              </a:rPr>
              <a:t>Disaster Response Teams</a:t>
            </a:r>
            <a:r>
              <a:rPr lang="en-US" sz="2400" dirty="0"/>
              <a:t>: In times of crisis, such as natural disasters, communities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often</a:t>
            </a:r>
            <a:r>
              <a:rPr lang="en-US" sz="2400" dirty="0"/>
              <a:t> come together to form response teams, showcasing the strength of unified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action</a:t>
            </a:r>
            <a:r>
              <a:rPr lang="en-US" sz="2400" dirty="0"/>
              <a:t> and mutual support</a:t>
            </a:r>
            <a:r>
              <a:rPr lang="en-US" sz="2400" dirty="0" smtClean="0"/>
              <a:t>.</a:t>
            </a:r>
            <a:endParaRPr lang="en-US" sz="2400" u="sng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AC646-D142-7366-9676-247920D2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post-it notes with a blue smiley face&#10;&#10;AI-generated content may be incorrect.">
            <a:extLst>
              <a:ext uri="{FF2B5EF4-FFF2-40B4-BE49-F238E27FC236}">
                <a16:creationId xmlns:a16="http://schemas.microsoft.com/office/drawing/2014/main" id="{B5E1A238-0A5D-8345-2906-D80DECB3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88" y="0"/>
            <a:ext cx="7398253" cy="6214533"/>
          </a:xfrm>
          <a:prstGeom prst="rect">
            <a:avLst/>
          </a:prstGeom>
          <a:ln>
            <a:noFill/>
          </a:ln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42A89-3325-068F-D80C-FD710EB4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AB916404-5DA0-31A7-9B5C-9284AA59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419" y="2726738"/>
            <a:ext cx="10165416" cy="171334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Chapter Three</a:t>
            </a:r>
            <a:br>
              <a:rPr lang="en-US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Diversity and Social Cohesion</a:t>
            </a:r>
            <a:endParaRPr lang="en-US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42A3EC-FCB2-16E5-057C-76CB032B9F2A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DDAE16-E4C0-3AAE-D77E-E09BA343761C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ACC57-3FBC-718A-7A74-149C40569904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6C8A8B-842D-D002-EF5A-C53BD980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14BE1A0-C598-F170-32BF-2D8979FA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091BD5-95DF-158C-24EE-27C73E4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AE91289-D525-DBFB-5993-E06262AB7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6943CE-3FFD-A9A0-563A-8329B30B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5A2E3F-F8B2-F6AF-57AD-5BE8C9FF66DF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605302-976B-66A1-6C6A-39181D7577BD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2E082-9F27-6FF1-14F2-6B808196DA97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D692EDA-EF7A-905D-E529-095CAE345453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6758B-0F1E-A6D0-772E-887AE52B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2CCD70F-1109-FE09-9686-98759EC3685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8D4D13-F8DD-51DE-54B3-15AA3CC53E03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19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Contents…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6"/>
            <a:ext cx="10515600" cy="3981449"/>
          </a:xfrm>
        </p:spPr>
        <p:txBody>
          <a:bodyPr>
            <a:normAutofit fontScale="92500"/>
          </a:bodyPr>
          <a:lstStyle/>
          <a:p>
            <a:pPr marL="527050" indent="-514350">
              <a:lnSpc>
                <a:spcPct val="25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3600" dirty="0" smtClean="0"/>
              <a:t>Diversity </a:t>
            </a:r>
          </a:p>
          <a:p>
            <a:pPr marL="527050" indent="-514350">
              <a:lnSpc>
                <a:spcPct val="25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3600" dirty="0" smtClean="0"/>
              <a:t>Inclusion </a:t>
            </a:r>
          </a:p>
          <a:p>
            <a:pPr marL="527050" indent="-514350">
              <a:lnSpc>
                <a:spcPct val="25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3600" dirty="0" smtClean="0"/>
              <a:t>Social </a:t>
            </a:r>
            <a:r>
              <a:rPr lang="en-US" sz="3600" dirty="0"/>
              <a:t>Cohesion</a:t>
            </a:r>
            <a:endParaRPr lang="en-US" sz="3600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75" y="762000"/>
            <a:ext cx="6838928" cy="455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Diversity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6"/>
            <a:ext cx="10515600" cy="4318661"/>
          </a:xfrm>
        </p:spPr>
        <p:txBody>
          <a:bodyPr>
            <a:noAutofit/>
          </a:bodyPr>
          <a:lstStyle/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dirty="0"/>
              <a:t>The diversity definition refers to the </a:t>
            </a:r>
            <a:r>
              <a:rPr lang="en-US" dirty="0">
                <a:solidFill>
                  <a:srgbClr val="C00000"/>
                </a:solidFill>
              </a:rPr>
              <a:t>existence of variations </a:t>
            </a:r>
            <a:r>
              <a:rPr lang="en-US" dirty="0"/>
              <a:t>of different characteristics in a group of people. </a:t>
            </a:r>
            <a:endParaRPr lang="en-US" dirty="0" smtClean="0"/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dirty="0" smtClean="0"/>
              <a:t>These </a:t>
            </a:r>
            <a:r>
              <a:rPr lang="en-US" dirty="0"/>
              <a:t>characteristics could be </a:t>
            </a:r>
            <a:r>
              <a:rPr lang="en-US" dirty="0">
                <a:solidFill>
                  <a:srgbClr val="C00000"/>
                </a:solidFill>
              </a:rPr>
              <a:t>everything that makes us unique</a:t>
            </a:r>
            <a:r>
              <a:rPr lang="en-US" dirty="0"/>
              <a:t>, such as our cognitive skills and personality traits, along with the </a:t>
            </a:r>
            <a:r>
              <a:rPr lang="en-US" dirty="0">
                <a:solidFill>
                  <a:srgbClr val="C00000"/>
                </a:solidFill>
              </a:rPr>
              <a:t>things that shape our identity </a:t>
            </a:r>
            <a:r>
              <a:rPr lang="en-US" dirty="0"/>
              <a:t>(e.g. race, age, gender, religion, sexual orientation, cultural background).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0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Examples of Diversity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67"/>
            <a:ext cx="10515600" cy="4605396"/>
          </a:xfrm>
        </p:spPr>
        <p:txBody>
          <a:bodyPr>
            <a:normAutofit fontScale="92500" lnSpcReduction="10000"/>
          </a:bodyPr>
          <a:lstStyle/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469900" algn="l"/>
              </a:tabLst>
            </a:pPr>
            <a:r>
              <a:rPr lang="en-US" b="1" dirty="0">
                <a:solidFill>
                  <a:srgbClr val="0070C0"/>
                </a:solidFill>
              </a:rPr>
              <a:t>To better understand and define diversity, we can think about it in a social </a:t>
            </a:r>
            <a:r>
              <a:rPr lang="en-US" b="1" dirty="0" smtClean="0">
                <a:solidFill>
                  <a:srgbClr val="0070C0"/>
                </a:solidFill>
              </a:rPr>
              <a:t>context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27050" indent="-51435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t </a:t>
            </a:r>
            <a:r>
              <a:rPr lang="en-US" dirty="0">
                <a:solidFill>
                  <a:srgbClr val="C00000"/>
                </a:solidFill>
              </a:rPr>
              <a:t>work</a:t>
            </a:r>
            <a:r>
              <a:rPr lang="en-US" dirty="0"/>
              <a:t>, you might interact with co-workers of different genders, age groups, </a:t>
            </a:r>
            <a:r>
              <a:rPr lang="en-US" dirty="0" smtClean="0"/>
              <a:t>faiths and etc. </a:t>
            </a:r>
          </a:p>
          <a:p>
            <a:pPr marL="527050" indent="-51435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At </a:t>
            </a:r>
            <a:r>
              <a:rPr lang="en-US" dirty="0">
                <a:solidFill>
                  <a:srgbClr val="C00000"/>
                </a:solidFill>
              </a:rPr>
              <a:t>school</a:t>
            </a:r>
            <a:r>
              <a:rPr lang="en-US" dirty="0"/>
              <a:t>, students may come from different socio-economic classes and have different personalities and physical abilities. </a:t>
            </a:r>
            <a:endParaRPr lang="en-US" dirty="0" smtClean="0"/>
          </a:p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469900" algn="l"/>
              </a:tabLst>
            </a:pPr>
            <a:r>
              <a:rPr lang="en-US" dirty="0" smtClean="0"/>
              <a:t>While </a:t>
            </a: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first things </a:t>
            </a:r>
            <a:r>
              <a:rPr lang="en-US" dirty="0"/>
              <a:t>that come to mind when we talk about diversity are </a:t>
            </a:r>
            <a:r>
              <a:rPr lang="en-US" dirty="0">
                <a:solidFill>
                  <a:srgbClr val="00B050"/>
                </a:solidFill>
              </a:rPr>
              <a:t>race and gender</a:t>
            </a:r>
            <a:r>
              <a:rPr lang="en-US" dirty="0"/>
              <a:t>, </a:t>
            </a:r>
            <a:r>
              <a:rPr lang="en-US" dirty="0" smtClean="0"/>
              <a:t>it’s more than that</a:t>
            </a:r>
            <a:r>
              <a:rPr lang="en-US" dirty="0"/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7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Diversity in workplace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4682454"/>
          </a:xfrm>
        </p:spPr>
        <p:txBody>
          <a:bodyPr>
            <a:normAutofit/>
          </a:bodyPr>
          <a:lstStyle/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dirty="0"/>
              <a:t>To come up with a workplace diversity definition, we have to think about all the different characteristics that employees </a:t>
            </a:r>
            <a:r>
              <a:rPr lang="en-US" dirty="0" smtClean="0"/>
              <a:t>may have</a:t>
            </a:r>
            <a:r>
              <a:rPr lang="en-US" dirty="0"/>
              <a:t>. </a:t>
            </a:r>
            <a:endParaRPr lang="en-US" dirty="0" smtClean="0"/>
          </a:p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First</a:t>
            </a:r>
            <a:r>
              <a:rPr lang="en-US" dirty="0"/>
              <a:t>, we have the protected characteristics, such as race, age, gender and sexual </a:t>
            </a:r>
            <a:r>
              <a:rPr lang="en-US" dirty="0" smtClean="0"/>
              <a:t>orientation.</a:t>
            </a:r>
          </a:p>
          <a:p>
            <a:pPr marL="469900" indent="-4572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econdly</a:t>
            </a:r>
            <a:r>
              <a:rPr lang="en-US" dirty="0"/>
              <a:t>, we </a:t>
            </a:r>
            <a:r>
              <a:rPr lang="en-US" dirty="0" smtClean="0"/>
              <a:t>have different</a:t>
            </a:r>
            <a:r>
              <a:rPr lang="en-US" dirty="0"/>
              <a:t>: </a:t>
            </a:r>
            <a:r>
              <a:rPr lang="en-US" dirty="0" smtClean="0"/>
              <a:t>Experiences, Talents, Skills, Opinions, Personalities. These differences, </a:t>
            </a:r>
            <a:r>
              <a:rPr lang="en-US" dirty="0"/>
              <a:t>are less obvious and require the organization’s effort and </a:t>
            </a:r>
            <a:r>
              <a:rPr lang="en-US" dirty="0" smtClean="0"/>
              <a:t>proactivity </a:t>
            </a:r>
            <a:r>
              <a:rPr lang="en-US" dirty="0"/>
              <a:t>to </a:t>
            </a:r>
            <a:r>
              <a:rPr lang="en-US" dirty="0" smtClean="0"/>
              <a:t>show up.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1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36" y="2013817"/>
            <a:ext cx="2525091" cy="10731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importance of diversity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workplace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05" y="165623"/>
            <a:ext cx="8020804" cy="559131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3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Diversity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Discrimination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6"/>
            <a:ext cx="5521036" cy="4367806"/>
          </a:xfrm>
        </p:spPr>
        <p:txBody>
          <a:bodyPr>
            <a:normAutofit lnSpcReduction="10000"/>
          </a:bodyPr>
          <a:lstStyle/>
          <a:p>
            <a:pPr marL="12700" indent="0" algn="just">
              <a:lnSpc>
                <a:spcPct val="15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dirty="0"/>
              <a:t>Diversity in the workplace is also closely tied with </a:t>
            </a:r>
            <a:r>
              <a:rPr lang="en-US" dirty="0">
                <a:solidFill>
                  <a:srgbClr val="C00000"/>
                </a:solidFill>
              </a:rPr>
              <a:t>discrimination</a:t>
            </a:r>
            <a:r>
              <a:rPr lang="en-US" dirty="0"/>
              <a:t>. Bias and discriminatory employment practices exclude people who have </a:t>
            </a:r>
            <a:r>
              <a:rPr lang="en-US" dirty="0">
                <a:solidFill>
                  <a:srgbClr val="C00000"/>
                </a:solidFill>
              </a:rPr>
              <a:t>specific characteristics</a:t>
            </a:r>
            <a:r>
              <a:rPr lang="en-US" dirty="0"/>
              <a:t>, making it difficult for organizations to achieve and maintain diversity</a:t>
            </a:r>
            <a:r>
              <a:rPr lang="en-US" dirty="0" smtClean="0"/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r="21555"/>
          <a:stretch/>
        </p:blipFill>
        <p:spPr>
          <a:xfrm>
            <a:off x="7190508" y="1256295"/>
            <a:ext cx="4195037" cy="404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7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Diversity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Discrimination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758556"/>
          </a:xfrm>
        </p:spPr>
        <p:txBody>
          <a:bodyPr>
            <a:noAutofit/>
          </a:bodyPr>
          <a:lstStyle/>
          <a:p>
            <a:pPr marL="12700" indent="0">
              <a:lnSpc>
                <a:spcPct val="15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sz="2200" b="1" dirty="0" smtClean="0">
                <a:solidFill>
                  <a:srgbClr val="0070C0"/>
                </a:solidFill>
              </a:rPr>
              <a:t>Some examples </a:t>
            </a:r>
            <a:r>
              <a:rPr lang="en-US" sz="2200" b="1" dirty="0">
                <a:solidFill>
                  <a:srgbClr val="0070C0"/>
                </a:solidFill>
              </a:rPr>
              <a:t>of diversity in the workplace along with ways to tackle </a:t>
            </a:r>
            <a:r>
              <a:rPr lang="en-US" sz="2200" b="1" dirty="0" smtClean="0">
                <a:solidFill>
                  <a:srgbClr val="0070C0"/>
                </a:solidFill>
              </a:rPr>
              <a:t>discrimination:</a:t>
            </a:r>
          </a:p>
          <a:p>
            <a:pPr marL="12700" indent="0">
              <a:lnSpc>
                <a:spcPct val="150000"/>
              </a:lnSpc>
              <a:spcBef>
                <a:spcPts val="100"/>
              </a:spcBef>
              <a:buNone/>
              <a:tabLst>
                <a:tab pos="469900" algn="l"/>
              </a:tabLst>
            </a:pPr>
            <a:r>
              <a:rPr lang="en-US" sz="2200" b="1" dirty="0">
                <a:solidFill>
                  <a:srgbClr val="0070C0"/>
                </a:solidFill>
              </a:rPr>
              <a:t>Hiring </a:t>
            </a:r>
            <a:r>
              <a:rPr lang="en-US" sz="2200" b="1" dirty="0" smtClean="0">
                <a:solidFill>
                  <a:srgbClr val="0070C0"/>
                </a:solidFill>
              </a:rPr>
              <a:t>women in the tech space</a:t>
            </a:r>
          </a:p>
          <a:p>
            <a:pPr marL="469900" indent="-457200">
              <a:lnSpc>
                <a:spcPct val="20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2200" dirty="0" smtClean="0"/>
              <a:t>Bringing </a:t>
            </a:r>
            <a:r>
              <a:rPr lang="en-US" sz="2200" dirty="0"/>
              <a:t>gender diversity in sales </a:t>
            </a:r>
            <a:endParaRPr lang="en-US" sz="2200" dirty="0" smtClean="0"/>
          </a:p>
          <a:p>
            <a:pPr marL="469900" indent="-457200">
              <a:lnSpc>
                <a:spcPct val="20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2200" dirty="0" smtClean="0"/>
              <a:t>Fighting </a:t>
            </a:r>
            <a:r>
              <a:rPr lang="en-US" sz="2200" dirty="0"/>
              <a:t>gender inequality in leadership roles </a:t>
            </a:r>
            <a:endParaRPr lang="en-US" sz="2200" dirty="0" smtClean="0"/>
          </a:p>
          <a:p>
            <a:pPr marL="469900" indent="-457200">
              <a:lnSpc>
                <a:spcPct val="20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2200" dirty="0" smtClean="0"/>
              <a:t>Dealing </a:t>
            </a:r>
            <a:r>
              <a:rPr lang="en-US" sz="2200" dirty="0"/>
              <a:t>with age and </a:t>
            </a:r>
            <a:r>
              <a:rPr lang="en-US" sz="2200" dirty="0" smtClean="0"/>
              <a:t>gender discrimination </a:t>
            </a:r>
          </a:p>
          <a:p>
            <a:pPr marL="469900" indent="-457200">
              <a:lnSpc>
                <a:spcPct val="20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2200" dirty="0" smtClean="0"/>
              <a:t>Building </a:t>
            </a:r>
            <a:r>
              <a:rPr lang="en-US" sz="2200" dirty="0"/>
              <a:t>the case for disability inclusion </a:t>
            </a:r>
            <a:endParaRPr lang="en-US" sz="2200" dirty="0" smtClean="0"/>
          </a:p>
          <a:p>
            <a:pPr marL="469900" indent="-457200">
              <a:lnSpc>
                <a:spcPct val="200000"/>
              </a:lnSpc>
              <a:spcBef>
                <a:spcPts val="100"/>
              </a:spcBef>
              <a:buFont typeface="+mj-lt"/>
              <a:buAutoNum type="arabicPeriod"/>
              <a:tabLst>
                <a:tab pos="469900" algn="l"/>
              </a:tabLst>
            </a:pPr>
            <a:r>
              <a:rPr lang="en-US" sz="2200" dirty="0" smtClean="0"/>
              <a:t>Removing </a:t>
            </a:r>
            <a:r>
              <a:rPr lang="en-US" sz="2200" dirty="0"/>
              <a:t>unconscious bias from the hiring </a:t>
            </a:r>
            <a:r>
              <a:rPr lang="en-US" sz="2200" dirty="0" smtClean="0"/>
              <a:t>process</a:t>
            </a:r>
            <a:endParaRPr lang="en-US" sz="2200" dirty="0">
              <a:latin typeface="Times New Roman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r="11294"/>
          <a:stretch/>
        </p:blipFill>
        <p:spPr>
          <a:xfrm>
            <a:off x="6791095" y="2065746"/>
            <a:ext cx="4832868" cy="315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5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891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ADLaM Display</vt:lpstr>
      <vt:lpstr>Arial</vt:lpstr>
      <vt:lpstr>Calibri</vt:lpstr>
      <vt:lpstr>Calibri Light</vt:lpstr>
      <vt:lpstr>Cavolini</vt:lpstr>
      <vt:lpstr>Comic Sans MS</vt:lpstr>
      <vt:lpstr>Times New Roman</vt:lpstr>
      <vt:lpstr>Wingdings</vt:lpstr>
      <vt:lpstr>Office Theme</vt:lpstr>
      <vt:lpstr>Culture and Society</vt:lpstr>
      <vt:lpstr>Chapter Three Diversity and Social Cohesion</vt:lpstr>
      <vt:lpstr>Contents…</vt:lpstr>
      <vt:lpstr>Diversity</vt:lpstr>
      <vt:lpstr>Examples of Diversity</vt:lpstr>
      <vt:lpstr>Diversity in workplace</vt:lpstr>
      <vt:lpstr>The importance of diversity  in the workplace</vt:lpstr>
      <vt:lpstr>Diversity and Discrimination</vt:lpstr>
      <vt:lpstr>Diversity and Discrimination</vt:lpstr>
      <vt:lpstr>Inclusion</vt:lpstr>
      <vt:lpstr>What is Inclusion?</vt:lpstr>
      <vt:lpstr>Diversity and inclusion</vt:lpstr>
      <vt:lpstr>Diversity and inclusion: Practices</vt:lpstr>
      <vt:lpstr>Social Cohesion</vt:lpstr>
      <vt:lpstr>Social Cohesion</vt:lpstr>
      <vt:lpstr>Social Cohesion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Society</dc:title>
  <dc:creator>Thikra Mohammed</dc:creator>
  <cp:lastModifiedBy>Zainab</cp:lastModifiedBy>
  <cp:revision>128</cp:revision>
  <dcterms:created xsi:type="dcterms:W3CDTF">2025-09-14T12:25:09Z</dcterms:created>
  <dcterms:modified xsi:type="dcterms:W3CDTF">2026-01-31T19:18:54Z</dcterms:modified>
</cp:coreProperties>
</file>