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4" r:id="rId3"/>
    <p:sldId id="259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6" r:id="rId13"/>
    <p:sldId id="297" r:id="rId14"/>
    <p:sldId id="285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151"/>
    <a:srgbClr val="CC0099"/>
    <a:srgbClr val="7F2766"/>
    <a:srgbClr val="E3E4E9"/>
    <a:srgbClr val="B898A6"/>
    <a:srgbClr val="F0EAEB"/>
    <a:srgbClr val="F0EAED"/>
    <a:srgbClr val="F3E6F4"/>
    <a:srgbClr val="F1E8F2"/>
    <a:srgbClr val="EF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EB9E-6A88-AA71-5257-34C90BE0D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F0878-B70C-F9E5-137C-93062F62D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80B04-C4C6-6524-6CB6-ACAC5D75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2EECB-4433-D4C2-5B28-F8D7D855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A5D7E-3E26-FA9A-6AC9-F4F60E3E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278C-F956-7294-1D59-34EDF3F6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38D71-DA81-FAF8-9335-CFF212DBF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6A2C3-0BA9-D221-1D3B-8DE7F37A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17600-B400-489F-F94C-A32A4317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71372-770B-64C6-FCE4-703C3E34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0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662C35-CFED-D610-B88F-373D63037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C1F50-1A90-469E-AC3C-86E66402B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71960-81CD-114F-C9B5-D16E4256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CB0A6-C313-BF2B-1FB9-335999E1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EB347-73D8-38CC-A548-68BA1024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7FCE-2A23-38AC-95A0-3705A02E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867DA-2961-0739-8D70-5EBC9435F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96E78-DCD1-1D60-066B-76923C05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8DE4C-A3C4-9C69-35AC-1C122ECB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D153E-0B51-AA91-DA2E-A6737571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5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A04E-7D30-2174-9BAF-1CD50320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1851F-369E-FAA0-224F-E085F0A75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D2C6F-47D9-4851-6E5A-C0D5AF16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BB198-B5B2-F3D6-5A3F-7575BDCD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4615B-A59B-21D3-4614-0F215D28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4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F180-5171-1ED4-6C8C-268E64BB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2959-900A-BE60-89CD-02882841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1B732-4E97-BDCF-6AA6-711ABBDE7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70A9-BB3A-3D14-8D6D-A6053903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914AB-AC38-5219-28CA-C5B5CE21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EF3C1-8F2A-8D61-F87C-538ECCB4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6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A406-34A3-F010-B924-0550FD8F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7F190-A1BE-C5D7-FBAD-432080069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DAA57-CCDC-4FEC-C0C5-E81D1A9D5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BB932-B297-1B8E-BC3E-8FE9CFFA3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257A5-3EC9-E2AC-0AC9-E3781F76A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9C2F8-416F-41B6-6724-B824E97D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38892-39E8-D924-E786-27D26C41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6876A-A044-4F98-D97A-DB874D94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1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08CA-8C61-C071-4C52-D0D73E42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1B7C2-1002-440E-53B3-891B78DD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1C78F-6B9B-0919-BB5C-A840ED8B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0EFE0-6F78-316F-6E8D-B0BB430E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77F17-E33B-B33F-7FBC-4425CD0A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4CDE5-8CBB-D837-7F18-63052458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86A57-77DE-CDF9-3B7C-9FFBF9EB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2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6F6D-AF04-13B3-D386-F3752F45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0220-AE17-8AB8-5DAF-9DEA218F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6E799-BC6F-6A33-431B-81954FC4D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4AAA6-E02E-7D5B-F9ED-C1052E2E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235C7-90C2-6185-E147-73B2979A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4FC0-0E8E-612C-3C83-993CECC8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AA80-42A2-1FF9-BC3D-5FA78AB5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17188-7E76-41E3-7DEA-743295795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79FF8-470B-DD11-7077-776360A8E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4FC00-DD57-21D9-60CD-19D6F55C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F2425-1EC7-4C9F-AEC5-317DA9B8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FCFBF-D49F-6B8A-4490-1C369CF7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5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26E247-42D4-98F8-0BC0-A1717CC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F741A-F3F8-6734-5C14-97885A631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3A23B-21DD-7EEE-BF49-E550B7A8D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9EE25-EEDC-4030-BE2E-7D1DCD1836B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C64A4-FD4C-1E68-12EB-9202AF90F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88F66-23FD-D53F-409E-E97A48741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8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42A89-3325-068F-D80C-FD710EB48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2942A3EC-FCB2-16E5-057C-76CB032B9F2A}"/>
              </a:ext>
            </a:extLst>
          </p:cNvPr>
          <p:cNvSpPr txBox="1"/>
          <p:nvPr/>
        </p:nvSpPr>
        <p:spPr>
          <a:xfrm>
            <a:off x="0" y="5908404"/>
            <a:ext cx="12192000" cy="949596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5DDAE16-E4C0-3AAE-D77E-E09BA343761C}"/>
              </a:ext>
            </a:extLst>
          </p:cNvPr>
          <p:cNvGrpSpPr/>
          <p:nvPr/>
        </p:nvGrpSpPr>
        <p:grpSpPr>
          <a:xfrm>
            <a:off x="0" y="5908403"/>
            <a:ext cx="12192000" cy="903319"/>
            <a:chOff x="0" y="5908403"/>
            <a:chExt cx="12192000" cy="90331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59ACC57-3FBC-718A-7A74-149C40569904}"/>
                </a:ext>
              </a:extLst>
            </p:cNvPr>
            <p:cNvGrpSpPr/>
            <p:nvPr/>
          </p:nvGrpSpPr>
          <p:grpSpPr>
            <a:xfrm>
              <a:off x="6320902" y="5974671"/>
              <a:ext cx="5723522" cy="837051"/>
              <a:chOff x="7003779" y="6003853"/>
              <a:chExt cx="5100802" cy="807869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26C8A8B-842D-D002-EF5A-C53BD9802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6" r="4560"/>
              <a:stretch>
                <a:fillRect/>
              </a:stretch>
            </p:blipFill>
            <p:spPr>
              <a:xfrm>
                <a:off x="8498399" y="6022181"/>
                <a:ext cx="984985" cy="723530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14BE1A0-C598-F170-32BF-2D8979FA8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17" t="22563" r="14799" b="36822"/>
              <a:stretch>
                <a:fillRect/>
              </a:stretch>
            </p:blipFill>
            <p:spPr>
              <a:xfrm>
                <a:off x="9548787" y="6168139"/>
                <a:ext cx="1310629" cy="399768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B091BD5-95DF-158C-24EE-27C73E4C4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9416" y="6064458"/>
                <a:ext cx="1245165" cy="656405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AE91289-D525-DBFB-5993-E06262AB7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3779" y="6047030"/>
                <a:ext cx="656728" cy="673833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36943CE-3FFD-A9A0-563A-8329B30B6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0" t="18990" r="29486" b="23782"/>
              <a:stretch>
                <a:fillRect/>
              </a:stretch>
            </p:blipFill>
            <p:spPr>
              <a:xfrm>
                <a:off x="7704882" y="6003853"/>
                <a:ext cx="728115" cy="807869"/>
              </a:xfrm>
              <a:prstGeom prst="rect">
                <a:avLst/>
              </a:prstGeom>
            </p:spPr>
          </p:pic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E5A2E3F-F8B2-F6AF-57AD-5BE8C9FF66DF}"/>
                </a:ext>
              </a:extLst>
            </p:cNvPr>
            <p:cNvCxnSpPr/>
            <p:nvPr/>
          </p:nvCxnSpPr>
          <p:spPr>
            <a:xfrm>
              <a:off x="0" y="5908403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B605302-976B-66A1-6C6A-39181D7577BD}"/>
              </a:ext>
            </a:extLst>
          </p:cNvPr>
          <p:cNvSpPr txBox="1"/>
          <p:nvPr/>
        </p:nvSpPr>
        <p:spPr>
          <a:xfrm>
            <a:off x="0" y="0"/>
            <a:ext cx="12192000" cy="1266060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882E082-9F27-6FF1-14F2-6B808196DA97}"/>
              </a:ext>
            </a:extLst>
          </p:cNvPr>
          <p:cNvGrpSpPr/>
          <p:nvPr/>
        </p:nvGrpSpPr>
        <p:grpSpPr>
          <a:xfrm>
            <a:off x="0" y="-127513"/>
            <a:ext cx="12192000" cy="1517499"/>
            <a:chOff x="0" y="-127513"/>
            <a:chExt cx="12192000" cy="151749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D692EDA-EF7A-905D-E529-095CAE345453}"/>
                </a:ext>
              </a:extLst>
            </p:cNvPr>
            <p:cNvGrpSpPr/>
            <p:nvPr/>
          </p:nvGrpSpPr>
          <p:grpSpPr>
            <a:xfrm>
              <a:off x="0" y="-127513"/>
              <a:ext cx="5962650" cy="1517499"/>
              <a:chOff x="0" y="-127513"/>
              <a:chExt cx="5962650" cy="1517499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65C6758B-0F1E-A6D0-772E-887AE52B0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27513"/>
                <a:ext cx="1685925" cy="1517499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2CCD70F-1109-FE09-9686-98759EC36853}"/>
                  </a:ext>
                </a:extLst>
              </p:cNvPr>
              <p:cNvSpPr txBox="1"/>
              <p:nvPr/>
            </p:nvSpPr>
            <p:spPr>
              <a:xfrm>
                <a:off x="1478616" y="308070"/>
                <a:ext cx="44840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48D4D13-F8DD-51DE-54B3-15AA3CC53E03}"/>
                </a:ext>
              </a:extLst>
            </p:cNvPr>
            <p:cNvCxnSpPr/>
            <p:nvPr/>
          </p:nvCxnSpPr>
          <p:spPr>
            <a:xfrm>
              <a:off x="0" y="1273698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25">
            <a:extLst>
              <a:ext uri="{FF2B5EF4-FFF2-40B4-BE49-F238E27FC236}">
                <a16:creationId xmlns:a16="http://schemas.microsoft.com/office/drawing/2014/main" id="{1972DB32-220C-E97D-40E1-189A7D98D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616" y="1564962"/>
            <a:ext cx="9144000" cy="1517498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7F276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Academic English</a:t>
            </a:r>
          </a:p>
        </p:txBody>
      </p:sp>
      <p:sp>
        <p:nvSpPr>
          <p:cNvPr id="3" name="Subtitle 26">
            <a:extLst>
              <a:ext uri="{FF2B5EF4-FFF2-40B4-BE49-F238E27FC236}">
                <a16:creationId xmlns:a16="http://schemas.microsoft.com/office/drawing/2014/main" id="{C07632CC-1438-EF4E-ACA5-105192E9B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616" y="3148727"/>
            <a:ext cx="9144000" cy="26192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C00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Ms. Zainab Hassan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Msc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. English Language &amp; Applied Linguistics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Fall Semester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February 2026</a:t>
            </a:r>
          </a:p>
        </p:txBody>
      </p:sp>
    </p:spTree>
    <p:extLst>
      <p:ext uri="{BB962C8B-B14F-4D97-AF65-F5344CB8AC3E}">
        <p14:creationId xmlns:p14="http://schemas.microsoft.com/office/powerpoint/2010/main" val="166323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43ECF-C291-B589-3484-A69CE0ECC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C9EC15-3C15-C2EC-435B-27A961A849D4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802DD68-3565-A872-0849-C34A9F1D8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12" y="556128"/>
            <a:ext cx="10515600" cy="5263012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4CBB74-F3D7-2043-5007-8C91E5972709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563FDD-3274-C2C1-1DC3-AE311D8F05E7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2163EE0-7239-15EF-5DD9-4B8A013DE2B6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A0B1F16-653D-F175-EC3D-7BE20418D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E13638-65BC-5CAE-310B-1BFEFB3D7541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CB90F70-14E5-B779-1A80-B2A1D0A89694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06FF52B9-9A84-24FD-0199-0DEB7E81FA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7100245E-CE27-F03E-25BB-E661F5246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721DBF84-227B-565D-E292-F188712642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F27A66F0-502D-E847-79E9-0802298DCB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0B1F93-4459-0CF7-CBFC-9468DFF22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sp>
        <p:nvSpPr>
          <p:cNvPr id="15" name="Title 27">
            <a:extLst>
              <a:ext uri="{FF2B5EF4-FFF2-40B4-BE49-F238E27FC236}">
                <a16:creationId xmlns:a16="http://schemas.microsoft.com/office/drawing/2014/main" id="{3DC71326-7CB2-C964-6A8D-CFFFA3FC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12" y="137137"/>
            <a:ext cx="5523233" cy="937006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rgbClr val="CC0099"/>
                </a:solidFill>
              </a:rPr>
              <a:t>Examples for each step:</a:t>
            </a:r>
          </a:p>
        </p:txBody>
      </p:sp>
      <p:sp>
        <p:nvSpPr>
          <p:cNvPr id="16" name="Callout: Down Arrow 15">
            <a:extLst>
              <a:ext uri="{FF2B5EF4-FFF2-40B4-BE49-F238E27FC236}">
                <a16:creationId xmlns:a16="http://schemas.microsoft.com/office/drawing/2014/main" id="{25148BBB-8142-0AD0-E8B1-229E6785D9D7}"/>
              </a:ext>
            </a:extLst>
          </p:cNvPr>
          <p:cNvSpPr/>
          <p:nvPr/>
        </p:nvSpPr>
        <p:spPr>
          <a:xfrm>
            <a:off x="8259097" y="280219"/>
            <a:ext cx="2418735" cy="937006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C0099"/>
                </a:solidFill>
              </a:rPr>
              <a:t>Step-1</a:t>
            </a:r>
          </a:p>
        </p:txBody>
      </p:sp>
    </p:spTree>
    <p:extLst>
      <p:ext uri="{BB962C8B-B14F-4D97-AF65-F5344CB8AC3E}">
        <p14:creationId xmlns:p14="http://schemas.microsoft.com/office/powerpoint/2010/main" val="222493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2654A-C6C6-5FDC-F396-A19F6F59E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A8D7FF1-21A3-62BA-875E-50A2330D33AA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2E40AE-E514-D2D4-9D0E-AAC172FE1C27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C8FF51-64F3-D297-3E58-3187D703A9BC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5EFBCC-73CA-837C-6BF2-71420A434EB9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F9B54C1-A8D5-3312-7252-AAF8C22217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E69EBB-2E36-187E-C0A8-6A6E1D0A470E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6A2BCE4-B535-D4C8-271C-CD15431A4DC0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2080101-1B5E-BEDE-192D-BC3736E74C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ECD184F0-6B16-4B41-9A7C-9091075B8D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6FF378F7-1415-9ABA-B981-C43D4901C1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E8189C-8179-97B3-9403-CA134F92AE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F2F0C8-2C70-65CE-B729-5D5358455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B5095CF-BEB8-30C8-C909-7F795DAC6C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6" y="189116"/>
            <a:ext cx="10366764" cy="5713760"/>
          </a:xfrm>
          <a:prstGeom prst="rect">
            <a:avLst/>
          </a:prstGeom>
        </p:spPr>
      </p:pic>
      <p:sp>
        <p:nvSpPr>
          <p:cNvPr id="15" name="Callout: Down Arrow 14">
            <a:extLst>
              <a:ext uri="{FF2B5EF4-FFF2-40B4-BE49-F238E27FC236}">
                <a16:creationId xmlns:a16="http://schemas.microsoft.com/office/drawing/2014/main" id="{F18F933A-F265-0EA3-47A6-E6B95A3A5178}"/>
              </a:ext>
            </a:extLst>
          </p:cNvPr>
          <p:cNvSpPr/>
          <p:nvPr/>
        </p:nvSpPr>
        <p:spPr>
          <a:xfrm>
            <a:off x="1120326" y="392877"/>
            <a:ext cx="2418735" cy="937006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C0099"/>
                </a:solidFill>
              </a:rPr>
              <a:t>Step-2</a:t>
            </a:r>
          </a:p>
        </p:txBody>
      </p:sp>
    </p:spTree>
    <p:extLst>
      <p:ext uri="{BB962C8B-B14F-4D97-AF65-F5344CB8AC3E}">
        <p14:creationId xmlns:p14="http://schemas.microsoft.com/office/powerpoint/2010/main" val="1710677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4EC2-C1FC-6B07-D917-458C0CDEA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D8F139-7BF2-A907-0008-D0C03D7A0233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5DFC58-519B-A0F0-2EEA-C921EBF9E896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B2F68C-48F9-D3E9-F724-5AB400FBA4A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6FFFE97-7433-28CA-C7A0-78C32F4F220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05198AF-FA40-EA2F-96DC-81CD8577F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C06579-167C-3882-C532-A98C43C2EED6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79F2469-C6CA-12FD-2436-87F036D9F859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FA66CDEC-7702-52A0-FF74-5B66E467DF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14C8C345-E1A6-DD4C-5494-41A8A05CAC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516CB1E9-AEFA-9436-5969-B43FBF0B8C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3BECDE1B-ED1D-4BEF-483D-0FBEDFCBF6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DC631A-19F5-5322-8890-C648DBD65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EC8469D-3F0D-10EC-8F1B-59C4D491D2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5" y="137137"/>
            <a:ext cx="11547987" cy="5830606"/>
          </a:xfrm>
          <a:prstGeom prst="rect">
            <a:avLst/>
          </a:prstGeom>
        </p:spPr>
      </p:pic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F4DC4700-31CA-3DFD-34BF-489C36385012}"/>
              </a:ext>
            </a:extLst>
          </p:cNvPr>
          <p:cNvSpPr/>
          <p:nvPr/>
        </p:nvSpPr>
        <p:spPr>
          <a:xfrm>
            <a:off x="737420" y="392877"/>
            <a:ext cx="2418735" cy="937006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C0099"/>
                </a:solidFill>
              </a:rPr>
              <a:t>Step-3</a:t>
            </a:r>
          </a:p>
        </p:txBody>
      </p:sp>
    </p:spTree>
    <p:extLst>
      <p:ext uri="{BB962C8B-B14F-4D97-AF65-F5344CB8AC3E}">
        <p14:creationId xmlns:p14="http://schemas.microsoft.com/office/powerpoint/2010/main" val="344713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9DF71-7729-14BB-DB5B-F49D082A2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39E5BD-2188-A5CF-4311-3D9D6B915DC4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F45C38-D961-7535-3601-C960A9DF34B1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018FEC-4447-3F27-C7AA-280AEFC772A1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C87AB2-428B-4AD9-B846-89C73EAAA420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37F8C24-8B25-BFC5-9B39-CFB157A72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D8E1FA1-B40A-9CA6-8244-4F118E75686A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83743AA-AF19-CF14-1CA0-C4EE33B33C95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6FC718D-35A6-CFDE-5E0A-4F6793C1C3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935EC22E-9252-BE60-3E5F-B4E61A9D86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02A1D904-0BB9-7E8C-7065-438612DCF0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A5AEA358-72BF-C00B-B919-29C77CB193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165805-5B24-ED80-D2C1-DB5F58FE7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E0D1F27-1B0F-5144-601B-91D58B790D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8" y="290093"/>
            <a:ext cx="11118964" cy="5560803"/>
          </a:xfrm>
          <a:prstGeom prst="rect">
            <a:avLst/>
          </a:prstGeom>
        </p:spPr>
      </p:pic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457F4358-CF28-C3FD-3249-9FE76E594F01}"/>
              </a:ext>
            </a:extLst>
          </p:cNvPr>
          <p:cNvSpPr/>
          <p:nvPr/>
        </p:nvSpPr>
        <p:spPr>
          <a:xfrm>
            <a:off x="931644" y="663677"/>
            <a:ext cx="2418735" cy="937006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C0099"/>
                </a:solidFill>
              </a:rPr>
              <a:t>Step-4</a:t>
            </a:r>
          </a:p>
        </p:txBody>
      </p:sp>
    </p:spTree>
    <p:extLst>
      <p:ext uri="{BB962C8B-B14F-4D97-AF65-F5344CB8AC3E}">
        <p14:creationId xmlns:p14="http://schemas.microsoft.com/office/powerpoint/2010/main" val="418979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0CE2F9-81F6-3090-CC71-D53905C79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B56160-06E7-BDAD-987D-DF7934B34DC3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F9C05171-0961-B668-784E-A442933B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00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Class Task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3A114DC-E909-3DB2-5B34-E15D27EA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159"/>
            <a:ext cx="10515600" cy="438696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Choose a topic to write a paragraph about,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Write the first draft,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Revise and edit it (the instructor will choose the peer-reviewers),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Re-write the final copy and submit it,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A055-61A1-593D-1089-C53CC834D334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018D17-1EE8-B20B-E425-B3AEC65EC4EA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B469EA-210E-91FA-D8C4-A578721E1630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C89AEDE-ECEC-18C1-E30B-B6F296F621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0D43F1-3046-40AE-F12B-2B986337BDA0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2352FBE-F5D7-05B9-A8CE-1EA4D2F40295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CDC2183D-832C-A2D2-F070-21D52DE72A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7CE2112E-DD7E-82CC-F77E-864B00B43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694E7107-94DE-F69D-EDD0-FAFE56065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1E066AF3-2312-AE5F-96BF-375B60BEB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7B15D7-277A-FC76-45CE-DD0EDFB55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Graphic 10" descr="Alarm clock with solid fill">
            <a:extLst>
              <a:ext uri="{FF2B5EF4-FFF2-40B4-BE49-F238E27FC236}">
                <a16:creationId xmlns:a16="http://schemas.microsoft.com/office/drawing/2014/main" id="{30C31D6A-CBE8-2D77-55BB-94BA2D57CC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84214" y="645221"/>
            <a:ext cx="2175202" cy="2175202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71F66F-7480-F88F-CE3F-236ADD294FD3}"/>
              </a:ext>
            </a:extLst>
          </p:cNvPr>
          <p:cNvSpPr/>
          <p:nvPr/>
        </p:nvSpPr>
        <p:spPr>
          <a:xfrm>
            <a:off x="8684214" y="2641536"/>
            <a:ext cx="2362909" cy="4645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8521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52151"/>
                </a:solidFill>
              </a:rPr>
              <a:t>30 minutes</a:t>
            </a:r>
          </a:p>
        </p:txBody>
      </p:sp>
    </p:spTree>
    <p:extLst>
      <p:ext uri="{BB962C8B-B14F-4D97-AF65-F5344CB8AC3E}">
        <p14:creationId xmlns:p14="http://schemas.microsoft.com/office/powerpoint/2010/main" val="13925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923FB-80B2-F921-13A4-AA3A0A816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B1FF3F-A9DE-206B-17A8-3E68346673C3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A57B00-600E-3122-4EAF-25B8D7A7857E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61034A-DAF6-53CF-2BAC-07BCF44C8120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3B55FD-EF54-18BE-7F3F-F945081F21AA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D3AAE41-46EA-3EA5-D095-6CD05F7993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98F8BB-8B7D-ED04-B3C7-BE2BFA794C32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B678467-DF57-36B2-8398-3C332C623F06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408C6AF2-4003-0EEB-FF22-DAC9078EFD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3140CE39-AC24-DAD2-E9CD-BD78C77483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5C4E0AA2-952B-AEF1-E343-E68B532A3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7DAE6864-5940-7702-801C-D8788C2098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1D63CD-10A3-C6C5-8392-25C826FE7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1925B68-C92E-0966-BECD-FE89BB078F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0" y="1374912"/>
            <a:ext cx="10134066" cy="33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4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D736A-332B-B60A-9626-130D6A088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3EB1A372-3BE3-FE48-A8FE-8CBAEBDE9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616" y="1564962"/>
            <a:ext cx="9144000" cy="1517498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7F276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Chapter Four</a:t>
            </a:r>
          </a:p>
        </p:txBody>
      </p:sp>
      <p:sp>
        <p:nvSpPr>
          <p:cNvPr id="27" name="Subtitle 26">
            <a:extLst>
              <a:ext uri="{FF2B5EF4-FFF2-40B4-BE49-F238E27FC236}">
                <a16:creationId xmlns:a16="http://schemas.microsoft.com/office/drawing/2014/main" id="{C7F45E7F-46C6-46F6-9D93-9266783B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616" y="3148727"/>
            <a:ext cx="9144000" cy="2619257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5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The Writing Process</a:t>
            </a:r>
            <a:endParaRPr lang="en-US" sz="13800" b="1" dirty="0">
              <a:solidFill>
                <a:srgbClr val="00B050"/>
              </a:solidFill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E2E972-3BD4-8078-E815-06B3AA4DC41B}"/>
              </a:ext>
            </a:extLst>
          </p:cNvPr>
          <p:cNvSpPr txBox="1"/>
          <p:nvPr/>
        </p:nvSpPr>
        <p:spPr>
          <a:xfrm>
            <a:off x="0" y="5908404"/>
            <a:ext cx="12192000" cy="949596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19E95A-D7AD-1258-CC27-9D3BBE1E8F56}"/>
              </a:ext>
            </a:extLst>
          </p:cNvPr>
          <p:cNvGrpSpPr/>
          <p:nvPr/>
        </p:nvGrpSpPr>
        <p:grpSpPr>
          <a:xfrm>
            <a:off x="0" y="5908403"/>
            <a:ext cx="12192000" cy="903319"/>
            <a:chOff x="0" y="5908403"/>
            <a:chExt cx="12192000" cy="90331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C89D7AE-B755-2644-34AA-B227BE4E8F67}"/>
                </a:ext>
              </a:extLst>
            </p:cNvPr>
            <p:cNvGrpSpPr/>
            <p:nvPr/>
          </p:nvGrpSpPr>
          <p:grpSpPr>
            <a:xfrm>
              <a:off x="6320902" y="5974671"/>
              <a:ext cx="5723522" cy="837051"/>
              <a:chOff x="7003779" y="6003853"/>
              <a:chExt cx="5100802" cy="807869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D6124C74-D1E3-8817-8C7F-10ED0A0C1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6" r="4560"/>
              <a:stretch>
                <a:fillRect/>
              </a:stretch>
            </p:blipFill>
            <p:spPr>
              <a:xfrm>
                <a:off x="8498399" y="6022181"/>
                <a:ext cx="984985" cy="723530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62715599-326B-65CE-FAF9-8F32B85E6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17" t="22563" r="14799" b="36822"/>
              <a:stretch>
                <a:fillRect/>
              </a:stretch>
            </p:blipFill>
            <p:spPr>
              <a:xfrm>
                <a:off x="9548787" y="6168139"/>
                <a:ext cx="1310629" cy="399768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17488F19-A517-69C0-4271-E57C00D63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9416" y="6064458"/>
                <a:ext cx="1245165" cy="656405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49338A1E-2F0A-311F-B676-861A1BF64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3779" y="6047030"/>
                <a:ext cx="656728" cy="673833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39FEFF8-793A-1F2B-7BF5-5FB1321D4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0" t="18990" r="29486" b="23782"/>
              <a:stretch>
                <a:fillRect/>
              </a:stretch>
            </p:blipFill>
            <p:spPr>
              <a:xfrm>
                <a:off x="7704882" y="6003853"/>
                <a:ext cx="728115" cy="807869"/>
              </a:xfrm>
              <a:prstGeom prst="rect">
                <a:avLst/>
              </a:prstGeom>
            </p:spPr>
          </p:pic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F292EEB-00F5-8CAB-ECA7-F1374C241089}"/>
                </a:ext>
              </a:extLst>
            </p:cNvPr>
            <p:cNvCxnSpPr/>
            <p:nvPr/>
          </p:nvCxnSpPr>
          <p:spPr>
            <a:xfrm>
              <a:off x="0" y="5908403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E0FE76F-5004-EC6E-571F-E44BA8AA9D67}"/>
              </a:ext>
            </a:extLst>
          </p:cNvPr>
          <p:cNvSpPr txBox="1"/>
          <p:nvPr/>
        </p:nvSpPr>
        <p:spPr>
          <a:xfrm>
            <a:off x="0" y="0"/>
            <a:ext cx="12192000" cy="1266060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E8E482D-A241-96BE-9659-2C726A50FF1B}"/>
              </a:ext>
            </a:extLst>
          </p:cNvPr>
          <p:cNvGrpSpPr/>
          <p:nvPr/>
        </p:nvGrpSpPr>
        <p:grpSpPr>
          <a:xfrm>
            <a:off x="0" y="-127513"/>
            <a:ext cx="12192000" cy="1517499"/>
            <a:chOff x="0" y="-127513"/>
            <a:chExt cx="12192000" cy="151749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980D742-2598-7348-675B-50E4CA48A127}"/>
                </a:ext>
              </a:extLst>
            </p:cNvPr>
            <p:cNvGrpSpPr/>
            <p:nvPr/>
          </p:nvGrpSpPr>
          <p:grpSpPr>
            <a:xfrm>
              <a:off x="0" y="-127513"/>
              <a:ext cx="5962650" cy="1517499"/>
              <a:chOff x="0" y="-127513"/>
              <a:chExt cx="5962650" cy="1517499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D6312F72-53B7-9F49-7C48-E58318EBF5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27513"/>
                <a:ext cx="1685925" cy="1517499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38E4031-2EDA-9E0E-D53F-02926F22BED3}"/>
                  </a:ext>
                </a:extLst>
              </p:cNvPr>
              <p:cNvSpPr txBox="1"/>
              <p:nvPr/>
            </p:nvSpPr>
            <p:spPr>
              <a:xfrm>
                <a:off x="1478616" y="308070"/>
                <a:ext cx="44840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2861567-AD9D-3647-852B-E30AD7A3AE12}"/>
                </a:ext>
              </a:extLst>
            </p:cNvPr>
            <p:cNvCxnSpPr/>
            <p:nvPr/>
          </p:nvCxnSpPr>
          <p:spPr>
            <a:xfrm>
              <a:off x="0" y="1273698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590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00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Contents…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C874829-394E-9325-A2AF-AF57F12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9970"/>
            <a:ext cx="10515600" cy="438696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  Prewriting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first draft</a:t>
            </a:r>
            <a:endParaRPr lang="en-US" sz="36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Revise and edit</a:t>
            </a:r>
            <a:endParaRPr lang="en-US" sz="36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A new draft</a:t>
            </a:r>
            <a:endParaRPr lang="en-US" sz="3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sp>
        <p:nvSpPr>
          <p:cNvPr id="9" name="Arrow: Left 8">
            <a:extLst>
              <a:ext uri="{FF2B5EF4-FFF2-40B4-BE49-F238E27FC236}">
                <a16:creationId xmlns:a16="http://schemas.microsoft.com/office/drawing/2014/main" id="{4DA11E46-5E9F-32D6-03D9-0AEB54F98607}"/>
              </a:ext>
            </a:extLst>
          </p:cNvPr>
          <p:cNvSpPr/>
          <p:nvPr/>
        </p:nvSpPr>
        <p:spPr>
          <a:xfrm rot="1889800">
            <a:off x="5166062" y="1763909"/>
            <a:ext cx="4332162" cy="273381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7F2766"/>
                </a:solidFill>
              </a:rPr>
              <a:t>The Longman Writing Series-2</a:t>
            </a:r>
          </a:p>
          <a:p>
            <a:pPr algn="ctr"/>
            <a:r>
              <a:rPr lang="en-US" sz="2600" b="1" dirty="0">
                <a:solidFill>
                  <a:srgbClr val="7F2766"/>
                </a:solidFill>
              </a:rPr>
              <a:t>Pages: 27-30</a:t>
            </a:r>
          </a:p>
        </p:txBody>
      </p:sp>
    </p:spTree>
    <p:extLst>
      <p:ext uri="{BB962C8B-B14F-4D97-AF65-F5344CB8AC3E}">
        <p14:creationId xmlns:p14="http://schemas.microsoft.com/office/powerpoint/2010/main" val="35009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74EE1-D818-1E09-9F93-E706F7E9C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32CFC4-5644-E64B-ABC6-AC5A07B204B8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9712495-8B78-A245-39E8-3283FF13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00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The Writing Process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67E01BD8-4A48-DA98-1B9A-642B17444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9970"/>
            <a:ext cx="10515600" cy="438696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rgbClr val="C00000"/>
                </a:solidFill>
              </a:rPr>
              <a:t>Good writing is more than just sitting down and "talking" on a piece of paper. It involves </a:t>
            </a:r>
            <a:r>
              <a:rPr lang="en-US" b="1" dirty="0">
                <a:solidFill>
                  <a:srgbClr val="00B0F0"/>
                </a:solidFill>
              </a:rPr>
              <a:t>thinking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>
                <a:solidFill>
                  <a:srgbClr val="00B0F0"/>
                </a:solidFill>
              </a:rPr>
              <a:t>planning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>
                <a:solidFill>
                  <a:srgbClr val="00B0F0"/>
                </a:solidFill>
              </a:rPr>
              <a:t>writing</a:t>
            </a:r>
            <a:r>
              <a:rPr lang="en-US" b="1" dirty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00B0F0"/>
                </a:solidFill>
              </a:rPr>
              <a:t>revising</a:t>
            </a:r>
            <a:r>
              <a:rPr lang="en-US" b="1" dirty="0">
                <a:solidFill>
                  <a:srgbClr val="C00000"/>
                </a:solidFill>
              </a:rPr>
              <a:t>. You become a good writer by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always using these four steps: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Prewrite to get ideas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Write the first draft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Revise and edit the first draft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Write a new draft</a:t>
            </a:r>
            <a:endParaRPr lang="en-US" sz="3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C80D2C-F69C-00C0-B1F4-874A8189C5AC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A61D5E-C7BC-E6C4-002F-2E428C4B606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BDCAB7-B514-BE2A-1A5B-E0A1334865DB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9960E75-A250-75A3-2B5C-36D83E721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535A28-94F1-5785-A715-4B4C97D03761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BFBCBAB-2758-5E03-C1E1-464443384E6C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718A4C8-45EF-02ED-0A41-A49422AE91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44DE20A7-3C24-CCEA-867E-449066E7AA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182F6120-478F-D959-C4B7-64AF3A847F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A8334729-5086-800B-ACD3-BFAB762ED4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A29E83-97C1-C69E-B42D-23CA2BD29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94847BF-490D-61F1-8F52-06549A7152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8" y="2048926"/>
            <a:ext cx="368876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B705F-F990-E5A9-05C6-E5851204D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D02637-AE00-31D9-73FD-B3760068FCE0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33E08E71-3645-F60D-2C9B-D338DE2F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006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STEP 1: Prewrite to get ideas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AA4C9D8D-BD68-7DA1-2911-8D177A4B8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9970"/>
            <a:ext cx="10515600" cy="43869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In the prewriting step, </a:t>
            </a:r>
            <a:r>
              <a:rPr lang="en-US" sz="2200" dirty="0">
                <a:solidFill>
                  <a:srgbClr val="00B050"/>
                </a:solidFill>
              </a:rPr>
              <a:t>you get ideas to write about</a:t>
            </a:r>
            <a:r>
              <a:rPr lang="en-US" sz="2200" dirty="0"/>
              <a:t>. </a:t>
            </a:r>
            <a:r>
              <a:rPr lang="en-US" sz="2200" dirty="0">
                <a:solidFill>
                  <a:srgbClr val="00B050"/>
                </a:solidFill>
              </a:rPr>
              <a:t>Taking notes </a:t>
            </a:r>
            <a:r>
              <a:rPr lang="en-US" sz="2200" dirty="0"/>
              <a:t>is one way to get ideas. You did this kind of prewriting for the paragraph you wrote about a classmate. Another way to get ideas is freewriting.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To </a:t>
            </a:r>
            <a:r>
              <a:rPr lang="en-US" sz="2200" dirty="0">
                <a:solidFill>
                  <a:srgbClr val="C00000"/>
                </a:solidFill>
              </a:rPr>
              <a:t>free write</a:t>
            </a:r>
            <a:r>
              <a:rPr lang="en-US" sz="2200" dirty="0"/>
              <a:t>, choose a topic and write it at the top of a piece of paper. Then write w</a:t>
            </a:r>
            <a:r>
              <a:rPr lang="en-US" sz="2200" dirty="0">
                <a:solidFill>
                  <a:srgbClr val="C00000"/>
                </a:solidFill>
              </a:rPr>
              <a:t>hatever sentences and words come into your mind</a:t>
            </a:r>
            <a:r>
              <a:rPr lang="en-US" sz="2200" dirty="0"/>
              <a:t> about the topic.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Write </a:t>
            </a:r>
            <a:r>
              <a:rPr lang="en-US" sz="2200" dirty="0">
                <a:solidFill>
                  <a:srgbClr val="00B0F0"/>
                </a:solidFill>
              </a:rPr>
              <a:t>horizontally</a:t>
            </a:r>
            <a:r>
              <a:rPr lang="en-US" sz="2200" dirty="0"/>
              <a:t> across the paper as you do when you write a letter. After you have run out of ideas, </a:t>
            </a:r>
            <a:r>
              <a:rPr lang="en-US" sz="2200" dirty="0">
                <a:solidFill>
                  <a:srgbClr val="00B0F0"/>
                </a:solidFill>
              </a:rPr>
              <a:t>reread</a:t>
            </a:r>
            <a:r>
              <a:rPr lang="en-US" sz="2200" dirty="0"/>
              <a:t> your freewriting. </a:t>
            </a:r>
            <a:r>
              <a:rPr lang="en-US" sz="2200" dirty="0">
                <a:solidFill>
                  <a:srgbClr val="00B0F0"/>
                </a:solidFill>
              </a:rPr>
              <a:t>Choose one main idea for your paragraph</a:t>
            </a:r>
            <a:r>
              <a:rPr lang="en-US" sz="2200" dirty="0"/>
              <a:t>. Then cross out ideas that aren't related to the one main idea.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92BBBF-F7D0-DBBB-CC3D-AB6D7DBAD55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3935C9-3BFC-8E01-1A88-2FCB8C8A61B0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3B50D4-CDDC-BD6A-EDA4-C51AEEEFEF85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374EF3C-0759-AFB9-97E2-185ED840C5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9D871F-1294-229F-7876-8D6D6948DEB1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3872315-3BAF-D932-3D9C-7B321F6CD1C4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C8B5159F-C098-4230-E98A-50C3EE6DD2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5225383-802F-4944-E17E-6E3D705F5E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B8D8A166-CA31-0BB9-ACAC-2F006A9566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7E270BC7-EF68-58D8-48B4-CCC850A36F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0C35997-3583-3CAF-A4E4-9B1B26132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82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72683-44ED-A471-AF4C-ED2C0F442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3D9348-B25C-1D64-5CC5-E8074CB55F5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CD23EB61-F0A3-3505-A2C3-5B25BC2D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006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STEP 2: Write the first draft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C64D588-017F-CDE0-3B79-1E4CAE2F8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9970"/>
            <a:ext cx="5990303" cy="438696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 the second step, you </a:t>
            </a:r>
            <a:r>
              <a:rPr lang="en-US" dirty="0">
                <a:solidFill>
                  <a:srgbClr val="C00000"/>
                </a:solidFill>
              </a:rPr>
              <a:t>write your paragraph in rough form </a:t>
            </a:r>
            <a:r>
              <a:rPr lang="en-US" dirty="0"/>
              <a:t>without worrying too much about errors. This first writing is called the first draft or the rough draft.</a:t>
            </a:r>
            <a:endParaRPr lang="en-US" sz="3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2E8B3A-BE50-9E7C-6B73-56414F0E1885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9BE021-04F8-39F1-73F4-07E3094872E9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A84A628-CE4D-4A19-BB9B-D1AB1F31B24D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C76854E-FF31-07A4-539A-FC2A0EDD9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821791-D877-0E37-847B-1EB7C837E70D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7D8E35A-0775-8391-1321-22AB554BB27C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11C5043A-3A8C-8009-14B3-7D424728C4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E8F86FDE-B1F2-7F4D-A052-1582CFA09E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3094CB71-D85A-B57C-9D74-8A2F219D91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4FB74778-34D0-08B7-3997-0C1E19E0F1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70E87D-CA86-3EF6-45E3-D23BF75EB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C4C7A0B-282B-0377-5506-58E6C05EA9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8"/>
          <a:stretch>
            <a:fillRect/>
          </a:stretch>
        </p:blipFill>
        <p:spPr>
          <a:xfrm>
            <a:off x="7423227" y="1035164"/>
            <a:ext cx="4251119" cy="386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24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44B41-1812-8171-2C5D-303F5791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3420FB-8D25-8F70-3DF9-5807E2C01189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FA19494-1EFF-62B9-D44A-590377EF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006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STEP 3: Revise and edit the draft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574D81E-826A-DFD1-7BC4-85874F58A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45" y="1384733"/>
            <a:ext cx="11535697" cy="43869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n the third step, you revise and edit your paragraph. When you </a:t>
            </a:r>
            <a:r>
              <a:rPr lang="en-US" sz="2400" dirty="0">
                <a:solidFill>
                  <a:srgbClr val="C00000"/>
                </a:solidFill>
              </a:rPr>
              <a:t>revise</a:t>
            </a:r>
            <a:r>
              <a:rPr lang="en-US" sz="2400" dirty="0"/>
              <a:t>, you make changes to </a:t>
            </a:r>
            <a:r>
              <a:rPr lang="en-US" sz="2400" dirty="0">
                <a:solidFill>
                  <a:srgbClr val="C00000"/>
                </a:solidFill>
              </a:rPr>
              <a:t>make your ideas clearer and better organized</a:t>
            </a:r>
            <a:r>
              <a:rPr lang="en-US" sz="2400" dirty="0"/>
              <a:t>. When you </a:t>
            </a:r>
            <a:r>
              <a:rPr lang="en-US" sz="2400" dirty="0">
                <a:solidFill>
                  <a:srgbClr val="0070C0"/>
                </a:solidFill>
              </a:rPr>
              <a:t>edit</a:t>
            </a:r>
            <a:r>
              <a:rPr lang="en-US" sz="2400" dirty="0"/>
              <a:t>, you </a:t>
            </a:r>
            <a:r>
              <a:rPr lang="en-US" sz="2400" dirty="0">
                <a:solidFill>
                  <a:srgbClr val="0070C0"/>
                </a:solidFill>
              </a:rPr>
              <a:t>check and correct the language, grammar, punctuation, format, and spelling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When a writer revises and edits their first draft, they make their corrections directly on the first draft. These are the types of corrections they may make: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n-US" sz="2400" dirty="0"/>
              <a:t>She/he crossed out unnecessary sentences.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n-US" sz="2400" dirty="0"/>
              <a:t>She/he added missing subjects and verbs.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n-US" sz="2400" dirty="0"/>
              <a:t>She/he changed the concluding sentence to make it more like the topic sentence.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90263A-056E-B193-24D2-3532DC4EE665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A828D3-1F32-C548-F81E-8ABCBD26F946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51426D8-1DF5-9355-93F3-E6E65FF67F56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5E95B38-9803-F1BC-8F2E-3E5B2CDF0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88C4B8-EAC7-5008-44A6-950D413B17FE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032D3649-A93A-F2CF-E1D0-68BF0E847351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30CA18D-9413-0704-5CE1-1A083BA874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1CCF9817-0709-A4E3-6308-2B260A4E40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9DD43445-2072-D37B-C7DD-BEC096D6BE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A39E001E-885B-E4F0-28E1-02DE437451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D69FDE-D185-C9CB-041E-482342AC5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06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444DC-B8BA-90FF-A02A-E0F4B97A8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C481116-8D1D-6A60-387D-2D35FC6EFD88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E94CD09C-6F98-EB12-48E9-90FA9287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00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Peer-Review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C08B10EB-D8B2-4049-473F-674FDE09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69970"/>
            <a:ext cx="6565490" cy="438696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Sometimes you might want to ask a classmate </a:t>
            </a:r>
            <a:br>
              <a:rPr lang="en-US" dirty="0"/>
            </a:br>
            <a:r>
              <a:rPr lang="en-US" dirty="0"/>
              <a:t>(a "</a:t>
            </a:r>
            <a:r>
              <a:rPr lang="en-US" b="1" dirty="0">
                <a:solidFill>
                  <a:srgbClr val="C00000"/>
                </a:solidFill>
              </a:rPr>
              <a:t>peer</a:t>
            </a:r>
            <a:r>
              <a:rPr lang="en-US" dirty="0"/>
              <a:t>") to read your work and make suggestions about </a:t>
            </a:r>
            <a:r>
              <a:rPr lang="en-US" dirty="0">
                <a:solidFill>
                  <a:srgbClr val="C00000"/>
                </a:solidFill>
              </a:rPr>
              <a:t>how to improve your writing</a:t>
            </a:r>
            <a:r>
              <a:rPr lang="en-US" dirty="0"/>
              <a:t>. This is called a "</a:t>
            </a:r>
            <a:r>
              <a:rPr lang="en-US" b="1" dirty="0">
                <a:solidFill>
                  <a:srgbClr val="00B050"/>
                </a:solidFill>
              </a:rPr>
              <a:t>peer review</a:t>
            </a:r>
            <a:r>
              <a:rPr lang="en-US" dirty="0"/>
              <a:t>." This feedback is often useful for </a:t>
            </a:r>
            <a:r>
              <a:rPr lang="en-US" dirty="0">
                <a:solidFill>
                  <a:srgbClr val="00B050"/>
                </a:solidFill>
              </a:rPr>
              <a:t>showing you which parts </a:t>
            </a:r>
            <a:r>
              <a:rPr lang="en-US" dirty="0"/>
              <a:t>of your paragraph you could improve.</a:t>
            </a:r>
            <a:endParaRPr lang="en-US" sz="3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262885-0856-C5CC-A238-F1363C201C36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F55305-6910-F18D-E029-8DD2586E646F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CDE5B2-F27F-F567-E185-D4BEF317B569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974EF35-A9C7-8579-12A9-F972301F3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262024-6769-8A0C-4C8C-D4DFC6341C30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705B141-1AC9-ED4D-AD35-0BC5D843B144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D636F736-ED54-881E-64BA-53C38F9E9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3F139E6C-1BDF-38C4-457F-577CE09919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62A398B8-FF31-D6DF-8B29-3430BE6E67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59758FFA-2054-9FF9-F958-2AD8F09138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3A8822-D801-2574-046B-FB5013679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F1BA8C4-D319-9976-7AE7-9247B6FED7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36" b="10059"/>
          <a:stretch>
            <a:fillRect/>
          </a:stretch>
        </p:blipFill>
        <p:spPr>
          <a:xfrm>
            <a:off x="7403691" y="290093"/>
            <a:ext cx="4536107" cy="520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896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E975-1E48-7CDA-5832-081524757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F5AD94-E2E5-CD84-0D4B-0C16FEB4599F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86B2D8EE-1762-0840-5EBA-05C27A0F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006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STEP 4: Write a new draft (FINAL)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90D5B33-A008-D325-47DC-62FD09671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9970"/>
            <a:ext cx="4648200" cy="438696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 the last step, you look at the revisions and edits you made to your first draft in Step 3 and you </a:t>
            </a:r>
            <a:r>
              <a:rPr lang="en-US" dirty="0">
                <a:solidFill>
                  <a:srgbClr val="7F2766"/>
                </a:solidFill>
              </a:rPr>
              <a:t>make a clean copy of your paragraph </a:t>
            </a:r>
            <a:r>
              <a:rPr lang="en-US" dirty="0"/>
              <a:t>to hand in to your instructor.</a:t>
            </a:r>
            <a:endParaRPr lang="en-US" sz="3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60E615-7FC6-5A1D-A539-C0046330426F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E4D1E6-2D69-E94E-DFB9-04BE54BFA0A5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9860AEF-0F46-DA37-F2F0-4A9FF4E01E8B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F058C8B-5298-EFF8-7AEB-D563C6EDC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572CCE-E61C-6B68-1F05-665D81133A0D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BB8E92D-3AF6-B9ED-A0F6-FD7E2AC55068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2D6427A4-1566-33B4-8190-764E9BD314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5334CA2A-439F-7FA2-A373-C945CD65D1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9CAD1A8F-BA40-2570-C0AB-FA7A6C4CBE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8326FE91-1A80-CEE6-3AD6-569DEEBBFF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C4B6DD-4985-B16A-017A-F9ED51C4A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870A44F-6DBF-B9FE-2F89-30212EDC96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17706" r="4102" b="30905"/>
          <a:stretch>
            <a:fillRect/>
          </a:stretch>
        </p:blipFill>
        <p:spPr>
          <a:xfrm rot="1702752">
            <a:off x="5916324" y="2150285"/>
            <a:ext cx="5559820" cy="24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738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ADLaM Display</vt:lpstr>
      <vt:lpstr>Arial</vt:lpstr>
      <vt:lpstr>Calibri</vt:lpstr>
      <vt:lpstr>Calibri Light</vt:lpstr>
      <vt:lpstr>Cavolini</vt:lpstr>
      <vt:lpstr>Comic Sans MS</vt:lpstr>
      <vt:lpstr>Wingdings</vt:lpstr>
      <vt:lpstr>Office Theme</vt:lpstr>
      <vt:lpstr>Academic English</vt:lpstr>
      <vt:lpstr>Chapter Four</vt:lpstr>
      <vt:lpstr>Contents…</vt:lpstr>
      <vt:lpstr>The Writing Process</vt:lpstr>
      <vt:lpstr>STEP 1: Prewrite to get ideas</vt:lpstr>
      <vt:lpstr>STEP 2: Write the first draft</vt:lpstr>
      <vt:lpstr>STEP 3: Revise and edit the draft</vt:lpstr>
      <vt:lpstr>Peer-Review</vt:lpstr>
      <vt:lpstr>STEP 4: Write a new draft (FINAL)</vt:lpstr>
      <vt:lpstr>Examples for each step:</vt:lpstr>
      <vt:lpstr>PowerPoint Presentation</vt:lpstr>
      <vt:lpstr>PowerPoint Presentation</vt:lpstr>
      <vt:lpstr>PowerPoint Presentation</vt:lpstr>
      <vt:lpstr>Class Task 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Thikra Mohammed</dc:creator>
  <cp:lastModifiedBy>Zainab Hassan</cp:lastModifiedBy>
  <cp:revision>132</cp:revision>
  <dcterms:created xsi:type="dcterms:W3CDTF">2025-09-14T12:25:09Z</dcterms:created>
  <dcterms:modified xsi:type="dcterms:W3CDTF">2026-02-01T11:34:29Z</dcterms:modified>
</cp:coreProperties>
</file>