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59" r:id="rId4"/>
    <p:sldId id="286" r:id="rId5"/>
    <p:sldId id="299" r:id="rId6"/>
    <p:sldId id="287" r:id="rId7"/>
    <p:sldId id="288" r:id="rId8"/>
    <p:sldId id="289" r:id="rId9"/>
    <p:sldId id="290" r:id="rId10"/>
    <p:sldId id="300" r:id="rId11"/>
    <p:sldId id="291" r:id="rId12"/>
    <p:sldId id="292" r:id="rId13"/>
    <p:sldId id="293" r:id="rId14"/>
    <p:sldId id="294" r:id="rId15"/>
    <p:sldId id="28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FF"/>
    <a:srgbClr val="7F2766"/>
    <a:srgbClr val="B898A6"/>
    <a:srgbClr val="852151"/>
    <a:srgbClr val="F3E6F4"/>
    <a:srgbClr val="F0EAEB"/>
    <a:srgbClr val="F0EAED"/>
    <a:srgbClr val="F1E8F2"/>
    <a:srgbClr val="EFEB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38" autoAdjust="0"/>
    <p:restoredTop sz="94660"/>
  </p:normalViewPr>
  <p:slideViewPr>
    <p:cSldViewPr snapToGrid="0">
      <p:cViewPr varScale="1">
        <p:scale>
          <a:sx n="65" d="100"/>
          <a:sy n="65" d="100"/>
        </p:scale>
        <p:origin x="90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BEB9E-6A88-AA71-5257-34C90BE0D7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1F0878-B70C-F9E5-137C-93062F62DC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480B04-C4C6-6524-6CB6-ACAC5D7519BA}"/>
              </a:ext>
            </a:extLst>
          </p:cNvPr>
          <p:cNvSpPr>
            <a:spLocks noGrp="1"/>
          </p:cNvSpPr>
          <p:nvPr>
            <p:ph type="dt" sz="half" idx="10"/>
          </p:nvPr>
        </p:nvSpPr>
        <p:spPr/>
        <p:txBody>
          <a:bodyPr/>
          <a:lstStyle/>
          <a:p>
            <a:fld id="{4D39EE25-EEDC-4030-BE2E-7D1DCD1836BE}" type="datetimeFigureOut">
              <a:rPr lang="en-US" smtClean="0"/>
              <a:t>2/17/2026</a:t>
            </a:fld>
            <a:endParaRPr lang="en-US"/>
          </a:p>
        </p:txBody>
      </p:sp>
      <p:sp>
        <p:nvSpPr>
          <p:cNvPr id="5" name="Footer Placeholder 4">
            <a:extLst>
              <a:ext uri="{FF2B5EF4-FFF2-40B4-BE49-F238E27FC236}">
                <a16:creationId xmlns:a16="http://schemas.microsoft.com/office/drawing/2014/main" id="{4A92EECB-4433-D4C2-5B28-F8D7D85525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2A5D7E-3E26-FA9A-6AC9-F4F60E3E2C3C}"/>
              </a:ext>
            </a:extLst>
          </p:cNvPr>
          <p:cNvSpPr>
            <a:spLocks noGrp="1"/>
          </p:cNvSpPr>
          <p:nvPr>
            <p:ph type="sldNum" sz="quarter" idx="12"/>
          </p:nvPr>
        </p:nvSpPr>
        <p:spPr/>
        <p:txBody>
          <a:bodyPr/>
          <a:lstStyle/>
          <a:p>
            <a:fld id="{1C21BEA9-2997-4956-A14F-58273F9FF3DA}" type="slidenum">
              <a:rPr lang="en-US" smtClean="0"/>
              <a:t>‹#›</a:t>
            </a:fld>
            <a:endParaRPr lang="en-US"/>
          </a:p>
        </p:txBody>
      </p:sp>
    </p:spTree>
    <p:extLst>
      <p:ext uri="{BB962C8B-B14F-4D97-AF65-F5344CB8AC3E}">
        <p14:creationId xmlns:p14="http://schemas.microsoft.com/office/powerpoint/2010/main" val="1999556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4278C-F956-7294-1D59-34EDF3F67A2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D038D71-DA81-FAF8-9335-CFF212DBFDD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D6A2C3-0BA9-D221-1D3B-8DE7F37A20BC}"/>
              </a:ext>
            </a:extLst>
          </p:cNvPr>
          <p:cNvSpPr>
            <a:spLocks noGrp="1"/>
          </p:cNvSpPr>
          <p:nvPr>
            <p:ph type="dt" sz="half" idx="10"/>
          </p:nvPr>
        </p:nvSpPr>
        <p:spPr/>
        <p:txBody>
          <a:bodyPr/>
          <a:lstStyle/>
          <a:p>
            <a:fld id="{4D39EE25-EEDC-4030-BE2E-7D1DCD1836BE}" type="datetimeFigureOut">
              <a:rPr lang="en-US" smtClean="0"/>
              <a:t>2/17/2026</a:t>
            </a:fld>
            <a:endParaRPr lang="en-US"/>
          </a:p>
        </p:txBody>
      </p:sp>
      <p:sp>
        <p:nvSpPr>
          <p:cNvPr id="5" name="Footer Placeholder 4">
            <a:extLst>
              <a:ext uri="{FF2B5EF4-FFF2-40B4-BE49-F238E27FC236}">
                <a16:creationId xmlns:a16="http://schemas.microsoft.com/office/drawing/2014/main" id="{B7D17600-B400-489F-F94C-A32A431795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171372-770B-64C6-FCE4-703C3E343F69}"/>
              </a:ext>
            </a:extLst>
          </p:cNvPr>
          <p:cNvSpPr>
            <a:spLocks noGrp="1"/>
          </p:cNvSpPr>
          <p:nvPr>
            <p:ph type="sldNum" sz="quarter" idx="12"/>
          </p:nvPr>
        </p:nvSpPr>
        <p:spPr/>
        <p:txBody>
          <a:bodyPr/>
          <a:lstStyle/>
          <a:p>
            <a:fld id="{1C21BEA9-2997-4956-A14F-58273F9FF3DA}" type="slidenum">
              <a:rPr lang="en-US" smtClean="0"/>
              <a:t>‹#›</a:t>
            </a:fld>
            <a:endParaRPr lang="en-US"/>
          </a:p>
        </p:txBody>
      </p:sp>
    </p:spTree>
    <p:extLst>
      <p:ext uri="{BB962C8B-B14F-4D97-AF65-F5344CB8AC3E}">
        <p14:creationId xmlns:p14="http://schemas.microsoft.com/office/powerpoint/2010/main" val="4050402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662C35-CFED-D610-B88F-373D6303716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E7C1F50-1A90-469E-AC3C-86E66402B62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771960-81CD-114F-C9B5-D16E42564E19}"/>
              </a:ext>
            </a:extLst>
          </p:cNvPr>
          <p:cNvSpPr>
            <a:spLocks noGrp="1"/>
          </p:cNvSpPr>
          <p:nvPr>
            <p:ph type="dt" sz="half" idx="10"/>
          </p:nvPr>
        </p:nvSpPr>
        <p:spPr/>
        <p:txBody>
          <a:bodyPr/>
          <a:lstStyle/>
          <a:p>
            <a:fld id="{4D39EE25-EEDC-4030-BE2E-7D1DCD1836BE}" type="datetimeFigureOut">
              <a:rPr lang="en-US" smtClean="0"/>
              <a:t>2/17/2026</a:t>
            </a:fld>
            <a:endParaRPr lang="en-US"/>
          </a:p>
        </p:txBody>
      </p:sp>
      <p:sp>
        <p:nvSpPr>
          <p:cNvPr id="5" name="Footer Placeholder 4">
            <a:extLst>
              <a:ext uri="{FF2B5EF4-FFF2-40B4-BE49-F238E27FC236}">
                <a16:creationId xmlns:a16="http://schemas.microsoft.com/office/drawing/2014/main" id="{A36CB0A6-C313-BF2B-1FB9-335999E1F6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DEB347-73D8-38CC-A548-68BA1024EA4E}"/>
              </a:ext>
            </a:extLst>
          </p:cNvPr>
          <p:cNvSpPr>
            <a:spLocks noGrp="1"/>
          </p:cNvSpPr>
          <p:nvPr>
            <p:ph type="sldNum" sz="quarter" idx="12"/>
          </p:nvPr>
        </p:nvSpPr>
        <p:spPr/>
        <p:txBody>
          <a:bodyPr/>
          <a:lstStyle/>
          <a:p>
            <a:fld id="{1C21BEA9-2997-4956-A14F-58273F9FF3DA}" type="slidenum">
              <a:rPr lang="en-US" smtClean="0"/>
              <a:t>‹#›</a:t>
            </a:fld>
            <a:endParaRPr lang="en-US"/>
          </a:p>
        </p:txBody>
      </p:sp>
    </p:spTree>
    <p:extLst>
      <p:ext uri="{BB962C8B-B14F-4D97-AF65-F5344CB8AC3E}">
        <p14:creationId xmlns:p14="http://schemas.microsoft.com/office/powerpoint/2010/main" val="429057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57FCE-2A23-38AC-95A0-3705A02ED9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6867DA-2961-0739-8D70-5EBC9435F3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196E78-DCD1-1D60-066B-76923C051D6E}"/>
              </a:ext>
            </a:extLst>
          </p:cNvPr>
          <p:cNvSpPr>
            <a:spLocks noGrp="1"/>
          </p:cNvSpPr>
          <p:nvPr>
            <p:ph type="dt" sz="half" idx="10"/>
          </p:nvPr>
        </p:nvSpPr>
        <p:spPr/>
        <p:txBody>
          <a:bodyPr/>
          <a:lstStyle/>
          <a:p>
            <a:fld id="{4D39EE25-EEDC-4030-BE2E-7D1DCD1836BE}" type="datetimeFigureOut">
              <a:rPr lang="en-US" smtClean="0"/>
              <a:t>2/17/2026</a:t>
            </a:fld>
            <a:endParaRPr lang="en-US"/>
          </a:p>
        </p:txBody>
      </p:sp>
      <p:sp>
        <p:nvSpPr>
          <p:cNvPr id="5" name="Footer Placeholder 4">
            <a:extLst>
              <a:ext uri="{FF2B5EF4-FFF2-40B4-BE49-F238E27FC236}">
                <a16:creationId xmlns:a16="http://schemas.microsoft.com/office/drawing/2014/main" id="{60E8DE4C-A3C4-9C69-35AC-1C122ECBB9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DD153E-0B51-AA91-DA2E-A673757159F1}"/>
              </a:ext>
            </a:extLst>
          </p:cNvPr>
          <p:cNvSpPr>
            <a:spLocks noGrp="1"/>
          </p:cNvSpPr>
          <p:nvPr>
            <p:ph type="sldNum" sz="quarter" idx="12"/>
          </p:nvPr>
        </p:nvSpPr>
        <p:spPr/>
        <p:txBody>
          <a:bodyPr/>
          <a:lstStyle/>
          <a:p>
            <a:fld id="{1C21BEA9-2997-4956-A14F-58273F9FF3DA}" type="slidenum">
              <a:rPr lang="en-US" smtClean="0"/>
              <a:t>‹#›</a:t>
            </a:fld>
            <a:endParaRPr lang="en-US"/>
          </a:p>
        </p:txBody>
      </p:sp>
    </p:spTree>
    <p:extLst>
      <p:ext uri="{BB962C8B-B14F-4D97-AF65-F5344CB8AC3E}">
        <p14:creationId xmlns:p14="http://schemas.microsoft.com/office/powerpoint/2010/main" val="782354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BA04E-7D30-2174-9BAF-1CD5032067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01851F-369E-FAA0-224F-E085F0A7531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FD2C6F-47D9-4851-6E5A-C0D5AF16B1A9}"/>
              </a:ext>
            </a:extLst>
          </p:cNvPr>
          <p:cNvSpPr>
            <a:spLocks noGrp="1"/>
          </p:cNvSpPr>
          <p:nvPr>
            <p:ph type="dt" sz="half" idx="10"/>
          </p:nvPr>
        </p:nvSpPr>
        <p:spPr/>
        <p:txBody>
          <a:bodyPr/>
          <a:lstStyle/>
          <a:p>
            <a:fld id="{4D39EE25-EEDC-4030-BE2E-7D1DCD1836BE}" type="datetimeFigureOut">
              <a:rPr lang="en-US" smtClean="0"/>
              <a:t>2/17/2026</a:t>
            </a:fld>
            <a:endParaRPr lang="en-US"/>
          </a:p>
        </p:txBody>
      </p:sp>
      <p:sp>
        <p:nvSpPr>
          <p:cNvPr id="5" name="Footer Placeholder 4">
            <a:extLst>
              <a:ext uri="{FF2B5EF4-FFF2-40B4-BE49-F238E27FC236}">
                <a16:creationId xmlns:a16="http://schemas.microsoft.com/office/drawing/2014/main" id="{4F5BB198-B5B2-F3D6-5A3F-7575BDCDC9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34615B-A59B-21D3-4614-0F215D28B45C}"/>
              </a:ext>
            </a:extLst>
          </p:cNvPr>
          <p:cNvSpPr>
            <a:spLocks noGrp="1"/>
          </p:cNvSpPr>
          <p:nvPr>
            <p:ph type="sldNum" sz="quarter" idx="12"/>
          </p:nvPr>
        </p:nvSpPr>
        <p:spPr/>
        <p:txBody>
          <a:bodyPr/>
          <a:lstStyle/>
          <a:p>
            <a:fld id="{1C21BEA9-2997-4956-A14F-58273F9FF3DA}" type="slidenum">
              <a:rPr lang="en-US" smtClean="0"/>
              <a:t>‹#›</a:t>
            </a:fld>
            <a:endParaRPr lang="en-US"/>
          </a:p>
        </p:txBody>
      </p:sp>
    </p:spTree>
    <p:extLst>
      <p:ext uri="{BB962C8B-B14F-4D97-AF65-F5344CB8AC3E}">
        <p14:creationId xmlns:p14="http://schemas.microsoft.com/office/powerpoint/2010/main" val="3396749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6F180-5171-1ED4-6C8C-268E64BB57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A442959-900A-BE60-89CD-0288284192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AE1B732-4E97-BDCF-6AA6-711ABBDE72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FA70A9-BB3A-3D14-8D6D-A6053903D74C}"/>
              </a:ext>
            </a:extLst>
          </p:cNvPr>
          <p:cNvSpPr>
            <a:spLocks noGrp="1"/>
          </p:cNvSpPr>
          <p:nvPr>
            <p:ph type="dt" sz="half" idx="10"/>
          </p:nvPr>
        </p:nvSpPr>
        <p:spPr/>
        <p:txBody>
          <a:bodyPr/>
          <a:lstStyle/>
          <a:p>
            <a:fld id="{4D39EE25-EEDC-4030-BE2E-7D1DCD1836BE}" type="datetimeFigureOut">
              <a:rPr lang="en-US" smtClean="0"/>
              <a:t>2/17/2026</a:t>
            </a:fld>
            <a:endParaRPr lang="en-US"/>
          </a:p>
        </p:txBody>
      </p:sp>
      <p:sp>
        <p:nvSpPr>
          <p:cNvPr id="6" name="Footer Placeholder 5">
            <a:extLst>
              <a:ext uri="{FF2B5EF4-FFF2-40B4-BE49-F238E27FC236}">
                <a16:creationId xmlns:a16="http://schemas.microsoft.com/office/drawing/2014/main" id="{7BA914AB-AC38-5219-28CA-C5B5CE21D3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7EF3C1-8F2A-8D61-F87C-538ECCB465B2}"/>
              </a:ext>
            </a:extLst>
          </p:cNvPr>
          <p:cNvSpPr>
            <a:spLocks noGrp="1"/>
          </p:cNvSpPr>
          <p:nvPr>
            <p:ph type="sldNum" sz="quarter" idx="12"/>
          </p:nvPr>
        </p:nvSpPr>
        <p:spPr/>
        <p:txBody>
          <a:bodyPr/>
          <a:lstStyle/>
          <a:p>
            <a:fld id="{1C21BEA9-2997-4956-A14F-58273F9FF3DA}" type="slidenum">
              <a:rPr lang="en-US" smtClean="0"/>
              <a:t>‹#›</a:t>
            </a:fld>
            <a:endParaRPr lang="en-US"/>
          </a:p>
        </p:txBody>
      </p:sp>
    </p:spTree>
    <p:extLst>
      <p:ext uri="{BB962C8B-B14F-4D97-AF65-F5344CB8AC3E}">
        <p14:creationId xmlns:p14="http://schemas.microsoft.com/office/powerpoint/2010/main" val="338256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3A406-34A3-F010-B924-0550FD8F66A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97F190-A1BE-C5D7-FBAD-432080069B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DDAA57-CCDC-4FEC-C0C5-E81D1A9D56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9BB932-B297-1B8E-BC3E-8FE9CFFA3A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D257A5-3EC9-E2AC-0AC9-E3781F76ABE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E9C2F8-416F-41B6-6724-B824E97DEBF0}"/>
              </a:ext>
            </a:extLst>
          </p:cNvPr>
          <p:cNvSpPr>
            <a:spLocks noGrp="1"/>
          </p:cNvSpPr>
          <p:nvPr>
            <p:ph type="dt" sz="half" idx="10"/>
          </p:nvPr>
        </p:nvSpPr>
        <p:spPr/>
        <p:txBody>
          <a:bodyPr/>
          <a:lstStyle/>
          <a:p>
            <a:fld id="{4D39EE25-EEDC-4030-BE2E-7D1DCD1836BE}" type="datetimeFigureOut">
              <a:rPr lang="en-US" smtClean="0"/>
              <a:t>2/17/2026</a:t>
            </a:fld>
            <a:endParaRPr lang="en-US"/>
          </a:p>
        </p:txBody>
      </p:sp>
      <p:sp>
        <p:nvSpPr>
          <p:cNvPr id="8" name="Footer Placeholder 7">
            <a:extLst>
              <a:ext uri="{FF2B5EF4-FFF2-40B4-BE49-F238E27FC236}">
                <a16:creationId xmlns:a16="http://schemas.microsoft.com/office/drawing/2014/main" id="{AEE38892-39E8-D924-E786-27D26C41597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86876A-A044-4F98-D97A-DB874D94B594}"/>
              </a:ext>
            </a:extLst>
          </p:cNvPr>
          <p:cNvSpPr>
            <a:spLocks noGrp="1"/>
          </p:cNvSpPr>
          <p:nvPr>
            <p:ph type="sldNum" sz="quarter" idx="12"/>
          </p:nvPr>
        </p:nvSpPr>
        <p:spPr/>
        <p:txBody>
          <a:bodyPr/>
          <a:lstStyle/>
          <a:p>
            <a:fld id="{1C21BEA9-2997-4956-A14F-58273F9FF3DA}" type="slidenum">
              <a:rPr lang="en-US" smtClean="0"/>
              <a:t>‹#›</a:t>
            </a:fld>
            <a:endParaRPr lang="en-US"/>
          </a:p>
        </p:txBody>
      </p:sp>
    </p:spTree>
    <p:extLst>
      <p:ext uri="{BB962C8B-B14F-4D97-AF65-F5344CB8AC3E}">
        <p14:creationId xmlns:p14="http://schemas.microsoft.com/office/powerpoint/2010/main" val="1103113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08CA-8C61-C071-4C52-D0D73E42F57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21B7C2-1002-440E-53B3-891B78DD5823}"/>
              </a:ext>
            </a:extLst>
          </p:cNvPr>
          <p:cNvSpPr>
            <a:spLocks noGrp="1"/>
          </p:cNvSpPr>
          <p:nvPr>
            <p:ph type="dt" sz="half" idx="10"/>
          </p:nvPr>
        </p:nvSpPr>
        <p:spPr/>
        <p:txBody>
          <a:bodyPr/>
          <a:lstStyle/>
          <a:p>
            <a:fld id="{4D39EE25-EEDC-4030-BE2E-7D1DCD1836BE}" type="datetimeFigureOut">
              <a:rPr lang="en-US" smtClean="0"/>
              <a:t>2/17/2026</a:t>
            </a:fld>
            <a:endParaRPr lang="en-US"/>
          </a:p>
        </p:txBody>
      </p:sp>
      <p:sp>
        <p:nvSpPr>
          <p:cNvPr id="4" name="Footer Placeholder 3">
            <a:extLst>
              <a:ext uri="{FF2B5EF4-FFF2-40B4-BE49-F238E27FC236}">
                <a16:creationId xmlns:a16="http://schemas.microsoft.com/office/drawing/2014/main" id="{19E1C78F-6B9B-0919-BB5C-A840ED8B6C6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6A0EFE0-6F78-316F-6E8D-B0BB430E28D6}"/>
              </a:ext>
            </a:extLst>
          </p:cNvPr>
          <p:cNvSpPr>
            <a:spLocks noGrp="1"/>
          </p:cNvSpPr>
          <p:nvPr>
            <p:ph type="sldNum" sz="quarter" idx="12"/>
          </p:nvPr>
        </p:nvSpPr>
        <p:spPr/>
        <p:txBody>
          <a:bodyPr/>
          <a:lstStyle/>
          <a:p>
            <a:fld id="{1C21BEA9-2997-4956-A14F-58273F9FF3DA}" type="slidenum">
              <a:rPr lang="en-US" smtClean="0"/>
              <a:t>‹#›</a:t>
            </a:fld>
            <a:endParaRPr lang="en-US"/>
          </a:p>
        </p:txBody>
      </p:sp>
    </p:spTree>
    <p:extLst>
      <p:ext uri="{BB962C8B-B14F-4D97-AF65-F5344CB8AC3E}">
        <p14:creationId xmlns:p14="http://schemas.microsoft.com/office/powerpoint/2010/main" val="2949906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077F17-E33B-B33F-7FBC-4425CD0A75DB}"/>
              </a:ext>
            </a:extLst>
          </p:cNvPr>
          <p:cNvSpPr>
            <a:spLocks noGrp="1"/>
          </p:cNvSpPr>
          <p:nvPr>
            <p:ph type="dt" sz="half" idx="10"/>
          </p:nvPr>
        </p:nvSpPr>
        <p:spPr/>
        <p:txBody>
          <a:bodyPr/>
          <a:lstStyle/>
          <a:p>
            <a:fld id="{4D39EE25-EEDC-4030-BE2E-7D1DCD1836BE}" type="datetimeFigureOut">
              <a:rPr lang="en-US" smtClean="0"/>
              <a:t>2/17/2026</a:t>
            </a:fld>
            <a:endParaRPr lang="en-US"/>
          </a:p>
        </p:txBody>
      </p:sp>
      <p:sp>
        <p:nvSpPr>
          <p:cNvPr id="3" name="Footer Placeholder 2">
            <a:extLst>
              <a:ext uri="{FF2B5EF4-FFF2-40B4-BE49-F238E27FC236}">
                <a16:creationId xmlns:a16="http://schemas.microsoft.com/office/drawing/2014/main" id="{3EF4CDE5-8CBB-D837-7F18-63052458DF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086A57-77DE-CDF9-3B7C-9FFBF9EBE15E}"/>
              </a:ext>
            </a:extLst>
          </p:cNvPr>
          <p:cNvSpPr>
            <a:spLocks noGrp="1"/>
          </p:cNvSpPr>
          <p:nvPr>
            <p:ph type="sldNum" sz="quarter" idx="12"/>
          </p:nvPr>
        </p:nvSpPr>
        <p:spPr/>
        <p:txBody>
          <a:bodyPr/>
          <a:lstStyle/>
          <a:p>
            <a:fld id="{1C21BEA9-2997-4956-A14F-58273F9FF3DA}" type="slidenum">
              <a:rPr lang="en-US" smtClean="0"/>
              <a:t>‹#›</a:t>
            </a:fld>
            <a:endParaRPr lang="en-US"/>
          </a:p>
        </p:txBody>
      </p:sp>
    </p:spTree>
    <p:extLst>
      <p:ext uri="{BB962C8B-B14F-4D97-AF65-F5344CB8AC3E}">
        <p14:creationId xmlns:p14="http://schemas.microsoft.com/office/powerpoint/2010/main" val="1386620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F6F6D-AF04-13B3-D386-F3752F4582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1980220-AE17-8AB8-5DAF-9DEA218FD1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976E799-BC6F-6A33-431B-81954FC4D9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44AAA6-E02E-7D5B-F9ED-C1052E2E856F}"/>
              </a:ext>
            </a:extLst>
          </p:cNvPr>
          <p:cNvSpPr>
            <a:spLocks noGrp="1"/>
          </p:cNvSpPr>
          <p:nvPr>
            <p:ph type="dt" sz="half" idx="10"/>
          </p:nvPr>
        </p:nvSpPr>
        <p:spPr/>
        <p:txBody>
          <a:bodyPr/>
          <a:lstStyle/>
          <a:p>
            <a:fld id="{4D39EE25-EEDC-4030-BE2E-7D1DCD1836BE}" type="datetimeFigureOut">
              <a:rPr lang="en-US" smtClean="0"/>
              <a:t>2/17/2026</a:t>
            </a:fld>
            <a:endParaRPr lang="en-US"/>
          </a:p>
        </p:txBody>
      </p:sp>
      <p:sp>
        <p:nvSpPr>
          <p:cNvPr id="6" name="Footer Placeholder 5">
            <a:extLst>
              <a:ext uri="{FF2B5EF4-FFF2-40B4-BE49-F238E27FC236}">
                <a16:creationId xmlns:a16="http://schemas.microsoft.com/office/drawing/2014/main" id="{F7D235C7-90C2-6185-E147-73B2979A4D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CD4FC0-0E8E-612C-3C83-993CECC84B88}"/>
              </a:ext>
            </a:extLst>
          </p:cNvPr>
          <p:cNvSpPr>
            <a:spLocks noGrp="1"/>
          </p:cNvSpPr>
          <p:nvPr>
            <p:ph type="sldNum" sz="quarter" idx="12"/>
          </p:nvPr>
        </p:nvSpPr>
        <p:spPr/>
        <p:txBody>
          <a:bodyPr/>
          <a:lstStyle/>
          <a:p>
            <a:fld id="{1C21BEA9-2997-4956-A14F-58273F9FF3DA}" type="slidenum">
              <a:rPr lang="en-US" smtClean="0"/>
              <a:t>‹#›</a:t>
            </a:fld>
            <a:endParaRPr lang="en-US"/>
          </a:p>
        </p:txBody>
      </p:sp>
    </p:spTree>
    <p:extLst>
      <p:ext uri="{BB962C8B-B14F-4D97-AF65-F5344CB8AC3E}">
        <p14:creationId xmlns:p14="http://schemas.microsoft.com/office/powerpoint/2010/main" val="374214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FAA80-42A2-1FF9-BC3D-5FA78AB568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2C17188-7E76-41E3-7DEA-743295795F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E879FF8-470B-DD11-7077-776360A8EB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F4FC00-DD57-21D9-60CD-19D6F55C8D01}"/>
              </a:ext>
            </a:extLst>
          </p:cNvPr>
          <p:cNvSpPr>
            <a:spLocks noGrp="1"/>
          </p:cNvSpPr>
          <p:nvPr>
            <p:ph type="dt" sz="half" idx="10"/>
          </p:nvPr>
        </p:nvSpPr>
        <p:spPr/>
        <p:txBody>
          <a:bodyPr/>
          <a:lstStyle/>
          <a:p>
            <a:fld id="{4D39EE25-EEDC-4030-BE2E-7D1DCD1836BE}" type="datetimeFigureOut">
              <a:rPr lang="en-US" smtClean="0"/>
              <a:t>2/17/2026</a:t>
            </a:fld>
            <a:endParaRPr lang="en-US"/>
          </a:p>
        </p:txBody>
      </p:sp>
      <p:sp>
        <p:nvSpPr>
          <p:cNvPr id="6" name="Footer Placeholder 5">
            <a:extLst>
              <a:ext uri="{FF2B5EF4-FFF2-40B4-BE49-F238E27FC236}">
                <a16:creationId xmlns:a16="http://schemas.microsoft.com/office/drawing/2014/main" id="{BEBF2425-1EC7-4C9F-AEC5-317DA9B82E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7FCFBF-D49F-6B8A-4490-1C369CF7E7FD}"/>
              </a:ext>
            </a:extLst>
          </p:cNvPr>
          <p:cNvSpPr>
            <a:spLocks noGrp="1"/>
          </p:cNvSpPr>
          <p:nvPr>
            <p:ph type="sldNum" sz="quarter" idx="12"/>
          </p:nvPr>
        </p:nvSpPr>
        <p:spPr/>
        <p:txBody>
          <a:bodyPr/>
          <a:lstStyle/>
          <a:p>
            <a:fld id="{1C21BEA9-2997-4956-A14F-58273F9FF3DA}" type="slidenum">
              <a:rPr lang="en-US" smtClean="0"/>
              <a:t>‹#›</a:t>
            </a:fld>
            <a:endParaRPr lang="en-US"/>
          </a:p>
        </p:txBody>
      </p:sp>
    </p:spTree>
    <p:extLst>
      <p:ext uri="{BB962C8B-B14F-4D97-AF65-F5344CB8AC3E}">
        <p14:creationId xmlns:p14="http://schemas.microsoft.com/office/powerpoint/2010/main" val="2508353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26E247-42D4-98F8-0BC0-A1717CCD78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9F741A-F3F8-6734-5C14-97885A6319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B3A23B-21DD-7EEE-BF49-E550B7A8D5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39EE25-EEDC-4030-BE2E-7D1DCD1836BE}" type="datetimeFigureOut">
              <a:rPr lang="en-US" smtClean="0"/>
              <a:t>2/17/2026</a:t>
            </a:fld>
            <a:endParaRPr lang="en-US"/>
          </a:p>
        </p:txBody>
      </p:sp>
      <p:sp>
        <p:nvSpPr>
          <p:cNvPr id="5" name="Footer Placeholder 4">
            <a:extLst>
              <a:ext uri="{FF2B5EF4-FFF2-40B4-BE49-F238E27FC236}">
                <a16:creationId xmlns:a16="http://schemas.microsoft.com/office/drawing/2014/main" id="{BD5C64A4-FD4C-1E68-12EB-9202AF90FD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4688F66-23FD-D53F-409E-E97A487411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1BEA9-2997-4956-A14F-58273F9FF3DA}" type="slidenum">
              <a:rPr lang="en-US" smtClean="0"/>
              <a:t>‹#›</a:t>
            </a:fld>
            <a:endParaRPr lang="en-US"/>
          </a:p>
        </p:txBody>
      </p:sp>
    </p:spTree>
    <p:extLst>
      <p:ext uri="{BB962C8B-B14F-4D97-AF65-F5344CB8AC3E}">
        <p14:creationId xmlns:p14="http://schemas.microsoft.com/office/powerpoint/2010/main" val="1112287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zainab.hassan@tiu.edu.iq" TargetMode="External"/><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E42A89-3325-068F-D80C-FD710EB4889F}"/>
            </a:ext>
          </a:extLst>
        </p:cNvPr>
        <p:cNvGrpSpPr/>
        <p:nvPr/>
      </p:nvGrpSpPr>
      <p:grpSpPr>
        <a:xfrm>
          <a:off x="0" y="0"/>
          <a:ext cx="0" cy="0"/>
          <a:chOff x="0" y="0"/>
          <a:chExt cx="0" cy="0"/>
        </a:xfrm>
      </p:grpSpPr>
      <p:sp>
        <p:nvSpPr>
          <p:cNvPr id="33" name="TextBox 32">
            <a:extLst>
              <a:ext uri="{FF2B5EF4-FFF2-40B4-BE49-F238E27FC236}">
                <a16:creationId xmlns:a16="http://schemas.microsoft.com/office/drawing/2014/main" id="{2942A3EC-FCB2-16E5-057C-76CB032B9F2A}"/>
              </a:ext>
            </a:extLst>
          </p:cNvPr>
          <p:cNvSpPr txBox="1"/>
          <p:nvPr/>
        </p:nvSpPr>
        <p:spPr>
          <a:xfrm>
            <a:off x="0" y="5908404"/>
            <a:ext cx="12192000" cy="949596"/>
          </a:xfrm>
          <a:prstGeom prst="rect">
            <a:avLst/>
          </a:prstGeom>
          <a:solidFill>
            <a:srgbClr val="F0EAEB"/>
          </a:solidFill>
        </p:spPr>
        <p:txBody>
          <a:bodyPr wrap="square" rtlCol="0">
            <a:spAutoFit/>
          </a:bodyPr>
          <a:lstStyle/>
          <a:p>
            <a:endParaRPr lang="en-US" dirty="0"/>
          </a:p>
        </p:txBody>
      </p:sp>
      <p:grpSp>
        <p:nvGrpSpPr>
          <p:cNvPr id="43" name="Group 42">
            <a:extLst>
              <a:ext uri="{FF2B5EF4-FFF2-40B4-BE49-F238E27FC236}">
                <a16:creationId xmlns:a16="http://schemas.microsoft.com/office/drawing/2014/main" id="{35DDAE16-E4C0-3AAE-D77E-E09BA343761C}"/>
              </a:ext>
            </a:extLst>
          </p:cNvPr>
          <p:cNvGrpSpPr/>
          <p:nvPr/>
        </p:nvGrpSpPr>
        <p:grpSpPr>
          <a:xfrm>
            <a:off x="0" y="5908403"/>
            <a:ext cx="12192000" cy="903319"/>
            <a:chOff x="0" y="5908403"/>
            <a:chExt cx="12192000" cy="903319"/>
          </a:xfrm>
        </p:grpSpPr>
        <p:grpSp>
          <p:nvGrpSpPr>
            <p:cNvPr id="44" name="Group 43">
              <a:extLst>
                <a:ext uri="{FF2B5EF4-FFF2-40B4-BE49-F238E27FC236}">
                  <a16:creationId xmlns:a16="http://schemas.microsoft.com/office/drawing/2014/main" id="{659ACC57-3FBC-718A-7A74-149C40569904}"/>
                </a:ext>
              </a:extLst>
            </p:cNvPr>
            <p:cNvGrpSpPr/>
            <p:nvPr/>
          </p:nvGrpSpPr>
          <p:grpSpPr>
            <a:xfrm>
              <a:off x="6320902" y="5974671"/>
              <a:ext cx="5723522" cy="837051"/>
              <a:chOff x="7003779" y="6003853"/>
              <a:chExt cx="5100802" cy="807869"/>
            </a:xfrm>
          </p:grpSpPr>
          <p:pic>
            <p:nvPicPr>
              <p:cNvPr id="46" name="Picture 45">
                <a:extLst>
                  <a:ext uri="{FF2B5EF4-FFF2-40B4-BE49-F238E27FC236}">
                    <a16:creationId xmlns:a16="http://schemas.microsoft.com/office/drawing/2014/main" id="{F26C8A8B-842D-D002-EF5A-C53BD9802EB2}"/>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7096" r="4560"/>
              <a:stretch>
                <a:fillRect/>
              </a:stretch>
            </p:blipFill>
            <p:spPr>
              <a:xfrm>
                <a:off x="8498399" y="6022181"/>
                <a:ext cx="984985" cy="723530"/>
              </a:xfrm>
              <a:prstGeom prst="rect">
                <a:avLst/>
              </a:prstGeom>
              <a:ln w="3175">
                <a:solidFill>
                  <a:srgbClr val="F0EAED"/>
                </a:solidFill>
              </a:ln>
            </p:spPr>
          </p:pic>
          <p:pic>
            <p:nvPicPr>
              <p:cNvPr id="47" name="Picture 46">
                <a:extLst>
                  <a:ext uri="{FF2B5EF4-FFF2-40B4-BE49-F238E27FC236}">
                    <a16:creationId xmlns:a16="http://schemas.microsoft.com/office/drawing/2014/main" id="{D14BE1A0-C598-F170-32BF-2D8979FA8590}"/>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2817" t="22563" r="14799" b="36822"/>
              <a:stretch>
                <a:fillRect/>
              </a:stretch>
            </p:blipFill>
            <p:spPr>
              <a:xfrm>
                <a:off x="9548787" y="6168139"/>
                <a:ext cx="1310629" cy="399768"/>
              </a:xfrm>
              <a:prstGeom prst="rect">
                <a:avLst/>
              </a:prstGeom>
              <a:ln w="3175">
                <a:solidFill>
                  <a:srgbClr val="F0EAED"/>
                </a:solidFill>
              </a:ln>
            </p:spPr>
          </p:pic>
          <p:pic>
            <p:nvPicPr>
              <p:cNvPr id="48" name="Picture 47">
                <a:extLst>
                  <a:ext uri="{FF2B5EF4-FFF2-40B4-BE49-F238E27FC236}">
                    <a16:creationId xmlns:a16="http://schemas.microsoft.com/office/drawing/2014/main" id="{4B091BD5-95DF-158C-24EE-27C73E4C4261}"/>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859416" y="6064458"/>
                <a:ext cx="1245165" cy="656405"/>
              </a:xfrm>
              <a:prstGeom prst="rect">
                <a:avLst/>
              </a:prstGeom>
              <a:ln w="3175">
                <a:solidFill>
                  <a:srgbClr val="F0EAED"/>
                </a:solidFill>
              </a:ln>
            </p:spPr>
          </p:pic>
          <p:pic>
            <p:nvPicPr>
              <p:cNvPr id="49" name="Picture 48">
                <a:extLst>
                  <a:ext uri="{FF2B5EF4-FFF2-40B4-BE49-F238E27FC236}">
                    <a16:creationId xmlns:a16="http://schemas.microsoft.com/office/drawing/2014/main" id="{8AE91289-D525-DBFB-5993-E06262AB7C2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03779" y="6047030"/>
                <a:ext cx="656728" cy="673833"/>
              </a:xfrm>
              <a:prstGeom prst="rect">
                <a:avLst/>
              </a:prstGeom>
              <a:ln w="3175">
                <a:solidFill>
                  <a:srgbClr val="F0EAED"/>
                </a:solidFill>
              </a:ln>
            </p:spPr>
          </p:pic>
          <p:pic>
            <p:nvPicPr>
              <p:cNvPr id="50" name="Picture 49">
                <a:extLst>
                  <a:ext uri="{FF2B5EF4-FFF2-40B4-BE49-F238E27FC236}">
                    <a16:creationId xmlns:a16="http://schemas.microsoft.com/office/drawing/2014/main" id="{736943CE-3FFD-A9A0-563A-8329B30B6DAE}"/>
                  </a:ext>
                </a:extLst>
              </p:cNvPr>
              <p:cNvPicPr>
                <a:picLocks noChangeAspect="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l="29280" t="18990" r="29486" b="23782"/>
              <a:stretch>
                <a:fillRect/>
              </a:stretch>
            </p:blipFill>
            <p:spPr>
              <a:xfrm>
                <a:off x="7704882" y="6003853"/>
                <a:ext cx="728115" cy="807869"/>
              </a:xfrm>
              <a:prstGeom prst="rect">
                <a:avLst/>
              </a:prstGeom>
            </p:spPr>
          </p:pic>
        </p:grpSp>
        <p:cxnSp>
          <p:nvCxnSpPr>
            <p:cNvPr id="45" name="Straight Connector 44">
              <a:extLst>
                <a:ext uri="{FF2B5EF4-FFF2-40B4-BE49-F238E27FC236}">
                  <a16:creationId xmlns:a16="http://schemas.microsoft.com/office/drawing/2014/main" id="{0E5A2E3F-F8B2-F6AF-57AD-5BE8C9FF66DF}"/>
                </a:ext>
              </a:extLst>
            </p:cNvPr>
            <p:cNvCxnSpPr/>
            <p:nvPr/>
          </p:nvCxnSpPr>
          <p:spPr>
            <a:xfrm>
              <a:off x="0" y="5908403"/>
              <a:ext cx="12192000" cy="0"/>
            </a:xfrm>
            <a:prstGeom prst="line">
              <a:avLst/>
            </a:prstGeom>
            <a:ln w="28575">
              <a:solidFill>
                <a:srgbClr val="852151"/>
              </a:solidFill>
            </a:ln>
          </p:spPr>
          <p:style>
            <a:lnRef idx="1">
              <a:schemeClr val="accent1"/>
            </a:lnRef>
            <a:fillRef idx="0">
              <a:schemeClr val="accent1"/>
            </a:fillRef>
            <a:effectRef idx="0">
              <a:schemeClr val="accent1"/>
            </a:effectRef>
            <a:fontRef idx="minor">
              <a:schemeClr val="tx1"/>
            </a:fontRef>
          </p:style>
        </p:cxnSp>
      </p:grpSp>
      <p:sp>
        <p:nvSpPr>
          <p:cNvPr id="65" name="TextBox 64">
            <a:extLst>
              <a:ext uri="{FF2B5EF4-FFF2-40B4-BE49-F238E27FC236}">
                <a16:creationId xmlns:a16="http://schemas.microsoft.com/office/drawing/2014/main" id="{1B605302-976B-66A1-6C6A-39181D7577BD}"/>
              </a:ext>
            </a:extLst>
          </p:cNvPr>
          <p:cNvSpPr txBox="1"/>
          <p:nvPr/>
        </p:nvSpPr>
        <p:spPr>
          <a:xfrm>
            <a:off x="0" y="0"/>
            <a:ext cx="12192000" cy="1266060"/>
          </a:xfrm>
          <a:prstGeom prst="rect">
            <a:avLst/>
          </a:prstGeom>
          <a:solidFill>
            <a:srgbClr val="F0EAEB"/>
          </a:solidFill>
        </p:spPr>
        <p:txBody>
          <a:bodyPr wrap="square" rtlCol="0">
            <a:spAutoFit/>
          </a:bodyPr>
          <a:lstStyle/>
          <a:p>
            <a:endParaRPr lang="en-US" dirty="0"/>
          </a:p>
        </p:txBody>
      </p:sp>
      <p:grpSp>
        <p:nvGrpSpPr>
          <p:cNvPr id="66" name="Group 65">
            <a:extLst>
              <a:ext uri="{FF2B5EF4-FFF2-40B4-BE49-F238E27FC236}">
                <a16:creationId xmlns:a16="http://schemas.microsoft.com/office/drawing/2014/main" id="{4882E082-9F27-6FF1-14F2-6B808196DA97}"/>
              </a:ext>
            </a:extLst>
          </p:cNvPr>
          <p:cNvGrpSpPr/>
          <p:nvPr/>
        </p:nvGrpSpPr>
        <p:grpSpPr>
          <a:xfrm>
            <a:off x="0" y="-127513"/>
            <a:ext cx="12192000" cy="1517499"/>
            <a:chOff x="0" y="-127513"/>
            <a:chExt cx="12192000" cy="1517499"/>
          </a:xfrm>
        </p:grpSpPr>
        <p:grpSp>
          <p:nvGrpSpPr>
            <p:cNvPr id="67" name="Group 66">
              <a:extLst>
                <a:ext uri="{FF2B5EF4-FFF2-40B4-BE49-F238E27FC236}">
                  <a16:creationId xmlns:a16="http://schemas.microsoft.com/office/drawing/2014/main" id="{0D692EDA-EF7A-905D-E529-095CAE345453}"/>
                </a:ext>
              </a:extLst>
            </p:cNvPr>
            <p:cNvGrpSpPr/>
            <p:nvPr/>
          </p:nvGrpSpPr>
          <p:grpSpPr>
            <a:xfrm>
              <a:off x="0" y="-127513"/>
              <a:ext cx="5962650" cy="1517499"/>
              <a:chOff x="0" y="-127513"/>
              <a:chExt cx="5962650" cy="1517499"/>
            </a:xfrm>
          </p:grpSpPr>
          <p:pic>
            <p:nvPicPr>
              <p:cNvPr id="69" name="Picture 68">
                <a:extLst>
                  <a:ext uri="{FF2B5EF4-FFF2-40B4-BE49-F238E27FC236}">
                    <a16:creationId xmlns:a16="http://schemas.microsoft.com/office/drawing/2014/main" id="{65C6758B-0F1E-A6D0-772E-887AE52B016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27513"/>
                <a:ext cx="1685925" cy="1517499"/>
              </a:xfrm>
              <a:prstGeom prst="rect">
                <a:avLst/>
              </a:prstGeom>
            </p:spPr>
          </p:pic>
          <p:sp>
            <p:nvSpPr>
              <p:cNvPr id="70" name="TextBox 69">
                <a:extLst>
                  <a:ext uri="{FF2B5EF4-FFF2-40B4-BE49-F238E27FC236}">
                    <a16:creationId xmlns:a16="http://schemas.microsoft.com/office/drawing/2014/main" id="{F2CCD70F-1109-FE09-9686-98759EC36853}"/>
                  </a:ext>
                </a:extLst>
              </p:cNvPr>
              <p:cNvSpPr txBox="1"/>
              <p:nvPr/>
            </p:nvSpPr>
            <p:spPr>
              <a:xfrm>
                <a:off x="1478616" y="308070"/>
                <a:ext cx="4484034" cy="646331"/>
              </a:xfrm>
              <a:prstGeom prst="rect">
                <a:avLst/>
              </a:prstGeom>
              <a:noFill/>
            </p:spPr>
            <p:txBody>
              <a:bodyPr wrap="square" rtlCol="0">
                <a:spAutoFit/>
              </a:bodyPr>
              <a:lstStyle/>
              <a:p>
                <a:r>
                  <a:rPr lang="en-US" sz="1200" dirty="0">
                    <a:solidFill>
                      <a:srgbClr val="852151"/>
                    </a:solidFill>
                    <a:latin typeface="ADLaM Display" panose="02010000000000000000" pitchFamily="2" charset="0"/>
                    <a:ea typeface="ADLaM Display" panose="02010000000000000000" pitchFamily="2" charset="0"/>
                    <a:cs typeface="ADLaM Display" panose="02010000000000000000" pitchFamily="2" charset="0"/>
                  </a:rPr>
                  <a:t>Tishk International University</a:t>
                </a:r>
              </a:p>
              <a:p>
                <a:r>
                  <a:rPr lang="en-US" sz="1200" dirty="0">
                    <a:solidFill>
                      <a:srgbClr val="852151"/>
                    </a:solidFill>
                    <a:latin typeface="ADLaM Display" panose="02010000000000000000" pitchFamily="2" charset="0"/>
                    <a:ea typeface="ADLaM Display" panose="02010000000000000000" pitchFamily="2" charset="0"/>
                    <a:cs typeface="ADLaM Display" panose="02010000000000000000" pitchFamily="2" charset="0"/>
                  </a:rPr>
                  <a:t>Faculty of Administrative Sciences and Economics</a:t>
                </a:r>
              </a:p>
              <a:p>
                <a:r>
                  <a:rPr lang="en-US" sz="1200" dirty="0">
                    <a:solidFill>
                      <a:srgbClr val="852151"/>
                    </a:solidFill>
                    <a:latin typeface="ADLaM Display" panose="02010000000000000000" pitchFamily="2" charset="0"/>
                    <a:ea typeface="ADLaM Display" panose="02010000000000000000" pitchFamily="2" charset="0"/>
                    <a:cs typeface="ADLaM Display" panose="02010000000000000000" pitchFamily="2" charset="0"/>
                  </a:rPr>
                  <a:t>Business and Management Department</a:t>
                </a:r>
              </a:p>
            </p:txBody>
          </p:sp>
        </p:grpSp>
        <p:cxnSp>
          <p:nvCxnSpPr>
            <p:cNvPr id="68" name="Straight Connector 67">
              <a:extLst>
                <a:ext uri="{FF2B5EF4-FFF2-40B4-BE49-F238E27FC236}">
                  <a16:creationId xmlns:a16="http://schemas.microsoft.com/office/drawing/2014/main" id="{F48D4D13-F8DD-51DE-54B3-15AA3CC53E03}"/>
                </a:ext>
              </a:extLst>
            </p:cNvPr>
            <p:cNvCxnSpPr/>
            <p:nvPr/>
          </p:nvCxnSpPr>
          <p:spPr>
            <a:xfrm>
              <a:off x="0" y="1273698"/>
              <a:ext cx="12192000" cy="0"/>
            </a:xfrm>
            <a:prstGeom prst="line">
              <a:avLst/>
            </a:prstGeom>
            <a:ln w="28575">
              <a:solidFill>
                <a:srgbClr val="852151"/>
              </a:solidFill>
            </a:ln>
          </p:spPr>
          <p:style>
            <a:lnRef idx="1">
              <a:schemeClr val="accent1"/>
            </a:lnRef>
            <a:fillRef idx="0">
              <a:schemeClr val="accent1"/>
            </a:fillRef>
            <a:effectRef idx="0">
              <a:schemeClr val="accent1"/>
            </a:effectRef>
            <a:fontRef idx="minor">
              <a:schemeClr val="tx1"/>
            </a:fontRef>
          </p:style>
        </p:cxnSp>
      </p:grpSp>
      <p:sp>
        <p:nvSpPr>
          <p:cNvPr id="2" name="Title 25">
            <a:extLst>
              <a:ext uri="{FF2B5EF4-FFF2-40B4-BE49-F238E27FC236}">
                <a16:creationId xmlns:a16="http://schemas.microsoft.com/office/drawing/2014/main" id="{DF88A53F-BA27-1194-56F2-B4D4BF8EEE35}"/>
              </a:ext>
            </a:extLst>
          </p:cNvPr>
          <p:cNvSpPr>
            <a:spLocks noGrp="1"/>
          </p:cNvSpPr>
          <p:nvPr>
            <p:ph type="ctrTitle"/>
          </p:nvPr>
        </p:nvSpPr>
        <p:spPr>
          <a:xfrm>
            <a:off x="1478616" y="1564961"/>
            <a:ext cx="9144000" cy="1386053"/>
          </a:xfrm>
        </p:spPr>
        <p:txBody>
          <a:bodyPr/>
          <a:lstStyle/>
          <a:p>
            <a:r>
              <a:rPr lang="en-US" b="1" dirty="0">
                <a:solidFill>
                  <a:schemeClr val="accent6">
                    <a:lumMod val="75000"/>
                  </a:schemeClr>
                </a:solidFill>
                <a:latin typeface="Comic Sans MS" panose="030F0702030302020204" pitchFamily="66" charset="0"/>
              </a:rPr>
              <a:t>Culture and Society</a:t>
            </a:r>
          </a:p>
        </p:txBody>
      </p:sp>
      <p:sp>
        <p:nvSpPr>
          <p:cNvPr id="3" name="Subtitle 26">
            <a:extLst>
              <a:ext uri="{FF2B5EF4-FFF2-40B4-BE49-F238E27FC236}">
                <a16:creationId xmlns:a16="http://schemas.microsoft.com/office/drawing/2014/main" id="{DA8E3FC2-72A5-ACAB-E68F-B96A0593DAD3}"/>
              </a:ext>
            </a:extLst>
          </p:cNvPr>
          <p:cNvSpPr>
            <a:spLocks noGrp="1"/>
          </p:cNvSpPr>
          <p:nvPr>
            <p:ph type="subTitle" idx="1"/>
          </p:nvPr>
        </p:nvSpPr>
        <p:spPr>
          <a:xfrm>
            <a:off x="1478616" y="3270315"/>
            <a:ext cx="9144000" cy="2202504"/>
          </a:xfrm>
        </p:spPr>
        <p:txBody>
          <a:bodyPr>
            <a:normAutofit lnSpcReduction="10000"/>
          </a:bodyPr>
          <a:lstStyle/>
          <a:p>
            <a:pPr>
              <a:lnSpc>
                <a:spcPct val="100000"/>
              </a:lnSpc>
              <a:spcAft>
                <a:spcPts val="600"/>
              </a:spcAft>
            </a:pPr>
            <a:r>
              <a:rPr lang="en-US" b="1" dirty="0" err="1">
                <a:solidFill>
                  <a:srgbClr val="FF66CC"/>
                </a:solidFill>
                <a:latin typeface="Cavolini" panose="03000502040302020204" pitchFamily="66" charset="0"/>
                <a:cs typeface="Cavolini" panose="03000502040302020204" pitchFamily="66" charset="0"/>
              </a:rPr>
              <a:t>Ms.Zainab</a:t>
            </a:r>
            <a:r>
              <a:rPr lang="en-US" b="1" dirty="0">
                <a:solidFill>
                  <a:srgbClr val="FF66CC"/>
                </a:solidFill>
                <a:latin typeface="Cavolini" panose="03000502040302020204" pitchFamily="66" charset="0"/>
                <a:cs typeface="Cavolini" panose="03000502040302020204" pitchFamily="66" charset="0"/>
              </a:rPr>
              <a:t> Hassan</a:t>
            </a:r>
          </a:p>
          <a:p>
            <a:pPr>
              <a:lnSpc>
                <a:spcPct val="100000"/>
              </a:lnSpc>
              <a:spcAft>
                <a:spcPts val="600"/>
              </a:spcAft>
            </a:pPr>
            <a:r>
              <a:rPr lang="en-US" b="1" dirty="0">
                <a:solidFill>
                  <a:srgbClr val="0070C0"/>
                </a:solidFill>
                <a:latin typeface="Cavolini" panose="03000502040302020204" pitchFamily="66" charset="0"/>
                <a:cs typeface="Cavolini" panose="03000502040302020204" pitchFamily="66" charset="0"/>
                <a:hlinkClick r:id="rId8">
                  <a:extLst>
                    <a:ext uri="{A12FA001-AC4F-418D-AE19-62706E023703}">
                      <ahyp:hlinkClr xmlns:ahyp="http://schemas.microsoft.com/office/drawing/2018/hyperlinkcolor" val="tx"/>
                    </a:ext>
                  </a:extLst>
                </a:hlinkClick>
              </a:rPr>
              <a:t>zainab.hassan@tiu.edu.iq</a:t>
            </a:r>
            <a:endParaRPr lang="en-US" b="1" dirty="0">
              <a:solidFill>
                <a:srgbClr val="0070C0"/>
              </a:solidFill>
              <a:latin typeface="Cavolini" panose="03000502040302020204" pitchFamily="66" charset="0"/>
              <a:cs typeface="Cavolini" panose="03000502040302020204" pitchFamily="66" charset="0"/>
            </a:endParaRPr>
          </a:p>
          <a:p>
            <a:pPr>
              <a:lnSpc>
                <a:spcPct val="100000"/>
              </a:lnSpc>
              <a:spcAft>
                <a:spcPts val="600"/>
              </a:spcAft>
            </a:pPr>
            <a:r>
              <a:rPr lang="en-US" b="1" dirty="0">
                <a:solidFill>
                  <a:srgbClr val="FF66CC"/>
                </a:solidFill>
                <a:latin typeface="Cavolini" panose="03000502040302020204" pitchFamily="66" charset="0"/>
                <a:cs typeface="Cavolini" panose="03000502040302020204" pitchFamily="66" charset="0"/>
              </a:rPr>
              <a:t>Fall Semester</a:t>
            </a:r>
          </a:p>
          <a:p>
            <a:pPr>
              <a:lnSpc>
                <a:spcPct val="100000"/>
              </a:lnSpc>
              <a:spcAft>
                <a:spcPts val="600"/>
              </a:spcAft>
            </a:pPr>
            <a:r>
              <a:rPr lang="en-US" b="1" dirty="0">
                <a:solidFill>
                  <a:srgbClr val="FF66CC"/>
                </a:solidFill>
                <a:latin typeface="Cavolini" panose="03000502040302020204" pitchFamily="66" charset="0"/>
                <a:cs typeface="Cavolini" panose="03000502040302020204" pitchFamily="66" charset="0"/>
              </a:rPr>
              <a:t>February 2026</a:t>
            </a:r>
          </a:p>
          <a:p>
            <a:endParaRPr lang="en-US" dirty="0"/>
          </a:p>
        </p:txBody>
      </p:sp>
    </p:spTree>
    <p:extLst>
      <p:ext uri="{BB962C8B-B14F-4D97-AF65-F5344CB8AC3E}">
        <p14:creationId xmlns:p14="http://schemas.microsoft.com/office/powerpoint/2010/main" val="1663232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7B293-400B-3D18-3247-6A865E0E3E78}"/>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39551A96-FE9A-7633-6618-F53F0B93D54F}"/>
              </a:ext>
            </a:extLst>
          </p:cNvPr>
          <p:cNvSpPr/>
          <p:nvPr/>
        </p:nvSpPr>
        <p:spPr>
          <a:xfrm>
            <a:off x="0" y="5996619"/>
            <a:ext cx="12192000" cy="861381"/>
          </a:xfrm>
          <a:prstGeom prst="rect">
            <a:avLst/>
          </a:prstGeom>
          <a:solidFill>
            <a:srgbClr val="F0EAEB"/>
          </a:solidFill>
          <a:ln w="3175">
            <a:solidFill>
              <a:srgbClr val="F0EAED"/>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itle 27">
            <a:extLst>
              <a:ext uri="{FF2B5EF4-FFF2-40B4-BE49-F238E27FC236}">
                <a16:creationId xmlns:a16="http://schemas.microsoft.com/office/drawing/2014/main" id="{E8DE2A4E-86BE-CE54-3B71-F4C2ADE4529F}"/>
              </a:ext>
            </a:extLst>
          </p:cNvPr>
          <p:cNvSpPr>
            <a:spLocks noGrp="1"/>
          </p:cNvSpPr>
          <p:nvPr>
            <p:ph type="title"/>
          </p:nvPr>
        </p:nvSpPr>
        <p:spPr>
          <a:xfrm>
            <a:off x="838200" y="365125"/>
            <a:ext cx="10515600" cy="748669"/>
          </a:xfrm>
        </p:spPr>
        <p:txBody>
          <a:bodyPr/>
          <a:lstStyle/>
          <a:p>
            <a:r>
              <a:rPr lang="en-US" b="1" dirty="0">
                <a:solidFill>
                  <a:srgbClr val="FFC000"/>
                </a:solidFill>
              </a:rPr>
              <a:t>Types of learning</a:t>
            </a:r>
            <a:endParaRPr lang="en-US" b="1" dirty="0">
              <a:solidFill>
                <a:srgbClr val="FFC000"/>
              </a:solidFill>
              <a:latin typeface="Comic Sans MS" panose="030F0702030302020204" pitchFamily="66" charset="0"/>
            </a:endParaRPr>
          </a:p>
        </p:txBody>
      </p:sp>
      <p:sp>
        <p:nvSpPr>
          <p:cNvPr id="29" name="Content Placeholder 28">
            <a:extLst>
              <a:ext uri="{FF2B5EF4-FFF2-40B4-BE49-F238E27FC236}">
                <a16:creationId xmlns:a16="http://schemas.microsoft.com/office/drawing/2014/main" id="{27CD838A-018E-2D7B-38E0-1AAF9449D182}"/>
              </a:ext>
            </a:extLst>
          </p:cNvPr>
          <p:cNvSpPr>
            <a:spLocks noGrp="1"/>
          </p:cNvSpPr>
          <p:nvPr>
            <p:ph idx="1"/>
          </p:nvPr>
        </p:nvSpPr>
        <p:spPr>
          <a:xfrm>
            <a:off x="838200" y="1139356"/>
            <a:ext cx="10515600" cy="4513770"/>
          </a:xfrm>
        </p:spPr>
        <p:txBody>
          <a:bodyPr>
            <a:normAutofit/>
          </a:bodyPr>
          <a:lstStyle/>
          <a:p>
            <a:pPr algn="just">
              <a:lnSpc>
                <a:spcPct val="150000"/>
              </a:lnSpc>
              <a:buFont typeface="Wingdings" panose="05000000000000000000" pitchFamily="2" charset="2"/>
              <a:buChar char="Ø"/>
            </a:pPr>
            <a:r>
              <a:rPr lang="en-US" sz="3200" dirty="0"/>
              <a:t>Education is not solely concerned a student learns in with the basic academic concepts that a student learn in the classroom. Societies also educate their children outside of the school system, in matters of everyday practical living. There are two types of learning that are referred to as </a:t>
            </a:r>
            <a:r>
              <a:rPr lang="en-US" sz="3200" dirty="0">
                <a:solidFill>
                  <a:schemeClr val="accent6">
                    <a:lumMod val="75000"/>
                  </a:schemeClr>
                </a:solidFill>
              </a:rPr>
              <a:t>formal education and informal education</a:t>
            </a:r>
            <a:r>
              <a:rPr lang="en-US" sz="3200" dirty="0"/>
              <a:t>.</a:t>
            </a:r>
          </a:p>
        </p:txBody>
      </p:sp>
      <p:cxnSp>
        <p:nvCxnSpPr>
          <p:cNvPr id="7" name="Straight Connector 6">
            <a:extLst>
              <a:ext uri="{FF2B5EF4-FFF2-40B4-BE49-F238E27FC236}">
                <a16:creationId xmlns:a16="http://schemas.microsoft.com/office/drawing/2014/main" id="{2D946A6F-46ED-C807-54A2-1BAAA22D9C97}"/>
              </a:ext>
            </a:extLst>
          </p:cNvPr>
          <p:cNvCxnSpPr/>
          <p:nvPr/>
        </p:nvCxnSpPr>
        <p:spPr>
          <a:xfrm>
            <a:off x="0" y="5996619"/>
            <a:ext cx="12192000" cy="0"/>
          </a:xfrm>
          <a:prstGeom prst="line">
            <a:avLst/>
          </a:prstGeom>
          <a:ln w="28575">
            <a:solidFill>
              <a:srgbClr val="85215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492B07BF-378F-1A3C-8820-4BB92840D5F7}"/>
              </a:ext>
            </a:extLst>
          </p:cNvPr>
          <p:cNvGrpSpPr/>
          <p:nvPr/>
        </p:nvGrpSpPr>
        <p:grpSpPr>
          <a:xfrm>
            <a:off x="91747" y="5943219"/>
            <a:ext cx="12012834" cy="955124"/>
            <a:chOff x="91747" y="5943219"/>
            <a:chExt cx="12012834" cy="955124"/>
          </a:xfrm>
        </p:grpSpPr>
        <p:grpSp>
          <p:nvGrpSpPr>
            <p:cNvPr id="8" name="Group 7">
              <a:extLst>
                <a:ext uri="{FF2B5EF4-FFF2-40B4-BE49-F238E27FC236}">
                  <a16:creationId xmlns:a16="http://schemas.microsoft.com/office/drawing/2014/main" id="{D6E6D232-E085-EF39-6A98-5FE05212CD2F}"/>
                </a:ext>
              </a:extLst>
            </p:cNvPr>
            <p:cNvGrpSpPr/>
            <p:nvPr/>
          </p:nvGrpSpPr>
          <p:grpSpPr>
            <a:xfrm>
              <a:off x="91747" y="5943219"/>
              <a:ext cx="12012834" cy="955124"/>
              <a:chOff x="91747" y="5943219"/>
              <a:chExt cx="12012834" cy="955124"/>
            </a:xfrm>
          </p:grpSpPr>
          <p:pic>
            <p:nvPicPr>
              <p:cNvPr id="24" name="Picture 23">
                <a:extLst>
                  <a:ext uri="{FF2B5EF4-FFF2-40B4-BE49-F238E27FC236}">
                    <a16:creationId xmlns:a16="http://schemas.microsoft.com/office/drawing/2014/main" id="{6F5515D4-A4CE-7C51-1E5B-DE03E38431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747" y="5943219"/>
                <a:ext cx="1028579" cy="955124"/>
              </a:xfrm>
              <a:prstGeom prst="rect">
                <a:avLst/>
              </a:prstGeom>
              <a:ln w="3175">
                <a:solidFill>
                  <a:srgbClr val="F0EAED"/>
                </a:solidFill>
              </a:ln>
            </p:spPr>
          </p:pic>
          <p:sp>
            <p:nvSpPr>
              <p:cNvPr id="25" name="TextBox 24">
                <a:extLst>
                  <a:ext uri="{FF2B5EF4-FFF2-40B4-BE49-F238E27FC236}">
                    <a16:creationId xmlns:a16="http://schemas.microsoft.com/office/drawing/2014/main" id="{0CD82ECD-A545-18E4-5699-CC83BC62B40B}"/>
                  </a:ext>
                </a:extLst>
              </p:cNvPr>
              <p:cNvSpPr txBox="1"/>
              <p:nvPr/>
            </p:nvSpPr>
            <p:spPr>
              <a:xfrm>
                <a:off x="931644" y="6120699"/>
                <a:ext cx="4147934" cy="600164"/>
              </a:xfrm>
              <a:prstGeom prst="rect">
                <a:avLst/>
              </a:prstGeom>
              <a:noFill/>
              <a:ln w="3175">
                <a:solidFill>
                  <a:srgbClr val="F0EAED"/>
                </a:solidFill>
              </a:ln>
            </p:spPr>
            <p:txBody>
              <a:bodyPr wrap="square" rtlCol="0">
                <a:spAutoFit/>
              </a:bodyPr>
              <a:lstStyle/>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Tishk International University</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Faculty of Administrative Sciences and Economics</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Business and Management Department</a:t>
                </a:r>
              </a:p>
            </p:txBody>
          </p:sp>
          <p:grpSp>
            <p:nvGrpSpPr>
              <p:cNvPr id="5" name="Group 4">
                <a:extLst>
                  <a:ext uri="{FF2B5EF4-FFF2-40B4-BE49-F238E27FC236}">
                    <a16:creationId xmlns:a16="http://schemas.microsoft.com/office/drawing/2014/main" id="{88F54F0B-7C5A-6C6D-16E0-3A4BF2520601}"/>
                  </a:ext>
                </a:extLst>
              </p:cNvPr>
              <p:cNvGrpSpPr/>
              <p:nvPr/>
            </p:nvGrpSpPr>
            <p:grpSpPr>
              <a:xfrm>
                <a:off x="7003779" y="6022181"/>
                <a:ext cx="5100802" cy="723530"/>
                <a:chOff x="6772175" y="5896130"/>
                <a:chExt cx="5100802" cy="723530"/>
              </a:xfrm>
            </p:grpSpPr>
            <p:pic>
              <p:nvPicPr>
                <p:cNvPr id="18" name="Picture 17">
                  <a:extLst>
                    <a:ext uri="{FF2B5EF4-FFF2-40B4-BE49-F238E27FC236}">
                      <a16:creationId xmlns:a16="http://schemas.microsoft.com/office/drawing/2014/main" id="{B25C6C91-BCCF-CE7D-87B1-F88D0FC82023}"/>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7096" r="4560"/>
                <a:stretch>
                  <a:fillRect/>
                </a:stretch>
              </p:blipFill>
              <p:spPr>
                <a:xfrm>
                  <a:off x="8266795" y="5896130"/>
                  <a:ext cx="984985" cy="723530"/>
                </a:xfrm>
                <a:prstGeom prst="rect">
                  <a:avLst/>
                </a:prstGeom>
                <a:ln w="3175">
                  <a:solidFill>
                    <a:srgbClr val="F0EAED"/>
                  </a:solidFill>
                </a:ln>
              </p:spPr>
            </p:pic>
            <p:pic>
              <p:nvPicPr>
                <p:cNvPr id="2" name="Picture 1">
                  <a:extLst>
                    <a:ext uri="{FF2B5EF4-FFF2-40B4-BE49-F238E27FC236}">
                      <a16:creationId xmlns:a16="http://schemas.microsoft.com/office/drawing/2014/main" id="{1F245C05-1FED-4BE1-C1C6-60F5CD9FA305}"/>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12817" t="22563" r="14799" b="36822"/>
                <a:stretch>
                  <a:fillRect/>
                </a:stretch>
              </p:blipFill>
              <p:spPr>
                <a:xfrm>
                  <a:off x="9317183" y="6042088"/>
                  <a:ext cx="1310629" cy="399768"/>
                </a:xfrm>
                <a:prstGeom prst="rect">
                  <a:avLst/>
                </a:prstGeom>
                <a:ln w="3175">
                  <a:solidFill>
                    <a:srgbClr val="F0EAED"/>
                  </a:solidFill>
                </a:ln>
              </p:spPr>
            </p:pic>
            <p:pic>
              <p:nvPicPr>
                <p:cNvPr id="3" name="Picture 2">
                  <a:extLst>
                    <a:ext uri="{FF2B5EF4-FFF2-40B4-BE49-F238E27FC236}">
                      <a16:creationId xmlns:a16="http://schemas.microsoft.com/office/drawing/2014/main" id="{FA05B088-44BD-749E-615F-2493ABA1082A}"/>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627812" y="5938407"/>
                  <a:ext cx="1245165" cy="656405"/>
                </a:xfrm>
                <a:prstGeom prst="rect">
                  <a:avLst/>
                </a:prstGeom>
                <a:ln w="3175">
                  <a:solidFill>
                    <a:srgbClr val="F0EAED"/>
                  </a:solidFill>
                </a:ln>
              </p:spPr>
            </p:pic>
            <p:pic>
              <p:nvPicPr>
                <p:cNvPr id="4" name="Picture 3">
                  <a:extLst>
                    <a:ext uri="{FF2B5EF4-FFF2-40B4-BE49-F238E27FC236}">
                      <a16:creationId xmlns:a16="http://schemas.microsoft.com/office/drawing/2014/main" id="{ECCFE23D-7E7D-0296-E717-C22EEF46EA3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72175" y="5920979"/>
                  <a:ext cx="656728" cy="673833"/>
                </a:xfrm>
                <a:prstGeom prst="rect">
                  <a:avLst/>
                </a:prstGeom>
                <a:ln w="3175">
                  <a:solidFill>
                    <a:srgbClr val="F0EAED"/>
                  </a:solidFill>
                </a:ln>
              </p:spPr>
            </p:pic>
          </p:grpSp>
        </p:grpSp>
        <p:pic>
          <p:nvPicPr>
            <p:cNvPr id="6" name="Picture 5">
              <a:extLst>
                <a:ext uri="{FF2B5EF4-FFF2-40B4-BE49-F238E27FC236}">
                  <a16:creationId xmlns:a16="http://schemas.microsoft.com/office/drawing/2014/main" id="{3E137944-D218-39D2-A98D-A34C599FE611}"/>
                </a:ext>
              </a:extLst>
            </p:cNvPr>
            <p:cNvPicPr>
              <a:picLocks noChangeAspect="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l="29280" t="18990" r="29486" b="23782"/>
            <a:stretch>
              <a:fillRect/>
            </a:stretch>
          </p:blipFill>
          <p:spPr>
            <a:xfrm>
              <a:off x="7704882" y="6003853"/>
              <a:ext cx="728115" cy="807869"/>
            </a:xfrm>
            <a:prstGeom prst="rect">
              <a:avLst/>
            </a:prstGeom>
          </p:spPr>
        </p:pic>
      </p:grpSp>
    </p:spTree>
    <p:extLst>
      <p:ext uri="{BB962C8B-B14F-4D97-AF65-F5344CB8AC3E}">
        <p14:creationId xmlns:p14="http://schemas.microsoft.com/office/powerpoint/2010/main" val="167636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 calcmode="lin" valueType="num">
                                      <p:cBhvr additive="base">
                                        <p:cTn id="7"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5738E-9292-7EBF-60BF-9AC5C9EEAF7A}"/>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22E9CC0B-51BA-4D2D-ADB1-CFBBCA451650}"/>
              </a:ext>
            </a:extLst>
          </p:cNvPr>
          <p:cNvSpPr/>
          <p:nvPr/>
        </p:nvSpPr>
        <p:spPr>
          <a:xfrm>
            <a:off x="0" y="5996619"/>
            <a:ext cx="12192000" cy="861381"/>
          </a:xfrm>
          <a:prstGeom prst="rect">
            <a:avLst/>
          </a:prstGeom>
          <a:solidFill>
            <a:srgbClr val="F0EAEB"/>
          </a:solidFill>
          <a:ln w="3175">
            <a:solidFill>
              <a:srgbClr val="F0EAED"/>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itle 27">
            <a:extLst>
              <a:ext uri="{FF2B5EF4-FFF2-40B4-BE49-F238E27FC236}">
                <a16:creationId xmlns:a16="http://schemas.microsoft.com/office/drawing/2014/main" id="{F9DF5748-B5A0-EE08-F1EC-9D55FC4B8AE3}"/>
              </a:ext>
            </a:extLst>
          </p:cNvPr>
          <p:cNvSpPr>
            <a:spLocks noGrp="1"/>
          </p:cNvSpPr>
          <p:nvPr>
            <p:ph type="title"/>
          </p:nvPr>
        </p:nvSpPr>
        <p:spPr>
          <a:xfrm>
            <a:off x="838200" y="365125"/>
            <a:ext cx="10515600" cy="748669"/>
          </a:xfrm>
        </p:spPr>
        <p:txBody>
          <a:bodyPr/>
          <a:lstStyle/>
          <a:p>
            <a:r>
              <a:rPr lang="en-US" b="1" dirty="0">
                <a:solidFill>
                  <a:srgbClr val="00B050"/>
                </a:solidFill>
              </a:rPr>
              <a:t>Formal Education</a:t>
            </a:r>
            <a:endParaRPr lang="en-US" b="1" dirty="0">
              <a:solidFill>
                <a:srgbClr val="00B050"/>
              </a:solidFill>
              <a:latin typeface="Comic Sans MS" panose="030F0702030302020204" pitchFamily="66" charset="0"/>
            </a:endParaRPr>
          </a:p>
        </p:txBody>
      </p:sp>
      <p:sp>
        <p:nvSpPr>
          <p:cNvPr id="29" name="Content Placeholder 28">
            <a:extLst>
              <a:ext uri="{FF2B5EF4-FFF2-40B4-BE49-F238E27FC236}">
                <a16:creationId xmlns:a16="http://schemas.microsoft.com/office/drawing/2014/main" id="{5D4D5AE7-51A9-08E6-6EA8-F9DB1BD27CA3}"/>
              </a:ext>
            </a:extLst>
          </p:cNvPr>
          <p:cNvSpPr>
            <a:spLocks noGrp="1"/>
          </p:cNvSpPr>
          <p:nvPr>
            <p:ph idx="1"/>
          </p:nvPr>
        </p:nvSpPr>
        <p:spPr>
          <a:xfrm>
            <a:off x="838200" y="1139356"/>
            <a:ext cx="10515600" cy="4513770"/>
          </a:xfrm>
        </p:spPr>
        <p:txBody>
          <a:bodyPr>
            <a:normAutofit fontScale="85000" lnSpcReduction="10000"/>
          </a:bodyPr>
          <a:lstStyle/>
          <a:p>
            <a:pPr algn="just">
              <a:lnSpc>
                <a:spcPct val="150000"/>
              </a:lnSpc>
              <a:buFont typeface="Wingdings" panose="05000000000000000000" pitchFamily="2" charset="2"/>
              <a:buChar char="Ø"/>
            </a:pPr>
            <a:r>
              <a:rPr lang="en-US" sz="3200" dirty="0"/>
              <a:t>Formal education is a </a:t>
            </a:r>
            <a:r>
              <a:rPr lang="en-US" sz="3200" dirty="0">
                <a:solidFill>
                  <a:schemeClr val="accent5">
                    <a:lumMod val="75000"/>
                  </a:schemeClr>
                </a:solidFill>
              </a:rPr>
              <a:t>structured</a:t>
            </a:r>
            <a:r>
              <a:rPr lang="en-US" sz="3200" dirty="0"/>
              <a:t> and </a:t>
            </a:r>
            <a:r>
              <a:rPr lang="en-US" sz="3200" dirty="0">
                <a:solidFill>
                  <a:schemeClr val="accent5">
                    <a:lumMod val="75000"/>
                  </a:schemeClr>
                </a:solidFill>
              </a:rPr>
              <a:t>systematic</a:t>
            </a:r>
            <a:r>
              <a:rPr lang="en-US" sz="3200" dirty="0"/>
              <a:t> form of learning. This is the education of a </a:t>
            </a:r>
            <a:r>
              <a:rPr lang="en-US" sz="3200" dirty="0">
                <a:solidFill>
                  <a:schemeClr val="accent5">
                    <a:lumMod val="75000"/>
                  </a:schemeClr>
                </a:solidFill>
              </a:rPr>
              <a:t>certain standard</a:t>
            </a:r>
            <a:r>
              <a:rPr lang="en-US" sz="3200" dirty="0"/>
              <a:t> delivered to students by </a:t>
            </a:r>
            <a:r>
              <a:rPr lang="en-US" sz="3200" dirty="0">
                <a:solidFill>
                  <a:schemeClr val="accent5">
                    <a:lumMod val="75000"/>
                  </a:schemeClr>
                </a:solidFill>
              </a:rPr>
              <a:t>trained teachers</a:t>
            </a:r>
            <a:r>
              <a:rPr lang="en-US" sz="3200" dirty="0"/>
              <a:t>. To make sure formal learning is standardized and all learning institutions (e.g. schools, colleges, universities, etc.) comply with these standards, formal education in a country is governed by organizations.</a:t>
            </a:r>
          </a:p>
          <a:p>
            <a:pPr algn="just">
              <a:lnSpc>
                <a:spcPct val="150000"/>
              </a:lnSpc>
              <a:buFont typeface="Wingdings" panose="05000000000000000000" pitchFamily="2" charset="2"/>
              <a:buChar char="Ø"/>
            </a:pPr>
            <a:r>
              <a:rPr lang="en-US" sz="3200" dirty="0"/>
              <a:t>Formal education describes the learning of academic facts and concepts through a formal curriculum.</a:t>
            </a:r>
          </a:p>
        </p:txBody>
      </p:sp>
      <p:cxnSp>
        <p:nvCxnSpPr>
          <p:cNvPr id="7" name="Straight Connector 6">
            <a:extLst>
              <a:ext uri="{FF2B5EF4-FFF2-40B4-BE49-F238E27FC236}">
                <a16:creationId xmlns:a16="http://schemas.microsoft.com/office/drawing/2014/main" id="{6CBFF19D-13EE-03B6-C563-BD99578E8D19}"/>
              </a:ext>
            </a:extLst>
          </p:cNvPr>
          <p:cNvCxnSpPr/>
          <p:nvPr/>
        </p:nvCxnSpPr>
        <p:spPr>
          <a:xfrm>
            <a:off x="0" y="5996619"/>
            <a:ext cx="12192000" cy="0"/>
          </a:xfrm>
          <a:prstGeom prst="line">
            <a:avLst/>
          </a:prstGeom>
          <a:ln w="28575">
            <a:solidFill>
              <a:srgbClr val="85215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D0669602-A2AC-0CCC-CC45-3FBCA0D5EE5B}"/>
              </a:ext>
            </a:extLst>
          </p:cNvPr>
          <p:cNvGrpSpPr/>
          <p:nvPr/>
        </p:nvGrpSpPr>
        <p:grpSpPr>
          <a:xfrm>
            <a:off x="91747" y="5943219"/>
            <a:ext cx="12012834" cy="955124"/>
            <a:chOff x="91747" y="5943219"/>
            <a:chExt cx="12012834" cy="955124"/>
          </a:xfrm>
        </p:grpSpPr>
        <p:grpSp>
          <p:nvGrpSpPr>
            <p:cNvPr id="8" name="Group 7">
              <a:extLst>
                <a:ext uri="{FF2B5EF4-FFF2-40B4-BE49-F238E27FC236}">
                  <a16:creationId xmlns:a16="http://schemas.microsoft.com/office/drawing/2014/main" id="{DBE65E03-7A57-8197-32E9-84AA1651D91E}"/>
                </a:ext>
              </a:extLst>
            </p:cNvPr>
            <p:cNvGrpSpPr/>
            <p:nvPr/>
          </p:nvGrpSpPr>
          <p:grpSpPr>
            <a:xfrm>
              <a:off x="91747" y="5943219"/>
              <a:ext cx="12012834" cy="955124"/>
              <a:chOff x="91747" y="5943219"/>
              <a:chExt cx="12012834" cy="955124"/>
            </a:xfrm>
          </p:grpSpPr>
          <p:pic>
            <p:nvPicPr>
              <p:cNvPr id="24" name="Picture 23">
                <a:extLst>
                  <a:ext uri="{FF2B5EF4-FFF2-40B4-BE49-F238E27FC236}">
                    <a16:creationId xmlns:a16="http://schemas.microsoft.com/office/drawing/2014/main" id="{B64D1E5C-D0E2-619A-161D-81D4A5ED93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747" y="5943219"/>
                <a:ext cx="1028579" cy="955124"/>
              </a:xfrm>
              <a:prstGeom prst="rect">
                <a:avLst/>
              </a:prstGeom>
              <a:ln w="3175">
                <a:solidFill>
                  <a:srgbClr val="F0EAED"/>
                </a:solidFill>
              </a:ln>
            </p:spPr>
          </p:pic>
          <p:sp>
            <p:nvSpPr>
              <p:cNvPr id="25" name="TextBox 24">
                <a:extLst>
                  <a:ext uri="{FF2B5EF4-FFF2-40B4-BE49-F238E27FC236}">
                    <a16:creationId xmlns:a16="http://schemas.microsoft.com/office/drawing/2014/main" id="{7AA61685-4106-142D-BB6B-B1465152745F}"/>
                  </a:ext>
                </a:extLst>
              </p:cNvPr>
              <p:cNvSpPr txBox="1"/>
              <p:nvPr/>
            </p:nvSpPr>
            <p:spPr>
              <a:xfrm>
                <a:off x="931644" y="6120699"/>
                <a:ext cx="4147934" cy="600164"/>
              </a:xfrm>
              <a:prstGeom prst="rect">
                <a:avLst/>
              </a:prstGeom>
              <a:noFill/>
              <a:ln w="3175">
                <a:solidFill>
                  <a:srgbClr val="F0EAED"/>
                </a:solidFill>
              </a:ln>
            </p:spPr>
            <p:txBody>
              <a:bodyPr wrap="square" rtlCol="0">
                <a:spAutoFit/>
              </a:bodyPr>
              <a:lstStyle/>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Tishk International University</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Faculty of Administrative Sciences and Economics</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Business and Management Department</a:t>
                </a:r>
              </a:p>
            </p:txBody>
          </p:sp>
          <p:grpSp>
            <p:nvGrpSpPr>
              <p:cNvPr id="5" name="Group 4">
                <a:extLst>
                  <a:ext uri="{FF2B5EF4-FFF2-40B4-BE49-F238E27FC236}">
                    <a16:creationId xmlns:a16="http://schemas.microsoft.com/office/drawing/2014/main" id="{08668D8E-1F07-3FF2-0A33-8ADD7AE638F4}"/>
                  </a:ext>
                </a:extLst>
              </p:cNvPr>
              <p:cNvGrpSpPr/>
              <p:nvPr/>
            </p:nvGrpSpPr>
            <p:grpSpPr>
              <a:xfrm>
                <a:off x="7003779" y="6022181"/>
                <a:ext cx="5100802" cy="723530"/>
                <a:chOff x="6772175" y="5896130"/>
                <a:chExt cx="5100802" cy="723530"/>
              </a:xfrm>
            </p:grpSpPr>
            <p:pic>
              <p:nvPicPr>
                <p:cNvPr id="18" name="Picture 17">
                  <a:extLst>
                    <a:ext uri="{FF2B5EF4-FFF2-40B4-BE49-F238E27FC236}">
                      <a16:creationId xmlns:a16="http://schemas.microsoft.com/office/drawing/2014/main" id="{DCA69EAB-9CC6-A99C-38A2-277162127D5C}"/>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7096" r="4560"/>
                <a:stretch>
                  <a:fillRect/>
                </a:stretch>
              </p:blipFill>
              <p:spPr>
                <a:xfrm>
                  <a:off x="8266795" y="5896130"/>
                  <a:ext cx="984985" cy="723530"/>
                </a:xfrm>
                <a:prstGeom prst="rect">
                  <a:avLst/>
                </a:prstGeom>
                <a:ln w="3175">
                  <a:solidFill>
                    <a:srgbClr val="F0EAED"/>
                  </a:solidFill>
                </a:ln>
              </p:spPr>
            </p:pic>
            <p:pic>
              <p:nvPicPr>
                <p:cNvPr id="2" name="Picture 1">
                  <a:extLst>
                    <a:ext uri="{FF2B5EF4-FFF2-40B4-BE49-F238E27FC236}">
                      <a16:creationId xmlns:a16="http://schemas.microsoft.com/office/drawing/2014/main" id="{1E0919AD-683B-DAA4-9BC9-2D05CEEBC2F1}"/>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12817" t="22563" r="14799" b="36822"/>
                <a:stretch>
                  <a:fillRect/>
                </a:stretch>
              </p:blipFill>
              <p:spPr>
                <a:xfrm>
                  <a:off x="9317183" y="6042088"/>
                  <a:ext cx="1310629" cy="399768"/>
                </a:xfrm>
                <a:prstGeom prst="rect">
                  <a:avLst/>
                </a:prstGeom>
                <a:ln w="3175">
                  <a:solidFill>
                    <a:srgbClr val="F0EAED"/>
                  </a:solidFill>
                </a:ln>
              </p:spPr>
            </p:pic>
            <p:pic>
              <p:nvPicPr>
                <p:cNvPr id="3" name="Picture 2">
                  <a:extLst>
                    <a:ext uri="{FF2B5EF4-FFF2-40B4-BE49-F238E27FC236}">
                      <a16:creationId xmlns:a16="http://schemas.microsoft.com/office/drawing/2014/main" id="{1FED777E-287F-3DB4-178D-A2F52D67B49D}"/>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627812" y="5938407"/>
                  <a:ext cx="1245165" cy="656405"/>
                </a:xfrm>
                <a:prstGeom prst="rect">
                  <a:avLst/>
                </a:prstGeom>
                <a:ln w="3175">
                  <a:solidFill>
                    <a:srgbClr val="F0EAED"/>
                  </a:solidFill>
                </a:ln>
              </p:spPr>
            </p:pic>
            <p:pic>
              <p:nvPicPr>
                <p:cNvPr id="4" name="Picture 3">
                  <a:extLst>
                    <a:ext uri="{FF2B5EF4-FFF2-40B4-BE49-F238E27FC236}">
                      <a16:creationId xmlns:a16="http://schemas.microsoft.com/office/drawing/2014/main" id="{54AC1D7E-16F5-6410-1BD5-F0A820D6D37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72175" y="5920979"/>
                  <a:ext cx="656728" cy="673833"/>
                </a:xfrm>
                <a:prstGeom prst="rect">
                  <a:avLst/>
                </a:prstGeom>
                <a:ln w="3175">
                  <a:solidFill>
                    <a:srgbClr val="F0EAED"/>
                  </a:solidFill>
                </a:ln>
              </p:spPr>
            </p:pic>
          </p:grpSp>
        </p:grpSp>
        <p:pic>
          <p:nvPicPr>
            <p:cNvPr id="6" name="Picture 5">
              <a:extLst>
                <a:ext uri="{FF2B5EF4-FFF2-40B4-BE49-F238E27FC236}">
                  <a16:creationId xmlns:a16="http://schemas.microsoft.com/office/drawing/2014/main" id="{8B8CB76B-289F-6A9B-9901-CE709F0832C4}"/>
                </a:ext>
              </a:extLst>
            </p:cNvPr>
            <p:cNvPicPr>
              <a:picLocks noChangeAspect="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l="29280" t="18990" r="29486" b="23782"/>
            <a:stretch>
              <a:fillRect/>
            </a:stretch>
          </p:blipFill>
          <p:spPr>
            <a:xfrm>
              <a:off x="7704882" y="6003853"/>
              <a:ext cx="728115" cy="807869"/>
            </a:xfrm>
            <a:prstGeom prst="rect">
              <a:avLst/>
            </a:prstGeom>
          </p:spPr>
        </p:pic>
      </p:grpSp>
    </p:spTree>
    <p:extLst>
      <p:ext uri="{BB962C8B-B14F-4D97-AF65-F5344CB8AC3E}">
        <p14:creationId xmlns:p14="http://schemas.microsoft.com/office/powerpoint/2010/main" val="1528910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 calcmode="lin" valueType="num">
                                      <p:cBhvr additive="base">
                                        <p:cTn id="7"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
                                            <p:txEl>
                                              <p:pRg st="1" end="1"/>
                                            </p:txEl>
                                          </p:spTgt>
                                        </p:tgtEl>
                                        <p:attrNameLst>
                                          <p:attrName>style.visibility</p:attrName>
                                        </p:attrNameLst>
                                      </p:cBhvr>
                                      <p:to>
                                        <p:strVal val="visible"/>
                                      </p:to>
                                    </p:set>
                                    <p:anim calcmode="lin" valueType="num">
                                      <p:cBhvr additive="base">
                                        <p:cTn id="13" dur="500" fill="hold"/>
                                        <p:tgtEl>
                                          <p:spTgt spid="2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85049-84D8-86A6-6547-A62CF2C23CAA}"/>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4207F102-C04C-5635-975E-4AC532C358B9}"/>
              </a:ext>
            </a:extLst>
          </p:cNvPr>
          <p:cNvSpPr/>
          <p:nvPr/>
        </p:nvSpPr>
        <p:spPr>
          <a:xfrm>
            <a:off x="0" y="5996619"/>
            <a:ext cx="12192000" cy="861381"/>
          </a:xfrm>
          <a:prstGeom prst="rect">
            <a:avLst/>
          </a:prstGeom>
          <a:solidFill>
            <a:srgbClr val="F0EAEB"/>
          </a:solidFill>
          <a:ln w="3175">
            <a:solidFill>
              <a:srgbClr val="F0EAED"/>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itle 27">
            <a:extLst>
              <a:ext uri="{FF2B5EF4-FFF2-40B4-BE49-F238E27FC236}">
                <a16:creationId xmlns:a16="http://schemas.microsoft.com/office/drawing/2014/main" id="{1B0027FC-EE72-0A59-1D9A-095FD8C05FEA}"/>
              </a:ext>
            </a:extLst>
          </p:cNvPr>
          <p:cNvSpPr>
            <a:spLocks noGrp="1"/>
          </p:cNvSpPr>
          <p:nvPr>
            <p:ph type="title"/>
          </p:nvPr>
        </p:nvSpPr>
        <p:spPr>
          <a:xfrm>
            <a:off x="838200" y="365126"/>
            <a:ext cx="10515600" cy="1035470"/>
          </a:xfrm>
        </p:spPr>
        <p:txBody>
          <a:bodyPr/>
          <a:lstStyle/>
          <a:p>
            <a:r>
              <a:rPr lang="en-US" b="1" dirty="0">
                <a:solidFill>
                  <a:srgbClr val="00B050"/>
                </a:solidFill>
              </a:rPr>
              <a:t>Informal Education</a:t>
            </a:r>
            <a:endParaRPr lang="en-US" b="1" dirty="0">
              <a:solidFill>
                <a:srgbClr val="00B050"/>
              </a:solidFill>
              <a:latin typeface="Comic Sans MS" panose="030F0702030302020204" pitchFamily="66" charset="0"/>
            </a:endParaRPr>
          </a:p>
        </p:txBody>
      </p:sp>
      <p:sp>
        <p:nvSpPr>
          <p:cNvPr id="29" name="Content Placeholder 28">
            <a:extLst>
              <a:ext uri="{FF2B5EF4-FFF2-40B4-BE49-F238E27FC236}">
                <a16:creationId xmlns:a16="http://schemas.microsoft.com/office/drawing/2014/main" id="{60068C1A-E92E-25AA-9AFB-FBA1717A295A}"/>
              </a:ext>
            </a:extLst>
          </p:cNvPr>
          <p:cNvSpPr>
            <a:spLocks noGrp="1"/>
          </p:cNvSpPr>
          <p:nvPr>
            <p:ph idx="1"/>
          </p:nvPr>
        </p:nvSpPr>
        <p:spPr>
          <a:xfrm>
            <a:off x="838200" y="1209368"/>
            <a:ext cx="10515600" cy="4562332"/>
          </a:xfrm>
        </p:spPr>
        <p:txBody>
          <a:bodyPr>
            <a:normAutofit fontScale="85000" lnSpcReduction="10000"/>
          </a:bodyPr>
          <a:lstStyle/>
          <a:p>
            <a:pPr>
              <a:lnSpc>
                <a:spcPct val="150000"/>
              </a:lnSpc>
              <a:buFont typeface="Wingdings" panose="05000000000000000000" pitchFamily="2" charset="2"/>
              <a:buChar char="Ø"/>
            </a:pPr>
            <a:r>
              <a:rPr lang="en-US" sz="3200" dirty="0"/>
              <a:t>In contrast, informal education describes learning about cultural values, norms, and expected behaviors by participating in a society. </a:t>
            </a:r>
          </a:p>
          <a:p>
            <a:pPr>
              <a:lnSpc>
                <a:spcPct val="150000"/>
              </a:lnSpc>
              <a:buFont typeface="Wingdings" panose="05000000000000000000" pitchFamily="2" charset="2"/>
              <a:buChar char="Ø"/>
            </a:pPr>
            <a:r>
              <a:rPr lang="en-US" sz="3200" dirty="0"/>
              <a:t>This type of learning occurs at home. Our earliest learning experiences generally happen via parents, relatives, and others in our community.</a:t>
            </a:r>
          </a:p>
          <a:p>
            <a:pPr>
              <a:lnSpc>
                <a:spcPct val="150000"/>
              </a:lnSpc>
              <a:buFont typeface="Wingdings" panose="05000000000000000000" pitchFamily="2" charset="2"/>
              <a:buChar char="Ø"/>
            </a:pPr>
            <a:r>
              <a:rPr lang="en-US" sz="3200" dirty="0"/>
              <a:t>Through informal education, we learn how to dress for different occasions, how to perform regular life routines like shopping for and preparing food, and how to keep our bodies clean.</a:t>
            </a:r>
          </a:p>
        </p:txBody>
      </p:sp>
      <p:cxnSp>
        <p:nvCxnSpPr>
          <p:cNvPr id="7" name="Straight Connector 6">
            <a:extLst>
              <a:ext uri="{FF2B5EF4-FFF2-40B4-BE49-F238E27FC236}">
                <a16:creationId xmlns:a16="http://schemas.microsoft.com/office/drawing/2014/main" id="{238EA668-0977-FE2F-6708-A18628F5D866}"/>
              </a:ext>
            </a:extLst>
          </p:cNvPr>
          <p:cNvCxnSpPr/>
          <p:nvPr/>
        </p:nvCxnSpPr>
        <p:spPr>
          <a:xfrm>
            <a:off x="0" y="5996619"/>
            <a:ext cx="12192000" cy="0"/>
          </a:xfrm>
          <a:prstGeom prst="line">
            <a:avLst/>
          </a:prstGeom>
          <a:ln w="28575">
            <a:solidFill>
              <a:srgbClr val="85215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46BA0624-EB95-C45D-2EF7-BEF164FAD06B}"/>
              </a:ext>
            </a:extLst>
          </p:cNvPr>
          <p:cNvGrpSpPr/>
          <p:nvPr/>
        </p:nvGrpSpPr>
        <p:grpSpPr>
          <a:xfrm>
            <a:off x="91747" y="5943219"/>
            <a:ext cx="12012834" cy="955124"/>
            <a:chOff x="91747" y="5943219"/>
            <a:chExt cx="12012834" cy="955124"/>
          </a:xfrm>
        </p:grpSpPr>
        <p:grpSp>
          <p:nvGrpSpPr>
            <p:cNvPr id="8" name="Group 7">
              <a:extLst>
                <a:ext uri="{FF2B5EF4-FFF2-40B4-BE49-F238E27FC236}">
                  <a16:creationId xmlns:a16="http://schemas.microsoft.com/office/drawing/2014/main" id="{098EF12B-416C-2DAD-7DB1-2418791B57D6}"/>
                </a:ext>
              </a:extLst>
            </p:cNvPr>
            <p:cNvGrpSpPr/>
            <p:nvPr/>
          </p:nvGrpSpPr>
          <p:grpSpPr>
            <a:xfrm>
              <a:off x="91747" y="5943219"/>
              <a:ext cx="12012834" cy="955124"/>
              <a:chOff x="91747" y="5943219"/>
              <a:chExt cx="12012834" cy="955124"/>
            </a:xfrm>
          </p:grpSpPr>
          <p:pic>
            <p:nvPicPr>
              <p:cNvPr id="24" name="Picture 23">
                <a:extLst>
                  <a:ext uri="{FF2B5EF4-FFF2-40B4-BE49-F238E27FC236}">
                    <a16:creationId xmlns:a16="http://schemas.microsoft.com/office/drawing/2014/main" id="{400457E8-A44A-BE93-2EE0-735CC4565F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747" y="5943219"/>
                <a:ext cx="1028579" cy="955124"/>
              </a:xfrm>
              <a:prstGeom prst="rect">
                <a:avLst/>
              </a:prstGeom>
              <a:ln w="3175">
                <a:solidFill>
                  <a:srgbClr val="F0EAED"/>
                </a:solidFill>
              </a:ln>
            </p:spPr>
          </p:pic>
          <p:sp>
            <p:nvSpPr>
              <p:cNvPr id="25" name="TextBox 24">
                <a:extLst>
                  <a:ext uri="{FF2B5EF4-FFF2-40B4-BE49-F238E27FC236}">
                    <a16:creationId xmlns:a16="http://schemas.microsoft.com/office/drawing/2014/main" id="{7C03A4C8-F608-5D23-1568-76D3F0D9282C}"/>
                  </a:ext>
                </a:extLst>
              </p:cNvPr>
              <p:cNvSpPr txBox="1"/>
              <p:nvPr/>
            </p:nvSpPr>
            <p:spPr>
              <a:xfrm>
                <a:off x="931644" y="6120699"/>
                <a:ext cx="4147934" cy="600164"/>
              </a:xfrm>
              <a:prstGeom prst="rect">
                <a:avLst/>
              </a:prstGeom>
              <a:noFill/>
              <a:ln w="3175">
                <a:solidFill>
                  <a:srgbClr val="F0EAED"/>
                </a:solidFill>
              </a:ln>
            </p:spPr>
            <p:txBody>
              <a:bodyPr wrap="square" rtlCol="0">
                <a:spAutoFit/>
              </a:bodyPr>
              <a:lstStyle/>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Tishk International University</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Faculty of Administrative Sciences and Economics</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Business and Management Department</a:t>
                </a:r>
              </a:p>
            </p:txBody>
          </p:sp>
          <p:grpSp>
            <p:nvGrpSpPr>
              <p:cNvPr id="5" name="Group 4">
                <a:extLst>
                  <a:ext uri="{FF2B5EF4-FFF2-40B4-BE49-F238E27FC236}">
                    <a16:creationId xmlns:a16="http://schemas.microsoft.com/office/drawing/2014/main" id="{30A9A822-6CAD-D645-4B56-B6373D001F68}"/>
                  </a:ext>
                </a:extLst>
              </p:cNvPr>
              <p:cNvGrpSpPr/>
              <p:nvPr/>
            </p:nvGrpSpPr>
            <p:grpSpPr>
              <a:xfrm>
                <a:off x="7003779" y="6022181"/>
                <a:ext cx="5100802" cy="723530"/>
                <a:chOff x="6772175" y="5896130"/>
                <a:chExt cx="5100802" cy="723530"/>
              </a:xfrm>
            </p:grpSpPr>
            <p:pic>
              <p:nvPicPr>
                <p:cNvPr id="18" name="Picture 17">
                  <a:extLst>
                    <a:ext uri="{FF2B5EF4-FFF2-40B4-BE49-F238E27FC236}">
                      <a16:creationId xmlns:a16="http://schemas.microsoft.com/office/drawing/2014/main" id="{715C7857-0297-EA70-239C-3884245E89F3}"/>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7096" r="4560"/>
                <a:stretch>
                  <a:fillRect/>
                </a:stretch>
              </p:blipFill>
              <p:spPr>
                <a:xfrm>
                  <a:off x="8266795" y="5896130"/>
                  <a:ext cx="984985" cy="723530"/>
                </a:xfrm>
                <a:prstGeom prst="rect">
                  <a:avLst/>
                </a:prstGeom>
                <a:ln w="3175">
                  <a:solidFill>
                    <a:srgbClr val="F0EAED"/>
                  </a:solidFill>
                </a:ln>
              </p:spPr>
            </p:pic>
            <p:pic>
              <p:nvPicPr>
                <p:cNvPr id="2" name="Picture 1">
                  <a:extLst>
                    <a:ext uri="{FF2B5EF4-FFF2-40B4-BE49-F238E27FC236}">
                      <a16:creationId xmlns:a16="http://schemas.microsoft.com/office/drawing/2014/main" id="{DB0A3295-6752-1CAA-80B7-4B5170F3221F}"/>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12817" t="22563" r="14799" b="36822"/>
                <a:stretch>
                  <a:fillRect/>
                </a:stretch>
              </p:blipFill>
              <p:spPr>
                <a:xfrm>
                  <a:off x="9317183" y="6042088"/>
                  <a:ext cx="1310629" cy="399768"/>
                </a:xfrm>
                <a:prstGeom prst="rect">
                  <a:avLst/>
                </a:prstGeom>
                <a:ln w="3175">
                  <a:solidFill>
                    <a:srgbClr val="F0EAED"/>
                  </a:solidFill>
                </a:ln>
              </p:spPr>
            </p:pic>
            <p:pic>
              <p:nvPicPr>
                <p:cNvPr id="3" name="Picture 2">
                  <a:extLst>
                    <a:ext uri="{FF2B5EF4-FFF2-40B4-BE49-F238E27FC236}">
                      <a16:creationId xmlns:a16="http://schemas.microsoft.com/office/drawing/2014/main" id="{1C077544-956A-1BD1-37E6-4FC19397A05A}"/>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627812" y="5938407"/>
                  <a:ext cx="1245165" cy="656405"/>
                </a:xfrm>
                <a:prstGeom prst="rect">
                  <a:avLst/>
                </a:prstGeom>
                <a:ln w="3175">
                  <a:solidFill>
                    <a:srgbClr val="F0EAED"/>
                  </a:solidFill>
                </a:ln>
              </p:spPr>
            </p:pic>
            <p:pic>
              <p:nvPicPr>
                <p:cNvPr id="4" name="Picture 3">
                  <a:extLst>
                    <a:ext uri="{FF2B5EF4-FFF2-40B4-BE49-F238E27FC236}">
                      <a16:creationId xmlns:a16="http://schemas.microsoft.com/office/drawing/2014/main" id="{1E4F62C8-787E-ACF5-F289-E6D0F35F37E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72175" y="5920979"/>
                  <a:ext cx="656728" cy="673833"/>
                </a:xfrm>
                <a:prstGeom prst="rect">
                  <a:avLst/>
                </a:prstGeom>
                <a:ln w="3175">
                  <a:solidFill>
                    <a:srgbClr val="F0EAED"/>
                  </a:solidFill>
                </a:ln>
              </p:spPr>
            </p:pic>
          </p:grpSp>
        </p:grpSp>
        <p:pic>
          <p:nvPicPr>
            <p:cNvPr id="6" name="Picture 5">
              <a:extLst>
                <a:ext uri="{FF2B5EF4-FFF2-40B4-BE49-F238E27FC236}">
                  <a16:creationId xmlns:a16="http://schemas.microsoft.com/office/drawing/2014/main" id="{FC1E1414-844E-F4D3-013F-7B10AF4F8FB9}"/>
                </a:ext>
              </a:extLst>
            </p:cNvPr>
            <p:cNvPicPr>
              <a:picLocks noChangeAspect="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l="29280" t="18990" r="29486" b="23782"/>
            <a:stretch>
              <a:fillRect/>
            </a:stretch>
          </p:blipFill>
          <p:spPr>
            <a:xfrm>
              <a:off x="7704882" y="6003853"/>
              <a:ext cx="728115" cy="807869"/>
            </a:xfrm>
            <a:prstGeom prst="rect">
              <a:avLst/>
            </a:prstGeom>
          </p:spPr>
        </p:pic>
      </p:grpSp>
    </p:spTree>
    <p:extLst>
      <p:ext uri="{BB962C8B-B14F-4D97-AF65-F5344CB8AC3E}">
        <p14:creationId xmlns:p14="http://schemas.microsoft.com/office/powerpoint/2010/main" val="4119580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 calcmode="lin" valueType="num">
                                      <p:cBhvr additive="base">
                                        <p:cTn id="7"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
                                            <p:txEl>
                                              <p:pRg st="1" end="1"/>
                                            </p:txEl>
                                          </p:spTgt>
                                        </p:tgtEl>
                                        <p:attrNameLst>
                                          <p:attrName>style.visibility</p:attrName>
                                        </p:attrNameLst>
                                      </p:cBhvr>
                                      <p:to>
                                        <p:strVal val="visible"/>
                                      </p:to>
                                    </p:set>
                                    <p:anim calcmode="lin" valueType="num">
                                      <p:cBhvr additive="base">
                                        <p:cTn id="13" dur="500" fill="hold"/>
                                        <p:tgtEl>
                                          <p:spTgt spid="2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9">
                                            <p:txEl>
                                              <p:pRg st="2" end="2"/>
                                            </p:txEl>
                                          </p:spTgt>
                                        </p:tgtEl>
                                        <p:attrNameLst>
                                          <p:attrName>style.visibility</p:attrName>
                                        </p:attrNameLst>
                                      </p:cBhvr>
                                      <p:to>
                                        <p:strVal val="visible"/>
                                      </p:to>
                                    </p:set>
                                    <p:anim calcmode="lin" valueType="num">
                                      <p:cBhvr additive="base">
                                        <p:cTn id="19" dur="500" fill="hold"/>
                                        <p:tgtEl>
                                          <p:spTgt spid="2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4D69F-5B06-CD93-CC42-49901407422C}"/>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EA42AFC5-7DE0-31A6-A36C-6835F85B2B9D}"/>
              </a:ext>
            </a:extLst>
          </p:cNvPr>
          <p:cNvSpPr/>
          <p:nvPr/>
        </p:nvSpPr>
        <p:spPr>
          <a:xfrm>
            <a:off x="0" y="5996619"/>
            <a:ext cx="12192000" cy="861381"/>
          </a:xfrm>
          <a:prstGeom prst="rect">
            <a:avLst/>
          </a:prstGeom>
          <a:solidFill>
            <a:srgbClr val="F0EAEB"/>
          </a:solidFill>
          <a:ln w="3175">
            <a:solidFill>
              <a:srgbClr val="F0EAED"/>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itle 27">
            <a:extLst>
              <a:ext uri="{FF2B5EF4-FFF2-40B4-BE49-F238E27FC236}">
                <a16:creationId xmlns:a16="http://schemas.microsoft.com/office/drawing/2014/main" id="{A34792F3-1F38-DFC8-F2C8-701BFECB129A}"/>
              </a:ext>
            </a:extLst>
          </p:cNvPr>
          <p:cNvSpPr>
            <a:spLocks noGrp="1"/>
          </p:cNvSpPr>
          <p:nvPr>
            <p:ph type="title"/>
          </p:nvPr>
        </p:nvSpPr>
        <p:spPr>
          <a:xfrm>
            <a:off x="838200" y="365125"/>
            <a:ext cx="10515600" cy="802069"/>
          </a:xfrm>
        </p:spPr>
        <p:txBody>
          <a:bodyPr/>
          <a:lstStyle/>
          <a:p>
            <a:r>
              <a:rPr lang="en-US" b="1" dirty="0">
                <a:solidFill>
                  <a:srgbClr val="C00000"/>
                </a:solidFill>
              </a:rPr>
              <a:t>Cultural transmission</a:t>
            </a:r>
            <a:endParaRPr lang="en-US" b="1" dirty="0">
              <a:solidFill>
                <a:srgbClr val="C00000"/>
              </a:solidFill>
              <a:latin typeface="Comic Sans MS" panose="030F0702030302020204" pitchFamily="66" charset="0"/>
            </a:endParaRPr>
          </a:p>
        </p:txBody>
      </p:sp>
      <p:sp>
        <p:nvSpPr>
          <p:cNvPr id="29" name="Content Placeholder 28">
            <a:extLst>
              <a:ext uri="{FF2B5EF4-FFF2-40B4-BE49-F238E27FC236}">
                <a16:creationId xmlns:a16="http://schemas.microsoft.com/office/drawing/2014/main" id="{97E00866-5827-E713-B6A2-4C95301534ED}"/>
              </a:ext>
            </a:extLst>
          </p:cNvPr>
          <p:cNvSpPr>
            <a:spLocks noGrp="1"/>
          </p:cNvSpPr>
          <p:nvPr>
            <p:ph idx="1"/>
          </p:nvPr>
        </p:nvSpPr>
        <p:spPr>
          <a:xfrm>
            <a:off x="838200" y="1167194"/>
            <a:ext cx="10515600" cy="4485932"/>
          </a:xfrm>
        </p:spPr>
        <p:txBody>
          <a:bodyPr>
            <a:normAutofit fontScale="85000" lnSpcReduction="10000"/>
          </a:bodyPr>
          <a:lstStyle/>
          <a:p>
            <a:pPr>
              <a:lnSpc>
                <a:spcPct val="150000"/>
              </a:lnSpc>
              <a:buFont typeface="Wingdings" panose="05000000000000000000" pitchFamily="2" charset="2"/>
              <a:buChar char="Ø"/>
            </a:pPr>
            <a:r>
              <a:rPr lang="en-US" sz="3200" dirty="0"/>
              <a:t>Cultural transmission refers to the way people come to learn the values, beliefs, and social norms of their culture. </a:t>
            </a:r>
          </a:p>
          <a:p>
            <a:pPr algn="just">
              <a:lnSpc>
                <a:spcPct val="150000"/>
              </a:lnSpc>
              <a:buFont typeface="Wingdings" panose="05000000000000000000" pitchFamily="2" charset="2"/>
              <a:buChar char="Ø"/>
            </a:pPr>
            <a:r>
              <a:rPr lang="en-US" sz="3200" dirty="0"/>
              <a:t>Both informal and formal education include cultural transmission. For example, a student will learn about cultural aspects of modern history in a U.S. History classroom. In that same classroom, the student might learn the cultural norm for asking a classmate out on a date through passing notes and whispered conversations.</a:t>
            </a:r>
          </a:p>
        </p:txBody>
      </p:sp>
      <p:cxnSp>
        <p:nvCxnSpPr>
          <p:cNvPr id="7" name="Straight Connector 6">
            <a:extLst>
              <a:ext uri="{FF2B5EF4-FFF2-40B4-BE49-F238E27FC236}">
                <a16:creationId xmlns:a16="http://schemas.microsoft.com/office/drawing/2014/main" id="{713A056F-38FC-E4C3-33F5-2A40AD5541CD}"/>
              </a:ext>
            </a:extLst>
          </p:cNvPr>
          <p:cNvCxnSpPr/>
          <p:nvPr/>
        </p:nvCxnSpPr>
        <p:spPr>
          <a:xfrm>
            <a:off x="0" y="5996619"/>
            <a:ext cx="12192000" cy="0"/>
          </a:xfrm>
          <a:prstGeom prst="line">
            <a:avLst/>
          </a:prstGeom>
          <a:ln w="28575">
            <a:solidFill>
              <a:srgbClr val="85215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4BE0B567-85BF-6B6E-E4DF-F3F58F02DE84}"/>
              </a:ext>
            </a:extLst>
          </p:cNvPr>
          <p:cNvGrpSpPr/>
          <p:nvPr/>
        </p:nvGrpSpPr>
        <p:grpSpPr>
          <a:xfrm>
            <a:off x="91747" y="5943219"/>
            <a:ext cx="12012834" cy="955124"/>
            <a:chOff x="91747" y="5943219"/>
            <a:chExt cx="12012834" cy="955124"/>
          </a:xfrm>
        </p:grpSpPr>
        <p:grpSp>
          <p:nvGrpSpPr>
            <p:cNvPr id="8" name="Group 7">
              <a:extLst>
                <a:ext uri="{FF2B5EF4-FFF2-40B4-BE49-F238E27FC236}">
                  <a16:creationId xmlns:a16="http://schemas.microsoft.com/office/drawing/2014/main" id="{F1625734-5AF4-59AC-0671-AF0B12966D19}"/>
                </a:ext>
              </a:extLst>
            </p:cNvPr>
            <p:cNvGrpSpPr/>
            <p:nvPr/>
          </p:nvGrpSpPr>
          <p:grpSpPr>
            <a:xfrm>
              <a:off x="91747" y="5943219"/>
              <a:ext cx="12012834" cy="955124"/>
              <a:chOff x="91747" y="5943219"/>
              <a:chExt cx="12012834" cy="955124"/>
            </a:xfrm>
          </p:grpSpPr>
          <p:pic>
            <p:nvPicPr>
              <p:cNvPr id="24" name="Picture 23">
                <a:extLst>
                  <a:ext uri="{FF2B5EF4-FFF2-40B4-BE49-F238E27FC236}">
                    <a16:creationId xmlns:a16="http://schemas.microsoft.com/office/drawing/2014/main" id="{F781F89F-BF90-076E-28B0-9C828B0306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747" y="5943219"/>
                <a:ext cx="1028579" cy="955124"/>
              </a:xfrm>
              <a:prstGeom prst="rect">
                <a:avLst/>
              </a:prstGeom>
              <a:ln w="3175">
                <a:solidFill>
                  <a:srgbClr val="F0EAED"/>
                </a:solidFill>
              </a:ln>
            </p:spPr>
          </p:pic>
          <p:sp>
            <p:nvSpPr>
              <p:cNvPr id="25" name="TextBox 24">
                <a:extLst>
                  <a:ext uri="{FF2B5EF4-FFF2-40B4-BE49-F238E27FC236}">
                    <a16:creationId xmlns:a16="http://schemas.microsoft.com/office/drawing/2014/main" id="{D82EDAD2-4C60-A525-BD18-F812216D655F}"/>
                  </a:ext>
                </a:extLst>
              </p:cNvPr>
              <p:cNvSpPr txBox="1"/>
              <p:nvPr/>
            </p:nvSpPr>
            <p:spPr>
              <a:xfrm>
                <a:off x="931644" y="6120699"/>
                <a:ext cx="4147934" cy="600164"/>
              </a:xfrm>
              <a:prstGeom prst="rect">
                <a:avLst/>
              </a:prstGeom>
              <a:noFill/>
              <a:ln w="3175">
                <a:solidFill>
                  <a:srgbClr val="F0EAED"/>
                </a:solidFill>
              </a:ln>
            </p:spPr>
            <p:txBody>
              <a:bodyPr wrap="square" rtlCol="0">
                <a:spAutoFit/>
              </a:bodyPr>
              <a:lstStyle/>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Tishk International University</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Faculty of Administrative Sciences and Economics</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Business and Management Department</a:t>
                </a:r>
              </a:p>
            </p:txBody>
          </p:sp>
          <p:grpSp>
            <p:nvGrpSpPr>
              <p:cNvPr id="5" name="Group 4">
                <a:extLst>
                  <a:ext uri="{FF2B5EF4-FFF2-40B4-BE49-F238E27FC236}">
                    <a16:creationId xmlns:a16="http://schemas.microsoft.com/office/drawing/2014/main" id="{C52EDE0A-ED38-C643-35BD-867C23595DF3}"/>
                  </a:ext>
                </a:extLst>
              </p:cNvPr>
              <p:cNvGrpSpPr/>
              <p:nvPr/>
            </p:nvGrpSpPr>
            <p:grpSpPr>
              <a:xfrm>
                <a:off x="7003779" y="6022181"/>
                <a:ext cx="5100802" cy="723530"/>
                <a:chOff x="6772175" y="5896130"/>
                <a:chExt cx="5100802" cy="723530"/>
              </a:xfrm>
            </p:grpSpPr>
            <p:pic>
              <p:nvPicPr>
                <p:cNvPr id="18" name="Picture 17">
                  <a:extLst>
                    <a:ext uri="{FF2B5EF4-FFF2-40B4-BE49-F238E27FC236}">
                      <a16:creationId xmlns:a16="http://schemas.microsoft.com/office/drawing/2014/main" id="{C2D60BB3-CF33-8284-90E4-F76D1B4D1F6B}"/>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7096" r="4560"/>
                <a:stretch>
                  <a:fillRect/>
                </a:stretch>
              </p:blipFill>
              <p:spPr>
                <a:xfrm>
                  <a:off x="8266795" y="5896130"/>
                  <a:ext cx="984985" cy="723530"/>
                </a:xfrm>
                <a:prstGeom prst="rect">
                  <a:avLst/>
                </a:prstGeom>
                <a:ln w="3175">
                  <a:solidFill>
                    <a:srgbClr val="F0EAED"/>
                  </a:solidFill>
                </a:ln>
              </p:spPr>
            </p:pic>
            <p:pic>
              <p:nvPicPr>
                <p:cNvPr id="2" name="Picture 1">
                  <a:extLst>
                    <a:ext uri="{FF2B5EF4-FFF2-40B4-BE49-F238E27FC236}">
                      <a16:creationId xmlns:a16="http://schemas.microsoft.com/office/drawing/2014/main" id="{E53ED799-1AFD-D847-4F55-1D126541B5D1}"/>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12817" t="22563" r="14799" b="36822"/>
                <a:stretch>
                  <a:fillRect/>
                </a:stretch>
              </p:blipFill>
              <p:spPr>
                <a:xfrm>
                  <a:off x="9317183" y="6042088"/>
                  <a:ext cx="1310629" cy="399768"/>
                </a:xfrm>
                <a:prstGeom prst="rect">
                  <a:avLst/>
                </a:prstGeom>
                <a:ln w="3175">
                  <a:solidFill>
                    <a:srgbClr val="F0EAED"/>
                  </a:solidFill>
                </a:ln>
              </p:spPr>
            </p:pic>
            <p:pic>
              <p:nvPicPr>
                <p:cNvPr id="3" name="Picture 2">
                  <a:extLst>
                    <a:ext uri="{FF2B5EF4-FFF2-40B4-BE49-F238E27FC236}">
                      <a16:creationId xmlns:a16="http://schemas.microsoft.com/office/drawing/2014/main" id="{95DE6536-BF53-235B-C49B-5F618C053E3E}"/>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627812" y="5938407"/>
                  <a:ext cx="1245165" cy="656405"/>
                </a:xfrm>
                <a:prstGeom prst="rect">
                  <a:avLst/>
                </a:prstGeom>
                <a:ln w="3175">
                  <a:solidFill>
                    <a:srgbClr val="F0EAED"/>
                  </a:solidFill>
                </a:ln>
              </p:spPr>
            </p:pic>
            <p:pic>
              <p:nvPicPr>
                <p:cNvPr id="4" name="Picture 3">
                  <a:extLst>
                    <a:ext uri="{FF2B5EF4-FFF2-40B4-BE49-F238E27FC236}">
                      <a16:creationId xmlns:a16="http://schemas.microsoft.com/office/drawing/2014/main" id="{7A6F1824-5172-80AE-F4FD-6F6EBF8BD82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72175" y="5920979"/>
                  <a:ext cx="656728" cy="673833"/>
                </a:xfrm>
                <a:prstGeom prst="rect">
                  <a:avLst/>
                </a:prstGeom>
                <a:ln w="3175">
                  <a:solidFill>
                    <a:srgbClr val="F0EAED"/>
                  </a:solidFill>
                </a:ln>
              </p:spPr>
            </p:pic>
          </p:grpSp>
        </p:grpSp>
        <p:pic>
          <p:nvPicPr>
            <p:cNvPr id="6" name="Picture 5">
              <a:extLst>
                <a:ext uri="{FF2B5EF4-FFF2-40B4-BE49-F238E27FC236}">
                  <a16:creationId xmlns:a16="http://schemas.microsoft.com/office/drawing/2014/main" id="{9751D910-D675-8DA4-06A6-D864A4F7CC92}"/>
                </a:ext>
              </a:extLst>
            </p:cNvPr>
            <p:cNvPicPr>
              <a:picLocks noChangeAspect="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l="29280" t="18990" r="29486" b="23782"/>
            <a:stretch>
              <a:fillRect/>
            </a:stretch>
          </p:blipFill>
          <p:spPr>
            <a:xfrm>
              <a:off x="7704882" y="6003853"/>
              <a:ext cx="728115" cy="807869"/>
            </a:xfrm>
            <a:prstGeom prst="rect">
              <a:avLst/>
            </a:prstGeom>
          </p:spPr>
        </p:pic>
      </p:grpSp>
    </p:spTree>
    <p:extLst>
      <p:ext uri="{BB962C8B-B14F-4D97-AF65-F5344CB8AC3E}">
        <p14:creationId xmlns:p14="http://schemas.microsoft.com/office/powerpoint/2010/main" val="1380965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 calcmode="lin" valueType="num">
                                      <p:cBhvr additive="base">
                                        <p:cTn id="7"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
                                            <p:txEl>
                                              <p:pRg st="1" end="1"/>
                                            </p:txEl>
                                          </p:spTgt>
                                        </p:tgtEl>
                                        <p:attrNameLst>
                                          <p:attrName>style.visibility</p:attrName>
                                        </p:attrNameLst>
                                      </p:cBhvr>
                                      <p:to>
                                        <p:strVal val="visible"/>
                                      </p:to>
                                    </p:set>
                                    <p:anim calcmode="lin" valueType="num">
                                      <p:cBhvr additive="base">
                                        <p:cTn id="13" dur="500" fill="hold"/>
                                        <p:tgtEl>
                                          <p:spTgt spid="2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FB8C2E-889D-B65B-3342-A5B8C0BA3B13}"/>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246C1790-1121-D11E-9304-DBAF788F1A9F}"/>
              </a:ext>
            </a:extLst>
          </p:cNvPr>
          <p:cNvSpPr/>
          <p:nvPr/>
        </p:nvSpPr>
        <p:spPr>
          <a:xfrm>
            <a:off x="0" y="5996619"/>
            <a:ext cx="12192000" cy="861381"/>
          </a:xfrm>
          <a:prstGeom prst="rect">
            <a:avLst/>
          </a:prstGeom>
          <a:solidFill>
            <a:srgbClr val="F0EAEB"/>
          </a:solidFill>
          <a:ln w="3175">
            <a:solidFill>
              <a:srgbClr val="F0EAED"/>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itle 27">
            <a:extLst>
              <a:ext uri="{FF2B5EF4-FFF2-40B4-BE49-F238E27FC236}">
                <a16:creationId xmlns:a16="http://schemas.microsoft.com/office/drawing/2014/main" id="{610336DA-F0CE-CF12-7A9E-8F20B3FF8F7A}"/>
              </a:ext>
            </a:extLst>
          </p:cNvPr>
          <p:cNvSpPr>
            <a:spLocks noGrp="1"/>
          </p:cNvSpPr>
          <p:nvPr>
            <p:ph type="title"/>
          </p:nvPr>
        </p:nvSpPr>
        <p:spPr>
          <a:xfrm>
            <a:off x="838200" y="365125"/>
            <a:ext cx="10515600" cy="802069"/>
          </a:xfrm>
        </p:spPr>
        <p:txBody>
          <a:bodyPr/>
          <a:lstStyle/>
          <a:p>
            <a:r>
              <a:rPr lang="en-US" b="1" dirty="0">
                <a:solidFill>
                  <a:srgbClr val="C00000"/>
                </a:solidFill>
              </a:rPr>
              <a:t>Education in a social context: Conclusion</a:t>
            </a:r>
            <a:endParaRPr lang="en-US" b="1" dirty="0">
              <a:solidFill>
                <a:srgbClr val="C00000"/>
              </a:solidFill>
              <a:latin typeface="Comic Sans MS" panose="030F0702030302020204" pitchFamily="66" charset="0"/>
            </a:endParaRPr>
          </a:p>
        </p:txBody>
      </p:sp>
      <p:sp>
        <p:nvSpPr>
          <p:cNvPr id="29" name="Content Placeholder 28">
            <a:extLst>
              <a:ext uri="{FF2B5EF4-FFF2-40B4-BE49-F238E27FC236}">
                <a16:creationId xmlns:a16="http://schemas.microsoft.com/office/drawing/2014/main" id="{D09A5A23-B29A-B4E9-9DAC-35B930E5195B}"/>
              </a:ext>
            </a:extLst>
          </p:cNvPr>
          <p:cNvSpPr>
            <a:spLocks noGrp="1"/>
          </p:cNvSpPr>
          <p:nvPr>
            <p:ph idx="1"/>
          </p:nvPr>
        </p:nvSpPr>
        <p:spPr>
          <a:xfrm>
            <a:off x="838200" y="1167194"/>
            <a:ext cx="10515600" cy="4623069"/>
          </a:xfrm>
        </p:spPr>
        <p:txBody>
          <a:bodyPr>
            <a:normAutofit/>
          </a:bodyPr>
          <a:lstStyle/>
          <a:p>
            <a:pPr algn="just">
              <a:lnSpc>
                <a:spcPct val="150000"/>
              </a:lnSpc>
              <a:buFont typeface="Wingdings" panose="05000000000000000000" pitchFamily="2" charset="2"/>
              <a:buChar char="Ø"/>
            </a:pPr>
            <a:r>
              <a:rPr lang="en-US" sz="3200" dirty="0"/>
              <a:t>In sociological points of view, education is one of the very important </a:t>
            </a:r>
            <a:r>
              <a:rPr lang="en-US" sz="3200" dirty="0">
                <a:solidFill>
                  <a:schemeClr val="accent5">
                    <a:lumMod val="75000"/>
                  </a:schemeClr>
                </a:solidFill>
              </a:rPr>
              <a:t>social institutions </a:t>
            </a:r>
            <a:r>
              <a:rPr lang="en-US" sz="3200" dirty="0"/>
              <a:t>in the society. Social institutions such as family, religion, economy and education are interrelated and functioning to fulfil basic human needs such as </a:t>
            </a:r>
            <a:r>
              <a:rPr lang="en-US" sz="3200" dirty="0">
                <a:solidFill>
                  <a:schemeClr val="accent5">
                    <a:lumMod val="75000"/>
                  </a:schemeClr>
                </a:solidFill>
              </a:rPr>
              <a:t>reproduction</a:t>
            </a:r>
            <a:r>
              <a:rPr lang="en-US" sz="3200" dirty="0"/>
              <a:t>, </a:t>
            </a:r>
            <a:r>
              <a:rPr lang="en-US" sz="3200" dirty="0">
                <a:solidFill>
                  <a:schemeClr val="accent5">
                    <a:lumMod val="75000"/>
                  </a:schemeClr>
                </a:solidFill>
              </a:rPr>
              <a:t>socialization</a:t>
            </a:r>
            <a:r>
              <a:rPr lang="en-US" sz="3200" dirty="0"/>
              <a:t>, </a:t>
            </a:r>
            <a:r>
              <a:rPr lang="en-US" sz="3200" dirty="0">
                <a:solidFill>
                  <a:schemeClr val="accent5">
                    <a:lumMod val="75000"/>
                  </a:schemeClr>
                </a:solidFill>
              </a:rPr>
              <a:t>food</a:t>
            </a:r>
            <a:r>
              <a:rPr lang="en-US" sz="3200" dirty="0"/>
              <a:t>, </a:t>
            </a:r>
            <a:r>
              <a:rPr lang="en-US" sz="3200" dirty="0">
                <a:solidFill>
                  <a:schemeClr val="accent5">
                    <a:lumMod val="75000"/>
                  </a:schemeClr>
                </a:solidFill>
              </a:rPr>
              <a:t>security</a:t>
            </a:r>
            <a:r>
              <a:rPr lang="en-US" sz="3200" dirty="0"/>
              <a:t>, </a:t>
            </a:r>
            <a:r>
              <a:rPr lang="en-US" sz="3200" dirty="0">
                <a:solidFill>
                  <a:schemeClr val="accent5">
                    <a:lumMod val="75000"/>
                  </a:schemeClr>
                </a:solidFill>
              </a:rPr>
              <a:t>shelter</a:t>
            </a:r>
            <a:r>
              <a:rPr lang="en-US" sz="3200" dirty="0"/>
              <a:t> etc., in the society.</a:t>
            </a:r>
          </a:p>
        </p:txBody>
      </p:sp>
      <p:cxnSp>
        <p:nvCxnSpPr>
          <p:cNvPr id="7" name="Straight Connector 6">
            <a:extLst>
              <a:ext uri="{FF2B5EF4-FFF2-40B4-BE49-F238E27FC236}">
                <a16:creationId xmlns:a16="http://schemas.microsoft.com/office/drawing/2014/main" id="{316F6752-D2E4-1886-0B63-29DB7733D24B}"/>
              </a:ext>
            </a:extLst>
          </p:cNvPr>
          <p:cNvCxnSpPr/>
          <p:nvPr/>
        </p:nvCxnSpPr>
        <p:spPr>
          <a:xfrm>
            <a:off x="0" y="5996619"/>
            <a:ext cx="12192000" cy="0"/>
          </a:xfrm>
          <a:prstGeom prst="line">
            <a:avLst/>
          </a:prstGeom>
          <a:ln w="28575">
            <a:solidFill>
              <a:srgbClr val="85215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94B36419-3935-1F16-4A54-370B6B1BE65B}"/>
              </a:ext>
            </a:extLst>
          </p:cNvPr>
          <p:cNvGrpSpPr/>
          <p:nvPr/>
        </p:nvGrpSpPr>
        <p:grpSpPr>
          <a:xfrm>
            <a:off x="91747" y="5943219"/>
            <a:ext cx="12012834" cy="955124"/>
            <a:chOff x="91747" y="5943219"/>
            <a:chExt cx="12012834" cy="955124"/>
          </a:xfrm>
        </p:grpSpPr>
        <p:grpSp>
          <p:nvGrpSpPr>
            <p:cNvPr id="8" name="Group 7">
              <a:extLst>
                <a:ext uri="{FF2B5EF4-FFF2-40B4-BE49-F238E27FC236}">
                  <a16:creationId xmlns:a16="http://schemas.microsoft.com/office/drawing/2014/main" id="{D943D692-6251-1444-DC3B-C67156A650F7}"/>
                </a:ext>
              </a:extLst>
            </p:cNvPr>
            <p:cNvGrpSpPr/>
            <p:nvPr/>
          </p:nvGrpSpPr>
          <p:grpSpPr>
            <a:xfrm>
              <a:off x="91747" y="5943219"/>
              <a:ext cx="12012834" cy="955124"/>
              <a:chOff x="91747" y="5943219"/>
              <a:chExt cx="12012834" cy="955124"/>
            </a:xfrm>
          </p:grpSpPr>
          <p:pic>
            <p:nvPicPr>
              <p:cNvPr id="24" name="Picture 23">
                <a:extLst>
                  <a:ext uri="{FF2B5EF4-FFF2-40B4-BE49-F238E27FC236}">
                    <a16:creationId xmlns:a16="http://schemas.microsoft.com/office/drawing/2014/main" id="{0D2304AC-4AED-21D0-BD44-FE11BA6DDA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747" y="5943219"/>
                <a:ext cx="1028579" cy="955124"/>
              </a:xfrm>
              <a:prstGeom prst="rect">
                <a:avLst/>
              </a:prstGeom>
              <a:ln w="3175">
                <a:solidFill>
                  <a:srgbClr val="F0EAED"/>
                </a:solidFill>
              </a:ln>
            </p:spPr>
          </p:pic>
          <p:sp>
            <p:nvSpPr>
              <p:cNvPr id="25" name="TextBox 24">
                <a:extLst>
                  <a:ext uri="{FF2B5EF4-FFF2-40B4-BE49-F238E27FC236}">
                    <a16:creationId xmlns:a16="http://schemas.microsoft.com/office/drawing/2014/main" id="{B48B35EA-C931-A740-25B9-3BEE28C6A8D4}"/>
                  </a:ext>
                </a:extLst>
              </p:cNvPr>
              <p:cNvSpPr txBox="1"/>
              <p:nvPr/>
            </p:nvSpPr>
            <p:spPr>
              <a:xfrm>
                <a:off x="931644" y="6120699"/>
                <a:ext cx="4147934" cy="600164"/>
              </a:xfrm>
              <a:prstGeom prst="rect">
                <a:avLst/>
              </a:prstGeom>
              <a:noFill/>
              <a:ln w="3175">
                <a:solidFill>
                  <a:srgbClr val="F0EAED"/>
                </a:solidFill>
              </a:ln>
            </p:spPr>
            <p:txBody>
              <a:bodyPr wrap="square" rtlCol="0">
                <a:spAutoFit/>
              </a:bodyPr>
              <a:lstStyle/>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Tishk International University</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Faculty of Administrative Sciences and Economics</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Business and Management Department</a:t>
                </a:r>
              </a:p>
            </p:txBody>
          </p:sp>
          <p:grpSp>
            <p:nvGrpSpPr>
              <p:cNvPr id="5" name="Group 4">
                <a:extLst>
                  <a:ext uri="{FF2B5EF4-FFF2-40B4-BE49-F238E27FC236}">
                    <a16:creationId xmlns:a16="http://schemas.microsoft.com/office/drawing/2014/main" id="{8E037016-F352-3C2D-56D2-F9D3C273ABE4}"/>
                  </a:ext>
                </a:extLst>
              </p:cNvPr>
              <p:cNvGrpSpPr/>
              <p:nvPr/>
            </p:nvGrpSpPr>
            <p:grpSpPr>
              <a:xfrm>
                <a:off x="7003779" y="6022181"/>
                <a:ext cx="5100802" cy="723530"/>
                <a:chOff x="6772175" y="5896130"/>
                <a:chExt cx="5100802" cy="723530"/>
              </a:xfrm>
            </p:grpSpPr>
            <p:pic>
              <p:nvPicPr>
                <p:cNvPr id="18" name="Picture 17">
                  <a:extLst>
                    <a:ext uri="{FF2B5EF4-FFF2-40B4-BE49-F238E27FC236}">
                      <a16:creationId xmlns:a16="http://schemas.microsoft.com/office/drawing/2014/main" id="{40CF4D68-4245-0459-ABAA-16ED3876B53E}"/>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7096" r="4560"/>
                <a:stretch>
                  <a:fillRect/>
                </a:stretch>
              </p:blipFill>
              <p:spPr>
                <a:xfrm>
                  <a:off x="8266795" y="5896130"/>
                  <a:ext cx="984985" cy="723530"/>
                </a:xfrm>
                <a:prstGeom prst="rect">
                  <a:avLst/>
                </a:prstGeom>
                <a:ln w="3175">
                  <a:solidFill>
                    <a:srgbClr val="F0EAED"/>
                  </a:solidFill>
                </a:ln>
              </p:spPr>
            </p:pic>
            <p:pic>
              <p:nvPicPr>
                <p:cNvPr id="2" name="Picture 1">
                  <a:extLst>
                    <a:ext uri="{FF2B5EF4-FFF2-40B4-BE49-F238E27FC236}">
                      <a16:creationId xmlns:a16="http://schemas.microsoft.com/office/drawing/2014/main" id="{0B0BBFB3-D86B-6681-FB7D-905F8952AA12}"/>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12817" t="22563" r="14799" b="36822"/>
                <a:stretch>
                  <a:fillRect/>
                </a:stretch>
              </p:blipFill>
              <p:spPr>
                <a:xfrm>
                  <a:off x="9317183" y="6042088"/>
                  <a:ext cx="1310629" cy="399768"/>
                </a:xfrm>
                <a:prstGeom prst="rect">
                  <a:avLst/>
                </a:prstGeom>
                <a:ln w="3175">
                  <a:solidFill>
                    <a:srgbClr val="F0EAED"/>
                  </a:solidFill>
                </a:ln>
              </p:spPr>
            </p:pic>
            <p:pic>
              <p:nvPicPr>
                <p:cNvPr id="3" name="Picture 2">
                  <a:extLst>
                    <a:ext uri="{FF2B5EF4-FFF2-40B4-BE49-F238E27FC236}">
                      <a16:creationId xmlns:a16="http://schemas.microsoft.com/office/drawing/2014/main" id="{9F40F206-43A8-A623-2AC6-6FE55D4FBB01}"/>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627812" y="5938407"/>
                  <a:ext cx="1245165" cy="656405"/>
                </a:xfrm>
                <a:prstGeom prst="rect">
                  <a:avLst/>
                </a:prstGeom>
                <a:ln w="3175">
                  <a:solidFill>
                    <a:srgbClr val="F0EAED"/>
                  </a:solidFill>
                </a:ln>
              </p:spPr>
            </p:pic>
            <p:pic>
              <p:nvPicPr>
                <p:cNvPr id="4" name="Picture 3">
                  <a:extLst>
                    <a:ext uri="{FF2B5EF4-FFF2-40B4-BE49-F238E27FC236}">
                      <a16:creationId xmlns:a16="http://schemas.microsoft.com/office/drawing/2014/main" id="{9CC3E6D0-9439-F86C-3A5A-73219BC58EE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72175" y="5920979"/>
                  <a:ext cx="656728" cy="673833"/>
                </a:xfrm>
                <a:prstGeom prst="rect">
                  <a:avLst/>
                </a:prstGeom>
                <a:ln w="3175">
                  <a:solidFill>
                    <a:srgbClr val="F0EAED"/>
                  </a:solidFill>
                </a:ln>
              </p:spPr>
            </p:pic>
          </p:grpSp>
        </p:grpSp>
        <p:pic>
          <p:nvPicPr>
            <p:cNvPr id="6" name="Picture 5">
              <a:extLst>
                <a:ext uri="{FF2B5EF4-FFF2-40B4-BE49-F238E27FC236}">
                  <a16:creationId xmlns:a16="http://schemas.microsoft.com/office/drawing/2014/main" id="{5EBDD422-938C-3FE0-749C-73955C1C2FBA}"/>
                </a:ext>
              </a:extLst>
            </p:cNvPr>
            <p:cNvPicPr>
              <a:picLocks noChangeAspect="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l="29280" t="18990" r="29486" b="23782"/>
            <a:stretch>
              <a:fillRect/>
            </a:stretch>
          </p:blipFill>
          <p:spPr>
            <a:xfrm>
              <a:off x="7704882" y="6003853"/>
              <a:ext cx="728115" cy="807869"/>
            </a:xfrm>
            <a:prstGeom prst="rect">
              <a:avLst/>
            </a:prstGeom>
          </p:spPr>
        </p:pic>
      </p:grpSp>
    </p:spTree>
    <p:extLst>
      <p:ext uri="{BB962C8B-B14F-4D97-AF65-F5344CB8AC3E}">
        <p14:creationId xmlns:p14="http://schemas.microsoft.com/office/powerpoint/2010/main" val="2025831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 calcmode="lin" valueType="num">
                                      <p:cBhvr additive="base">
                                        <p:cTn id="7"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430E9BA-68AE-BB51-14D0-CEEAA353AA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0701" y="1873046"/>
            <a:ext cx="10121102" cy="2279086"/>
          </a:xfrm>
          <a:prstGeom prst="rect">
            <a:avLst/>
          </a:prstGeom>
        </p:spPr>
      </p:pic>
    </p:spTree>
    <p:extLst>
      <p:ext uri="{BB962C8B-B14F-4D97-AF65-F5344CB8AC3E}">
        <p14:creationId xmlns:p14="http://schemas.microsoft.com/office/powerpoint/2010/main" val="536436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295FDAB-34FD-6A5B-5AAF-69460C19B78C}"/>
            </a:ext>
          </a:extLst>
        </p:cNvPr>
        <p:cNvGrpSpPr/>
        <p:nvPr/>
      </p:nvGrpSpPr>
      <p:grpSpPr>
        <a:xfrm>
          <a:off x="0" y="0"/>
          <a:ext cx="0" cy="0"/>
          <a:chOff x="0" y="0"/>
          <a:chExt cx="0" cy="0"/>
        </a:xfrm>
      </p:grpSpPr>
      <p:sp>
        <p:nvSpPr>
          <p:cNvPr id="33" name="TextBox 32">
            <a:extLst>
              <a:ext uri="{FF2B5EF4-FFF2-40B4-BE49-F238E27FC236}">
                <a16:creationId xmlns:a16="http://schemas.microsoft.com/office/drawing/2014/main" id="{83B63CF9-0626-28C4-671F-7F9F613B551C}"/>
              </a:ext>
            </a:extLst>
          </p:cNvPr>
          <p:cNvSpPr txBox="1"/>
          <p:nvPr/>
        </p:nvSpPr>
        <p:spPr>
          <a:xfrm>
            <a:off x="0" y="5908404"/>
            <a:ext cx="12192000" cy="949596"/>
          </a:xfrm>
          <a:prstGeom prst="rect">
            <a:avLst/>
          </a:prstGeom>
          <a:solidFill>
            <a:srgbClr val="F0EAEB"/>
          </a:solidFill>
        </p:spPr>
        <p:txBody>
          <a:bodyPr wrap="square" rtlCol="0">
            <a:spAutoFit/>
          </a:bodyPr>
          <a:lstStyle/>
          <a:p>
            <a:endParaRPr lang="en-US" dirty="0"/>
          </a:p>
        </p:txBody>
      </p:sp>
      <p:grpSp>
        <p:nvGrpSpPr>
          <p:cNvPr id="43" name="Group 42">
            <a:extLst>
              <a:ext uri="{FF2B5EF4-FFF2-40B4-BE49-F238E27FC236}">
                <a16:creationId xmlns:a16="http://schemas.microsoft.com/office/drawing/2014/main" id="{9EB769E9-8BBE-4B6C-B437-AC095F9F333E}"/>
              </a:ext>
            </a:extLst>
          </p:cNvPr>
          <p:cNvGrpSpPr/>
          <p:nvPr/>
        </p:nvGrpSpPr>
        <p:grpSpPr>
          <a:xfrm>
            <a:off x="0" y="5908403"/>
            <a:ext cx="12192000" cy="903319"/>
            <a:chOff x="0" y="5908403"/>
            <a:chExt cx="12192000" cy="903319"/>
          </a:xfrm>
        </p:grpSpPr>
        <p:grpSp>
          <p:nvGrpSpPr>
            <p:cNvPr id="44" name="Group 43">
              <a:extLst>
                <a:ext uri="{FF2B5EF4-FFF2-40B4-BE49-F238E27FC236}">
                  <a16:creationId xmlns:a16="http://schemas.microsoft.com/office/drawing/2014/main" id="{2AD813EA-71E4-516F-F524-CE565FA2FF08}"/>
                </a:ext>
              </a:extLst>
            </p:cNvPr>
            <p:cNvGrpSpPr/>
            <p:nvPr/>
          </p:nvGrpSpPr>
          <p:grpSpPr>
            <a:xfrm>
              <a:off x="6320902" y="5974671"/>
              <a:ext cx="5723522" cy="837051"/>
              <a:chOff x="7003779" y="6003853"/>
              <a:chExt cx="5100802" cy="807869"/>
            </a:xfrm>
          </p:grpSpPr>
          <p:pic>
            <p:nvPicPr>
              <p:cNvPr id="46" name="Picture 45">
                <a:extLst>
                  <a:ext uri="{FF2B5EF4-FFF2-40B4-BE49-F238E27FC236}">
                    <a16:creationId xmlns:a16="http://schemas.microsoft.com/office/drawing/2014/main" id="{A1074D17-BC5A-97E1-5D28-873FF61CAF63}"/>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7096" r="4560"/>
              <a:stretch>
                <a:fillRect/>
              </a:stretch>
            </p:blipFill>
            <p:spPr>
              <a:xfrm>
                <a:off x="8498399" y="6022181"/>
                <a:ext cx="984985" cy="723530"/>
              </a:xfrm>
              <a:prstGeom prst="rect">
                <a:avLst/>
              </a:prstGeom>
              <a:ln w="3175">
                <a:solidFill>
                  <a:srgbClr val="F0EAED"/>
                </a:solidFill>
              </a:ln>
            </p:spPr>
          </p:pic>
          <p:pic>
            <p:nvPicPr>
              <p:cNvPr id="47" name="Picture 46">
                <a:extLst>
                  <a:ext uri="{FF2B5EF4-FFF2-40B4-BE49-F238E27FC236}">
                    <a16:creationId xmlns:a16="http://schemas.microsoft.com/office/drawing/2014/main" id="{53A45DAC-B4BF-4CE9-A0DC-6143A247053A}"/>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2817" t="22563" r="14799" b="36822"/>
              <a:stretch>
                <a:fillRect/>
              </a:stretch>
            </p:blipFill>
            <p:spPr>
              <a:xfrm>
                <a:off x="9548787" y="6168139"/>
                <a:ext cx="1310629" cy="399768"/>
              </a:xfrm>
              <a:prstGeom prst="rect">
                <a:avLst/>
              </a:prstGeom>
              <a:ln w="3175">
                <a:solidFill>
                  <a:srgbClr val="F0EAED"/>
                </a:solidFill>
              </a:ln>
            </p:spPr>
          </p:pic>
          <p:pic>
            <p:nvPicPr>
              <p:cNvPr id="48" name="Picture 47">
                <a:extLst>
                  <a:ext uri="{FF2B5EF4-FFF2-40B4-BE49-F238E27FC236}">
                    <a16:creationId xmlns:a16="http://schemas.microsoft.com/office/drawing/2014/main" id="{FC9FCEEA-621D-9193-7D11-1E5F17A2ED84}"/>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859416" y="6064458"/>
                <a:ext cx="1245165" cy="656405"/>
              </a:xfrm>
              <a:prstGeom prst="rect">
                <a:avLst/>
              </a:prstGeom>
              <a:ln w="3175">
                <a:solidFill>
                  <a:srgbClr val="F0EAED"/>
                </a:solidFill>
              </a:ln>
            </p:spPr>
          </p:pic>
          <p:pic>
            <p:nvPicPr>
              <p:cNvPr id="49" name="Picture 48">
                <a:extLst>
                  <a:ext uri="{FF2B5EF4-FFF2-40B4-BE49-F238E27FC236}">
                    <a16:creationId xmlns:a16="http://schemas.microsoft.com/office/drawing/2014/main" id="{F64D4F5A-59BF-1EC2-CF85-707D4D24FB4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03779" y="6047030"/>
                <a:ext cx="656728" cy="673833"/>
              </a:xfrm>
              <a:prstGeom prst="rect">
                <a:avLst/>
              </a:prstGeom>
              <a:ln w="3175">
                <a:solidFill>
                  <a:srgbClr val="F0EAED"/>
                </a:solidFill>
              </a:ln>
            </p:spPr>
          </p:pic>
          <p:pic>
            <p:nvPicPr>
              <p:cNvPr id="50" name="Picture 49">
                <a:extLst>
                  <a:ext uri="{FF2B5EF4-FFF2-40B4-BE49-F238E27FC236}">
                    <a16:creationId xmlns:a16="http://schemas.microsoft.com/office/drawing/2014/main" id="{9A16CE89-191B-F9DD-48A2-964216752A2C}"/>
                  </a:ext>
                </a:extLst>
              </p:cNvPr>
              <p:cNvPicPr>
                <a:picLocks noChangeAspect="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l="29280" t="18990" r="29486" b="23782"/>
              <a:stretch>
                <a:fillRect/>
              </a:stretch>
            </p:blipFill>
            <p:spPr>
              <a:xfrm>
                <a:off x="7704882" y="6003853"/>
                <a:ext cx="728115" cy="807869"/>
              </a:xfrm>
              <a:prstGeom prst="rect">
                <a:avLst/>
              </a:prstGeom>
            </p:spPr>
          </p:pic>
        </p:grpSp>
        <p:cxnSp>
          <p:nvCxnSpPr>
            <p:cNvPr id="45" name="Straight Connector 44">
              <a:extLst>
                <a:ext uri="{FF2B5EF4-FFF2-40B4-BE49-F238E27FC236}">
                  <a16:creationId xmlns:a16="http://schemas.microsoft.com/office/drawing/2014/main" id="{99FF2815-C67C-69D0-E917-0A3A3E0E4945}"/>
                </a:ext>
              </a:extLst>
            </p:cNvPr>
            <p:cNvCxnSpPr/>
            <p:nvPr/>
          </p:nvCxnSpPr>
          <p:spPr>
            <a:xfrm>
              <a:off x="0" y="5908403"/>
              <a:ext cx="12192000" cy="0"/>
            </a:xfrm>
            <a:prstGeom prst="line">
              <a:avLst/>
            </a:prstGeom>
            <a:ln w="28575">
              <a:solidFill>
                <a:srgbClr val="852151"/>
              </a:solidFill>
            </a:ln>
          </p:spPr>
          <p:style>
            <a:lnRef idx="1">
              <a:schemeClr val="accent1"/>
            </a:lnRef>
            <a:fillRef idx="0">
              <a:schemeClr val="accent1"/>
            </a:fillRef>
            <a:effectRef idx="0">
              <a:schemeClr val="accent1"/>
            </a:effectRef>
            <a:fontRef idx="minor">
              <a:schemeClr val="tx1"/>
            </a:fontRef>
          </p:style>
        </p:cxnSp>
      </p:grpSp>
      <p:sp>
        <p:nvSpPr>
          <p:cNvPr id="65" name="TextBox 64">
            <a:extLst>
              <a:ext uri="{FF2B5EF4-FFF2-40B4-BE49-F238E27FC236}">
                <a16:creationId xmlns:a16="http://schemas.microsoft.com/office/drawing/2014/main" id="{3A848652-ADBA-BD28-2713-0B8AD5FAAC6C}"/>
              </a:ext>
            </a:extLst>
          </p:cNvPr>
          <p:cNvSpPr txBox="1"/>
          <p:nvPr/>
        </p:nvSpPr>
        <p:spPr>
          <a:xfrm>
            <a:off x="0" y="0"/>
            <a:ext cx="12192000" cy="1266060"/>
          </a:xfrm>
          <a:prstGeom prst="rect">
            <a:avLst/>
          </a:prstGeom>
          <a:solidFill>
            <a:srgbClr val="F0EAEB"/>
          </a:solidFill>
        </p:spPr>
        <p:txBody>
          <a:bodyPr wrap="square" rtlCol="0">
            <a:spAutoFit/>
          </a:bodyPr>
          <a:lstStyle/>
          <a:p>
            <a:endParaRPr lang="en-US" dirty="0"/>
          </a:p>
        </p:txBody>
      </p:sp>
      <p:grpSp>
        <p:nvGrpSpPr>
          <p:cNvPr id="66" name="Group 65">
            <a:extLst>
              <a:ext uri="{FF2B5EF4-FFF2-40B4-BE49-F238E27FC236}">
                <a16:creationId xmlns:a16="http://schemas.microsoft.com/office/drawing/2014/main" id="{FE38F4BC-8DB4-2A49-3B0D-3E201E1F1203}"/>
              </a:ext>
            </a:extLst>
          </p:cNvPr>
          <p:cNvGrpSpPr/>
          <p:nvPr/>
        </p:nvGrpSpPr>
        <p:grpSpPr>
          <a:xfrm>
            <a:off x="0" y="-127513"/>
            <a:ext cx="12192000" cy="1517499"/>
            <a:chOff x="0" y="-127513"/>
            <a:chExt cx="12192000" cy="1517499"/>
          </a:xfrm>
        </p:grpSpPr>
        <p:grpSp>
          <p:nvGrpSpPr>
            <p:cNvPr id="67" name="Group 66">
              <a:extLst>
                <a:ext uri="{FF2B5EF4-FFF2-40B4-BE49-F238E27FC236}">
                  <a16:creationId xmlns:a16="http://schemas.microsoft.com/office/drawing/2014/main" id="{4474BC36-2F76-BD94-CB43-A31473959902}"/>
                </a:ext>
              </a:extLst>
            </p:cNvPr>
            <p:cNvGrpSpPr/>
            <p:nvPr/>
          </p:nvGrpSpPr>
          <p:grpSpPr>
            <a:xfrm>
              <a:off x="0" y="-127513"/>
              <a:ext cx="5962650" cy="1517499"/>
              <a:chOff x="0" y="-127513"/>
              <a:chExt cx="5962650" cy="1517499"/>
            </a:xfrm>
          </p:grpSpPr>
          <p:pic>
            <p:nvPicPr>
              <p:cNvPr id="69" name="Picture 68">
                <a:extLst>
                  <a:ext uri="{FF2B5EF4-FFF2-40B4-BE49-F238E27FC236}">
                    <a16:creationId xmlns:a16="http://schemas.microsoft.com/office/drawing/2014/main" id="{11983F77-D424-B068-CB67-31A6C2BCABF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27513"/>
                <a:ext cx="1685925" cy="1517499"/>
              </a:xfrm>
              <a:prstGeom prst="rect">
                <a:avLst/>
              </a:prstGeom>
            </p:spPr>
          </p:pic>
          <p:sp>
            <p:nvSpPr>
              <p:cNvPr id="70" name="TextBox 69">
                <a:extLst>
                  <a:ext uri="{FF2B5EF4-FFF2-40B4-BE49-F238E27FC236}">
                    <a16:creationId xmlns:a16="http://schemas.microsoft.com/office/drawing/2014/main" id="{224754FF-815E-5BE0-B70D-5D4E32226D5D}"/>
                  </a:ext>
                </a:extLst>
              </p:cNvPr>
              <p:cNvSpPr txBox="1"/>
              <p:nvPr/>
            </p:nvSpPr>
            <p:spPr>
              <a:xfrm>
                <a:off x="1478616" y="308070"/>
                <a:ext cx="4484034" cy="646331"/>
              </a:xfrm>
              <a:prstGeom prst="rect">
                <a:avLst/>
              </a:prstGeom>
              <a:noFill/>
            </p:spPr>
            <p:txBody>
              <a:bodyPr wrap="square" rtlCol="0">
                <a:spAutoFit/>
              </a:bodyPr>
              <a:lstStyle/>
              <a:p>
                <a:r>
                  <a:rPr lang="en-US" sz="1200" dirty="0">
                    <a:solidFill>
                      <a:srgbClr val="852151"/>
                    </a:solidFill>
                    <a:latin typeface="ADLaM Display" panose="02010000000000000000" pitchFamily="2" charset="0"/>
                    <a:ea typeface="ADLaM Display" panose="02010000000000000000" pitchFamily="2" charset="0"/>
                    <a:cs typeface="ADLaM Display" panose="02010000000000000000" pitchFamily="2" charset="0"/>
                  </a:rPr>
                  <a:t>Tishk International University</a:t>
                </a:r>
              </a:p>
              <a:p>
                <a:r>
                  <a:rPr lang="en-US" sz="1200" dirty="0">
                    <a:solidFill>
                      <a:srgbClr val="852151"/>
                    </a:solidFill>
                    <a:latin typeface="ADLaM Display" panose="02010000000000000000" pitchFamily="2" charset="0"/>
                    <a:ea typeface="ADLaM Display" panose="02010000000000000000" pitchFamily="2" charset="0"/>
                    <a:cs typeface="ADLaM Display" panose="02010000000000000000" pitchFamily="2" charset="0"/>
                  </a:rPr>
                  <a:t>Faculty of Administrative Sciences and Economics</a:t>
                </a:r>
              </a:p>
              <a:p>
                <a:r>
                  <a:rPr lang="en-US" sz="1200" dirty="0">
                    <a:solidFill>
                      <a:srgbClr val="852151"/>
                    </a:solidFill>
                    <a:latin typeface="ADLaM Display" panose="02010000000000000000" pitchFamily="2" charset="0"/>
                    <a:ea typeface="ADLaM Display" panose="02010000000000000000" pitchFamily="2" charset="0"/>
                    <a:cs typeface="ADLaM Display" panose="02010000000000000000" pitchFamily="2" charset="0"/>
                  </a:rPr>
                  <a:t>Business and Management Department</a:t>
                </a:r>
              </a:p>
            </p:txBody>
          </p:sp>
        </p:grpSp>
        <p:cxnSp>
          <p:nvCxnSpPr>
            <p:cNvPr id="68" name="Straight Connector 67">
              <a:extLst>
                <a:ext uri="{FF2B5EF4-FFF2-40B4-BE49-F238E27FC236}">
                  <a16:creationId xmlns:a16="http://schemas.microsoft.com/office/drawing/2014/main" id="{12DA48BA-9FDE-EFE3-FEF5-4E7F05CDC635}"/>
                </a:ext>
              </a:extLst>
            </p:cNvPr>
            <p:cNvCxnSpPr/>
            <p:nvPr/>
          </p:nvCxnSpPr>
          <p:spPr>
            <a:xfrm>
              <a:off x="0" y="1273698"/>
              <a:ext cx="12192000" cy="0"/>
            </a:xfrm>
            <a:prstGeom prst="line">
              <a:avLst/>
            </a:prstGeom>
            <a:ln w="28575">
              <a:solidFill>
                <a:srgbClr val="852151"/>
              </a:solidFill>
            </a:ln>
          </p:spPr>
          <p:style>
            <a:lnRef idx="1">
              <a:schemeClr val="accent1"/>
            </a:lnRef>
            <a:fillRef idx="0">
              <a:schemeClr val="accent1"/>
            </a:fillRef>
            <a:effectRef idx="0">
              <a:schemeClr val="accent1"/>
            </a:effectRef>
            <a:fontRef idx="minor">
              <a:schemeClr val="tx1"/>
            </a:fontRef>
          </p:style>
        </p:cxnSp>
      </p:grpSp>
      <p:sp>
        <p:nvSpPr>
          <p:cNvPr id="2" name="Title 25">
            <a:extLst>
              <a:ext uri="{FF2B5EF4-FFF2-40B4-BE49-F238E27FC236}">
                <a16:creationId xmlns:a16="http://schemas.microsoft.com/office/drawing/2014/main" id="{4FEF03DC-15BE-27E8-CA89-37D619D743A8}"/>
              </a:ext>
            </a:extLst>
          </p:cNvPr>
          <p:cNvSpPr>
            <a:spLocks noGrp="1"/>
          </p:cNvSpPr>
          <p:nvPr>
            <p:ph type="ctrTitle"/>
          </p:nvPr>
        </p:nvSpPr>
        <p:spPr>
          <a:xfrm>
            <a:off x="1390650" y="2536725"/>
            <a:ext cx="9144000" cy="1739714"/>
          </a:xfrm>
        </p:spPr>
        <p:txBody>
          <a:bodyPr>
            <a:noAutofit/>
          </a:bodyPr>
          <a:lstStyle/>
          <a:p>
            <a:r>
              <a:rPr lang="en-US" sz="4400" b="1" dirty="0">
                <a:solidFill>
                  <a:srgbClr val="7030A0"/>
                </a:solidFill>
                <a:effectLst>
                  <a:outerShdw blurRad="38100" dist="38100" dir="2700000" algn="tl">
                    <a:srgbClr val="000000">
                      <a:alpha val="43137"/>
                    </a:srgbClr>
                  </a:outerShdw>
                </a:effectLst>
                <a:latin typeface="Comic Sans MS" panose="030F0702030302020204" pitchFamily="66" charset="0"/>
              </a:rPr>
              <a:t>Chapter Four</a:t>
            </a:r>
            <a:br>
              <a:rPr lang="en-US" sz="4400" b="1" dirty="0">
                <a:solidFill>
                  <a:srgbClr val="7030A0"/>
                </a:solidFill>
                <a:effectLst>
                  <a:outerShdw blurRad="38100" dist="38100" dir="2700000" algn="tl">
                    <a:srgbClr val="000000">
                      <a:alpha val="43137"/>
                    </a:srgbClr>
                  </a:outerShdw>
                </a:effectLst>
                <a:latin typeface="Comic Sans MS" panose="030F0702030302020204" pitchFamily="66" charset="0"/>
              </a:rPr>
            </a:br>
            <a:br>
              <a:rPr lang="en-US" sz="4400" b="1" dirty="0">
                <a:solidFill>
                  <a:srgbClr val="7030A0"/>
                </a:solidFill>
                <a:effectLst>
                  <a:outerShdw blurRad="38100" dist="38100" dir="2700000" algn="tl">
                    <a:srgbClr val="000000">
                      <a:alpha val="43137"/>
                    </a:srgbClr>
                  </a:outerShdw>
                </a:effectLst>
                <a:latin typeface="Comic Sans MS" panose="030F0702030302020204" pitchFamily="66" charset="0"/>
              </a:rPr>
            </a:br>
            <a:r>
              <a:rPr lang="en-US" sz="4400" b="1" dirty="0">
                <a:solidFill>
                  <a:srgbClr val="7030A0"/>
                </a:solidFill>
                <a:latin typeface="Comic Sans MS" panose="030F0702030302020204" pitchFamily="66" charset="0"/>
              </a:rPr>
              <a:t>Education in a Social Context</a:t>
            </a:r>
            <a:endParaRPr lang="en-US" sz="4400" b="1" dirty="0">
              <a:solidFill>
                <a:srgbClr val="7030A0"/>
              </a:solidFill>
              <a:effectLst>
                <a:outerShdw blurRad="38100" dist="38100" dir="2700000" algn="tl">
                  <a:srgbClr val="000000">
                    <a:alpha val="43137"/>
                  </a:srgbClr>
                </a:outerShdw>
              </a:effectLst>
              <a:latin typeface="Comic Sans MS" panose="030F0702030302020204" pitchFamily="66" charset="0"/>
            </a:endParaRPr>
          </a:p>
        </p:txBody>
      </p:sp>
    </p:spTree>
    <p:extLst>
      <p:ext uri="{BB962C8B-B14F-4D97-AF65-F5344CB8AC3E}">
        <p14:creationId xmlns:p14="http://schemas.microsoft.com/office/powerpoint/2010/main" val="4290864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31E7F98F-CC7B-C15E-5FCD-C255B4A5CCA9}"/>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DF880105-4A52-E633-E9A5-1D97E678E407}"/>
              </a:ext>
            </a:extLst>
          </p:cNvPr>
          <p:cNvSpPr/>
          <p:nvPr/>
        </p:nvSpPr>
        <p:spPr>
          <a:xfrm>
            <a:off x="0" y="5996619"/>
            <a:ext cx="12192000" cy="861381"/>
          </a:xfrm>
          <a:prstGeom prst="rect">
            <a:avLst/>
          </a:prstGeom>
          <a:solidFill>
            <a:srgbClr val="F0EAEB"/>
          </a:solidFill>
          <a:ln w="3175">
            <a:solidFill>
              <a:srgbClr val="F0EAED"/>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itle 27">
            <a:extLst>
              <a:ext uri="{FF2B5EF4-FFF2-40B4-BE49-F238E27FC236}">
                <a16:creationId xmlns:a16="http://schemas.microsoft.com/office/drawing/2014/main" id="{53212E5D-D90D-F6CF-D53C-26790ECEC353}"/>
              </a:ext>
            </a:extLst>
          </p:cNvPr>
          <p:cNvSpPr>
            <a:spLocks noGrp="1"/>
          </p:cNvSpPr>
          <p:nvPr>
            <p:ph type="title"/>
          </p:nvPr>
        </p:nvSpPr>
        <p:spPr/>
        <p:txBody>
          <a:bodyPr/>
          <a:lstStyle/>
          <a:p>
            <a:r>
              <a:rPr lang="en-US" b="1" dirty="0">
                <a:solidFill>
                  <a:srgbClr val="0070C0"/>
                </a:solidFill>
                <a:latin typeface="Comic Sans MS" panose="030F0702030302020204" pitchFamily="66" charset="0"/>
              </a:rPr>
              <a:t>Contents…</a:t>
            </a:r>
          </a:p>
        </p:txBody>
      </p:sp>
      <p:sp>
        <p:nvSpPr>
          <p:cNvPr id="29" name="Content Placeholder 28">
            <a:extLst>
              <a:ext uri="{FF2B5EF4-FFF2-40B4-BE49-F238E27FC236}">
                <a16:creationId xmlns:a16="http://schemas.microsoft.com/office/drawing/2014/main" id="{8C874829-394E-9325-A2AF-AF57F1298E3A}"/>
              </a:ext>
            </a:extLst>
          </p:cNvPr>
          <p:cNvSpPr>
            <a:spLocks noGrp="1"/>
          </p:cNvSpPr>
          <p:nvPr>
            <p:ph idx="1"/>
          </p:nvPr>
        </p:nvSpPr>
        <p:spPr>
          <a:xfrm>
            <a:off x="838200" y="1386348"/>
            <a:ext cx="10515600" cy="4033377"/>
          </a:xfrm>
        </p:spPr>
        <p:txBody>
          <a:bodyPr>
            <a:normAutofit lnSpcReduction="10000"/>
          </a:bodyPr>
          <a:lstStyle/>
          <a:p>
            <a:pPr>
              <a:lnSpc>
                <a:spcPct val="150000"/>
              </a:lnSpc>
              <a:buFont typeface="Wingdings" panose="05000000000000000000" pitchFamily="2" charset="2"/>
              <a:buChar char="Ø"/>
            </a:pPr>
            <a:r>
              <a:rPr lang="en-US" sz="3200" dirty="0"/>
              <a:t>Education Definition </a:t>
            </a:r>
          </a:p>
          <a:p>
            <a:pPr>
              <a:lnSpc>
                <a:spcPct val="150000"/>
              </a:lnSpc>
              <a:buFont typeface="Wingdings" panose="05000000000000000000" pitchFamily="2" charset="2"/>
              <a:buChar char="Ø"/>
            </a:pPr>
            <a:r>
              <a:rPr lang="en-US" sz="3200" dirty="0"/>
              <a:t>Types of learning </a:t>
            </a:r>
          </a:p>
          <a:p>
            <a:pPr>
              <a:lnSpc>
                <a:spcPct val="150000"/>
              </a:lnSpc>
              <a:buFont typeface="Wingdings" panose="05000000000000000000" pitchFamily="2" charset="2"/>
              <a:buChar char="Ø"/>
            </a:pPr>
            <a:r>
              <a:rPr lang="en-US" sz="3200" dirty="0"/>
              <a:t>Formal and informal learning </a:t>
            </a:r>
          </a:p>
          <a:p>
            <a:pPr>
              <a:lnSpc>
                <a:spcPct val="150000"/>
              </a:lnSpc>
              <a:buFont typeface="Wingdings" panose="05000000000000000000" pitchFamily="2" charset="2"/>
              <a:buChar char="Ø"/>
            </a:pPr>
            <a:r>
              <a:rPr lang="en-US" sz="3200" dirty="0"/>
              <a:t>Education in a social context </a:t>
            </a:r>
          </a:p>
          <a:p>
            <a:pPr>
              <a:lnSpc>
                <a:spcPct val="150000"/>
              </a:lnSpc>
              <a:buFont typeface="Wingdings" panose="05000000000000000000" pitchFamily="2" charset="2"/>
              <a:buChar char="Ø"/>
            </a:pPr>
            <a:r>
              <a:rPr lang="en-US" sz="3200" dirty="0"/>
              <a:t>Socialization </a:t>
            </a:r>
          </a:p>
        </p:txBody>
      </p:sp>
      <p:cxnSp>
        <p:nvCxnSpPr>
          <p:cNvPr id="7" name="Straight Connector 6">
            <a:extLst>
              <a:ext uri="{FF2B5EF4-FFF2-40B4-BE49-F238E27FC236}">
                <a16:creationId xmlns:a16="http://schemas.microsoft.com/office/drawing/2014/main" id="{420F5C1D-9D5E-C4B0-A54C-F52CE99EC7DA}"/>
              </a:ext>
            </a:extLst>
          </p:cNvPr>
          <p:cNvCxnSpPr/>
          <p:nvPr/>
        </p:nvCxnSpPr>
        <p:spPr>
          <a:xfrm>
            <a:off x="0" y="5996619"/>
            <a:ext cx="12192000" cy="0"/>
          </a:xfrm>
          <a:prstGeom prst="line">
            <a:avLst/>
          </a:prstGeom>
          <a:ln w="28575">
            <a:solidFill>
              <a:srgbClr val="85215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7A30C2FD-798C-D5E3-CAAD-0A738A4CDC0D}"/>
              </a:ext>
            </a:extLst>
          </p:cNvPr>
          <p:cNvGrpSpPr/>
          <p:nvPr/>
        </p:nvGrpSpPr>
        <p:grpSpPr>
          <a:xfrm>
            <a:off x="91747" y="5943219"/>
            <a:ext cx="12012834" cy="955124"/>
            <a:chOff x="91747" y="5943219"/>
            <a:chExt cx="12012834" cy="955124"/>
          </a:xfrm>
        </p:grpSpPr>
        <p:grpSp>
          <p:nvGrpSpPr>
            <p:cNvPr id="8" name="Group 7">
              <a:extLst>
                <a:ext uri="{FF2B5EF4-FFF2-40B4-BE49-F238E27FC236}">
                  <a16:creationId xmlns:a16="http://schemas.microsoft.com/office/drawing/2014/main" id="{C54960AF-33FD-D38D-1045-06ABD53E0E42}"/>
                </a:ext>
              </a:extLst>
            </p:cNvPr>
            <p:cNvGrpSpPr/>
            <p:nvPr/>
          </p:nvGrpSpPr>
          <p:grpSpPr>
            <a:xfrm>
              <a:off x="91747" y="5943219"/>
              <a:ext cx="12012834" cy="955124"/>
              <a:chOff x="91747" y="5943219"/>
              <a:chExt cx="12012834" cy="955124"/>
            </a:xfrm>
          </p:grpSpPr>
          <p:pic>
            <p:nvPicPr>
              <p:cNvPr id="24" name="Picture 23">
                <a:extLst>
                  <a:ext uri="{FF2B5EF4-FFF2-40B4-BE49-F238E27FC236}">
                    <a16:creationId xmlns:a16="http://schemas.microsoft.com/office/drawing/2014/main" id="{C552D231-1471-3EEF-05C0-099AFFBFCC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747" y="5943219"/>
                <a:ext cx="1028579" cy="955124"/>
              </a:xfrm>
              <a:prstGeom prst="rect">
                <a:avLst/>
              </a:prstGeom>
              <a:ln w="3175">
                <a:solidFill>
                  <a:srgbClr val="F0EAED"/>
                </a:solidFill>
              </a:ln>
            </p:spPr>
          </p:pic>
          <p:sp>
            <p:nvSpPr>
              <p:cNvPr id="25" name="TextBox 24">
                <a:extLst>
                  <a:ext uri="{FF2B5EF4-FFF2-40B4-BE49-F238E27FC236}">
                    <a16:creationId xmlns:a16="http://schemas.microsoft.com/office/drawing/2014/main" id="{9AD2F059-797D-C56A-9BFD-950D882594B9}"/>
                  </a:ext>
                </a:extLst>
              </p:cNvPr>
              <p:cNvSpPr txBox="1"/>
              <p:nvPr/>
            </p:nvSpPr>
            <p:spPr>
              <a:xfrm>
                <a:off x="931644" y="6120699"/>
                <a:ext cx="4147934" cy="600164"/>
              </a:xfrm>
              <a:prstGeom prst="rect">
                <a:avLst/>
              </a:prstGeom>
              <a:noFill/>
              <a:ln w="3175">
                <a:solidFill>
                  <a:srgbClr val="F0EAED"/>
                </a:solidFill>
              </a:ln>
            </p:spPr>
            <p:txBody>
              <a:bodyPr wrap="square" rtlCol="0">
                <a:spAutoFit/>
              </a:bodyPr>
              <a:lstStyle/>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Tishk International University</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Faculty of Administrative Sciences and Economics</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Business and Management Department</a:t>
                </a:r>
              </a:p>
            </p:txBody>
          </p:sp>
          <p:grpSp>
            <p:nvGrpSpPr>
              <p:cNvPr id="5" name="Group 4">
                <a:extLst>
                  <a:ext uri="{FF2B5EF4-FFF2-40B4-BE49-F238E27FC236}">
                    <a16:creationId xmlns:a16="http://schemas.microsoft.com/office/drawing/2014/main" id="{24CCA6A7-DDAD-1427-2651-4C989D4086DF}"/>
                  </a:ext>
                </a:extLst>
              </p:cNvPr>
              <p:cNvGrpSpPr/>
              <p:nvPr/>
            </p:nvGrpSpPr>
            <p:grpSpPr>
              <a:xfrm>
                <a:off x="7003779" y="6022181"/>
                <a:ext cx="5100802" cy="723530"/>
                <a:chOff x="6772175" y="5896130"/>
                <a:chExt cx="5100802" cy="723530"/>
              </a:xfrm>
            </p:grpSpPr>
            <p:pic>
              <p:nvPicPr>
                <p:cNvPr id="18" name="Picture 17">
                  <a:extLst>
                    <a:ext uri="{FF2B5EF4-FFF2-40B4-BE49-F238E27FC236}">
                      <a16:creationId xmlns:a16="http://schemas.microsoft.com/office/drawing/2014/main" id="{5CFDF147-BB26-8100-0E30-A6E126A79C70}"/>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7096" r="4560"/>
                <a:stretch>
                  <a:fillRect/>
                </a:stretch>
              </p:blipFill>
              <p:spPr>
                <a:xfrm>
                  <a:off x="8266795" y="5896130"/>
                  <a:ext cx="984985" cy="723530"/>
                </a:xfrm>
                <a:prstGeom prst="rect">
                  <a:avLst/>
                </a:prstGeom>
                <a:ln w="3175">
                  <a:solidFill>
                    <a:srgbClr val="F0EAED"/>
                  </a:solidFill>
                </a:ln>
              </p:spPr>
            </p:pic>
            <p:pic>
              <p:nvPicPr>
                <p:cNvPr id="2" name="Picture 1">
                  <a:extLst>
                    <a:ext uri="{FF2B5EF4-FFF2-40B4-BE49-F238E27FC236}">
                      <a16:creationId xmlns:a16="http://schemas.microsoft.com/office/drawing/2014/main" id="{8FE3F4A2-FCA5-3A87-2156-38BFD2B13E56}"/>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12817" t="22563" r="14799" b="36822"/>
                <a:stretch>
                  <a:fillRect/>
                </a:stretch>
              </p:blipFill>
              <p:spPr>
                <a:xfrm>
                  <a:off x="9317183" y="6042088"/>
                  <a:ext cx="1310629" cy="399768"/>
                </a:xfrm>
                <a:prstGeom prst="rect">
                  <a:avLst/>
                </a:prstGeom>
                <a:ln w="3175">
                  <a:solidFill>
                    <a:srgbClr val="F0EAED"/>
                  </a:solidFill>
                </a:ln>
              </p:spPr>
            </p:pic>
            <p:pic>
              <p:nvPicPr>
                <p:cNvPr id="3" name="Picture 2">
                  <a:extLst>
                    <a:ext uri="{FF2B5EF4-FFF2-40B4-BE49-F238E27FC236}">
                      <a16:creationId xmlns:a16="http://schemas.microsoft.com/office/drawing/2014/main" id="{4382DFF7-5486-5152-A3D0-B510373010D7}"/>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627812" y="5938407"/>
                  <a:ext cx="1245165" cy="656405"/>
                </a:xfrm>
                <a:prstGeom prst="rect">
                  <a:avLst/>
                </a:prstGeom>
                <a:ln w="3175">
                  <a:solidFill>
                    <a:srgbClr val="F0EAED"/>
                  </a:solidFill>
                </a:ln>
              </p:spPr>
            </p:pic>
            <p:pic>
              <p:nvPicPr>
                <p:cNvPr id="4" name="Picture 3">
                  <a:extLst>
                    <a:ext uri="{FF2B5EF4-FFF2-40B4-BE49-F238E27FC236}">
                      <a16:creationId xmlns:a16="http://schemas.microsoft.com/office/drawing/2014/main" id="{D2438348-8643-9316-908A-B6F3F67FA7A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72175" y="5920979"/>
                  <a:ext cx="656728" cy="673833"/>
                </a:xfrm>
                <a:prstGeom prst="rect">
                  <a:avLst/>
                </a:prstGeom>
                <a:ln w="3175">
                  <a:solidFill>
                    <a:srgbClr val="F0EAED"/>
                  </a:solidFill>
                </a:ln>
              </p:spPr>
            </p:pic>
          </p:grpSp>
        </p:grpSp>
        <p:pic>
          <p:nvPicPr>
            <p:cNvPr id="6" name="Picture 5">
              <a:extLst>
                <a:ext uri="{FF2B5EF4-FFF2-40B4-BE49-F238E27FC236}">
                  <a16:creationId xmlns:a16="http://schemas.microsoft.com/office/drawing/2014/main" id="{A3FE7390-7C87-D0B6-73B3-02DB6272E4B0}"/>
                </a:ext>
              </a:extLst>
            </p:cNvPr>
            <p:cNvPicPr>
              <a:picLocks noChangeAspect="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l="29280" t="18990" r="29486" b="23782"/>
            <a:stretch>
              <a:fillRect/>
            </a:stretch>
          </p:blipFill>
          <p:spPr>
            <a:xfrm>
              <a:off x="7704882" y="6003853"/>
              <a:ext cx="728115" cy="807869"/>
            </a:xfrm>
            <a:prstGeom prst="rect">
              <a:avLst/>
            </a:prstGeom>
          </p:spPr>
        </p:pic>
      </p:grpSp>
    </p:spTree>
    <p:extLst>
      <p:ext uri="{BB962C8B-B14F-4D97-AF65-F5344CB8AC3E}">
        <p14:creationId xmlns:p14="http://schemas.microsoft.com/office/powerpoint/2010/main" val="3500946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 calcmode="lin" valueType="num">
                                      <p:cBhvr additive="base">
                                        <p:cTn id="7"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
                                            <p:txEl>
                                              <p:pRg st="1" end="1"/>
                                            </p:txEl>
                                          </p:spTgt>
                                        </p:tgtEl>
                                        <p:attrNameLst>
                                          <p:attrName>style.visibility</p:attrName>
                                        </p:attrNameLst>
                                      </p:cBhvr>
                                      <p:to>
                                        <p:strVal val="visible"/>
                                      </p:to>
                                    </p:set>
                                    <p:anim calcmode="lin" valueType="num">
                                      <p:cBhvr additive="base">
                                        <p:cTn id="13" dur="500" fill="hold"/>
                                        <p:tgtEl>
                                          <p:spTgt spid="2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9">
                                            <p:txEl>
                                              <p:pRg st="2" end="2"/>
                                            </p:txEl>
                                          </p:spTgt>
                                        </p:tgtEl>
                                        <p:attrNameLst>
                                          <p:attrName>style.visibility</p:attrName>
                                        </p:attrNameLst>
                                      </p:cBhvr>
                                      <p:to>
                                        <p:strVal val="visible"/>
                                      </p:to>
                                    </p:set>
                                    <p:anim calcmode="lin" valueType="num">
                                      <p:cBhvr additive="base">
                                        <p:cTn id="19" dur="500" fill="hold"/>
                                        <p:tgtEl>
                                          <p:spTgt spid="2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9">
                                            <p:txEl>
                                              <p:pRg st="3" end="3"/>
                                            </p:txEl>
                                          </p:spTgt>
                                        </p:tgtEl>
                                        <p:attrNameLst>
                                          <p:attrName>style.visibility</p:attrName>
                                        </p:attrNameLst>
                                      </p:cBhvr>
                                      <p:to>
                                        <p:strVal val="visible"/>
                                      </p:to>
                                    </p:set>
                                    <p:anim calcmode="lin" valueType="num">
                                      <p:cBhvr additive="base">
                                        <p:cTn id="25" dur="500" fill="hold"/>
                                        <p:tgtEl>
                                          <p:spTgt spid="2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9">
                                            <p:txEl>
                                              <p:pRg st="4" end="4"/>
                                            </p:txEl>
                                          </p:spTgt>
                                        </p:tgtEl>
                                        <p:attrNameLst>
                                          <p:attrName>style.visibility</p:attrName>
                                        </p:attrNameLst>
                                      </p:cBhvr>
                                      <p:to>
                                        <p:strVal val="visible"/>
                                      </p:to>
                                    </p:set>
                                    <p:anim calcmode="lin" valueType="num">
                                      <p:cBhvr additive="base">
                                        <p:cTn id="31" dur="500" fill="hold"/>
                                        <p:tgtEl>
                                          <p:spTgt spid="2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A855FDD4-5DFC-EE97-EEE2-5EB7EC8C85EC}"/>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4526A430-B007-FD7D-639A-9EAD5A1D695E}"/>
              </a:ext>
            </a:extLst>
          </p:cNvPr>
          <p:cNvSpPr/>
          <p:nvPr/>
        </p:nvSpPr>
        <p:spPr>
          <a:xfrm>
            <a:off x="0" y="5996619"/>
            <a:ext cx="12192000" cy="861381"/>
          </a:xfrm>
          <a:prstGeom prst="rect">
            <a:avLst/>
          </a:prstGeom>
          <a:solidFill>
            <a:srgbClr val="F0EAEB"/>
          </a:solidFill>
          <a:ln w="3175">
            <a:solidFill>
              <a:srgbClr val="F0EAED"/>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itle 27">
            <a:extLst>
              <a:ext uri="{FF2B5EF4-FFF2-40B4-BE49-F238E27FC236}">
                <a16:creationId xmlns:a16="http://schemas.microsoft.com/office/drawing/2014/main" id="{12BC7BE0-3347-E76E-0D52-B69AD6BE409B}"/>
              </a:ext>
            </a:extLst>
          </p:cNvPr>
          <p:cNvSpPr>
            <a:spLocks noGrp="1"/>
          </p:cNvSpPr>
          <p:nvPr>
            <p:ph type="title"/>
          </p:nvPr>
        </p:nvSpPr>
        <p:spPr>
          <a:xfrm>
            <a:off x="838200" y="365125"/>
            <a:ext cx="10515600" cy="748669"/>
          </a:xfrm>
        </p:spPr>
        <p:txBody>
          <a:bodyPr/>
          <a:lstStyle/>
          <a:p>
            <a:r>
              <a:rPr lang="en-US" b="1" dirty="0">
                <a:solidFill>
                  <a:schemeClr val="accent6">
                    <a:lumMod val="75000"/>
                  </a:schemeClr>
                </a:solidFill>
              </a:rPr>
              <a:t>Education</a:t>
            </a:r>
            <a:endParaRPr lang="en-US" b="1" dirty="0">
              <a:solidFill>
                <a:schemeClr val="accent6">
                  <a:lumMod val="75000"/>
                </a:schemeClr>
              </a:solidFill>
              <a:latin typeface="Comic Sans MS" panose="030F0702030302020204" pitchFamily="66" charset="0"/>
            </a:endParaRPr>
          </a:p>
        </p:txBody>
      </p:sp>
      <p:sp>
        <p:nvSpPr>
          <p:cNvPr id="29" name="Content Placeholder 28">
            <a:extLst>
              <a:ext uri="{FF2B5EF4-FFF2-40B4-BE49-F238E27FC236}">
                <a16:creationId xmlns:a16="http://schemas.microsoft.com/office/drawing/2014/main" id="{1C52AF8F-9861-268D-8BAC-3B2516000FAC}"/>
              </a:ext>
            </a:extLst>
          </p:cNvPr>
          <p:cNvSpPr>
            <a:spLocks noGrp="1"/>
          </p:cNvSpPr>
          <p:nvPr>
            <p:ph idx="1"/>
          </p:nvPr>
        </p:nvSpPr>
        <p:spPr>
          <a:xfrm>
            <a:off x="838200" y="1164204"/>
            <a:ext cx="10515600" cy="4626059"/>
          </a:xfrm>
        </p:spPr>
        <p:txBody>
          <a:bodyPr>
            <a:normAutofit fontScale="85000" lnSpcReduction="20000"/>
          </a:bodyPr>
          <a:lstStyle/>
          <a:p>
            <a:pPr>
              <a:lnSpc>
                <a:spcPct val="150000"/>
              </a:lnSpc>
              <a:buFont typeface="Wingdings" panose="05000000000000000000" pitchFamily="2" charset="2"/>
              <a:buChar char="Ø"/>
            </a:pPr>
            <a:r>
              <a:rPr lang="en-US" sz="3200" dirty="0"/>
              <a:t>Education is a </a:t>
            </a:r>
            <a:r>
              <a:rPr lang="en-US" sz="3200" dirty="0">
                <a:solidFill>
                  <a:srgbClr val="00B0F0"/>
                </a:solidFill>
              </a:rPr>
              <a:t>social institution </a:t>
            </a:r>
            <a:r>
              <a:rPr lang="en-US" sz="3200" dirty="0"/>
              <a:t>through which a society’s children are taught basic academic </a:t>
            </a:r>
            <a:r>
              <a:rPr lang="en-US" sz="3200" dirty="0">
                <a:solidFill>
                  <a:srgbClr val="00B0F0"/>
                </a:solidFill>
              </a:rPr>
              <a:t>knowledge</a:t>
            </a:r>
            <a:r>
              <a:rPr lang="en-US" sz="3200" dirty="0"/>
              <a:t>, </a:t>
            </a:r>
            <a:r>
              <a:rPr lang="en-US" sz="3200" dirty="0">
                <a:solidFill>
                  <a:srgbClr val="00B0F0"/>
                </a:solidFill>
              </a:rPr>
              <a:t>learning skills</a:t>
            </a:r>
            <a:r>
              <a:rPr lang="en-US" sz="3200" dirty="0"/>
              <a:t>, and </a:t>
            </a:r>
            <a:r>
              <a:rPr lang="en-US" sz="3200" dirty="0">
                <a:solidFill>
                  <a:srgbClr val="00B0F0"/>
                </a:solidFill>
              </a:rPr>
              <a:t>cultural norms</a:t>
            </a:r>
            <a:r>
              <a:rPr lang="en-US" sz="3200" dirty="0"/>
              <a:t>. </a:t>
            </a:r>
          </a:p>
          <a:p>
            <a:pPr>
              <a:lnSpc>
                <a:spcPct val="150000"/>
              </a:lnSpc>
              <a:buFont typeface="Wingdings" panose="05000000000000000000" pitchFamily="2" charset="2"/>
              <a:buChar char="Ø"/>
            </a:pPr>
            <a:r>
              <a:rPr lang="en-US" sz="3200" dirty="0"/>
              <a:t>Every nation in the world is equipped with some forms of education system, though those systems vary greatly. </a:t>
            </a:r>
          </a:p>
          <a:p>
            <a:pPr>
              <a:lnSpc>
                <a:spcPct val="150000"/>
              </a:lnSpc>
              <a:buFont typeface="Wingdings" panose="05000000000000000000" pitchFamily="2" charset="2"/>
              <a:buChar char="Ø"/>
            </a:pPr>
            <a:r>
              <a:rPr lang="en-US" sz="3200" dirty="0"/>
              <a:t>The </a:t>
            </a:r>
            <a:r>
              <a:rPr lang="en-US" sz="3200" b="1" dirty="0">
                <a:solidFill>
                  <a:srgbClr val="C00000"/>
                </a:solidFill>
              </a:rPr>
              <a:t>major factors that affect education </a:t>
            </a:r>
            <a:r>
              <a:rPr lang="en-US" sz="3200" dirty="0"/>
              <a:t>systems are the </a:t>
            </a:r>
            <a:r>
              <a:rPr lang="en-US" sz="3200" dirty="0">
                <a:solidFill>
                  <a:srgbClr val="C00000"/>
                </a:solidFill>
              </a:rPr>
              <a:t>resources</a:t>
            </a:r>
            <a:r>
              <a:rPr lang="en-US" sz="3200" dirty="0"/>
              <a:t> and </a:t>
            </a:r>
            <a:r>
              <a:rPr lang="en-US" sz="3200" dirty="0">
                <a:solidFill>
                  <a:srgbClr val="C00000"/>
                </a:solidFill>
              </a:rPr>
              <a:t>money</a:t>
            </a:r>
            <a:r>
              <a:rPr lang="en-US" sz="3200" dirty="0"/>
              <a:t> that are utilized to support those systems in different nations. As you might expect, a country’s wealth has much to do with the amount of money spent on education. </a:t>
            </a:r>
          </a:p>
        </p:txBody>
      </p:sp>
      <p:cxnSp>
        <p:nvCxnSpPr>
          <p:cNvPr id="7" name="Straight Connector 6">
            <a:extLst>
              <a:ext uri="{FF2B5EF4-FFF2-40B4-BE49-F238E27FC236}">
                <a16:creationId xmlns:a16="http://schemas.microsoft.com/office/drawing/2014/main" id="{2B8565C8-28FF-1F35-D4FF-FA5ABEDC19E2}"/>
              </a:ext>
            </a:extLst>
          </p:cNvPr>
          <p:cNvCxnSpPr/>
          <p:nvPr/>
        </p:nvCxnSpPr>
        <p:spPr>
          <a:xfrm>
            <a:off x="0" y="5996619"/>
            <a:ext cx="12192000" cy="0"/>
          </a:xfrm>
          <a:prstGeom prst="line">
            <a:avLst/>
          </a:prstGeom>
          <a:ln w="28575">
            <a:solidFill>
              <a:srgbClr val="85215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E6DBAFFB-39E3-1661-5D21-E046E4BBB536}"/>
              </a:ext>
            </a:extLst>
          </p:cNvPr>
          <p:cNvGrpSpPr/>
          <p:nvPr/>
        </p:nvGrpSpPr>
        <p:grpSpPr>
          <a:xfrm>
            <a:off x="91747" y="5943219"/>
            <a:ext cx="12012834" cy="955124"/>
            <a:chOff x="91747" y="5943219"/>
            <a:chExt cx="12012834" cy="955124"/>
          </a:xfrm>
        </p:grpSpPr>
        <p:grpSp>
          <p:nvGrpSpPr>
            <p:cNvPr id="8" name="Group 7">
              <a:extLst>
                <a:ext uri="{FF2B5EF4-FFF2-40B4-BE49-F238E27FC236}">
                  <a16:creationId xmlns:a16="http://schemas.microsoft.com/office/drawing/2014/main" id="{09307EA0-4EA2-EFF4-C357-BC05B1EC03A3}"/>
                </a:ext>
              </a:extLst>
            </p:cNvPr>
            <p:cNvGrpSpPr/>
            <p:nvPr/>
          </p:nvGrpSpPr>
          <p:grpSpPr>
            <a:xfrm>
              <a:off x="91747" y="5943219"/>
              <a:ext cx="12012834" cy="955124"/>
              <a:chOff x="91747" y="5943219"/>
              <a:chExt cx="12012834" cy="955124"/>
            </a:xfrm>
          </p:grpSpPr>
          <p:pic>
            <p:nvPicPr>
              <p:cNvPr id="24" name="Picture 23">
                <a:extLst>
                  <a:ext uri="{FF2B5EF4-FFF2-40B4-BE49-F238E27FC236}">
                    <a16:creationId xmlns:a16="http://schemas.microsoft.com/office/drawing/2014/main" id="{C88C2A3C-FF4A-FCDE-E9A5-FD5656EC7A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747" y="5943219"/>
                <a:ext cx="1028579" cy="955124"/>
              </a:xfrm>
              <a:prstGeom prst="rect">
                <a:avLst/>
              </a:prstGeom>
              <a:ln w="3175">
                <a:solidFill>
                  <a:srgbClr val="F0EAED"/>
                </a:solidFill>
              </a:ln>
            </p:spPr>
          </p:pic>
          <p:sp>
            <p:nvSpPr>
              <p:cNvPr id="25" name="TextBox 24">
                <a:extLst>
                  <a:ext uri="{FF2B5EF4-FFF2-40B4-BE49-F238E27FC236}">
                    <a16:creationId xmlns:a16="http://schemas.microsoft.com/office/drawing/2014/main" id="{C1280D11-DC59-A727-0314-9D3D5EB498E8}"/>
                  </a:ext>
                </a:extLst>
              </p:cNvPr>
              <p:cNvSpPr txBox="1"/>
              <p:nvPr/>
            </p:nvSpPr>
            <p:spPr>
              <a:xfrm>
                <a:off x="931644" y="6120699"/>
                <a:ext cx="4147934" cy="600164"/>
              </a:xfrm>
              <a:prstGeom prst="rect">
                <a:avLst/>
              </a:prstGeom>
              <a:noFill/>
              <a:ln w="3175">
                <a:solidFill>
                  <a:srgbClr val="F0EAED"/>
                </a:solidFill>
              </a:ln>
            </p:spPr>
            <p:txBody>
              <a:bodyPr wrap="square" rtlCol="0">
                <a:spAutoFit/>
              </a:bodyPr>
              <a:lstStyle/>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Tishk International University</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Faculty of Administrative Sciences and Economics</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Business and Management Department</a:t>
                </a:r>
              </a:p>
            </p:txBody>
          </p:sp>
          <p:grpSp>
            <p:nvGrpSpPr>
              <p:cNvPr id="5" name="Group 4">
                <a:extLst>
                  <a:ext uri="{FF2B5EF4-FFF2-40B4-BE49-F238E27FC236}">
                    <a16:creationId xmlns:a16="http://schemas.microsoft.com/office/drawing/2014/main" id="{8177C618-ADB7-C4EE-FE8E-60661FC36646}"/>
                  </a:ext>
                </a:extLst>
              </p:cNvPr>
              <p:cNvGrpSpPr/>
              <p:nvPr/>
            </p:nvGrpSpPr>
            <p:grpSpPr>
              <a:xfrm>
                <a:off x="7003779" y="6022181"/>
                <a:ext cx="5100802" cy="723530"/>
                <a:chOff x="6772175" y="5896130"/>
                <a:chExt cx="5100802" cy="723530"/>
              </a:xfrm>
            </p:grpSpPr>
            <p:pic>
              <p:nvPicPr>
                <p:cNvPr id="18" name="Picture 17">
                  <a:extLst>
                    <a:ext uri="{FF2B5EF4-FFF2-40B4-BE49-F238E27FC236}">
                      <a16:creationId xmlns:a16="http://schemas.microsoft.com/office/drawing/2014/main" id="{483DCA9B-4DC4-3842-9403-033C2DAD4BD9}"/>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7096" r="4560"/>
                <a:stretch>
                  <a:fillRect/>
                </a:stretch>
              </p:blipFill>
              <p:spPr>
                <a:xfrm>
                  <a:off x="8266795" y="5896130"/>
                  <a:ext cx="984985" cy="723530"/>
                </a:xfrm>
                <a:prstGeom prst="rect">
                  <a:avLst/>
                </a:prstGeom>
                <a:ln w="3175">
                  <a:solidFill>
                    <a:srgbClr val="F0EAED"/>
                  </a:solidFill>
                </a:ln>
              </p:spPr>
            </p:pic>
            <p:pic>
              <p:nvPicPr>
                <p:cNvPr id="2" name="Picture 1">
                  <a:extLst>
                    <a:ext uri="{FF2B5EF4-FFF2-40B4-BE49-F238E27FC236}">
                      <a16:creationId xmlns:a16="http://schemas.microsoft.com/office/drawing/2014/main" id="{98301D99-25AA-4BB7-73D7-0FB100342812}"/>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12817" t="22563" r="14799" b="36822"/>
                <a:stretch>
                  <a:fillRect/>
                </a:stretch>
              </p:blipFill>
              <p:spPr>
                <a:xfrm>
                  <a:off x="9317183" y="6042088"/>
                  <a:ext cx="1310629" cy="399768"/>
                </a:xfrm>
                <a:prstGeom prst="rect">
                  <a:avLst/>
                </a:prstGeom>
                <a:ln w="3175">
                  <a:solidFill>
                    <a:srgbClr val="F0EAED"/>
                  </a:solidFill>
                </a:ln>
              </p:spPr>
            </p:pic>
            <p:pic>
              <p:nvPicPr>
                <p:cNvPr id="3" name="Picture 2">
                  <a:extLst>
                    <a:ext uri="{FF2B5EF4-FFF2-40B4-BE49-F238E27FC236}">
                      <a16:creationId xmlns:a16="http://schemas.microsoft.com/office/drawing/2014/main" id="{3A521D1A-4C35-C4D5-84B7-83B4AA345488}"/>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627812" y="5938407"/>
                  <a:ext cx="1245165" cy="656405"/>
                </a:xfrm>
                <a:prstGeom prst="rect">
                  <a:avLst/>
                </a:prstGeom>
                <a:ln w="3175">
                  <a:solidFill>
                    <a:srgbClr val="F0EAED"/>
                  </a:solidFill>
                </a:ln>
              </p:spPr>
            </p:pic>
            <p:pic>
              <p:nvPicPr>
                <p:cNvPr id="4" name="Picture 3">
                  <a:extLst>
                    <a:ext uri="{FF2B5EF4-FFF2-40B4-BE49-F238E27FC236}">
                      <a16:creationId xmlns:a16="http://schemas.microsoft.com/office/drawing/2014/main" id="{4845C29A-5574-1FC8-3149-5428BDE0534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72175" y="5920979"/>
                  <a:ext cx="656728" cy="673833"/>
                </a:xfrm>
                <a:prstGeom prst="rect">
                  <a:avLst/>
                </a:prstGeom>
                <a:ln w="3175">
                  <a:solidFill>
                    <a:srgbClr val="F0EAED"/>
                  </a:solidFill>
                </a:ln>
              </p:spPr>
            </p:pic>
          </p:grpSp>
        </p:grpSp>
        <p:pic>
          <p:nvPicPr>
            <p:cNvPr id="6" name="Picture 5">
              <a:extLst>
                <a:ext uri="{FF2B5EF4-FFF2-40B4-BE49-F238E27FC236}">
                  <a16:creationId xmlns:a16="http://schemas.microsoft.com/office/drawing/2014/main" id="{CF9D316F-50CF-135D-8BE2-B44808C90621}"/>
                </a:ext>
              </a:extLst>
            </p:cNvPr>
            <p:cNvPicPr>
              <a:picLocks noChangeAspect="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l="29280" t="18990" r="29486" b="23782"/>
            <a:stretch>
              <a:fillRect/>
            </a:stretch>
          </p:blipFill>
          <p:spPr>
            <a:xfrm>
              <a:off x="7704882" y="6003853"/>
              <a:ext cx="728115" cy="807869"/>
            </a:xfrm>
            <a:prstGeom prst="rect">
              <a:avLst/>
            </a:prstGeom>
          </p:spPr>
        </p:pic>
      </p:grpSp>
    </p:spTree>
    <p:extLst>
      <p:ext uri="{BB962C8B-B14F-4D97-AF65-F5344CB8AC3E}">
        <p14:creationId xmlns:p14="http://schemas.microsoft.com/office/powerpoint/2010/main" val="1863608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 calcmode="lin" valueType="num">
                                      <p:cBhvr additive="base">
                                        <p:cTn id="7"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
                                            <p:txEl>
                                              <p:pRg st="1" end="1"/>
                                            </p:txEl>
                                          </p:spTgt>
                                        </p:tgtEl>
                                        <p:attrNameLst>
                                          <p:attrName>style.visibility</p:attrName>
                                        </p:attrNameLst>
                                      </p:cBhvr>
                                      <p:to>
                                        <p:strVal val="visible"/>
                                      </p:to>
                                    </p:set>
                                    <p:anim calcmode="lin" valueType="num">
                                      <p:cBhvr additive="base">
                                        <p:cTn id="13" dur="500" fill="hold"/>
                                        <p:tgtEl>
                                          <p:spTgt spid="2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9">
                                            <p:txEl>
                                              <p:pRg st="2" end="2"/>
                                            </p:txEl>
                                          </p:spTgt>
                                        </p:tgtEl>
                                        <p:attrNameLst>
                                          <p:attrName>style.visibility</p:attrName>
                                        </p:attrNameLst>
                                      </p:cBhvr>
                                      <p:to>
                                        <p:strVal val="visible"/>
                                      </p:to>
                                    </p:set>
                                    <p:anim calcmode="lin" valueType="num">
                                      <p:cBhvr additive="base">
                                        <p:cTn id="19" dur="500" fill="hold"/>
                                        <p:tgtEl>
                                          <p:spTgt spid="2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7B6F3186-E8E6-3E5A-FE44-DD48CD1BDB15}"/>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742789FF-9888-BFF0-C216-6FEE9C9631B6}"/>
              </a:ext>
            </a:extLst>
          </p:cNvPr>
          <p:cNvSpPr/>
          <p:nvPr/>
        </p:nvSpPr>
        <p:spPr>
          <a:xfrm>
            <a:off x="0" y="5996619"/>
            <a:ext cx="12192000" cy="861381"/>
          </a:xfrm>
          <a:prstGeom prst="rect">
            <a:avLst/>
          </a:prstGeom>
          <a:solidFill>
            <a:srgbClr val="F0EAEB"/>
          </a:solidFill>
          <a:ln w="3175">
            <a:solidFill>
              <a:srgbClr val="F0EAED"/>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itle 27">
            <a:extLst>
              <a:ext uri="{FF2B5EF4-FFF2-40B4-BE49-F238E27FC236}">
                <a16:creationId xmlns:a16="http://schemas.microsoft.com/office/drawing/2014/main" id="{0DD7F45F-ABE0-B4EE-FD09-1FECB6483303}"/>
              </a:ext>
            </a:extLst>
          </p:cNvPr>
          <p:cNvSpPr>
            <a:spLocks noGrp="1"/>
          </p:cNvSpPr>
          <p:nvPr>
            <p:ph type="title"/>
          </p:nvPr>
        </p:nvSpPr>
        <p:spPr>
          <a:xfrm>
            <a:off x="838200" y="365125"/>
            <a:ext cx="10515600" cy="748669"/>
          </a:xfrm>
        </p:spPr>
        <p:txBody>
          <a:bodyPr/>
          <a:lstStyle/>
          <a:p>
            <a:r>
              <a:rPr lang="en-US" b="1" dirty="0">
                <a:solidFill>
                  <a:schemeClr val="accent6">
                    <a:lumMod val="75000"/>
                  </a:schemeClr>
                </a:solidFill>
              </a:rPr>
              <a:t>Education</a:t>
            </a:r>
            <a:endParaRPr lang="en-US" b="1" dirty="0">
              <a:solidFill>
                <a:schemeClr val="accent6">
                  <a:lumMod val="75000"/>
                </a:schemeClr>
              </a:solidFill>
              <a:latin typeface="Comic Sans MS" panose="030F0702030302020204" pitchFamily="66" charset="0"/>
            </a:endParaRPr>
          </a:p>
        </p:txBody>
      </p:sp>
      <p:sp>
        <p:nvSpPr>
          <p:cNvPr id="29" name="Content Placeholder 28">
            <a:extLst>
              <a:ext uri="{FF2B5EF4-FFF2-40B4-BE49-F238E27FC236}">
                <a16:creationId xmlns:a16="http://schemas.microsoft.com/office/drawing/2014/main" id="{A4680DCC-9404-8C7E-5A4D-AFE6E7581C45}"/>
              </a:ext>
            </a:extLst>
          </p:cNvPr>
          <p:cNvSpPr>
            <a:spLocks noGrp="1"/>
          </p:cNvSpPr>
          <p:nvPr>
            <p:ph idx="1"/>
          </p:nvPr>
        </p:nvSpPr>
        <p:spPr>
          <a:xfrm>
            <a:off x="838200" y="1164204"/>
            <a:ext cx="10515600" cy="4626059"/>
          </a:xfrm>
        </p:spPr>
        <p:txBody>
          <a:bodyPr>
            <a:normAutofit/>
          </a:bodyPr>
          <a:lstStyle/>
          <a:p>
            <a:pPr marL="0" indent="0">
              <a:lnSpc>
                <a:spcPct val="150000"/>
              </a:lnSpc>
              <a:buNone/>
            </a:pPr>
            <a:r>
              <a:rPr lang="en-US" sz="3600" dirty="0">
                <a:highlight>
                  <a:srgbClr val="B898A6"/>
                </a:highlight>
              </a:rPr>
              <a:t>Education is discussed under various themes:</a:t>
            </a:r>
          </a:p>
          <a:p>
            <a:pPr marL="514350" indent="-514350">
              <a:lnSpc>
                <a:spcPct val="200000"/>
              </a:lnSpc>
              <a:buFont typeface="+mj-lt"/>
              <a:buAutoNum type="arabicPeriod"/>
            </a:pPr>
            <a:r>
              <a:rPr lang="en-US" sz="3200" dirty="0"/>
              <a:t>Education as a basic human need </a:t>
            </a:r>
          </a:p>
          <a:p>
            <a:pPr marL="514350" indent="-514350">
              <a:lnSpc>
                <a:spcPct val="200000"/>
              </a:lnSpc>
              <a:buFont typeface="+mj-lt"/>
              <a:buAutoNum type="arabicPeriod"/>
            </a:pPr>
            <a:r>
              <a:rPr lang="en-US" sz="3200" dirty="0"/>
              <a:t>Education as a human right </a:t>
            </a:r>
          </a:p>
          <a:p>
            <a:pPr marL="514350" indent="-514350">
              <a:lnSpc>
                <a:spcPct val="200000"/>
              </a:lnSpc>
              <a:buFont typeface="+mj-lt"/>
              <a:buAutoNum type="arabicPeriod"/>
            </a:pPr>
            <a:r>
              <a:rPr lang="en-US" sz="3200" dirty="0"/>
              <a:t>Education for all</a:t>
            </a:r>
          </a:p>
        </p:txBody>
      </p:sp>
      <p:cxnSp>
        <p:nvCxnSpPr>
          <p:cNvPr id="7" name="Straight Connector 6">
            <a:extLst>
              <a:ext uri="{FF2B5EF4-FFF2-40B4-BE49-F238E27FC236}">
                <a16:creationId xmlns:a16="http://schemas.microsoft.com/office/drawing/2014/main" id="{415F40B9-A447-D334-CAF5-0BC094AF9CAE}"/>
              </a:ext>
            </a:extLst>
          </p:cNvPr>
          <p:cNvCxnSpPr/>
          <p:nvPr/>
        </p:nvCxnSpPr>
        <p:spPr>
          <a:xfrm>
            <a:off x="0" y="5996619"/>
            <a:ext cx="12192000" cy="0"/>
          </a:xfrm>
          <a:prstGeom prst="line">
            <a:avLst/>
          </a:prstGeom>
          <a:ln w="28575">
            <a:solidFill>
              <a:srgbClr val="85215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2850D6AA-6873-36F9-34B6-B1DC0F6E1674}"/>
              </a:ext>
            </a:extLst>
          </p:cNvPr>
          <p:cNvGrpSpPr/>
          <p:nvPr/>
        </p:nvGrpSpPr>
        <p:grpSpPr>
          <a:xfrm>
            <a:off x="91747" y="5943219"/>
            <a:ext cx="12012834" cy="955124"/>
            <a:chOff x="91747" y="5943219"/>
            <a:chExt cx="12012834" cy="955124"/>
          </a:xfrm>
        </p:grpSpPr>
        <p:grpSp>
          <p:nvGrpSpPr>
            <p:cNvPr id="8" name="Group 7">
              <a:extLst>
                <a:ext uri="{FF2B5EF4-FFF2-40B4-BE49-F238E27FC236}">
                  <a16:creationId xmlns:a16="http://schemas.microsoft.com/office/drawing/2014/main" id="{3A263E93-085D-554D-D5C8-487BF7C719E8}"/>
                </a:ext>
              </a:extLst>
            </p:cNvPr>
            <p:cNvGrpSpPr/>
            <p:nvPr/>
          </p:nvGrpSpPr>
          <p:grpSpPr>
            <a:xfrm>
              <a:off x="91747" y="5943219"/>
              <a:ext cx="12012834" cy="955124"/>
              <a:chOff x="91747" y="5943219"/>
              <a:chExt cx="12012834" cy="955124"/>
            </a:xfrm>
          </p:grpSpPr>
          <p:pic>
            <p:nvPicPr>
              <p:cNvPr id="24" name="Picture 23">
                <a:extLst>
                  <a:ext uri="{FF2B5EF4-FFF2-40B4-BE49-F238E27FC236}">
                    <a16:creationId xmlns:a16="http://schemas.microsoft.com/office/drawing/2014/main" id="{16BA8552-E356-C2A7-BE71-5AF13433C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747" y="5943219"/>
                <a:ext cx="1028579" cy="955124"/>
              </a:xfrm>
              <a:prstGeom prst="rect">
                <a:avLst/>
              </a:prstGeom>
              <a:ln w="3175">
                <a:solidFill>
                  <a:srgbClr val="F0EAED"/>
                </a:solidFill>
              </a:ln>
            </p:spPr>
          </p:pic>
          <p:sp>
            <p:nvSpPr>
              <p:cNvPr id="25" name="TextBox 24">
                <a:extLst>
                  <a:ext uri="{FF2B5EF4-FFF2-40B4-BE49-F238E27FC236}">
                    <a16:creationId xmlns:a16="http://schemas.microsoft.com/office/drawing/2014/main" id="{D6D4B007-5188-32C4-C64A-1D6C455787B5}"/>
                  </a:ext>
                </a:extLst>
              </p:cNvPr>
              <p:cNvSpPr txBox="1"/>
              <p:nvPr/>
            </p:nvSpPr>
            <p:spPr>
              <a:xfrm>
                <a:off x="931644" y="6120699"/>
                <a:ext cx="4147934" cy="600164"/>
              </a:xfrm>
              <a:prstGeom prst="rect">
                <a:avLst/>
              </a:prstGeom>
              <a:noFill/>
              <a:ln w="3175">
                <a:solidFill>
                  <a:srgbClr val="F0EAED"/>
                </a:solidFill>
              </a:ln>
            </p:spPr>
            <p:txBody>
              <a:bodyPr wrap="square" rtlCol="0">
                <a:spAutoFit/>
              </a:bodyPr>
              <a:lstStyle/>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Tishk International University</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Faculty of Administrative Sciences and Economics</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Business and Management Department</a:t>
                </a:r>
              </a:p>
            </p:txBody>
          </p:sp>
          <p:grpSp>
            <p:nvGrpSpPr>
              <p:cNvPr id="5" name="Group 4">
                <a:extLst>
                  <a:ext uri="{FF2B5EF4-FFF2-40B4-BE49-F238E27FC236}">
                    <a16:creationId xmlns:a16="http://schemas.microsoft.com/office/drawing/2014/main" id="{EDF8B8C5-8D6E-D5DF-EA24-7E7F7E38437D}"/>
                  </a:ext>
                </a:extLst>
              </p:cNvPr>
              <p:cNvGrpSpPr/>
              <p:nvPr/>
            </p:nvGrpSpPr>
            <p:grpSpPr>
              <a:xfrm>
                <a:off x="7003779" y="6022181"/>
                <a:ext cx="5100802" cy="723530"/>
                <a:chOff x="6772175" y="5896130"/>
                <a:chExt cx="5100802" cy="723530"/>
              </a:xfrm>
            </p:grpSpPr>
            <p:pic>
              <p:nvPicPr>
                <p:cNvPr id="18" name="Picture 17">
                  <a:extLst>
                    <a:ext uri="{FF2B5EF4-FFF2-40B4-BE49-F238E27FC236}">
                      <a16:creationId xmlns:a16="http://schemas.microsoft.com/office/drawing/2014/main" id="{9794F8FE-38D0-3B61-F6C8-8705C34D9FD5}"/>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7096" r="4560"/>
                <a:stretch>
                  <a:fillRect/>
                </a:stretch>
              </p:blipFill>
              <p:spPr>
                <a:xfrm>
                  <a:off x="8266795" y="5896130"/>
                  <a:ext cx="984985" cy="723530"/>
                </a:xfrm>
                <a:prstGeom prst="rect">
                  <a:avLst/>
                </a:prstGeom>
                <a:ln w="3175">
                  <a:solidFill>
                    <a:srgbClr val="F0EAED"/>
                  </a:solidFill>
                </a:ln>
              </p:spPr>
            </p:pic>
            <p:pic>
              <p:nvPicPr>
                <p:cNvPr id="2" name="Picture 1">
                  <a:extLst>
                    <a:ext uri="{FF2B5EF4-FFF2-40B4-BE49-F238E27FC236}">
                      <a16:creationId xmlns:a16="http://schemas.microsoft.com/office/drawing/2014/main" id="{130DEED8-7B6E-BE78-05B3-D78E69FDFD68}"/>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12817" t="22563" r="14799" b="36822"/>
                <a:stretch>
                  <a:fillRect/>
                </a:stretch>
              </p:blipFill>
              <p:spPr>
                <a:xfrm>
                  <a:off x="9317183" y="6042088"/>
                  <a:ext cx="1310629" cy="399768"/>
                </a:xfrm>
                <a:prstGeom prst="rect">
                  <a:avLst/>
                </a:prstGeom>
                <a:ln w="3175">
                  <a:solidFill>
                    <a:srgbClr val="F0EAED"/>
                  </a:solidFill>
                </a:ln>
              </p:spPr>
            </p:pic>
            <p:pic>
              <p:nvPicPr>
                <p:cNvPr id="3" name="Picture 2">
                  <a:extLst>
                    <a:ext uri="{FF2B5EF4-FFF2-40B4-BE49-F238E27FC236}">
                      <a16:creationId xmlns:a16="http://schemas.microsoft.com/office/drawing/2014/main" id="{9C38C4F6-C0B6-B9CC-B61C-3DF7730E1935}"/>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627812" y="5938407"/>
                  <a:ext cx="1245165" cy="656405"/>
                </a:xfrm>
                <a:prstGeom prst="rect">
                  <a:avLst/>
                </a:prstGeom>
                <a:ln w="3175">
                  <a:solidFill>
                    <a:srgbClr val="F0EAED"/>
                  </a:solidFill>
                </a:ln>
              </p:spPr>
            </p:pic>
            <p:pic>
              <p:nvPicPr>
                <p:cNvPr id="4" name="Picture 3">
                  <a:extLst>
                    <a:ext uri="{FF2B5EF4-FFF2-40B4-BE49-F238E27FC236}">
                      <a16:creationId xmlns:a16="http://schemas.microsoft.com/office/drawing/2014/main" id="{A238D15B-F7FC-E737-A07C-C9F61287E79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72175" y="5920979"/>
                  <a:ext cx="656728" cy="673833"/>
                </a:xfrm>
                <a:prstGeom prst="rect">
                  <a:avLst/>
                </a:prstGeom>
                <a:ln w="3175">
                  <a:solidFill>
                    <a:srgbClr val="F0EAED"/>
                  </a:solidFill>
                </a:ln>
              </p:spPr>
            </p:pic>
          </p:grpSp>
        </p:grpSp>
        <p:pic>
          <p:nvPicPr>
            <p:cNvPr id="6" name="Picture 5">
              <a:extLst>
                <a:ext uri="{FF2B5EF4-FFF2-40B4-BE49-F238E27FC236}">
                  <a16:creationId xmlns:a16="http://schemas.microsoft.com/office/drawing/2014/main" id="{9C75D1CA-E5C6-861F-877B-6E04F3D7C352}"/>
                </a:ext>
              </a:extLst>
            </p:cNvPr>
            <p:cNvPicPr>
              <a:picLocks noChangeAspect="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l="29280" t="18990" r="29486" b="23782"/>
            <a:stretch>
              <a:fillRect/>
            </a:stretch>
          </p:blipFill>
          <p:spPr>
            <a:xfrm>
              <a:off x="7704882" y="6003853"/>
              <a:ext cx="728115" cy="807869"/>
            </a:xfrm>
            <a:prstGeom prst="rect">
              <a:avLst/>
            </a:prstGeom>
          </p:spPr>
        </p:pic>
      </p:grpSp>
    </p:spTree>
    <p:extLst>
      <p:ext uri="{BB962C8B-B14F-4D97-AF65-F5344CB8AC3E}">
        <p14:creationId xmlns:p14="http://schemas.microsoft.com/office/powerpoint/2010/main" val="2299297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
                                            <p:txEl>
                                              <p:pRg st="1" end="1"/>
                                            </p:txEl>
                                          </p:spTgt>
                                        </p:tgtEl>
                                        <p:attrNameLst>
                                          <p:attrName>style.visibility</p:attrName>
                                        </p:attrNameLst>
                                      </p:cBhvr>
                                      <p:to>
                                        <p:strVal val="visible"/>
                                      </p:to>
                                    </p:set>
                                    <p:anim calcmode="lin" valueType="num">
                                      <p:cBhvr additive="base">
                                        <p:cTn id="7" dur="500" fill="hold"/>
                                        <p:tgtEl>
                                          <p:spTgt spid="2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
                                            <p:txEl>
                                              <p:pRg st="2" end="2"/>
                                            </p:txEl>
                                          </p:spTgt>
                                        </p:tgtEl>
                                        <p:attrNameLst>
                                          <p:attrName>style.visibility</p:attrName>
                                        </p:attrNameLst>
                                      </p:cBhvr>
                                      <p:to>
                                        <p:strVal val="visible"/>
                                      </p:to>
                                    </p:set>
                                    <p:anim calcmode="lin" valueType="num">
                                      <p:cBhvr additive="base">
                                        <p:cTn id="13" dur="500" fill="hold"/>
                                        <p:tgtEl>
                                          <p:spTgt spid="2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9">
                                            <p:txEl>
                                              <p:pRg st="3" end="3"/>
                                            </p:txEl>
                                          </p:spTgt>
                                        </p:tgtEl>
                                        <p:attrNameLst>
                                          <p:attrName>style.visibility</p:attrName>
                                        </p:attrNameLst>
                                      </p:cBhvr>
                                      <p:to>
                                        <p:strVal val="visible"/>
                                      </p:to>
                                    </p:set>
                                    <p:anim calcmode="lin" valueType="num">
                                      <p:cBhvr additive="base">
                                        <p:cTn id="19" dur="500" fill="hold"/>
                                        <p:tgtEl>
                                          <p:spTgt spid="2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BC3363-0F73-4109-844B-2136C3EFFE93}"/>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57BD8FA2-13F2-A7E3-591E-DB5A9DE8ABAB}"/>
              </a:ext>
            </a:extLst>
          </p:cNvPr>
          <p:cNvSpPr/>
          <p:nvPr/>
        </p:nvSpPr>
        <p:spPr>
          <a:xfrm>
            <a:off x="0" y="5996619"/>
            <a:ext cx="12192000" cy="861381"/>
          </a:xfrm>
          <a:prstGeom prst="rect">
            <a:avLst/>
          </a:prstGeom>
          <a:solidFill>
            <a:srgbClr val="F0EAEB"/>
          </a:solidFill>
          <a:ln w="3175">
            <a:solidFill>
              <a:srgbClr val="F0EAED"/>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itle 27">
            <a:extLst>
              <a:ext uri="{FF2B5EF4-FFF2-40B4-BE49-F238E27FC236}">
                <a16:creationId xmlns:a16="http://schemas.microsoft.com/office/drawing/2014/main" id="{6A6288BE-78AD-C919-D7DC-A18ECD3CD218}"/>
              </a:ext>
            </a:extLst>
          </p:cNvPr>
          <p:cNvSpPr>
            <a:spLocks noGrp="1"/>
          </p:cNvSpPr>
          <p:nvPr>
            <p:ph type="title"/>
          </p:nvPr>
        </p:nvSpPr>
        <p:spPr/>
        <p:txBody>
          <a:bodyPr/>
          <a:lstStyle/>
          <a:p>
            <a:r>
              <a:rPr lang="en-US" b="1" dirty="0">
                <a:solidFill>
                  <a:schemeClr val="accent2">
                    <a:lumMod val="75000"/>
                  </a:schemeClr>
                </a:solidFill>
              </a:rPr>
              <a:t>Education as a Basic Human Need</a:t>
            </a:r>
            <a:endParaRPr lang="en-US" b="1" dirty="0">
              <a:solidFill>
                <a:schemeClr val="accent2">
                  <a:lumMod val="75000"/>
                </a:schemeClr>
              </a:solidFill>
              <a:latin typeface="Comic Sans MS" panose="030F0702030302020204" pitchFamily="66" charset="0"/>
            </a:endParaRPr>
          </a:p>
        </p:txBody>
      </p:sp>
      <p:sp>
        <p:nvSpPr>
          <p:cNvPr id="29" name="Content Placeholder 28">
            <a:extLst>
              <a:ext uri="{FF2B5EF4-FFF2-40B4-BE49-F238E27FC236}">
                <a16:creationId xmlns:a16="http://schemas.microsoft.com/office/drawing/2014/main" id="{F5AC13A0-BF50-B738-A6F2-F05F6F57FE18}"/>
              </a:ext>
            </a:extLst>
          </p:cNvPr>
          <p:cNvSpPr>
            <a:spLocks noGrp="1"/>
          </p:cNvSpPr>
          <p:nvPr>
            <p:ph idx="1"/>
          </p:nvPr>
        </p:nvSpPr>
        <p:spPr>
          <a:xfrm>
            <a:off x="838200" y="1415846"/>
            <a:ext cx="10515599" cy="4003880"/>
          </a:xfrm>
        </p:spPr>
        <p:txBody>
          <a:bodyPr>
            <a:noAutofit/>
          </a:bodyPr>
          <a:lstStyle/>
          <a:p>
            <a:pPr algn="just">
              <a:lnSpc>
                <a:spcPct val="100000"/>
              </a:lnSpc>
              <a:buFont typeface="Wingdings" panose="05000000000000000000" pitchFamily="2" charset="2"/>
              <a:buChar char="Ø"/>
            </a:pPr>
            <a:r>
              <a:rPr lang="en-US" sz="3600" dirty="0"/>
              <a:t>It argues that education was considered as a </a:t>
            </a:r>
            <a:r>
              <a:rPr lang="en-US" sz="3600" dirty="0">
                <a:solidFill>
                  <a:schemeClr val="accent6">
                    <a:lumMod val="75000"/>
                  </a:schemeClr>
                </a:solidFill>
              </a:rPr>
              <a:t>basic human need </a:t>
            </a:r>
            <a:r>
              <a:rPr lang="en-US" sz="3600" dirty="0"/>
              <a:t>as it provides the </a:t>
            </a:r>
            <a:r>
              <a:rPr lang="en-US" sz="3600" dirty="0">
                <a:solidFill>
                  <a:schemeClr val="accent6">
                    <a:lumMod val="75000"/>
                  </a:schemeClr>
                </a:solidFill>
              </a:rPr>
              <a:t>means for socialization </a:t>
            </a:r>
            <a:r>
              <a:rPr lang="en-US" sz="3600" dirty="0"/>
              <a:t>of young and adults.</a:t>
            </a:r>
          </a:p>
          <a:p>
            <a:pPr algn="just">
              <a:lnSpc>
                <a:spcPct val="100000"/>
              </a:lnSpc>
              <a:buFont typeface="Wingdings" panose="05000000000000000000" pitchFamily="2" charset="2"/>
              <a:buChar char="Ø"/>
            </a:pPr>
            <a:r>
              <a:rPr lang="en-US" sz="3600" dirty="0"/>
              <a:t>In popular term food, water, shelter and health care have given more emphasis in the considerations of human’s basic need.</a:t>
            </a:r>
          </a:p>
        </p:txBody>
      </p:sp>
      <p:cxnSp>
        <p:nvCxnSpPr>
          <p:cNvPr id="7" name="Straight Connector 6">
            <a:extLst>
              <a:ext uri="{FF2B5EF4-FFF2-40B4-BE49-F238E27FC236}">
                <a16:creationId xmlns:a16="http://schemas.microsoft.com/office/drawing/2014/main" id="{E4E2CB79-B881-8F5B-9933-D359832D148A}"/>
              </a:ext>
            </a:extLst>
          </p:cNvPr>
          <p:cNvCxnSpPr/>
          <p:nvPr/>
        </p:nvCxnSpPr>
        <p:spPr>
          <a:xfrm>
            <a:off x="0" y="5996619"/>
            <a:ext cx="12192000" cy="0"/>
          </a:xfrm>
          <a:prstGeom prst="line">
            <a:avLst/>
          </a:prstGeom>
          <a:ln w="28575">
            <a:solidFill>
              <a:srgbClr val="85215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11F626A-EC73-A988-326E-DDCF3F33E1EF}"/>
              </a:ext>
            </a:extLst>
          </p:cNvPr>
          <p:cNvGrpSpPr/>
          <p:nvPr/>
        </p:nvGrpSpPr>
        <p:grpSpPr>
          <a:xfrm>
            <a:off x="91747" y="5943219"/>
            <a:ext cx="12012834" cy="955124"/>
            <a:chOff x="91747" y="5943219"/>
            <a:chExt cx="12012834" cy="955124"/>
          </a:xfrm>
        </p:grpSpPr>
        <p:grpSp>
          <p:nvGrpSpPr>
            <p:cNvPr id="8" name="Group 7">
              <a:extLst>
                <a:ext uri="{FF2B5EF4-FFF2-40B4-BE49-F238E27FC236}">
                  <a16:creationId xmlns:a16="http://schemas.microsoft.com/office/drawing/2014/main" id="{AAA7167A-1E08-647A-A1BB-34B5D0D7A4C2}"/>
                </a:ext>
              </a:extLst>
            </p:cNvPr>
            <p:cNvGrpSpPr/>
            <p:nvPr/>
          </p:nvGrpSpPr>
          <p:grpSpPr>
            <a:xfrm>
              <a:off x="91747" y="5943219"/>
              <a:ext cx="12012834" cy="955124"/>
              <a:chOff x="91747" y="5943219"/>
              <a:chExt cx="12012834" cy="955124"/>
            </a:xfrm>
          </p:grpSpPr>
          <p:pic>
            <p:nvPicPr>
              <p:cNvPr id="24" name="Picture 23">
                <a:extLst>
                  <a:ext uri="{FF2B5EF4-FFF2-40B4-BE49-F238E27FC236}">
                    <a16:creationId xmlns:a16="http://schemas.microsoft.com/office/drawing/2014/main" id="{4C8735B4-679A-06F0-B06A-03B7D0E3E2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747" y="5943219"/>
                <a:ext cx="1028579" cy="955124"/>
              </a:xfrm>
              <a:prstGeom prst="rect">
                <a:avLst/>
              </a:prstGeom>
              <a:ln w="3175">
                <a:solidFill>
                  <a:srgbClr val="F0EAED"/>
                </a:solidFill>
              </a:ln>
            </p:spPr>
          </p:pic>
          <p:sp>
            <p:nvSpPr>
              <p:cNvPr id="25" name="TextBox 24">
                <a:extLst>
                  <a:ext uri="{FF2B5EF4-FFF2-40B4-BE49-F238E27FC236}">
                    <a16:creationId xmlns:a16="http://schemas.microsoft.com/office/drawing/2014/main" id="{C47B9A51-C50C-420E-CD81-C4B3F9C0EAB5}"/>
                  </a:ext>
                </a:extLst>
              </p:cNvPr>
              <p:cNvSpPr txBox="1"/>
              <p:nvPr/>
            </p:nvSpPr>
            <p:spPr>
              <a:xfrm>
                <a:off x="931644" y="6120699"/>
                <a:ext cx="4147934" cy="600164"/>
              </a:xfrm>
              <a:prstGeom prst="rect">
                <a:avLst/>
              </a:prstGeom>
              <a:noFill/>
              <a:ln w="3175">
                <a:solidFill>
                  <a:srgbClr val="F0EAED"/>
                </a:solidFill>
              </a:ln>
            </p:spPr>
            <p:txBody>
              <a:bodyPr wrap="square" rtlCol="0">
                <a:spAutoFit/>
              </a:bodyPr>
              <a:lstStyle/>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Tishk International University</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Faculty of Administrative Sciences and Economics</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Business and Management Department</a:t>
                </a:r>
              </a:p>
            </p:txBody>
          </p:sp>
          <p:grpSp>
            <p:nvGrpSpPr>
              <p:cNvPr id="5" name="Group 4">
                <a:extLst>
                  <a:ext uri="{FF2B5EF4-FFF2-40B4-BE49-F238E27FC236}">
                    <a16:creationId xmlns:a16="http://schemas.microsoft.com/office/drawing/2014/main" id="{193E3CD0-06D8-AF7D-D160-0EC4E9A2F227}"/>
                  </a:ext>
                </a:extLst>
              </p:cNvPr>
              <p:cNvGrpSpPr/>
              <p:nvPr/>
            </p:nvGrpSpPr>
            <p:grpSpPr>
              <a:xfrm>
                <a:off x="7003779" y="6022181"/>
                <a:ext cx="5100802" cy="723530"/>
                <a:chOff x="6772175" y="5896130"/>
                <a:chExt cx="5100802" cy="723530"/>
              </a:xfrm>
            </p:grpSpPr>
            <p:pic>
              <p:nvPicPr>
                <p:cNvPr id="18" name="Picture 17">
                  <a:extLst>
                    <a:ext uri="{FF2B5EF4-FFF2-40B4-BE49-F238E27FC236}">
                      <a16:creationId xmlns:a16="http://schemas.microsoft.com/office/drawing/2014/main" id="{EFA7C8BB-0511-EF39-A97D-C21341A4AC96}"/>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7096" r="4560"/>
                <a:stretch>
                  <a:fillRect/>
                </a:stretch>
              </p:blipFill>
              <p:spPr>
                <a:xfrm>
                  <a:off x="8266795" y="5896130"/>
                  <a:ext cx="984985" cy="723530"/>
                </a:xfrm>
                <a:prstGeom prst="rect">
                  <a:avLst/>
                </a:prstGeom>
                <a:ln w="3175">
                  <a:solidFill>
                    <a:srgbClr val="F0EAED"/>
                  </a:solidFill>
                </a:ln>
              </p:spPr>
            </p:pic>
            <p:pic>
              <p:nvPicPr>
                <p:cNvPr id="2" name="Picture 1">
                  <a:extLst>
                    <a:ext uri="{FF2B5EF4-FFF2-40B4-BE49-F238E27FC236}">
                      <a16:creationId xmlns:a16="http://schemas.microsoft.com/office/drawing/2014/main" id="{97FCBFE7-E3D2-50F2-2319-997B8E5472FF}"/>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12817" t="22563" r="14799" b="36822"/>
                <a:stretch>
                  <a:fillRect/>
                </a:stretch>
              </p:blipFill>
              <p:spPr>
                <a:xfrm>
                  <a:off x="9317183" y="6042088"/>
                  <a:ext cx="1310629" cy="399768"/>
                </a:xfrm>
                <a:prstGeom prst="rect">
                  <a:avLst/>
                </a:prstGeom>
                <a:ln w="3175">
                  <a:solidFill>
                    <a:srgbClr val="F0EAED"/>
                  </a:solidFill>
                </a:ln>
              </p:spPr>
            </p:pic>
            <p:pic>
              <p:nvPicPr>
                <p:cNvPr id="3" name="Picture 2">
                  <a:extLst>
                    <a:ext uri="{FF2B5EF4-FFF2-40B4-BE49-F238E27FC236}">
                      <a16:creationId xmlns:a16="http://schemas.microsoft.com/office/drawing/2014/main" id="{DBD13B4F-A67F-D69C-BD02-46253E8BE739}"/>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627812" y="5938407"/>
                  <a:ext cx="1245165" cy="656405"/>
                </a:xfrm>
                <a:prstGeom prst="rect">
                  <a:avLst/>
                </a:prstGeom>
                <a:ln w="3175">
                  <a:solidFill>
                    <a:srgbClr val="F0EAED"/>
                  </a:solidFill>
                </a:ln>
              </p:spPr>
            </p:pic>
            <p:pic>
              <p:nvPicPr>
                <p:cNvPr id="4" name="Picture 3">
                  <a:extLst>
                    <a:ext uri="{FF2B5EF4-FFF2-40B4-BE49-F238E27FC236}">
                      <a16:creationId xmlns:a16="http://schemas.microsoft.com/office/drawing/2014/main" id="{52463991-7634-CCD8-64DB-0E7F7185F63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72175" y="5920979"/>
                  <a:ext cx="656728" cy="673833"/>
                </a:xfrm>
                <a:prstGeom prst="rect">
                  <a:avLst/>
                </a:prstGeom>
                <a:ln w="3175">
                  <a:solidFill>
                    <a:srgbClr val="F0EAED"/>
                  </a:solidFill>
                </a:ln>
              </p:spPr>
            </p:pic>
          </p:grpSp>
        </p:grpSp>
        <p:pic>
          <p:nvPicPr>
            <p:cNvPr id="6" name="Picture 5">
              <a:extLst>
                <a:ext uri="{FF2B5EF4-FFF2-40B4-BE49-F238E27FC236}">
                  <a16:creationId xmlns:a16="http://schemas.microsoft.com/office/drawing/2014/main" id="{60F35CB3-EE0F-48BA-F173-F432C7B8FCAF}"/>
                </a:ext>
              </a:extLst>
            </p:cNvPr>
            <p:cNvPicPr>
              <a:picLocks noChangeAspect="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l="29280" t="18990" r="29486" b="23782"/>
            <a:stretch>
              <a:fillRect/>
            </a:stretch>
          </p:blipFill>
          <p:spPr>
            <a:xfrm>
              <a:off x="7704882" y="6003853"/>
              <a:ext cx="728115" cy="807869"/>
            </a:xfrm>
            <a:prstGeom prst="rect">
              <a:avLst/>
            </a:prstGeom>
          </p:spPr>
        </p:pic>
      </p:grpSp>
    </p:spTree>
    <p:extLst>
      <p:ext uri="{BB962C8B-B14F-4D97-AF65-F5344CB8AC3E}">
        <p14:creationId xmlns:p14="http://schemas.microsoft.com/office/powerpoint/2010/main" val="992376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 calcmode="lin" valueType="num">
                                      <p:cBhvr additive="base">
                                        <p:cTn id="7"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
                                            <p:txEl>
                                              <p:pRg st="1" end="1"/>
                                            </p:txEl>
                                          </p:spTgt>
                                        </p:tgtEl>
                                        <p:attrNameLst>
                                          <p:attrName>style.visibility</p:attrName>
                                        </p:attrNameLst>
                                      </p:cBhvr>
                                      <p:to>
                                        <p:strVal val="visible"/>
                                      </p:to>
                                    </p:set>
                                    <p:anim calcmode="lin" valueType="num">
                                      <p:cBhvr additive="base">
                                        <p:cTn id="13" dur="500" fill="hold"/>
                                        <p:tgtEl>
                                          <p:spTgt spid="2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1C1AA-A2A1-7447-2E72-5FB84875772C}"/>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CE7ED646-769F-01C2-3DD5-D10643DBAC23}"/>
              </a:ext>
            </a:extLst>
          </p:cNvPr>
          <p:cNvSpPr/>
          <p:nvPr/>
        </p:nvSpPr>
        <p:spPr>
          <a:xfrm>
            <a:off x="0" y="5996619"/>
            <a:ext cx="12192000" cy="861381"/>
          </a:xfrm>
          <a:prstGeom prst="rect">
            <a:avLst/>
          </a:prstGeom>
          <a:solidFill>
            <a:srgbClr val="F0EAEB"/>
          </a:solidFill>
          <a:ln w="3175">
            <a:solidFill>
              <a:srgbClr val="F0EAED"/>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itle 27">
            <a:extLst>
              <a:ext uri="{FF2B5EF4-FFF2-40B4-BE49-F238E27FC236}">
                <a16:creationId xmlns:a16="http://schemas.microsoft.com/office/drawing/2014/main" id="{2AEEC8F5-A135-032D-4CC0-568E8D7AC7AD}"/>
              </a:ext>
            </a:extLst>
          </p:cNvPr>
          <p:cNvSpPr>
            <a:spLocks noGrp="1"/>
          </p:cNvSpPr>
          <p:nvPr>
            <p:ph type="title"/>
          </p:nvPr>
        </p:nvSpPr>
        <p:spPr>
          <a:xfrm>
            <a:off x="838200" y="365125"/>
            <a:ext cx="10515600" cy="802069"/>
          </a:xfrm>
        </p:spPr>
        <p:txBody>
          <a:bodyPr/>
          <a:lstStyle/>
          <a:p>
            <a:r>
              <a:rPr lang="en-US" b="1" dirty="0">
                <a:solidFill>
                  <a:schemeClr val="accent2">
                    <a:lumMod val="75000"/>
                  </a:schemeClr>
                </a:solidFill>
              </a:rPr>
              <a:t>Education as a Human Right</a:t>
            </a:r>
            <a:endParaRPr lang="en-US" b="1" dirty="0">
              <a:solidFill>
                <a:schemeClr val="accent2">
                  <a:lumMod val="75000"/>
                </a:schemeClr>
              </a:solidFill>
              <a:latin typeface="Comic Sans MS" panose="030F0702030302020204" pitchFamily="66" charset="0"/>
            </a:endParaRPr>
          </a:p>
        </p:txBody>
      </p:sp>
      <p:sp>
        <p:nvSpPr>
          <p:cNvPr id="29" name="Content Placeholder 28">
            <a:extLst>
              <a:ext uri="{FF2B5EF4-FFF2-40B4-BE49-F238E27FC236}">
                <a16:creationId xmlns:a16="http://schemas.microsoft.com/office/drawing/2014/main" id="{CFCB8CE8-ACF7-7B24-F3D0-D6FE1DCB2622}"/>
              </a:ext>
            </a:extLst>
          </p:cNvPr>
          <p:cNvSpPr>
            <a:spLocks noGrp="1"/>
          </p:cNvSpPr>
          <p:nvPr>
            <p:ph idx="1"/>
          </p:nvPr>
        </p:nvSpPr>
        <p:spPr>
          <a:xfrm>
            <a:off x="838200" y="1167194"/>
            <a:ext cx="10515600" cy="4623069"/>
          </a:xfrm>
        </p:spPr>
        <p:txBody>
          <a:bodyPr>
            <a:normAutofit fontScale="85000" lnSpcReduction="20000"/>
          </a:bodyPr>
          <a:lstStyle/>
          <a:p>
            <a:pPr>
              <a:lnSpc>
                <a:spcPct val="150000"/>
              </a:lnSpc>
              <a:buFont typeface="Wingdings" panose="05000000000000000000" pitchFamily="2" charset="2"/>
              <a:buChar char="Ø"/>
            </a:pPr>
            <a:r>
              <a:rPr lang="en-US" sz="3200" dirty="0"/>
              <a:t>The Universal Declaration of Human Rights (1948) and subsequent treaties established the right to education .</a:t>
            </a:r>
          </a:p>
          <a:p>
            <a:pPr>
              <a:lnSpc>
                <a:spcPct val="150000"/>
              </a:lnSpc>
              <a:buFont typeface="Wingdings" panose="05000000000000000000" pitchFamily="2" charset="2"/>
              <a:buChar char="Ø"/>
            </a:pPr>
            <a:r>
              <a:rPr lang="en-US" sz="3200" dirty="0"/>
              <a:t>The Convention on the Rights of the Child, reaffirms the right </a:t>
            </a:r>
            <a:r>
              <a:rPr lang="en-US" sz="3200" dirty="0">
                <a:solidFill>
                  <a:schemeClr val="accent6">
                    <a:lumMod val="75000"/>
                  </a:schemeClr>
                </a:solidFill>
              </a:rPr>
              <a:t>to free and compulsory primary schooling and emphasizes child well-being and development.</a:t>
            </a:r>
          </a:p>
          <a:p>
            <a:pPr>
              <a:lnSpc>
                <a:spcPct val="150000"/>
              </a:lnSpc>
              <a:buFont typeface="Wingdings" panose="05000000000000000000" pitchFamily="2" charset="2"/>
              <a:buChar char="Ø"/>
            </a:pPr>
            <a:r>
              <a:rPr lang="en-US" sz="3200" dirty="0"/>
              <a:t>International Committee on Economic, Social and Cultural Rights (ICESCR - UN 1977) identifies </a:t>
            </a:r>
            <a:r>
              <a:rPr lang="en-US" sz="3200" dirty="0">
                <a:solidFill>
                  <a:srgbClr val="C00000"/>
                </a:solidFill>
              </a:rPr>
              <a:t>four components </a:t>
            </a:r>
            <a:r>
              <a:rPr lang="en-US" sz="3200" dirty="0"/>
              <a:t>in peoples’ right to education: – </a:t>
            </a:r>
            <a:r>
              <a:rPr lang="en-US" sz="3200" dirty="0">
                <a:solidFill>
                  <a:srgbClr val="CC00FF"/>
                </a:solidFill>
              </a:rPr>
              <a:t>Available</a:t>
            </a:r>
            <a:r>
              <a:rPr lang="en-US" sz="3200" dirty="0"/>
              <a:t> – </a:t>
            </a:r>
            <a:r>
              <a:rPr lang="en-US" sz="3200" dirty="0">
                <a:solidFill>
                  <a:srgbClr val="CC00FF"/>
                </a:solidFill>
              </a:rPr>
              <a:t>Accessible</a:t>
            </a:r>
            <a:r>
              <a:rPr lang="en-US" sz="3200" dirty="0"/>
              <a:t> – </a:t>
            </a:r>
            <a:r>
              <a:rPr lang="en-US" sz="3200" dirty="0">
                <a:solidFill>
                  <a:srgbClr val="CC00FF"/>
                </a:solidFill>
              </a:rPr>
              <a:t>Acceptable</a:t>
            </a:r>
            <a:r>
              <a:rPr lang="en-US" sz="3200" dirty="0"/>
              <a:t> – </a:t>
            </a:r>
            <a:r>
              <a:rPr lang="en-US" sz="3200" dirty="0">
                <a:solidFill>
                  <a:srgbClr val="CC00FF"/>
                </a:solidFill>
              </a:rPr>
              <a:t>Adaptable</a:t>
            </a:r>
            <a:r>
              <a:rPr lang="en-US" sz="3200" dirty="0"/>
              <a:t> </a:t>
            </a:r>
          </a:p>
        </p:txBody>
      </p:sp>
      <p:cxnSp>
        <p:nvCxnSpPr>
          <p:cNvPr id="7" name="Straight Connector 6">
            <a:extLst>
              <a:ext uri="{FF2B5EF4-FFF2-40B4-BE49-F238E27FC236}">
                <a16:creationId xmlns:a16="http://schemas.microsoft.com/office/drawing/2014/main" id="{E2C70E4F-2296-89FF-DB16-97841F98A702}"/>
              </a:ext>
            </a:extLst>
          </p:cNvPr>
          <p:cNvCxnSpPr/>
          <p:nvPr/>
        </p:nvCxnSpPr>
        <p:spPr>
          <a:xfrm>
            <a:off x="0" y="5996619"/>
            <a:ext cx="12192000" cy="0"/>
          </a:xfrm>
          <a:prstGeom prst="line">
            <a:avLst/>
          </a:prstGeom>
          <a:ln w="28575">
            <a:solidFill>
              <a:srgbClr val="85215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B051E6EA-BDDE-7ABC-7EFE-11AB617B9480}"/>
              </a:ext>
            </a:extLst>
          </p:cNvPr>
          <p:cNvGrpSpPr/>
          <p:nvPr/>
        </p:nvGrpSpPr>
        <p:grpSpPr>
          <a:xfrm>
            <a:off x="91747" y="5943219"/>
            <a:ext cx="12012834" cy="955124"/>
            <a:chOff x="91747" y="5943219"/>
            <a:chExt cx="12012834" cy="955124"/>
          </a:xfrm>
        </p:grpSpPr>
        <p:grpSp>
          <p:nvGrpSpPr>
            <p:cNvPr id="8" name="Group 7">
              <a:extLst>
                <a:ext uri="{FF2B5EF4-FFF2-40B4-BE49-F238E27FC236}">
                  <a16:creationId xmlns:a16="http://schemas.microsoft.com/office/drawing/2014/main" id="{A902DABB-8426-FB2F-2860-300F8F47AA37}"/>
                </a:ext>
              </a:extLst>
            </p:cNvPr>
            <p:cNvGrpSpPr/>
            <p:nvPr/>
          </p:nvGrpSpPr>
          <p:grpSpPr>
            <a:xfrm>
              <a:off x="91747" y="5943219"/>
              <a:ext cx="12012834" cy="955124"/>
              <a:chOff x="91747" y="5943219"/>
              <a:chExt cx="12012834" cy="955124"/>
            </a:xfrm>
          </p:grpSpPr>
          <p:pic>
            <p:nvPicPr>
              <p:cNvPr id="24" name="Picture 23">
                <a:extLst>
                  <a:ext uri="{FF2B5EF4-FFF2-40B4-BE49-F238E27FC236}">
                    <a16:creationId xmlns:a16="http://schemas.microsoft.com/office/drawing/2014/main" id="{A37B1786-C3CD-24FF-F1BC-2489C9FDB2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747" y="5943219"/>
                <a:ext cx="1028579" cy="955124"/>
              </a:xfrm>
              <a:prstGeom prst="rect">
                <a:avLst/>
              </a:prstGeom>
              <a:ln w="3175">
                <a:solidFill>
                  <a:srgbClr val="F0EAED"/>
                </a:solidFill>
              </a:ln>
            </p:spPr>
          </p:pic>
          <p:sp>
            <p:nvSpPr>
              <p:cNvPr id="25" name="TextBox 24">
                <a:extLst>
                  <a:ext uri="{FF2B5EF4-FFF2-40B4-BE49-F238E27FC236}">
                    <a16:creationId xmlns:a16="http://schemas.microsoft.com/office/drawing/2014/main" id="{8BE687B0-113B-8FE0-7917-252D46C0E01F}"/>
                  </a:ext>
                </a:extLst>
              </p:cNvPr>
              <p:cNvSpPr txBox="1"/>
              <p:nvPr/>
            </p:nvSpPr>
            <p:spPr>
              <a:xfrm>
                <a:off x="931644" y="6120699"/>
                <a:ext cx="4147934" cy="600164"/>
              </a:xfrm>
              <a:prstGeom prst="rect">
                <a:avLst/>
              </a:prstGeom>
              <a:noFill/>
              <a:ln w="3175">
                <a:solidFill>
                  <a:srgbClr val="F0EAED"/>
                </a:solidFill>
              </a:ln>
            </p:spPr>
            <p:txBody>
              <a:bodyPr wrap="square" rtlCol="0">
                <a:spAutoFit/>
              </a:bodyPr>
              <a:lstStyle/>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Tishk International University</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Faculty of Administrative Sciences and Economics</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Business and Management Department</a:t>
                </a:r>
              </a:p>
            </p:txBody>
          </p:sp>
          <p:grpSp>
            <p:nvGrpSpPr>
              <p:cNvPr id="5" name="Group 4">
                <a:extLst>
                  <a:ext uri="{FF2B5EF4-FFF2-40B4-BE49-F238E27FC236}">
                    <a16:creationId xmlns:a16="http://schemas.microsoft.com/office/drawing/2014/main" id="{B7F434AE-1313-29FB-923C-9927F4B67CC5}"/>
                  </a:ext>
                </a:extLst>
              </p:cNvPr>
              <p:cNvGrpSpPr/>
              <p:nvPr/>
            </p:nvGrpSpPr>
            <p:grpSpPr>
              <a:xfrm>
                <a:off x="7003779" y="6022181"/>
                <a:ext cx="5100802" cy="723530"/>
                <a:chOff x="6772175" y="5896130"/>
                <a:chExt cx="5100802" cy="723530"/>
              </a:xfrm>
            </p:grpSpPr>
            <p:pic>
              <p:nvPicPr>
                <p:cNvPr id="18" name="Picture 17">
                  <a:extLst>
                    <a:ext uri="{FF2B5EF4-FFF2-40B4-BE49-F238E27FC236}">
                      <a16:creationId xmlns:a16="http://schemas.microsoft.com/office/drawing/2014/main" id="{70FF8128-BCD6-2787-DF10-BF2CF826FA65}"/>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7096" r="4560"/>
                <a:stretch>
                  <a:fillRect/>
                </a:stretch>
              </p:blipFill>
              <p:spPr>
                <a:xfrm>
                  <a:off x="8266795" y="5896130"/>
                  <a:ext cx="984985" cy="723530"/>
                </a:xfrm>
                <a:prstGeom prst="rect">
                  <a:avLst/>
                </a:prstGeom>
                <a:ln w="3175">
                  <a:solidFill>
                    <a:srgbClr val="F0EAED"/>
                  </a:solidFill>
                </a:ln>
              </p:spPr>
            </p:pic>
            <p:pic>
              <p:nvPicPr>
                <p:cNvPr id="2" name="Picture 1">
                  <a:extLst>
                    <a:ext uri="{FF2B5EF4-FFF2-40B4-BE49-F238E27FC236}">
                      <a16:creationId xmlns:a16="http://schemas.microsoft.com/office/drawing/2014/main" id="{4AE277F2-E9DC-DEA2-3CB3-24D724946D28}"/>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12817" t="22563" r="14799" b="36822"/>
                <a:stretch>
                  <a:fillRect/>
                </a:stretch>
              </p:blipFill>
              <p:spPr>
                <a:xfrm>
                  <a:off x="9317183" y="6042088"/>
                  <a:ext cx="1310629" cy="399768"/>
                </a:xfrm>
                <a:prstGeom prst="rect">
                  <a:avLst/>
                </a:prstGeom>
                <a:ln w="3175">
                  <a:solidFill>
                    <a:srgbClr val="F0EAED"/>
                  </a:solidFill>
                </a:ln>
              </p:spPr>
            </p:pic>
            <p:pic>
              <p:nvPicPr>
                <p:cNvPr id="3" name="Picture 2">
                  <a:extLst>
                    <a:ext uri="{FF2B5EF4-FFF2-40B4-BE49-F238E27FC236}">
                      <a16:creationId xmlns:a16="http://schemas.microsoft.com/office/drawing/2014/main" id="{DFA58F47-6DAB-EDEB-B29E-FEEFC1035BF8}"/>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627812" y="5938407"/>
                  <a:ext cx="1245165" cy="656405"/>
                </a:xfrm>
                <a:prstGeom prst="rect">
                  <a:avLst/>
                </a:prstGeom>
                <a:ln w="3175">
                  <a:solidFill>
                    <a:srgbClr val="F0EAED"/>
                  </a:solidFill>
                </a:ln>
              </p:spPr>
            </p:pic>
            <p:pic>
              <p:nvPicPr>
                <p:cNvPr id="4" name="Picture 3">
                  <a:extLst>
                    <a:ext uri="{FF2B5EF4-FFF2-40B4-BE49-F238E27FC236}">
                      <a16:creationId xmlns:a16="http://schemas.microsoft.com/office/drawing/2014/main" id="{0F6C0038-9323-AE19-F0D3-82FB181D5D2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72175" y="5920979"/>
                  <a:ext cx="656728" cy="673833"/>
                </a:xfrm>
                <a:prstGeom prst="rect">
                  <a:avLst/>
                </a:prstGeom>
                <a:ln w="3175">
                  <a:solidFill>
                    <a:srgbClr val="F0EAED"/>
                  </a:solidFill>
                </a:ln>
              </p:spPr>
            </p:pic>
          </p:grpSp>
        </p:grpSp>
        <p:pic>
          <p:nvPicPr>
            <p:cNvPr id="6" name="Picture 5">
              <a:extLst>
                <a:ext uri="{FF2B5EF4-FFF2-40B4-BE49-F238E27FC236}">
                  <a16:creationId xmlns:a16="http://schemas.microsoft.com/office/drawing/2014/main" id="{0E28DC89-3AFF-7BC8-BC33-F00314312E58}"/>
                </a:ext>
              </a:extLst>
            </p:cNvPr>
            <p:cNvPicPr>
              <a:picLocks noChangeAspect="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l="29280" t="18990" r="29486" b="23782"/>
            <a:stretch>
              <a:fillRect/>
            </a:stretch>
          </p:blipFill>
          <p:spPr>
            <a:xfrm>
              <a:off x="7704882" y="6003853"/>
              <a:ext cx="728115" cy="807869"/>
            </a:xfrm>
            <a:prstGeom prst="rect">
              <a:avLst/>
            </a:prstGeom>
          </p:spPr>
        </p:pic>
      </p:grpSp>
    </p:spTree>
    <p:extLst>
      <p:ext uri="{BB962C8B-B14F-4D97-AF65-F5344CB8AC3E}">
        <p14:creationId xmlns:p14="http://schemas.microsoft.com/office/powerpoint/2010/main" val="3006750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 calcmode="lin" valueType="num">
                                      <p:cBhvr additive="base">
                                        <p:cTn id="7"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
                                            <p:txEl>
                                              <p:pRg st="1" end="1"/>
                                            </p:txEl>
                                          </p:spTgt>
                                        </p:tgtEl>
                                        <p:attrNameLst>
                                          <p:attrName>style.visibility</p:attrName>
                                        </p:attrNameLst>
                                      </p:cBhvr>
                                      <p:to>
                                        <p:strVal val="visible"/>
                                      </p:to>
                                    </p:set>
                                    <p:anim calcmode="lin" valueType="num">
                                      <p:cBhvr additive="base">
                                        <p:cTn id="13" dur="500" fill="hold"/>
                                        <p:tgtEl>
                                          <p:spTgt spid="2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9">
                                            <p:txEl>
                                              <p:pRg st="2" end="2"/>
                                            </p:txEl>
                                          </p:spTgt>
                                        </p:tgtEl>
                                        <p:attrNameLst>
                                          <p:attrName>style.visibility</p:attrName>
                                        </p:attrNameLst>
                                      </p:cBhvr>
                                      <p:to>
                                        <p:strVal val="visible"/>
                                      </p:to>
                                    </p:set>
                                    <p:anim calcmode="lin" valueType="num">
                                      <p:cBhvr additive="base">
                                        <p:cTn id="19" dur="500" fill="hold"/>
                                        <p:tgtEl>
                                          <p:spTgt spid="2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A1F98-A081-C7B4-1487-1B04D80D5A96}"/>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F23CF517-3A1A-B905-4B44-CF90EDF57AD3}"/>
              </a:ext>
            </a:extLst>
          </p:cNvPr>
          <p:cNvSpPr/>
          <p:nvPr/>
        </p:nvSpPr>
        <p:spPr>
          <a:xfrm>
            <a:off x="0" y="5996619"/>
            <a:ext cx="12192000" cy="861381"/>
          </a:xfrm>
          <a:prstGeom prst="rect">
            <a:avLst/>
          </a:prstGeom>
          <a:solidFill>
            <a:srgbClr val="F0EAEB"/>
          </a:solidFill>
          <a:ln w="3175">
            <a:solidFill>
              <a:srgbClr val="F0EAED"/>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itle 27">
            <a:extLst>
              <a:ext uri="{FF2B5EF4-FFF2-40B4-BE49-F238E27FC236}">
                <a16:creationId xmlns:a16="http://schemas.microsoft.com/office/drawing/2014/main" id="{C6D1081A-985B-E9B5-9766-42E162318378}"/>
              </a:ext>
            </a:extLst>
          </p:cNvPr>
          <p:cNvSpPr>
            <a:spLocks noGrp="1"/>
          </p:cNvSpPr>
          <p:nvPr>
            <p:ph type="title"/>
          </p:nvPr>
        </p:nvSpPr>
        <p:spPr>
          <a:xfrm>
            <a:off x="838200" y="365125"/>
            <a:ext cx="10515600" cy="802069"/>
          </a:xfrm>
        </p:spPr>
        <p:txBody>
          <a:bodyPr/>
          <a:lstStyle/>
          <a:p>
            <a:r>
              <a:rPr lang="en-US" b="1" dirty="0">
                <a:solidFill>
                  <a:schemeClr val="accent2">
                    <a:lumMod val="75000"/>
                  </a:schemeClr>
                </a:solidFill>
              </a:rPr>
              <a:t>Education for All (EFA)</a:t>
            </a:r>
            <a:endParaRPr lang="en-US" b="1" dirty="0">
              <a:solidFill>
                <a:schemeClr val="accent2">
                  <a:lumMod val="75000"/>
                </a:schemeClr>
              </a:solidFill>
              <a:latin typeface="Comic Sans MS" panose="030F0702030302020204" pitchFamily="66" charset="0"/>
            </a:endParaRPr>
          </a:p>
        </p:txBody>
      </p:sp>
      <p:sp>
        <p:nvSpPr>
          <p:cNvPr id="29" name="Content Placeholder 28">
            <a:extLst>
              <a:ext uri="{FF2B5EF4-FFF2-40B4-BE49-F238E27FC236}">
                <a16:creationId xmlns:a16="http://schemas.microsoft.com/office/drawing/2014/main" id="{46E7D9A0-1FDD-19A0-FC64-63446E77DF06}"/>
              </a:ext>
            </a:extLst>
          </p:cNvPr>
          <p:cNvSpPr>
            <a:spLocks noGrp="1"/>
          </p:cNvSpPr>
          <p:nvPr>
            <p:ph idx="1"/>
          </p:nvPr>
        </p:nvSpPr>
        <p:spPr>
          <a:xfrm>
            <a:off x="838200" y="1047136"/>
            <a:ext cx="10515600" cy="4819580"/>
          </a:xfrm>
        </p:spPr>
        <p:txBody>
          <a:bodyPr>
            <a:normAutofit fontScale="85000" lnSpcReduction="10000"/>
          </a:bodyPr>
          <a:lstStyle/>
          <a:p>
            <a:pPr marL="0" indent="0" algn="just">
              <a:lnSpc>
                <a:spcPct val="100000"/>
              </a:lnSpc>
              <a:buNone/>
            </a:pPr>
            <a:r>
              <a:rPr lang="en-US" sz="3200" dirty="0"/>
              <a:t>Based on the benefits of education to “</a:t>
            </a:r>
            <a:r>
              <a:rPr lang="en-US" sz="3200" dirty="0">
                <a:solidFill>
                  <a:schemeClr val="accent5">
                    <a:lumMod val="75000"/>
                  </a:schemeClr>
                </a:solidFill>
              </a:rPr>
              <a:t>every citizen in every society</a:t>
            </a:r>
            <a:r>
              <a:rPr lang="en-US" sz="3200" dirty="0"/>
              <a:t>”, there are six specific education goals that should be achieved:</a:t>
            </a:r>
          </a:p>
          <a:p>
            <a:pPr marL="514350" indent="-514350" algn="just">
              <a:lnSpc>
                <a:spcPct val="100000"/>
              </a:lnSpc>
              <a:buFont typeface="+mj-lt"/>
              <a:buAutoNum type="arabicPeriod"/>
            </a:pPr>
            <a:r>
              <a:rPr lang="en-US" sz="3300" dirty="0"/>
              <a:t>Early childhood care.</a:t>
            </a:r>
          </a:p>
          <a:p>
            <a:pPr marL="514350" indent="-514350" algn="just">
              <a:lnSpc>
                <a:spcPct val="100000"/>
              </a:lnSpc>
              <a:buFont typeface="+mj-lt"/>
              <a:buAutoNum type="arabicPeriod"/>
            </a:pPr>
            <a:r>
              <a:rPr lang="en-US" sz="3300" dirty="0"/>
              <a:t>Free, and compulsory primary education of good quality. </a:t>
            </a:r>
          </a:p>
          <a:p>
            <a:pPr marL="514350" indent="-514350" algn="just">
              <a:lnSpc>
                <a:spcPct val="100000"/>
              </a:lnSpc>
              <a:buFont typeface="+mj-lt"/>
              <a:buAutoNum type="arabicPeriod"/>
            </a:pPr>
            <a:r>
              <a:rPr lang="en-US" sz="3300" dirty="0"/>
              <a:t>Learning needs of all young people and adults are met through equitable access to appropriate learning and life skills programs. </a:t>
            </a:r>
          </a:p>
          <a:p>
            <a:pPr marL="514350" indent="-514350" algn="just">
              <a:lnSpc>
                <a:spcPct val="100000"/>
              </a:lnSpc>
              <a:buFont typeface="+mj-lt"/>
              <a:buAutoNum type="arabicPeriod"/>
            </a:pPr>
            <a:r>
              <a:rPr lang="en-US" sz="3300" dirty="0"/>
              <a:t>Increased adult literacy.</a:t>
            </a:r>
          </a:p>
          <a:p>
            <a:pPr marL="514350" indent="-514350" algn="just">
              <a:lnSpc>
                <a:spcPct val="100000"/>
              </a:lnSpc>
              <a:buFont typeface="+mj-lt"/>
              <a:buAutoNum type="arabicPeriod"/>
            </a:pPr>
            <a:r>
              <a:rPr lang="en-US" sz="3300" dirty="0"/>
              <a:t>Eliminate gender </a:t>
            </a:r>
            <a:r>
              <a:rPr lang="en-US" sz="3300" dirty="0" err="1"/>
              <a:t>inequalitis</a:t>
            </a:r>
            <a:r>
              <a:rPr lang="en-US" sz="3300" dirty="0"/>
              <a:t>.</a:t>
            </a:r>
          </a:p>
          <a:p>
            <a:pPr marL="514350" indent="-514350" algn="just">
              <a:lnSpc>
                <a:spcPct val="100000"/>
              </a:lnSpc>
              <a:buFont typeface="+mj-lt"/>
              <a:buAutoNum type="arabicPeriod"/>
            </a:pPr>
            <a:r>
              <a:rPr lang="en-US" sz="3300" dirty="0"/>
              <a:t>Improve all aspects of the quality of education.</a:t>
            </a:r>
            <a:endParaRPr lang="en-US" sz="3200" dirty="0"/>
          </a:p>
        </p:txBody>
      </p:sp>
      <p:cxnSp>
        <p:nvCxnSpPr>
          <p:cNvPr id="7" name="Straight Connector 6">
            <a:extLst>
              <a:ext uri="{FF2B5EF4-FFF2-40B4-BE49-F238E27FC236}">
                <a16:creationId xmlns:a16="http://schemas.microsoft.com/office/drawing/2014/main" id="{FE5A506E-97D7-A367-521F-D08BEA4F4D39}"/>
              </a:ext>
            </a:extLst>
          </p:cNvPr>
          <p:cNvCxnSpPr/>
          <p:nvPr/>
        </p:nvCxnSpPr>
        <p:spPr>
          <a:xfrm>
            <a:off x="0" y="5996619"/>
            <a:ext cx="12192000" cy="0"/>
          </a:xfrm>
          <a:prstGeom prst="line">
            <a:avLst/>
          </a:prstGeom>
          <a:ln w="28575">
            <a:solidFill>
              <a:srgbClr val="85215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1FB8A8F6-2A8A-3837-2E85-570B2F98B0DB}"/>
              </a:ext>
            </a:extLst>
          </p:cNvPr>
          <p:cNvGrpSpPr/>
          <p:nvPr/>
        </p:nvGrpSpPr>
        <p:grpSpPr>
          <a:xfrm>
            <a:off x="91747" y="5943219"/>
            <a:ext cx="12012834" cy="955124"/>
            <a:chOff x="91747" y="5943219"/>
            <a:chExt cx="12012834" cy="955124"/>
          </a:xfrm>
        </p:grpSpPr>
        <p:grpSp>
          <p:nvGrpSpPr>
            <p:cNvPr id="8" name="Group 7">
              <a:extLst>
                <a:ext uri="{FF2B5EF4-FFF2-40B4-BE49-F238E27FC236}">
                  <a16:creationId xmlns:a16="http://schemas.microsoft.com/office/drawing/2014/main" id="{0FEB2671-4793-79A0-072D-35F16392AAF2}"/>
                </a:ext>
              </a:extLst>
            </p:cNvPr>
            <p:cNvGrpSpPr/>
            <p:nvPr/>
          </p:nvGrpSpPr>
          <p:grpSpPr>
            <a:xfrm>
              <a:off x="91747" y="5943219"/>
              <a:ext cx="12012834" cy="955124"/>
              <a:chOff x="91747" y="5943219"/>
              <a:chExt cx="12012834" cy="955124"/>
            </a:xfrm>
          </p:grpSpPr>
          <p:pic>
            <p:nvPicPr>
              <p:cNvPr id="24" name="Picture 23">
                <a:extLst>
                  <a:ext uri="{FF2B5EF4-FFF2-40B4-BE49-F238E27FC236}">
                    <a16:creationId xmlns:a16="http://schemas.microsoft.com/office/drawing/2014/main" id="{CA7DFCD4-6711-E46A-2CE1-196ABA4397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747" y="5943219"/>
                <a:ext cx="1028579" cy="955124"/>
              </a:xfrm>
              <a:prstGeom prst="rect">
                <a:avLst/>
              </a:prstGeom>
              <a:ln w="3175">
                <a:solidFill>
                  <a:srgbClr val="F0EAED"/>
                </a:solidFill>
              </a:ln>
            </p:spPr>
          </p:pic>
          <p:sp>
            <p:nvSpPr>
              <p:cNvPr id="25" name="TextBox 24">
                <a:extLst>
                  <a:ext uri="{FF2B5EF4-FFF2-40B4-BE49-F238E27FC236}">
                    <a16:creationId xmlns:a16="http://schemas.microsoft.com/office/drawing/2014/main" id="{410CD9BE-4D88-BD24-FB54-069E51A5CF54}"/>
                  </a:ext>
                </a:extLst>
              </p:cNvPr>
              <p:cNvSpPr txBox="1"/>
              <p:nvPr/>
            </p:nvSpPr>
            <p:spPr>
              <a:xfrm>
                <a:off x="931644" y="6120699"/>
                <a:ext cx="4147934" cy="600164"/>
              </a:xfrm>
              <a:prstGeom prst="rect">
                <a:avLst/>
              </a:prstGeom>
              <a:noFill/>
              <a:ln w="3175">
                <a:solidFill>
                  <a:srgbClr val="F0EAED"/>
                </a:solidFill>
              </a:ln>
            </p:spPr>
            <p:txBody>
              <a:bodyPr wrap="square" rtlCol="0">
                <a:spAutoFit/>
              </a:bodyPr>
              <a:lstStyle/>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Tishk International University</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Faculty of Administrative Sciences and Economics</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Business and Management Department</a:t>
                </a:r>
              </a:p>
            </p:txBody>
          </p:sp>
          <p:grpSp>
            <p:nvGrpSpPr>
              <p:cNvPr id="5" name="Group 4">
                <a:extLst>
                  <a:ext uri="{FF2B5EF4-FFF2-40B4-BE49-F238E27FC236}">
                    <a16:creationId xmlns:a16="http://schemas.microsoft.com/office/drawing/2014/main" id="{F408AEE0-A2D9-8837-F542-71FBB33A5B42}"/>
                  </a:ext>
                </a:extLst>
              </p:cNvPr>
              <p:cNvGrpSpPr/>
              <p:nvPr/>
            </p:nvGrpSpPr>
            <p:grpSpPr>
              <a:xfrm>
                <a:off x="7003779" y="6022181"/>
                <a:ext cx="5100802" cy="723530"/>
                <a:chOff x="6772175" y="5896130"/>
                <a:chExt cx="5100802" cy="723530"/>
              </a:xfrm>
            </p:grpSpPr>
            <p:pic>
              <p:nvPicPr>
                <p:cNvPr id="18" name="Picture 17">
                  <a:extLst>
                    <a:ext uri="{FF2B5EF4-FFF2-40B4-BE49-F238E27FC236}">
                      <a16:creationId xmlns:a16="http://schemas.microsoft.com/office/drawing/2014/main" id="{B329B33D-1B90-EF39-C1D5-45DAAED3969E}"/>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7096" r="4560"/>
                <a:stretch>
                  <a:fillRect/>
                </a:stretch>
              </p:blipFill>
              <p:spPr>
                <a:xfrm>
                  <a:off x="8266795" y="5896130"/>
                  <a:ext cx="984985" cy="723530"/>
                </a:xfrm>
                <a:prstGeom prst="rect">
                  <a:avLst/>
                </a:prstGeom>
                <a:ln w="3175">
                  <a:solidFill>
                    <a:srgbClr val="F0EAED"/>
                  </a:solidFill>
                </a:ln>
              </p:spPr>
            </p:pic>
            <p:pic>
              <p:nvPicPr>
                <p:cNvPr id="2" name="Picture 1">
                  <a:extLst>
                    <a:ext uri="{FF2B5EF4-FFF2-40B4-BE49-F238E27FC236}">
                      <a16:creationId xmlns:a16="http://schemas.microsoft.com/office/drawing/2014/main" id="{0B4983B2-C8F6-D617-8FE0-C2013E7B18FB}"/>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12817" t="22563" r="14799" b="36822"/>
                <a:stretch>
                  <a:fillRect/>
                </a:stretch>
              </p:blipFill>
              <p:spPr>
                <a:xfrm>
                  <a:off x="9317183" y="6042088"/>
                  <a:ext cx="1310629" cy="399768"/>
                </a:xfrm>
                <a:prstGeom prst="rect">
                  <a:avLst/>
                </a:prstGeom>
                <a:ln w="3175">
                  <a:solidFill>
                    <a:srgbClr val="F0EAED"/>
                  </a:solidFill>
                </a:ln>
              </p:spPr>
            </p:pic>
            <p:pic>
              <p:nvPicPr>
                <p:cNvPr id="3" name="Picture 2">
                  <a:extLst>
                    <a:ext uri="{FF2B5EF4-FFF2-40B4-BE49-F238E27FC236}">
                      <a16:creationId xmlns:a16="http://schemas.microsoft.com/office/drawing/2014/main" id="{4D58A6C9-45B8-87BB-6D5B-14FC9869D509}"/>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627812" y="5938407"/>
                  <a:ext cx="1245165" cy="656405"/>
                </a:xfrm>
                <a:prstGeom prst="rect">
                  <a:avLst/>
                </a:prstGeom>
                <a:ln w="3175">
                  <a:solidFill>
                    <a:srgbClr val="F0EAED"/>
                  </a:solidFill>
                </a:ln>
              </p:spPr>
            </p:pic>
            <p:pic>
              <p:nvPicPr>
                <p:cNvPr id="4" name="Picture 3">
                  <a:extLst>
                    <a:ext uri="{FF2B5EF4-FFF2-40B4-BE49-F238E27FC236}">
                      <a16:creationId xmlns:a16="http://schemas.microsoft.com/office/drawing/2014/main" id="{7794B9AC-2764-1B32-7794-5EE2831456D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72175" y="5920979"/>
                  <a:ext cx="656728" cy="673833"/>
                </a:xfrm>
                <a:prstGeom prst="rect">
                  <a:avLst/>
                </a:prstGeom>
                <a:ln w="3175">
                  <a:solidFill>
                    <a:srgbClr val="F0EAED"/>
                  </a:solidFill>
                </a:ln>
              </p:spPr>
            </p:pic>
          </p:grpSp>
        </p:grpSp>
        <p:pic>
          <p:nvPicPr>
            <p:cNvPr id="6" name="Picture 5">
              <a:extLst>
                <a:ext uri="{FF2B5EF4-FFF2-40B4-BE49-F238E27FC236}">
                  <a16:creationId xmlns:a16="http://schemas.microsoft.com/office/drawing/2014/main" id="{566F55FC-58D5-2956-2837-7FDE041580D9}"/>
                </a:ext>
              </a:extLst>
            </p:cNvPr>
            <p:cNvPicPr>
              <a:picLocks noChangeAspect="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l="29280" t="18990" r="29486" b="23782"/>
            <a:stretch>
              <a:fillRect/>
            </a:stretch>
          </p:blipFill>
          <p:spPr>
            <a:xfrm>
              <a:off x="7704882" y="6003853"/>
              <a:ext cx="728115" cy="807869"/>
            </a:xfrm>
            <a:prstGeom prst="rect">
              <a:avLst/>
            </a:prstGeom>
          </p:spPr>
        </p:pic>
      </p:grpSp>
    </p:spTree>
    <p:extLst>
      <p:ext uri="{BB962C8B-B14F-4D97-AF65-F5344CB8AC3E}">
        <p14:creationId xmlns:p14="http://schemas.microsoft.com/office/powerpoint/2010/main" val="644274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 calcmode="lin" valueType="num">
                                      <p:cBhvr additive="base">
                                        <p:cTn id="7"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
                                            <p:txEl>
                                              <p:pRg st="1" end="1"/>
                                            </p:txEl>
                                          </p:spTgt>
                                        </p:tgtEl>
                                        <p:attrNameLst>
                                          <p:attrName>style.visibility</p:attrName>
                                        </p:attrNameLst>
                                      </p:cBhvr>
                                      <p:to>
                                        <p:strVal val="visible"/>
                                      </p:to>
                                    </p:set>
                                    <p:anim calcmode="lin" valueType="num">
                                      <p:cBhvr additive="base">
                                        <p:cTn id="13" dur="500" fill="hold"/>
                                        <p:tgtEl>
                                          <p:spTgt spid="2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9">
                                            <p:txEl>
                                              <p:pRg st="2" end="2"/>
                                            </p:txEl>
                                          </p:spTgt>
                                        </p:tgtEl>
                                        <p:attrNameLst>
                                          <p:attrName>style.visibility</p:attrName>
                                        </p:attrNameLst>
                                      </p:cBhvr>
                                      <p:to>
                                        <p:strVal val="visible"/>
                                      </p:to>
                                    </p:set>
                                    <p:anim calcmode="lin" valueType="num">
                                      <p:cBhvr additive="base">
                                        <p:cTn id="19" dur="500" fill="hold"/>
                                        <p:tgtEl>
                                          <p:spTgt spid="2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9">
                                            <p:txEl>
                                              <p:pRg st="3" end="3"/>
                                            </p:txEl>
                                          </p:spTgt>
                                        </p:tgtEl>
                                        <p:attrNameLst>
                                          <p:attrName>style.visibility</p:attrName>
                                        </p:attrNameLst>
                                      </p:cBhvr>
                                      <p:to>
                                        <p:strVal val="visible"/>
                                      </p:to>
                                    </p:set>
                                    <p:anim calcmode="lin" valueType="num">
                                      <p:cBhvr additive="base">
                                        <p:cTn id="25" dur="500" fill="hold"/>
                                        <p:tgtEl>
                                          <p:spTgt spid="2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9">
                                            <p:txEl>
                                              <p:pRg st="4" end="4"/>
                                            </p:txEl>
                                          </p:spTgt>
                                        </p:tgtEl>
                                        <p:attrNameLst>
                                          <p:attrName>style.visibility</p:attrName>
                                        </p:attrNameLst>
                                      </p:cBhvr>
                                      <p:to>
                                        <p:strVal val="visible"/>
                                      </p:to>
                                    </p:set>
                                    <p:anim calcmode="lin" valueType="num">
                                      <p:cBhvr additive="base">
                                        <p:cTn id="31" dur="500" fill="hold"/>
                                        <p:tgtEl>
                                          <p:spTgt spid="2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9">
                                            <p:txEl>
                                              <p:pRg st="5" end="5"/>
                                            </p:txEl>
                                          </p:spTgt>
                                        </p:tgtEl>
                                        <p:attrNameLst>
                                          <p:attrName>style.visibility</p:attrName>
                                        </p:attrNameLst>
                                      </p:cBhvr>
                                      <p:to>
                                        <p:strVal val="visible"/>
                                      </p:to>
                                    </p:set>
                                    <p:anim calcmode="lin" valueType="num">
                                      <p:cBhvr additive="base">
                                        <p:cTn id="37" dur="500" fill="hold"/>
                                        <p:tgtEl>
                                          <p:spTgt spid="2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9">
                                            <p:txEl>
                                              <p:pRg st="6" end="6"/>
                                            </p:txEl>
                                          </p:spTgt>
                                        </p:tgtEl>
                                        <p:attrNameLst>
                                          <p:attrName>style.visibility</p:attrName>
                                        </p:attrNameLst>
                                      </p:cBhvr>
                                      <p:to>
                                        <p:strVal val="visible"/>
                                      </p:to>
                                    </p:set>
                                    <p:anim calcmode="lin" valueType="num">
                                      <p:cBhvr additive="base">
                                        <p:cTn id="43" dur="500" fill="hold"/>
                                        <p:tgtEl>
                                          <p:spTgt spid="2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968D5-C73D-CE97-32DC-B1846E8C0DC4}"/>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4D606D64-A027-F237-5543-687BBE321CF0}"/>
              </a:ext>
            </a:extLst>
          </p:cNvPr>
          <p:cNvSpPr/>
          <p:nvPr/>
        </p:nvSpPr>
        <p:spPr>
          <a:xfrm>
            <a:off x="0" y="5996619"/>
            <a:ext cx="12192000" cy="861381"/>
          </a:xfrm>
          <a:prstGeom prst="rect">
            <a:avLst/>
          </a:prstGeom>
          <a:solidFill>
            <a:srgbClr val="F0EAEB"/>
          </a:solidFill>
          <a:ln w="3175">
            <a:solidFill>
              <a:srgbClr val="F0EAED"/>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itle 27">
            <a:extLst>
              <a:ext uri="{FF2B5EF4-FFF2-40B4-BE49-F238E27FC236}">
                <a16:creationId xmlns:a16="http://schemas.microsoft.com/office/drawing/2014/main" id="{C44AA105-CBCD-EF88-BAE2-C5EC4E6265B0}"/>
              </a:ext>
            </a:extLst>
          </p:cNvPr>
          <p:cNvSpPr>
            <a:spLocks noGrp="1"/>
          </p:cNvSpPr>
          <p:nvPr>
            <p:ph type="title"/>
          </p:nvPr>
        </p:nvSpPr>
        <p:spPr>
          <a:xfrm>
            <a:off x="838200" y="365126"/>
            <a:ext cx="10515600" cy="1035470"/>
          </a:xfrm>
        </p:spPr>
        <p:txBody>
          <a:bodyPr/>
          <a:lstStyle/>
          <a:p>
            <a:r>
              <a:rPr lang="en-US" b="1" dirty="0">
                <a:solidFill>
                  <a:schemeClr val="accent5">
                    <a:lumMod val="75000"/>
                  </a:schemeClr>
                </a:solidFill>
              </a:rPr>
              <a:t>Social Objectives of Education</a:t>
            </a:r>
            <a:endParaRPr lang="en-US" b="1" dirty="0">
              <a:solidFill>
                <a:schemeClr val="accent5">
                  <a:lumMod val="75000"/>
                </a:schemeClr>
              </a:solidFill>
              <a:latin typeface="Comic Sans MS" panose="030F0702030302020204" pitchFamily="66" charset="0"/>
            </a:endParaRPr>
          </a:p>
        </p:txBody>
      </p:sp>
      <p:sp>
        <p:nvSpPr>
          <p:cNvPr id="29" name="Content Placeholder 28">
            <a:extLst>
              <a:ext uri="{FF2B5EF4-FFF2-40B4-BE49-F238E27FC236}">
                <a16:creationId xmlns:a16="http://schemas.microsoft.com/office/drawing/2014/main" id="{44176518-C6CA-8477-68AE-F13CED07B914}"/>
              </a:ext>
            </a:extLst>
          </p:cNvPr>
          <p:cNvSpPr>
            <a:spLocks noGrp="1"/>
          </p:cNvSpPr>
          <p:nvPr>
            <p:ph idx="1"/>
          </p:nvPr>
        </p:nvSpPr>
        <p:spPr>
          <a:xfrm>
            <a:off x="838200" y="1451006"/>
            <a:ext cx="10515600" cy="3968719"/>
          </a:xfrm>
        </p:spPr>
        <p:txBody>
          <a:bodyPr>
            <a:normAutofit/>
          </a:bodyPr>
          <a:lstStyle/>
          <a:p>
            <a:pPr marL="0" indent="0">
              <a:lnSpc>
                <a:spcPct val="150000"/>
              </a:lnSpc>
              <a:buNone/>
            </a:pPr>
            <a:r>
              <a:rPr lang="en-US" sz="3200" b="1" dirty="0">
                <a:highlight>
                  <a:srgbClr val="C0C0C0"/>
                </a:highlight>
              </a:rPr>
              <a:t>This can be analyzed in three esteem elements:</a:t>
            </a:r>
          </a:p>
          <a:p>
            <a:pPr marL="514350" indent="-514350">
              <a:lnSpc>
                <a:spcPct val="150000"/>
              </a:lnSpc>
              <a:buFont typeface="+mj-lt"/>
              <a:buAutoNum type="arabicPeriod"/>
            </a:pPr>
            <a:r>
              <a:rPr lang="en-US" sz="3200" dirty="0"/>
              <a:t>Human Relations </a:t>
            </a:r>
          </a:p>
          <a:p>
            <a:pPr marL="514350" indent="-514350">
              <a:lnSpc>
                <a:spcPct val="150000"/>
              </a:lnSpc>
              <a:buFont typeface="+mj-lt"/>
              <a:buAutoNum type="arabicPeriod"/>
            </a:pPr>
            <a:r>
              <a:rPr lang="en-US" sz="3200" dirty="0"/>
              <a:t>Economic Efficiency</a:t>
            </a:r>
          </a:p>
          <a:p>
            <a:pPr marL="514350" indent="-514350">
              <a:lnSpc>
                <a:spcPct val="150000"/>
              </a:lnSpc>
              <a:buFont typeface="+mj-lt"/>
              <a:buAutoNum type="arabicPeriod"/>
            </a:pPr>
            <a:r>
              <a:rPr lang="en-US" sz="3200" dirty="0"/>
              <a:t>Civic Knowledge</a:t>
            </a:r>
          </a:p>
        </p:txBody>
      </p:sp>
      <p:cxnSp>
        <p:nvCxnSpPr>
          <p:cNvPr id="7" name="Straight Connector 6">
            <a:extLst>
              <a:ext uri="{FF2B5EF4-FFF2-40B4-BE49-F238E27FC236}">
                <a16:creationId xmlns:a16="http://schemas.microsoft.com/office/drawing/2014/main" id="{5B95C445-C3C7-C111-27E6-B8DC7468015E}"/>
              </a:ext>
            </a:extLst>
          </p:cNvPr>
          <p:cNvCxnSpPr/>
          <p:nvPr/>
        </p:nvCxnSpPr>
        <p:spPr>
          <a:xfrm>
            <a:off x="0" y="5996619"/>
            <a:ext cx="12192000" cy="0"/>
          </a:xfrm>
          <a:prstGeom prst="line">
            <a:avLst/>
          </a:prstGeom>
          <a:ln w="28575">
            <a:solidFill>
              <a:srgbClr val="85215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5D3C1646-1486-A68E-081F-AFB8ADC96826}"/>
              </a:ext>
            </a:extLst>
          </p:cNvPr>
          <p:cNvGrpSpPr/>
          <p:nvPr/>
        </p:nvGrpSpPr>
        <p:grpSpPr>
          <a:xfrm>
            <a:off x="91747" y="5943219"/>
            <a:ext cx="12012834" cy="955124"/>
            <a:chOff x="91747" y="5943219"/>
            <a:chExt cx="12012834" cy="955124"/>
          </a:xfrm>
        </p:grpSpPr>
        <p:grpSp>
          <p:nvGrpSpPr>
            <p:cNvPr id="8" name="Group 7">
              <a:extLst>
                <a:ext uri="{FF2B5EF4-FFF2-40B4-BE49-F238E27FC236}">
                  <a16:creationId xmlns:a16="http://schemas.microsoft.com/office/drawing/2014/main" id="{22625D41-6DC3-BC00-47C5-A5CB73D2542B}"/>
                </a:ext>
              </a:extLst>
            </p:cNvPr>
            <p:cNvGrpSpPr/>
            <p:nvPr/>
          </p:nvGrpSpPr>
          <p:grpSpPr>
            <a:xfrm>
              <a:off x="91747" y="5943219"/>
              <a:ext cx="12012834" cy="955124"/>
              <a:chOff x="91747" y="5943219"/>
              <a:chExt cx="12012834" cy="955124"/>
            </a:xfrm>
          </p:grpSpPr>
          <p:pic>
            <p:nvPicPr>
              <p:cNvPr id="24" name="Picture 23">
                <a:extLst>
                  <a:ext uri="{FF2B5EF4-FFF2-40B4-BE49-F238E27FC236}">
                    <a16:creationId xmlns:a16="http://schemas.microsoft.com/office/drawing/2014/main" id="{748CC025-C834-49A6-6467-09BCBB00E0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747" y="5943219"/>
                <a:ext cx="1028579" cy="955124"/>
              </a:xfrm>
              <a:prstGeom prst="rect">
                <a:avLst/>
              </a:prstGeom>
              <a:ln w="3175">
                <a:solidFill>
                  <a:srgbClr val="F0EAED"/>
                </a:solidFill>
              </a:ln>
            </p:spPr>
          </p:pic>
          <p:sp>
            <p:nvSpPr>
              <p:cNvPr id="25" name="TextBox 24">
                <a:extLst>
                  <a:ext uri="{FF2B5EF4-FFF2-40B4-BE49-F238E27FC236}">
                    <a16:creationId xmlns:a16="http://schemas.microsoft.com/office/drawing/2014/main" id="{AD8DB5D6-BD5E-0E96-CE0B-BD1925D83421}"/>
                  </a:ext>
                </a:extLst>
              </p:cNvPr>
              <p:cNvSpPr txBox="1"/>
              <p:nvPr/>
            </p:nvSpPr>
            <p:spPr>
              <a:xfrm>
                <a:off x="931644" y="6120699"/>
                <a:ext cx="4147934" cy="600164"/>
              </a:xfrm>
              <a:prstGeom prst="rect">
                <a:avLst/>
              </a:prstGeom>
              <a:noFill/>
              <a:ln w="3175">
                <a:solidFill>
                  <a:srgbClr val="F0EAED"/>
                </a:solidFill>
              </a:ln>
            </p:spPr>
            <p:txBody>
              <a:bodyPr wrap="square" rtlCol="0">
                <a:spAutoFit/>
              </a:bodyPr>
              <a:lstStyle/>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Tishk International University</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Faculty of Administrative Sciences and Economics</a:t>
                </a:r>
              </a:p>
              <a:p>
                <a:r>
                  <a:rPr lang="en-US" sz="1100" dirty="0">
                    <a:solidFill>
                      <a:srgbClr val="7F2766"/>
                    </a:solidFill>
                    <a:latin typeface="ADLaM Display" panose="02010000000000000000" pitchFamily="2" charset="0"/>
                    <a:ea typeface="ADLaM Display" panose="02010000000000000000" pitchFamily="2" charset="0"/>
                    <a:cs typeface="ADLaM Display" panose="02010000000000000000" pitchFamily="2" charset="0"/>
                  </a:rPr>
                  <a:t>Business and Management Department</a:t>
                </a:r>
              </a:p>
            </p:txBody>
          </p:sp>
          <p:grpSp>
            <p:nvGrpSpPr>
              <p:cNvPr id="5" name="Group 4">
                <a:extLst>
                  <a:ext uri="{FF2B5EF4-FFF2-40B4-BE49-F238E27FC236}">
                    <a16:creationId xmlns:a16="http://schemas.microsoft.com/office/drawing/2014/main" id="{6257B7A7-C18D-4C95-1949-1B8D1701579C}"/>
                  </a:ext>
                </a:extLst>
              </p:cNvPr>
              <p:cNvGrpSpPr/>
              <p:nvPr/>
            </p:nvGrpSpPr>
            <p:grpSpPr>
              <a:xfrm>
                <a:off x="7003779" y="6022181"/>
                <a:ext cx="5100802" cy="723530"/>
                <a:chOff x="6772175" y="5896130"/>
                <a:chExt cx="5100802" cy="723530"/>
              </a:xfrm>
            </p:grpSpPr>
            <p:pic>
              <p:nvPicPr>
                <p:cNvPr id="18" name="Picture 17">
                  <a:extLst>
                    <a:ext uri="{FF2B5EF4-FFF2-40B4-BE49-F238E27FC236}">
                      <a16:creationId xmlns:a16="http://schemas.microsoft.com/office/drawing/2014/main" id="{61C0CD45-2555-7E40-17AB-DCBFCB297E58}"/>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7096" r="4560"/>
                <a:stretch>
                  <a:fillRect/>
                </a:stretch>
              </p:blipFill>
              <p:spPr>
                <a:xfrm>
                  <a:off x="8266795" y="5896130"/>
                  <a:ext cx="984985" cy="723530"/>
                </a:xfrm>
                <a:prstGeom prst="rect">
                  <a:avLst/>
                </a:prstGeom>
                <a:ln w="3175">
                  <a:solidFill>
                    <a:srgbClr val="F0EAED"/>
                  </a:solidFill>
                </a:ln>
              </p:spPr>
            </p:pic>
            <p:pic>
              <p:nvPicPr>
                <p:cNvPr id="2" name="Picture 1">
                  <a:extLst>
                    <a:ext uri="{FF2B5EF4-FFF2-40B4-BE49-F238E27FC236}">
                      <a16:creationId xmlns:a16="http://schemas.microsoft.com/office/drawing/2014/main" id="{A4686879-3ACF-B1ED-4940-AF3DCE9E0780}"/>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12817" t="22563" r="14799" b="36822"/>
                <a:stretch>
                  <a:fillRect/>
                </a:stretch>
              </p:blipFill>
              <p:spPr>
                <a:xfrm>
                  <a:off x="9317183" y="6042088"/>
                  <a:ext cx="1310629" cy="399768"/>
                </a:xfrm>
                <a:prstGeom prst="rect">
                  <a:avLst/>
                </a:prstGeom>
                <a:ln w="3175">
                  <a:solidFill>
                    <a:srgbClr val="F0EAED"/>
                  </a:solidFill>
                </a:ln>
              </p:spPr>
            </p:pic>
            <p:pic>
              <p:nvPicPr>
                <p:cNvPr id="3" name="Picture 2">
                  <a:extLst>
                    <a:ext uri="{FF2B5EF4-FFF2-40B4-BE49-F238E27FC236}">
                      <a16:creationId xmlns:a16="http://schemas.microsoft.com/office/drawing/2014/main" id="{616F6C55-7CF1-4EDD-B7F6-7C8C28F6284B}"/>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627812" y="5938407"/>
                  <a:ext cx="1245165" cy="656405"/>
                </a:xfrm>
                <a:prstGeom prst="rect">
                  <a:avLst/>
                </a:prstGeom>
                <a:ln w="3175">
                  <a:solidFill>
                    <a:srgbClr val="F0EAED"/>
                  </a:solidFill>
                </a:ln>
              </p:spPr>
            </p:pic>
            <p:pic>
              <p:nvPicPr>
                <p:cNvPr id="4" name="Picture 3">
                  <a:extLst>
                    <a:ext uri="{FF2B5EF4-FFF2-40B4-BE49-F238E27FC236}">
                      <a16:creationId xmlns:a16="http://schemas.microsoft.com/office/drawing/2014/main" id="{6183B916-5179-32DA-AE70-74F3A497D9B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72175" y="5920979"/>
                  <a:ext cx="656728" cy="673833"/>
                </a:xfrm>
                <a:prstGeom prst="rect">
                  <a:avLst/>
                </a:prstGeom>
                <a:ln w="3175">
                  <a:solidFill>
                    <a:srgbClr val="F0EAED"/>
                  </a:solidFill>
                </a:ln>
              </p:spPr>
            </p:pic>
          </p:grpSp>
        </p:grpSp>
        <p:pic>
          <p:nvPicPr>
            <p:cNvPr id="6" name="Picture 5">
              <a:extLst>
                <a:ext uri="{FF2B5EF4-FFF2-40B4-BE49-F238E27FC236}">
                  <a16:creationId xmlns:a16="http://schemas.microsoft.com/office/drawing/2014/main" id="{19ECA9EB-E619-184E-6324-6F62BD1282B7}"/>
                </a:ext>
              </a:extLst>
            </p:cNvPr>
            <p:cNvPicPr>
              <a:picLocks noChangeAspect="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l="29280" t="18990" r="29486" b="23782"/>
            <a:stretch>
              <a:fillRect/>
            </a:stretch>
          </p:blipFill>
          <p:spPr>
            <a:xfrm>
              <a:off x="7704882" y="6003853"/>
              <a:ext cx="728115" cy="807869"/>
            </a:xfrm>
            <a:prstGeom prst="rect">
              <a:avLst/>
            </a:prstGeom>
          </p:spPr>
        </p:pic>
      </p:grpSp>
    </p:spTree>
    <p:extLst>
      <p:ext uri="{BB962C8B-B14F-4D97-AF65-F5344CB8AC3E}">
        <p14:creationId xmlns:p14="http://schemas.microsoft.com/office/powerpoint/2010/main" val="626344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 calcmode="lin" valueType="num">
                                      <p:cBhvr additive="base">
                                        <p:cTn id="7"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
                                            <p:txEl>
                                              <p:pRg st="1" end="1"/>
                                            </p:txEl>
                                          </p:spTgt>
                                        </p:tgtEl>
                                        <p:attrNameLst>
                                          <p:attrName>style.visibility</p:attrName>
                                        </p:attrNameLst>
                                      </p:cBhvr>
                                      <p:to>
                                        <p:strVal val="visible"/>
                                      </p:to>
                                    </p:set>
                                    <p:anim calcmode="lin" valueType="num">
                                      <p:cBhvr additive="base">
                                        <p:cTn id="13" dur="500" fill="hold"/>
                                        <p:tgtEl>
                                          <p:spTgt spid="2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9">
                                            <p:txEl>
                                              <p:pRg st="2" end="2"/>
                                            </p:txEl>
                                          </p:spTgt>
                                        </p:tgtEl>
                                        <p:attrNameLst>
                                          <p:attrName>style.visibility</p:attrName>
                                        </p:attrNameLst>
                                      </p:cBhvr>
                                      <p:to>
                                        <p:strVal val="visible"/>
                                      </p:to>
                                    </p:set>
                                    <p:anim calcmode="lin" valueType="num">
                                      <p:cBhvr additive="base">
                                        <p:cTn id="19" dur="500" fill="hold"/>
                                        <p:tgtEl>
                                          <p:spTgt spid="2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9">
                                            <p:txEl>
                                              <p:pRg st="3" end="3"/>
                                            </p:txEl>
                                          </p:spTgt>
                                        </p:tgtEl>
                                        <p:attrNameLst>
                                          <p:attrName>style.visibility</p:attrName>
                                        </p:attrNameLst>
                                      </p:cBhvr>
                                      <p:to>
                                        <p:strVal val="visible"/>
                                      </p:to>
                                    </p:set>
                                    <p:anim calcmode="lin" valueType="num">
                                      <p:cBhvr additive="base">
                                        <p:cTn id="25" dur="500" fill="hold"/>
                                        <p:tgtEl>
                                          <p:spTgt spid="2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1093</TotalTime>
  <Words>943</Words>
  <Application>Microsoft Office PowerPoint</Application>
  <PresentationFormat>Widescreen</PresentationFormat>
  <Paragraphs>97</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ADLaM Display</vt:lpstr>
      <vt:lpstr>Arial</vt:lpstr>
      <vt:lpstr>Calibri</vt:lpstr>
      <vt:lpstr>Calibri Light</vt:lpstr>
      <vt:lpstr>Cavolini</vt:lpstr>
      <vt:lpstr>Comic Sans MS</vt:lpstr>
      <vt:lpstr>Wingdings</vt:lpstr>
      <vt:lpstr>Office Theme</vt:lpstr>
      <vt:lpstr>Culture and Society</vt:lpstr>
      <vt:lpstr>Chapter Four  Education in a Social Context</vt:lpstr>
      <vt:lpstr>Contents…</vt:lpstr>
      <vt:lpstr>Education</vt:lpstr>
      <vt:lpstr>Education</vt:lpstr>
      <vt:lpstr>Education as a Basic Human Need</vt:lpstr>
      <vt:lpstr>Education as a Human Right</vt:lpstr>
      <vt:lpstr>Education for All (EFA)</vt:lpstr>
      <vt:lpstr>Social Objectives of Education</vt:lpstr>
      <vt:lpstr>Types of learning</vt:lpstr>
      <vt:lpstr>Formal Education</vt:lpstr>
      <vt:lpstr>Informal Education</vt:lpstr>
      <vt:lpstr>Cultural transmission</vt:lpstr>
      <vt:lpstr>Education in a social context: 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Thikra Mohammed</dc:creator>
  <cp:lastModifiedBy>Zainab Hassan</cp:lastModifiedBy>
  <cp:revision>147</cp:revision>
  <dcterms:created xsi:type="dcterms:W3CDTF">2025-09-14T12:25:09Z</dcterms:created>
  <dcterms:modified xsi:type="dcterms:W3CDTF">2026-02-17T10:29:48Z</dcterms:modified>
</cp:coreProperties>
</file>