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74" r:id="rId3"/>
    <p:sldId id="259" r:id="rId4"/>
    <p:sldId id="286" r:id="rId5"/>
    <p:sldId id="299" r:id="rId6"/>
    <p:sldId id="287" r:id="rId7"/>
    <p:sldId id="300" r:id="rId8"/>
    <p:sldId id="288" r:id="rId9"/>
    <p:sldId id="301" r:id="rId10"/>
    <p:sldId id="289" r:id="rId11"/>
    <p:sldId id="290" r:id="rId12"/>
    <p:sldId id="28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B898A6"/>
    <a:srgbClr val="852151"/>
    <a:srgbClr val="7F2766"/>
    <a:srgbClr val="E3E4E9"/>
    <a:srgbClr val="F0EAEB"/>
    <a:srgbClr val="F0EAED"/>
    <a:srgbClr val="F3E6F4"/>
    <a:srgbClr val="F1E8F2"/>
    <a:srgbClr val="EFEB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BEB9E-6A88-AA71-5257-34C90BE0D7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1F0878-B70C-F9E5-137C-93062F62D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480B04-C4C6-6524-6CB6-ACAC5D751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EE25-EEDC-4030-BE2E-7D1DCD1836BE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2EECB-4433-D4C2-5B28-F8D7D8552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2A5D7E-3E26-FA9A-6AC9-F4F60E3E2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556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4278C-F956-7294-1D59-34EDF3F67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038D71-DA81-FAF8-9335-CFF212DBFD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6A2C3-0BA9-D221-1D3B-8DE7F37A2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EE25-EEDC-4030-BE2E-7D1DCD1836BE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17600-B400-489F-F94C-A32A43179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171372-770B-64C6-FCE4-703C3E343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40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662C35-CFED-D610-B88F-373D630371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7C1F50-1A90-469E-AC3C-86E66402B6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771960-81CD-114F-C9B5-D16E42564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EE25-EEDC-4030-BE2E-7D1DCD1836BE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CB0A6-C313-BF2B-1FB9-335999E1F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EB347-73D8-38CC-A548-68BA1024E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57FCE-2A23-38AC-95A0-3705A02ED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867DA-2961-0739-8D70-5EBC9435F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196E78-DCD1-1D60-066B-76923C051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EE25-EEDC-4030-BE2E-7D1DCD1836BE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E8DE4C-A3C4-9C69-35AC-1C122ECBB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D153E-0B51-AA91-DA2E-A67375715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54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BA04E-7D30-2174-9BAF-1CD503206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1851F-369E-FAA0-224F-E085F0A75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FD2C6F-47D9-4851-6E5A-C0D5AF16B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EE25-EEDC-4030-BE2E-7D1DCD1836BE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BB198-B5B2-F3D6-5A3F-7575BDCDC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34615B-A59B-21D3-4614-0F215D28B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749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6F180-5171-1ED4-6C8C-268E64BB5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42959-900A-BE60-89CD-0288284192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E1B732-4E97-BDCF-6AA6-711ABBDE72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FA70A9-BB3A-3D14-8D6D-A6053903D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EE25-EEDC-4030-BE2E-7D1DCD1836BE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A914AB-AC38-5219-28CA-C5B5CE21D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7EF3C1-8F2A-8D61-F87C-538ECCB46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68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3A406-34A3-F010-B924-0550FD8F6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97F190-A1BE-C5D7-FBAD-432080069B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DDAA57-CCDC-4FEC-C0C5-E81D1A9D56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9BB932-B297-1B8E-BC3E-8FE9CFFA3A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D257A5-3EC9-E2AC-0AC9-E3781F76AB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E9C2F8-416F-41B6-6724-B824E97DE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EE25-EEDC-4030-BE2E-7D1DCD1836BE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E38892-39E8-D924-E786-27D26C415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86876A-A044-4F98-D97A-DB874D94B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113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808CA-8C61-C071-4C52-D0D73E42F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21B7C2-1002-440E-53B3-891B78DD5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EE25-EEDC-4030-BE2E-7D1DCD1836BE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E1C78F-6B9B-0919-BB5C-A840ED8B6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A0EFE0-6F78-316F-6E8D-B0BB430E2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906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077F17-E33B-B33F-7FBC-4425CD0A7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EE25-EEDC-4030-BE2E-7D1DCD1836BE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F4CDE5-8CBB-D837-7F18-63052458D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086A57-77DE-CDF9-3B7C-9FFBF9EBE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620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F6F6D-AF04-13B3-D386-F3752F458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80220-AE17-8AB8-5DAF-9DEA218FD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76E799-BC6F-6A33-431B-81954FC4D9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44AAA6-E02E-7D5B-F9ED-C1052E2E8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EE25-EEDC-4030-BE2E-7D1DCD1836BE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D235C7-90C2-6185-E147-73B2979A4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CD4FC0-0E8E-612C-3C83-993CECC84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142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FAA80-42A2-1FF9-BC3D-5FA78AB56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17188-7E76-41E3-7DEA-743295795F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879FF8-470B-DD11-7077-776360A8E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F4FC00-DD57-21D9-60CD-19D6F55C8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EE25-EEDC-4030-BE2E-7D1DCD1836BE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BF2425-1EC7-4C9F-AEC5-317DA9B82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7FCFBF-D49F-6B8A-4490-1C369CF7E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353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26E247-42D4-98F8-0BC0-A1717CCD7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9F741A-F3F8-6734-5C14-97885A6319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B3A23B-21DD-7EEE-BF49-E550B7A8D5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9EE25-EEDC-4030-BE2E-7D1DCD1836BE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C64A4-FD4C-1E68-12EB-9202AF90FD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88F66-23FD-D53F-409E-E97A48741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1BEA9-2997-4956-A14F-58273F9F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287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10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E42A89-3325-068F-D80C-FD710EB48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2942A3EC-FCB2-16E5-057C-76CB032B9F2A}"/>
              </a:ext>
            </a:extLst>
          </p:cNvPr>
          <p:cNvSpPr txBox="1"/>
          <p:nvPr/>
        </p:nvSpPr>
        <p:spPr>
          <a:xfrm>
            <a:off x="0" y="5908404"/>
            <a:ext cx="12192000" cy="949596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35DDAE16-E4C0-3AAE-D77E-E09BA343761C}"/>
              </a:ext>
            </a:extLst>
          </p:cNvPr>
          <p:cNvGrpSpPr/>
          <p:nvPr/>
        </p:nvGrpSpPr>
        <p:grpSpPr>
          <a:xfrm>
            <a:off x="0" y="5908403"/>
            <a:ext cx="12192000" cy="903319"/>
            <a:chOff x="0" y="5908403"/>
            <a:chExt cx="12192000" cy="903319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659ACC57-3FBC-718A-7A74-149C40569904}"/>
                </a:ext>
              </a:extLst>
            </p:cNvPr>
            <p:cNvGrpSpPr/>
            <p:nvPr/>
          </p:nvGrpSpPr>
          <p:grpSpPr>
            <a:xfrm>
              <a:off x="6320902" y="5974671"/>
              <a:ext cx="5723522" cy="837051"/>
              <a:chOff x="7003779" y="6003853"/>
              <a:chExt cx="5100802" cy="807869"/>
            </a:xfrm>
          </p:grpSpPr>
          <p:pic>
            <p:nvPicPr>
              <p:cNvPr id="46" name="Picture 45">
                <a:extLst>
                  <a:ext uri="{FF2B5EF4-FFF2-40B4-BE49-F238E27FC236}">
                    <a16:creationId xmlns:a16="http://schemas.microsoft.com/office/drawing/2014/main" id="{F26C8A8B-842D-D002-EF5A-C53BD9802EB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096" r="4560"/>
              <a:stretch>
                <a:fillRect/>
              </a:stretch>
            </p:blipFill>
            <p:spPr>
              <a:xfrm>
                <a:off x="8498399" y="6022181"/>
                <a:ext cx="984985" cy="723530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pic>
            <p:nvPicPr>
              <p:cNvPr id="47" name="Picture 46">
                <a:extLst>
                  <a:ext uri="{FF2B5EF4-FFF2-40B4-BE49-F238E27FC236}">
                    <a16:creationId xmlns:a16="http://schemas.microsoft.com/office/drawing/2014/main" id="{D14BE1A0-C598-F170-32BF-2D8979FA859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817" t="22563" r="14799" b="36822"/>
              <a:stretch>
                <a:fillRect/>
              </a:stretch>
            </p:blipFill>
            <p:spPr>
              <a:xfrm>
                <a:off x="9548787" y="6168139"/>
                <a:ext cx="1310629" cy="399768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pic>
            <p:nvPicPr>
              <p:cNvPr id="48" name="Picture 47">
                <a:extLst>
                  <a:ext uri="{FF2B5EF4-FFF2-40B4-BE49-F238E27FC236}">
                    <a16:creationId xmlns:a16="http://schemas.microsoft.com/office/drawing/2014/main" id="{4B091BD5-95DF-158C-24EE-27C73E4C426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859416" y="6064458"/>
                <a:ext cx="1245165" cy="656405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pic>
            <p:nvPicPr>
              <p:cNvPr id="49" name="Picture 48">
                <a:extLst>
                  <a:ext uri="{FF2B5EF4-FFF2-40B4-BE49-F238E27FC236}">
                    <a16:creationId xmlns:a16="http://schemas.microsoft.com/office/drawing/2014/main" id="{8AE91289-D525-DBFB-5993-E06262AB7C2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03779" y="6047030"/>
                <a:ext cx="656728" cy="673833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pic>
            <p:nvPicPr>
              <p:cNvPr id="50" name="Picture 49">
                <a:extLst>
                  <a:ext uri="{FF2B5EF4-FFF2-40B4-BE49-F238E27FC236}">
                    <a16:creationId xmlns:a16="http://schemas.microsoft.com/office/drawing/2014/main" id="{736943CE-3FFD-A9A0-563A-8329B30B6D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9280" t="18990" r="29486" b="23782"/>
              <a:stretch>
                <a:fillRect/>
              </a:stretch>
            </p:blipFill>
            <p:spPr>
              <a:xfrm>
                <a:off x="7704882" y="6003853"/>
                <a:ext cx="728115" cy="807869"/>
              </a:xfrm>
              <a:prstGeom prst="rect">
                <a:avLst/>
              </a:prstGeom>
            </p:spPr>
          </p:pic>
        </p:grp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0E5A2E3F-F8B2-F6AF-57AD-5BE8C9FF66DF}"/>
                </a:ext>
              </a:extLst>
            </p:cNvPr>
            <p:cNvCxnSpPr/>
            <p:nvPr/>
          </p:nvCxnSpPr>
          <p:spPr>
            <a:xfrm>
              <a:off x="0" y="5908403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1B605302-976B-66A1-6C6A-39181D7577BD}"/>
              </a:ext>
            </a:extLst>
          </p:cNvPr>
          <p:cNvSpPr txBox="1"/>
          <p:nvPr/>
        </p:nvSpPr>
        <p:spPr>
          <a:xfrm>
            <a:off x="0" y="0"/>
            <a:ext cx="12192000" cy="1266060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4882E082-9F27-6FF1-14F2-6B808196DA97}"/>
              </a:ext>
            </a:extLst>
          </p:cNvPr>
          <p:cNvGrpSpPr/>
          <p:nvPr/>
        </p:nvGrpSpPr>
        <p:grpSpPr>
          <a:xfrm>
            <a:off x="0" y="-127513"/>
            <a:ext cx="12192000" cy="1517499"/>
            <a:chOff x="0" y="-127513"/>
            <a:chExt cx="12192000" cy="1517499"/>
          </a:xfrm>
        </p:grpSpPr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0D692EDA-EF7A-905D-E529-095CAE345453}"/>
                </a:ext>
              </a:extLst>
            </p:cNvPr>
            <p:cNvGrpSpPr/>
            <p:nvPr/>
          </p:nvGrpSpPr>
          <p:grpSpPr>
            <a:xfrm>
              <a:off x="0" y="-127513"/>
              <a:ext cx="5962650" cy="1517499"/>
              <a:chOff x="0" y="-127513"/>
              <a:chExt cx="5962650" cy="1517499"/>
            </a:xfrm>
          </p:grpSpPr>
          <p:pic>
            <p:nvPicPr>
              <p:cNvPr id="69" name="Picture 68">
                <a:extLst>
                  <a:ext uri="{FF2B5EF4-FFF2-40B4-BE49-F238E27FC236}">
                    <a16:creationId xmlns:a16="http://schemas.microsoft.com/office/drawing/2014/main" id="{65C6758B-0F1E-A6D0-772E-887AE52B016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-127513"/>
                <a:ext cx="1685925" cy="1517499"/>
              </a:xfrm>
              <a:prstGeom prst="rect">
                <a:avLst/>
              </a:prstGeom>
            </p:spPr>
          </p:pic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F2CCD70F-1109-FE09-9686-98759EC36853}"/>
                  </a:ext>
                </a:extLst>
              </p:cNvPr>
              <p:cNvSpPr txBox="1"/>
              <p:nvPr/>
            </p:nvSpPr>
            <p:spPr>
              <a:xfrm>
                <a:off x="1478616" y="308070"/>
                <a:ext cx="448403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solidFill>
                      <a:srgbClr val="852151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Tishk International University</a:t>
                </a:r>
              </a:p>
              <a:p>
                <a:r>
                  <a:rPr lang="en-US" sz="1200" dirty="0">
                    <a:solidFill>
                      <a:srgbClr val="852151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Faculty of Administrative Sciences and Economics</a:t>
                </a:r>
              </a:p>
              <a:p>
                <a:r>
                  <a:rPr lang="en-US" sz="1200" dirty="0">
                    <a:solidFill>
                      <a:srgbClr val="852151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Business and Management Department</a:t>
                </a:r>
              </a:p>
            </p:txBody>
          </p:sp>
        </p:grp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F48D4D13-F8DD-51DE-54B3-15AA3CC53E03}"/>
                </a:ext>
              </a:extLst>
            </p:cNvPr>
            <p:cNvCxnSpPr/>
            <p:nvPr/>
          </p:nvCxnSpPr>
          <p:spPr>
            <a:xfrm>
              <a:off x="0" y="1273698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25">
            <a:extLst>
              <a:ext uri="{FF2B5EF4-FFF2-40B4-BE49-F238E27FC236}">
                <a16:creationId xmlns:a16="http://schemas.microsoft.com/office/drawing/2014/main" id="{1972DB32-220C-E97D-40E1-189A7D98D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616" y="1564962"/>
            <a:ext cx="9144000" cy="1517498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rgbClr val="7F2766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Academic English</a:t>
            </a:r>
          </a:p>
        </p:txBody>
      </p:sp>
      <p:sp>
        <p:nvSpPr>
          <p:cNvPr id="3" name="Subtitle 26">
            <a:extLst>
              <a:ext uri="{FF2B5EF4-FFF2-40B4-BE49-F238E27FC236}">
                <a16:creationId xmlns:a16="http://schemas.microsoft.com/office/drawing/2014/main" id="{C07632CC-1438-EF4E-ACA5-105192E9B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8616" y="3148727"/>
            <a:ext cx="9144000" cy="261925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CC0099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Ms. Zainab Hassan</a:t>
            </a:r>
          </a:p>
          <a:p>
            <a:pPr>
              <a:lnSpc>
                <a:spcPct val="150000"/>
              </a:lnSpc>
            </a:pPr>
            <a:r>
              <a:rPr lang="en-US" dirty="0" err="1">
                <a:latin typeface="Cavolini" panose="03000502040302020204" pitchFamily="66" charset="0"/>
                <a:cs typeface="Cavolini" panose="03000502040302020204" pitchFamily="66" charset="0"/>
              </a:rPr>
              <a:t>Msc</a:t>
            </a:r>
            <a:r>
              <a:rPr lang="en-US" dirty="0">
                <a:latin typeface="Cavolini" panose="03000502040302020204" pitchFamily="66" charset="0"/>
                <a:cs typeface="Cavolini" panose="03000502040302020204" pitchFamily="66" charset="0"/>
              </a:rPr>
              <a:t>. English Language &amp; Applied Linguistics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Cavolini" panose="03000502040302020204" pitchFamily="66" charset="0"/>
                <a:cs typeface="Cavolini" panose="03000502040302020204" pitchFamily="66" charset="0"/>
              </a:rPr>
              <a:t>Fall Semester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February 2026</a:t>
            </a:r>
          </a:p>
        </p:txBody>
      </p:sp>
    </p:spTree>
    <p:extLst>
      <p:ext uri="{BB962C8B-B14F-4D97-AF65-F5344CB8AC3E}">
        <p14:creationId xmlns:p14="http://schemas.microsoft.com/office/powerpoint/2010/main" val="1663232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244B41-1812-8171-2C5D-303F57916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8B3420FB-8D25-8F70-3DF9-5807E2C01189}"/>
              </a:ext>
            </a:extLst>
          </p:cNvPr>
          <p:cNvSpPr/>
          <p:nvPr/>
        </p:nvSpPr>
        <p:spPr>
          <a:xfrm>
            <a:off x="0" y="5996619"/>
            <a:ext cx="12192000" cy="861381"/>
          </a:xfrm>
          <a:prstGeom prst="rect">
            <a:avLst/>
          </a:prstGeom>
          <a:solidFill>
            <a:srgbClr val="F0EAEB"/>
          </a:solidFill>
          <a:ln w="3175">
            <a:solidFill>
              <a:srgbClr val="F0EAED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itle 27">
            <a:extLst>
              <a:ext uri="{FF2B5EF4-FFF2-40B4-BE49-F238E27FC236}">
                <a16:creationId xmlns:a16="http://schemas.microsoft.com/office/drawing/2014/main" id="{5FA19494-1EFF-62B9-D44A-590377EFC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0666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Free Speaking in Practice</a:t>
            </a:r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4574D81E-826A-DFD1-7BC4-85874F58A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245" y="822202"/>
            <a:ext cx="11535697" cy="4949499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dirty="0">
                <a:highlight>
                  <a:srgbClr val="00FFFF"/>
                </a:highlight>
              </a:rPr>
              <a:t>Mother Tongue: The Language of Heart and Mind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dirty="0"/>
              <a:t>Mother language has a very powerful impact in the formation of the individual. Our </a:t>
            </a:r>
            <a:r>
              <a:rPr lang="en-US" dirty="0">
                <a:solidFill>
                  <a:srgbClr val="00B050"/>
                </a:solidFill>
              </a:rPr>
              <a:t>first language</a:t>
            </a:r>
            <a:r>
              <a:rPr lang="en-US" dirty="0"/>
              <a:t>, the beautiful </a:t>
            </a:r>
            <a:r>
              <a:rPr lang="en-US" dirty="0">
                <a:solidFill>
                  <a:srgbClr val="00B050"/>
                </a:solidFill>
              </a:rPr>
              <a:t>sounds</a:t>
            </a:r>
            <a:r>
              <a:rPr lang="en-US" dirty="0"/>
              <a:t> of which one hears and gets familiar with before being born while in the womb, has such an important role in shaping our </a:t>
            </a:r>
            <a:r>
              <a:rPr lang="en-US" dirty="0">
                <a:solidFill>
                  <a:srgbClr val="00B050"/>
                </a:solidFill>
              </a:rPr>
              <a:t>thoughts</a:t>
            </a:r>
            <a:r>
              <a:rPr lang="en-US" dirty="0"/>
              <a:t> and </a:t>
            </a:r>
            <a:r>
              <a:rPr lang="en-US" dirty="0">
                <a:solidFill>
                  <a:srgbClr val="00B050"/>
                </a:solidFill>
              </a:rPr>
              <a:t>emotions</a:t>
            </a:r>
            <a:r>
              <a:rPr lang="en-US" dirty="0"/>
              <a:t>. A child’s psychological and </a:t>
            </a:r>
            <a:r>
              <a:rPr lang="en-US" dirty="0">
                <a:solidFill>
                  <a:srgbClr val="00B050"/>
                </a:solidFill>
              </a:rPr>
              <a:t>personality development </a:t>
            </a:r>
            <a:r>
              <a:rPr lang="en-US" dirty="0"/>
              <a:t>will depend upon what has been conveyed through the </a:t>
            </a:r>
            <a:r>
              <a:rPr lang="en-US" dirty="0">
                <a:solidFill>
                  <a:srgbClr val="00B050"/>
                </a:solidFill>
              </a:rPr>
              <a:t>mother tongue</a:t>
            </a:r>
            <a:r>
              <a:rPr lang="en-US" dirty="0"/>
              <a:t>. With this in mind, as psychologists say, it matters tremendously that </a:t>
            </a:r>
            <a:r>
              <a:rPr lang="en-US" dirty="0">
                <a:solidFill>
                  <a:srgbClr val="C00000"/>
                </a:solidFill>
              </a:rPr>
              <a:t>language expressions and vocabulary are chosen with care</a:t>
            </a:r>
            <a:r>
              <a:rPr lang="en-US" dirty="0"/>
              <a:t> when we talk to children.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dirty="0"/>
              <a:t>“Our mother tongue is the language we use to </a:t>
            </a:r>
            <a:r>
              <a:rPr lang="en-US" dirty="0">
                <a:solidFill>
                  <a:srgbClr val="CC0099"/>
                </a:solidFill>
              </a:rPr>
              <a:t>think</a:t>
            </a:r>
            <a:r>
              <a:rPr lang="en-US" dirty="0"/>
              <a:t>, </a:t>
            </a:r>
            <a:r>
              <a:rPr lang="en-US" dirty="0">
                <a:solidFill>
                  <a:srgbClr val="CC0099"/>
                </a:solidFill>
              </a:rPr>
              <a:t>dream</a:t>
            </a:r>
            <a:r>
              <a:rPr lang="en-US" dirty="0"/>
              <a:t> and </a:t>
            </a:r>
            <a:r>
              <a:rPr lang="en-US" dirty="0">
                <a:solidFill>
                  <a:srgbClr val="CC0099"/>
                </a:solidFill>
              </a:rPr>
              <a:t>feel</a:t>
            </a:r>
            <a:r>
              <a:rPr lang="en-US" dirty="0"/>
              <a:t> emotion,” Proverb said.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E90263A-056E-B193-24D2-3532DC4EE665}"/>
              </a:ext>
            </a:extLst>
          </p:cNvPr>
          <p:cNvCxnSpPr/>
          <p:nvPr/>
        </p:nvCxnSpPr>
        <p:spPr>
          <a:xfrm>
            <a:off x="0" y="5996619"/>
            <a:ext cx="12192000" cy="0"/>
          </a:xfrm>
          <a:prstGeom prst="line">
            <a:avLst/>
          </a:prstGeom>
          <a:ln w="28575">
            <a:solidFill>
              <a:srgbClr val="8521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B2A828D3-1F32-C548-F81E-8ABCBD26F946}"/>
              </a:ext>
            </a:extLst>
          </p:cNvPr>
          <p:cNvGrpSpPr/>
          <p:nvPr/>
        </p:nvGrpSpPr>
        <p:grpSpPr>
          <a:xfrm>
            <a:off x="91747" y="5943219"/>
            <a:ext cx="12012834" cy="955124"/>
            <a:chOff x="91747" y="5943219"/>
            <a:chExt cx="12012834" cy="955124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51426D8-1DF5-9355-93F3-E6E65FF67F56}"/>
                </a:ext>
              </a:extLst>
            </p:cNvPr>
            <p:cNvGrpSpPr/>
            <p:nvPr/>
          </p:nvGrpSpPr>
          <p:grpSpPr>
            <a:xfrm>
              <a:off x="91747" y="5943219"/>
              <a:ext cx="12012834" cy="955124"/>
              <a:chOff x="91747" y="5943219"/>
              <a:chExt cx="12012834" cy="955124"/>
            </a:xfrm>
          </p:grpSpPr>
          <p:pic>
            <p:nvPicPr>
              <p:cNvPr id="24" name="Picture 23">
                <a:extLst>
                  <a:ext uri="{FF2B5EF4-FFF2-40B4-BE49-F238E27FC236}">
                    <a16:creationId xmlns:a16="http://schemas.microsoft.com/office/drawing/2014/main" id="{85E95B38-9803-F1BC-8F2E-3E5B2CDF02E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747" y="5943219"/>
                <a:ext cx="1028579" cy="955124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E88C4B8-EAC7-5008-44A6-950D413B17FE}"/>
                  </a:ext>
                </a:extLst>
              </p:cNvPr>
              <p:cNvSpPr txBox="1"/>
              <p:nvPr/>
            </p:nvSpPr>
            <p:spPr>
              <a:xfrm>
                <a:off x="931644" y="6120699"/>
                <a:ext cx="4147934" cy="600164"/>
              </a:xfrm>
              <a:prstGeom prst="rect">
                <a:avLst/>
              </a:prstGeom>
              <a:noFill/>
              <a:ln w="3175">
                <a:solidFill>
                  <a:srgbClr val="F0EAED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Tishk International University</a:t>
                </a:r>
              </a:p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Faculty of Administrative Sciences and Economics</a:t>
                </a:r>
              </a:p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Business and Management Department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032D3649-A93A-F2CF-E1D0-68BF0E847351}"/>
                  </a:ext>
                </a:extLst>
              </p:cNvPr>
              <p:cNvGrpSpPr/>
              <p:nvPr/>
            </p:nvGrpSpPr>
            <p:grpSpPr>
              <a:xfrm>
                <a:off x="7003779" y="6022181"/>
                <a:ext cx="5100802" cy="723530"/>
                <a:chOff x="6772175" y="5896130"/>
                <a:chExt cx="5100802" cy="723530"/>
              </a:xfrm>
            </p:grpSpPr>
            <p:pic>
              <p:nvPicPr>
                <p:cNvPr id="18" name="Picture 17">
                  <a:extLst>
                    <a:ext uri="{FF2B5EF4-FFF2-40B4-BE49-F238E27FC236}">
                      <a16:creationId xmlns:a16="http://schemas.microsoft.com/office/drawing/2014/main" id="{930CA18D-9413-0704-5CE1-1A083BA8740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8266795" y="5896130"/>
                  <a:ext cx="984985" cy="723530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2" name="Picture 1">
                  <a:extLst>
                    <a:ext uri="{FF2B5EF4-FFF2-40B4-BE49-F238E27FC236}">
                      <a16:creationId xmlns:a16="http://schemas.microsoft.com/office/drawing/2014/main" id="{1CCF9817-0709-A4E3-6308-2B260A4E40D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2817" t="22563" r="14799" b="36822"/>
                <a:stretch>
                  <a:fillRect/>
                </a:stretch>
              </p:blipFill>
              <p:spPr>
                <a:xfrm>
                  <a:off x="9317183" y="6042088"/>
                  <a:ext cx="1310629" cy="399768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3" name="Picture 2">
                  <a:extLst>
                    <a:ext uri="{FF2B5EF4-FFF2-40B4-BE49-F238E27FC236}">
                      <a16:creationId xmlns:a16="http://schemas.microsoft.com/office/drawing/2014/main" id="{9DD43445-2072-D37B-C7DD-BEC096D6BE0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627812" y="5938407"/>
                  <a:ext cx="1245165" cy="65640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4" name="Picture 3">
                  <a:extLst>
                    <a:ext uri="{FF2B5EF4-FFF2-40B4-BE49-F238E27FC236}">
                      <a16:creationId xmlns:a16="http://schemas.microsoft.com/office/drawing/2014/main" id="{A39E001E-885B-E4F0-28E1-02DE437451A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72175" y="5920979"/>
                  <a:ext cx="656728" cy="67383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</p:grpSp>
        </p:grp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A3D69FDE-D185-C9CB-041E-482342AC547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280" t="18990" r="29486" b="23782"/>
            <a:stretch>
              <a:fillRect/>
            </a:stretch>
          </p:blipFill>
          <p:spPr>
            <a:xfrm>
              <a:off x="7704882" y="6003853"/>
              <a:ext cx="728115" cy="80786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46063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444DC-B8BA-90FF-A02A-E0F4B97A8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C481116-8D1D-6A60-387D-2D35FC6EFD88}"/>
              </a:ext>
            </a:extLst>
          </p:cNvPr>
          <p:cNvSpPr/>
          <p:nvPr/>
        </p:nvSpPr>
        <p:spPr>
          <a:xfrm>
            <a:off x="0" y="5996619"/>
            <a:ext cx="12192000" cy="861381"/>
          </a:xfrm>
          <a:prstGeom prst="rect">
            <a:avLst/>
          </a:prstGeom>
          <a:solidFill>
            <a:srgbClr val="F0EAEB"/>
          </a:solidFill>
          <a:ln w="3175">
            <a:solidFill>
              <a:srgbClr val="F0EAED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itle 27">
            <a:extLst>
              <a:ext uri="{FF2B5EF4-FFF2-40B4-BE49-F238E27FC236}">
                <a16:creationId xmlns:a16="http://schemas.microsoft.com/office/drawing/2014/main" id="{E94CD09C-6F98-EB12-48E9-90FA92877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7006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Classroom Activity: Individual Task</a:t>
            </a:r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C08B10EB-D8B2-4049-473F-674FDE093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179872"/>
            <a:ext cx="10842522" cy="4577066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3200" dirty="0"/>
              <a:t>Read the text carefully,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3200" dirty="0"/>
              <a:t>Search for this question “</a:t>
            </a:r>
            <a:r>
              <a:rPr lang="en-US" sz="3200" b="1" dirty="0">
                <a:solidFill>
                  <a:srgbClr val="CC0099"/>
                </a:solidFill>
              </a:rPr>
              <a:t>how do we improve </a:t>
            </a:r>
            <a:br>
              <a:rPr lang="en-US" sz="3200" b="1" dirty="0">
                <a:solidFill>
                  <a:srgbClr val="CC0099"/>
                </a:solidFill>
              </a:rPr>
            </a:br>
            <a:r>
              <a:rPr lang="en-US" sz="3200" b="1" dirty="0">
                <a:solidFill>
                  <a:srgbClr val="CC0099"/>
                </a:solidFill>
              </a:rPr>
              <a:t>our mother tongue</a:t>
            </a:r>
            <a:r>
              <a:rPr lang="en-US" sz="3200" dirty="0"/>
              <a:t>?”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3200" dirty="0"/>
              <a:t>Take notes for your Free Speaking of 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</a:rPr>
              <a:t>ONE MINUTE</a:t>
            </a:r>
            <a:r>
              <a:rPr lang="en-US" sz="3200" dirty="0"/>
              <a:t>,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3200" dirty="0"/>
              <a:t>Now, speak it up and tell us about mother tongue </a:t>
            </a:r>
            <a:r>
              <a:rPr lang="en-US" sz="3200" dirty="0">
                <a:sym typeface="Wingdings" panose="05000000000000000000" pitchFamily="2" charset="2"/>
              </a:rPr>
              <a:t></a:t>
            </a:r>
            <a:endParaRPr lang="en-US" sz="320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6262885-0856-C5CC-A238-F1363C201C36}"/>
              </a:ext>
            </a:extLst>
          </p:cNvPr>
          <p:cNvCxnSpPr/>
          <p:nvPr/>
        </p:nvCxnSpPr>
        <p:spPr>
          <a:xfrm>
            <a:off x="0" y="5996619"/>
            <a:ext cx="12192000" cy="0"/>
          </a:xfrm>
          <a:prstGeom prst="line">
            <a:avLst/>
          </a:prstGeom>
          <a:ln w="28575">
            <a:solidFill>
              <a:srgbClr val="8521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F55305-6910-F18D-E029-8DD2586E646F}"/>
              </a:ext>
            </a:extLst>
          </p:cNvPr>
          <p:cNvGrpSpPr/>
          <p:nvPr/>
        </p:nvGrpSpPr>
        <p:grpSpPr>
          <a:xfrm>
            <a:off x="91747" y="5943219"/>
            <a:ext cx="12012834" cy="955124"/>
            <a:chOff x="91747" y="5943219"/>
            <a:chExt cx="12012834" cy="955124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1CDE5B2-F27F-F567-E185-D4BEF317B569}"/>
                </a:ext>
              </a:extLst>
            </p:cNvPr>
            <p:cNvGrpSpPr/>
            <p:nvPr/>
          </p:nvGrpSpPr>
          <p:grpSpPr>
            <a:xfrm>
              <a:off x="91747" y="5943219"/>
              <a:ext cx="12012834" cy="955124"/>
              <a:chOff x="91747" y="5943219"/>
              <a:chExt cx="12012834" cy="955124"/>
            </a:xfrm>
          </p:grpSpPr>
          <p:pic>
            <p:nvPicPr>
              <p:cNvPr id="24" name="Picture 23">
                <a:extLst>
                  <a:ext uri="{FF2B5EF4-FFF2-40B4-BE49-F238E27FC236}">
                    <a16:creationId xmlns:a16="http://schemas.microsoft.com/office/drawing/2014/main" id="{0974EF35-A9C7-8579-12A9-F972301F331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747" y="5943219"/>
                <a:ext cx="1028579" cy="955124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E262024-6769-8A0C-4C8C-D4DFC6341C30}"/>
                  </a:ext>
                </a:extLst>
              </p:cNvPr>
              <p:cNvSpPr txBox="1"/>
              <p:nvPr/>
            </p:nvSpPr>
            <p:spPr>
              <a:xfrm>
                <a:off x="931644" y="6120699"/>
                <a:ext cx="4147934" cy="600164"/>
              </a:xfrm>
              <a:prstGeom prst="rect">
                <a:avLst/>
              </a:prstGeom>
              <a:noFill/>
              <a:ln w="3175">
                <a:solidFill>
                  <a:srgbClr val="F0EAED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Tishk International University</a:t>
                </a:r>
              </a:p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Faculty of Administrative Sciences and Economics</a:t>
                </a:r>
              </a:p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Business and Management Department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F705B141-1AC9-ED4D-AD35-0BC5D843B144}"/>
                  </a:ext>
                </a:extLst>
              </p:cNvPr>
              <p:cNvGrpSpPr/>
              <p:nvPr/>
            </p:nvGrpSpPr>
            <p:grpSpPr>
              <a:xfrm>
                <a:off x="7003779" y="6022181"/>
                <a:ext cx="5100802" cy="723530"/>
                <a:chOff x="6772175" y="5896130"/>
                <a:chExt cx="5100802" cy="723530"/>
              </a:xfrm>
            </p:grpSpPr>
            <p:pic>
              <p:nvPicPr>
                <p:cNvPr id="18" name="Picture 17">
                  <a:extLst>
                    <a:ext uri="{FF2B5EF4-FFF2-40B4-BE49-F238E27FC236}">
                      <a16:creationId xmlns:a16="http://schemas.microsoft.com/office/drawing/2014/main" id="{D636F736-ED54-881E-64BA-53C38F9E9AC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8266795" y="5896130"/>
                  <a:ext cx="984985" cy="723530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2" name="Picture 1">
                  <a:extLst>
                    <a:ext uri="{FF2B5EF4-FFF2-40B4-BE49-F238E27FC236}">
                      <a16:creationId xmlns:a16="http://schemas.microsoft.com/office/drawing/2014/main" id="{3F139E6C-1BDF-38C4-457F-577CE099195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2817" t="22563" r="14799" b="36822"/>
                <a:stretch>
                  <a:fillRect/>
                </a:stretch>
              </p:blipFill>
              <p:spPr>
                <a:xfrm>
                  <a:off x="9317183" y="6042088"/>
                  <a:ext cx="1310629" cy="399768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3" name="Picture 2">
                  <a:extLst>
                    <a:ext uri="{FF2B5EF4-FFF2-40B4-BE49-F238E27FC236}">
                      <a16:creationId xmlns:a16="http://schemas.microsoft.com/office/drawing/2014/main" id="{62A398B8-FF31-D6DF-8B29-3430BE6E675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627812" y="5938407"/>
                  <a:ext cx="1245165" cy="65640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4" name="Picture 3">
                  <a:extLst>
                    <a:ext uri="{FF2B5EF4-FFF2-40B4-BE49-F238E27FC236}">
                      <a16:creationId xmlns:a16="http://schemas.microsoft.com/office/drawing/2014/main" id="{59758FFA-2054-9FF9-F958-2AD8F091383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72175" y="5920979"/>
                  <a:ext cx="656728" cy="67383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</p:grpSp>
        </p:grp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63A8822-D801-2574-046B-FB50136793D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280" t="18990" r="29486" b="23782"/>
            <a:stretch>
              <a:fillRect/>
            </a:stretch>
          </p:blipFill>
          <p:spPr>
            <a:xfrm>
              <a:off x="7704882" y="6003853"/>
              <a:ext cx="728115" cy="807869"/>
            </a:xfrm>
            <a:prstGeom prst="rect">
              <a:avLst/>
            </a:prstGeom>
          </p:spPr>
        </p:pic>
      </p:grpSp>
      <p:pic>
        <p:nvPicPr>
          <p:cNvPr id="9" name="Graphic 8" descr="Alarm clock with solid fill">
            <a:extLst>
              <a:ext uri="{FF2B5EF4-FFF2-40B4-BE49-F238E27FC236}">
                <a16:creationId xmlns:a16="http://schemas.microsoft.com/office/drawing/2014/main" id="{30C31D6A-CBE8-2D77-55BB-94BA2D57CCA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483384" y="24433"/>
            <a:ext cx="2175202" cy="2175202"/>
          </a:xfrm>
          <a:prstGeom prst="rect">
            <a:avLst/>
          </a:prstGeom>
        </p:spPr>
      </p:pic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3D71F66F-7480-F88F-CE3F-236ADD294FD3}"/>
              </a:ext>
            </a:extLst>
          </p:cNvPr>
          <p:cNvSpPr/>
          <p:nvPr/>
        </p:nvSpPr>
        <p:spPr>
          <a:xfrm>
            <a:off x="9483384" y="2020748"/>
            <a:ext cx="2362909" cy="46457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8521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852151"/>
                </a:solidFill>
              </a:rPr>
              <a:t>35 minutes</a:t>
            </a:r>
          </a:p>
        </p:txBody>
      </p:sp>
    </p:spTree>
    <p:extLst>
      <p:ext uri="{BB962C8B-B14F-4D97-AF65-F5344CB8AC3E}">
        <p14:creationId xmlns:p14="http://schemas.microsoft.com/office/powerpoint/2010/main" val="187896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923FB-80B2-F921-13A4-AA3A0A816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4B1FF3F-A9DE-206B-17A8-3E68346673C3}"/>
              </a:ext>
            </a:extLst>
          </p:cNvPr>
          <p:cNvSpPr/>
          <p:nvPr/>
        </p:nvSpPr>
        <p:spPr>
          <a:xfrm>
            <a:off x="0" y="5996619"/>
            <a:ext cx="12192000" cy="861381"/>
          </a:xfrm>
          <a:prstGeom prst="rect">
            <a:avLst/>
          </a:prstGeom>
          <a:solidFill>
            <a:srgbClr val="F0EAEB"/>
          </a:solidFill>
          <a:ln w="3175">
            <a:solidFill>
              <a:srgbClr val="F0EAED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9A57B00-600E-3122-4EAF-25B8D7A7857E}"/>
              </a:ext>
            </a:extLst>
          </p:cNvPr>
          <p:cNvCxnSpPr/>
          <p:nvPr/>
        </p:nvCxnSpPr>
        <p:spPr>
          <a:xfrm>
            <a:off x="0" y="5996619"/>
            <a:ext cx="12192000" cy="0"/>
          </a:xfrm>
          <a:prstGeom prst="line">
            <a:avLst/>
          </a:prstGeom>
          <a:ln w="28575">
            <a:solidFill>
              <a:srgbClr val="8521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1C61034A-DAF6-53CF-2BAC-07BCF44C8120}"/>
              </a:ext>
            </a:extLst>
          </p:cNvPr>
          <p:cNvGrpSpPr/>
          <p:nvPr/>
        </p:nvGrpSpPr>
        <p:grpSpPr>
          <a:xfrm>
            <a:off x="91747" y="5943219"/>
            <a:ext cx="12012834" cy="955124"/>
            <a:chOff x="91747" y="5943219"/>
            <a:chExt cx="12012834" cy="955124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93B55FD-EF54-18BE-7F3F-F945081F21AA}"/>
                </a:ext>
              </a:extLst>
            </p:cNvPr>
            <p:cNvGrpSpPr/>
            <p:nvPr/>
          </p:nvGrpSpPr>
          <p:grpSpPr>
            <a:xfrm>
              <a:off x="91747" y="5943219"/>
              <a:ext cx="12012834" cy="955124"/>
              <a:chOff x="91747" y="5943219"/>
              <a:chExt cx="12012834" cy="955124"/>
            </a:xfrm>
          </p:grpSpPr>
          <p:pic>
            <p:nvPicPr>
              <p:cNvPr id="24" name="Picture 23">
                <a:extLst>
                  <a:ext uri="{FF2B5EF4-FFF2-40B4-BE49-F238E27FC236}">
                    <a16:creationId xmlns:a16="http://schemas.microsoft.com/office/drawing/2014/main" id="{ED3AAE41-46EA-3EA5-D095-6CD05F79937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747" y="5943219"/>
                <a:ext cx="1028579" cy="955124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998F8BB-8B7D-ED04-B3C7-BE2BFA794C32}"/>
                  </a:ext>
                </a:extLst>
              </p:cNvPr>
              <p:cNvSpPr txBox="1"/>
              <p:nvPr/>
            </p:nvSpPr>
            <p:spPr>
              <a:xfrm>
                <a:off x="931644" y="6120699"/>
                <a:ext cx="4147934" cy="600164"/>
              </a:xfrm>
              <a:prstGeom prst="rect">
                <a:avLst/>
              </a:prstGeom>
              <a:noFill/>
              <a:ln w="3175">
                <a:solidFill>
                  <a:srgbClr val="F0EAED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Tishk International University</a:t>
                </a:r>
              </a:p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Faculty of Administrative Sciences and Economics</a:t>
                </a:r>
              </a:p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Business and Management Department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3B678467-DF57-36B2-8398-3C332C623F06}"/>
                  </a:ext>
                </a:extLst>
              </p:cNvPr>
              <p:cNvGrpSpPr/>
              <p:nvPr/>
            </p:nvGrpSpPr>
            <p:grpSpPr>
              <a:xfrm>
                <a:off x="7003779" y="6022181"/>
                <a:ext cx="5100802" cy="723530"/>
                <a:chOff x="6772175" y="5896130"/>
                <a:chExt cx="5100802" cy="723530"/>
              </a:xfrm>
            </p:grpSpPr>
            <p:pic>
              <p:nvPicPr>
                <p:cNvPr id="18" name="Picture 17">
                  <a:extLst>
                    <a:ext uri="{FF2B5EF4-FFF2-40B4-BE49-F238E27FC236}">
                      <a16:creationId xmlns:a16="http://schemas.microsoft.com/office/drawing/2014/main" id="{408C6AF2-4003-0EEB-FF22-DAC9078EFD2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8266795" y="5896130"/>
                  <a:ext cx="984985" cy="723530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2" name="Picture 1">
                  <a:extLst>
                    <a:ext uri="{FF2B5EF4-FFF2-40B4-BE49-F238E27FC236}">
                      <a16:creationId xmlns:a16="http://schemas.microsoft.com/office/drawing/2014/main" id="{3140CE39-AC24-DAD2-E9CD-BD78C774831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2817" t="22563" r="14799" b="36822"/>
                <a:stretch>
                  <a:fillRect/>
                </a:stretch>
              </p:blipFill>
              <p:spPr>
                <a:xfrm>
                  <a:off x="9317183" y="6042088"/>
                  <a:ext cx="1310629" cy="399768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3" name="Picture 2">
                  <a:extLst>
                    <a:ext uri="{FF2B5EF4-FFF2-40B4-BE49-F238E27FC236}">
                      <a16:creationId xmlns:a16="http://schemas.microsoft.com/office/drawing/2014/main" id="{5C4E0AA2-952B-AEF1-E343-E68B532A307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627812" y="5938407"/>
                  <a:ext cx="1245165" cy="65640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4" name="Picture 3">
                  <a:extLst>
                    <a:ext uri="{FF2B5EF4-FFF2-40B4-BE49-F238E27FC236}">
                      <a16:creationId xmlns:a16="http://schemas.microsoft.com/office/drawing/2014/main" id="{7DAE6864-5940-7702-801C-D8788C2098A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72175" y="5920979"/>
                  <a:ext cx="656728" cy="67383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</p:grpSp>
        </p:grp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91D63CD-10A3-C6C5-8392-25C826FE778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280" t="18990" r="29486" b="23782"/>
            <a:stretch>
              <a:fillRect/>
            </a:stretch>
          </p:blipFill>
          <p:spPr>
            <a:xfrm>
              <a:off x="7704882" y="6003853"/>
              <a:ext cx="728115" cy="807869"/>
            </a:xfrm>
            <a:prstGeom prst="rect">
              <a:avLst/>
            </a:prstGeom>
          </p:spPr>
        </p:pic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F1925B68-C92E-0966-BECD-FE89BB078F1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350" y="1374912"/>
            <a:ext cx="10134066" cy="3339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043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FD736A-332B-B60A-9626-130D6A088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>
            <a:extLst>
              <a:ext uri="{FF2B5EF4-FFF2-40B4-BE49-F238E27FC236}">
                <a16:creationId xmlns:a16="http://schemas.microsoft.com/office/drawing/2014/main" id="{3EB1A372-3BE3-FE48-A8FE-8CBAEBDE9F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616" y="1564962"/>
            <a:ext cx="9144000" cy="1517498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rgbClr val="7F2766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Chapter Five</a:t>
            </a:r>
          </a:p>
        </p:txBody>
      </p:sp>
      <p:sp>
        <p:nvSpPr>
          <p:cNvPr id="27" name="Subtitle 26">
            <a:extLst>
              <a:ext uri="{FF2B5EF4-FFF2-40B4-BE49-F238E27FC236}">
                <a16:creationId xmlns:a16="http://schemas.microsoft.com/office/drawing/2014/main" id="{C7F45E7F-46C6-46F6-9D93-9266783BA5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8616" y="3148727"/>
            <a:ext cx="9144000" cy="261925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5400" b="1" dirty="0">
                <a:solidFill>
                  <a:srgbClr val="00B0F0"/>
                </a:solidFill>
                <a:latin typeface="Comic Sans MS" panose="030F0702030302020204" pitchFamily="66" charset="0"/>
                <a:cs typeface="Cavolini" panose="03000502040302020204" pitchFamily="66" charset="0"/>
              </a:rPr>
              <a:t>Free Speaking</a:t>
            </a:r>
            <a:br>
              <a:rPr lang="en-US" sz="5400" b="1" dirty="0">
                <a:solidFill>
                  <a:srgbClr val="00B0F0"/>
                </a:solidFill>
                <a:latin typeface="Comic Sans MS" panose="030F0702030302020204" pitchFamily="66" charset="0"/>
                <a:cs typeface="Cavolini" panose="03000502040302020204" pitchFamily="66" charset="0"/>
              </a:rPr>
            </a:br>
            <a:r>
              <a:rPr lang="en-US" sz="5400" b="1" dirty="0">
                <a:solidFill>
                  <a:srgbClr val="00B0F0"/>
                </a:solidFill>
                <a:latin typeface="Comic Sans MS" panose="030F0702030302020204" pitchFamily="66" charset="0"/>
                <a:cs typeface="Cavolini" panose="03000502040302020204" pitchFamily="66" charset="0"/>
              </a:rPr>
              <a:t>(Purpose and Practice)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2E2E972-3BD4-8078-E815-06B3AA4DC41B}"/>
              </a:ext>
            </a:extLst>
          </p:cNvPr>
          <p:cNvSpPr txBox="1"/>
          <p:nvPr/>
        </p:nvSpPr>
        <p:spPr>
          <a:xfrm>
            <a:off x="0" y="5908404"/>
            <a:ext cx="12192000" cy="949596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C619E95A-D7AD-1258-CC27-9D3BBE1E8F56}"/>
              </a:ext>
            </a:extLst>
          </p:cNvPr>
          <p:cNvGrpSpPr/>
          <p:nvPr/>
        </p:nvGrpSpPr>
        <p:grpSpPr>
          <a:xfrm>
            <a:off x="0" y="5908403"/>
            <a:ext cx="12192000" cy="903319"/>
            <a:chOff x="0" y="5908403"/>
            <a:chExt cx="12192000" cy="903319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0C89D7AE-B755-2644-34AA-B227BE4E8F67}"/>
                </a:ext>
              </a:extLst>
            </p:cNvPr>
            <p:cNvGrpSpPr/>
            <p:nvPr/>
          </p:nvGrpSpPr>
          <p:grpSpPr>
            <a:xfrm>
              <a:off x="6320902" y="5974671"/>
              <a:ext cx="5723522" cy="837051"/>
              <a:chOff x="7003779" y="6003853"/>
              <a:chExt cx="5100802" cy="807869"/>
            </a:xfrm>
          </p:grpSpPr>
          <p:pic>
            <p:nvPicPr>
              <p:cNvPr id="46" name="Picture 45">
                <a:extLst>
                  <a:ext uri="{FF2B5EF4-FFF2-40B4-BE49-F238E27FC236}">
                    <a16:creationId xmlns:a16="http://schemas.microsoft.com/office/drawing/2014/main" id="{D6124C74-D1E3-8817-8C7F-10ED0A0C119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096" r="4560"/>
              <a:stretch>
                <a:fillRect/>
              </a:stretch>
            </p:blipFill>
            <p:spPr>
              <a:xfrm>
                <a:off x="8498399" y="6022181"/>
                <a:ext cx="984985" cy="723530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pic>
            <p:nvPicPr>
              <p:cNvPr id="47" name="Picture 46">
                <a:extLst>
                  <a:ext uri="{FF2B5EF4-FFF2-40B4-BE49-F238E27FC236}">
                    <a16:creationId xmlns:a16="http://schemas.microsoft.com/office/drawing/2014/main" id="{62715599-326B-65CE-FAF9-8F32B85E69E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817" t="22563" r="14799" b="36822"/>
              <a:stretch>
                <a:fillRect/>
              </a:stretch>
            </p:blipFill>
            <p:spPr>
              <a:xfrm>
                <a:off x="9548787" y="6168139"/>
                <a:ext cx="1310629" cy="399768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pic>
            <p:nvPicPr>
              <p:cNvPr id="48" name="Picture 47">
                <a:extLst>
                  <a:ext uri="{FF2B5EF4-FFF2-40B4-BE49-F238E27FC236}">
                    <a16:creationId xmlns:a16="http://schemas.microsoft.com/office/drawing/2014/main" id="{17488F19-A517-69C0-4271-E57C00D6384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859416" y="6064458"/>
                <a:ext cx="1245165" cy="656405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pic>
            <p:nvPicPr>
              <p:cNvPr id="49" name="Picture 48">
                <a:extLst>
                  <a:ext uri="{FF2B5EF4-FFF2-40B4-BE49-F238E27FC236}">
                    <a16:creationId xmlns:a16="http://schemas.microsoft.com/office/drawing/2014/main" id="{49338A1E-2F0A-311F-B676-861A1BF64AE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03779" y="6047030"/>
                <a:ext cx="656728" cy="673833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pic>
            <p:nvPicPr>
              <p:cNvPr id="50" name="Picture 49">
                <a:extLst>
                  <a:ext uri="{FF2B5EF4-FFF2-40B4-BE49-F238E27FC236}">
                    <a16:creationId xmlns:a16="http://schemas.microsoft.com/office/drawing/2014/main" id="{D39FEFF8-793A-1F2B-7BF5-5FB1321D4F3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9280" t="18990" r="29486" b="23782"/>
              <a:stretch>
                <a:fillRect/>
              </a:stretch>
            </p:blipFill>
            <p:spPr>
              <a:xfrm>
                <a:off x="7704882" y="6003853"/>
                <a:ext cx="728115" cy="807869"/>
              </a:xfrm>
              <a:prstGeom prst="rect">
                <a:avLst/>
              </a:prstGeom>
            </p:spPr>
          </p:pic>
        </p:grp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BF292EEB-00F5-8CAB-ECA7-F1374C241089}"/>
                </a:ext>
              </a:extLst>
            </p:cNvPr>
            <p:cNvCxnSpPr/>
            <p:nvPr/>
          </p:nvCxnSpPr>
          <p:spPr>
            <a:xfrm>
              <a:off x="0" y="5908403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AE0FE76F-5004-EC6E-571F-E44BA8AA9D67}"/>
              </a:ext>
            </a:extLst>
          </p:cNvPr>
          <p:cNvSpPr txBox="1"/>
          <p:nvPr/>
        </p:nvSpPr>
        <p:spPr>
          <a:xfrm>
            <a:off x="0" y="0"/>
            <a:ext cx="12192000" cy="1266060"/>
          </a:xfrm>
          <a:prstGeom prst="rect">
            <a:avLst/>
          </a:prstGeom>
          <a:solidFill>
            <a:srgbClr val="F0EAEB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4E8E482D-A241-96BE-9659-2C726A50FF1B}"/>
              </a:ext>
            </a:extLst>
          </p:cNvPr>
          <p:cNvGrpSpPr/>
          <p:nvPr/>
        </p:nvGrpSpPr>
        <p:grpSpPr>
          <a:xfrm>
            <a:off x="0" y="-127513"/>
            <a:ext cx="12192000" cy="1517499"/>
            <a:chOff x="0" y="-127513"/>
            <a:chExt cx="12192000" cy="1517499"/>
          </a:xfrm>
        </p:grpSpPr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8980D742-2598-7348-675B-50E4CA48A127}"/>
                </a:ext>
              </a:extLst>
            </p:cNvPr>
            <p:cNvGrpSpPr/>
            <p:nvPr/>
          </p:nvGrpSpPr>
          <p:grpSpPr>
            <a:xfrm>
              <a:off x="0" y="-127513"/>
              <a:ext cx="5962650" cy="1517499"/>
              <a:chOff x="0" y="-127513"/>
              <a:chExt cx="5962650" cy="1517499"/>
            </a:xfrm>
          </p:grpSpPr>
          <p:pic>
            <p:nvPicPr>
              <p:cNvPr id="69" name="Picture 68">
                <a:extLst>
                  <a:ext uri="{FF2B5EF4-FFF2-40B4-BE49-F238E27FC236}">
                    <a16:creationId xmlns:a16="http://schemas.microsoft.com/office/drawing/2014/main" id="{D6312F72-53B7-9F49-7C48-E58318EBF5D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-127513"/>
                <a:ext cx="1685925" cy="1517499"/>
              </a:xfrm>
              <a:prstGeom prst="rect">
                <a:avLst/>
              </a:prstGeom>
            </p:spPr>
          </p:pic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838E4031-2EDA-9E0E-D53F-02926F22BED3}"/>
                  </a:ext>
                </a:extLst>
              </p:cNvPr>
              <p:cNvSpPr txBox="1"/>
              <p:nvPr/>
            </p:nvSpPr>
            <p:spPr>
              <a:xfrm>
                <a:off x="1478616" y="308070"/>
                <a:ext cx="448403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solidFill>
                      <a:srgbClr val="852151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Tishk International University</a:t>
                </a:r>
              </a:p>
              <a:p>
                <a:r>
                  <a:rPr lang="en-US" sz="1200" dirty="0">
                    <a:solidFill>
                      <a:srgbClr val="852151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Faculty of Administrative Sciences and Economics</a:t>
                </a:r>
              </a:p>
              <a:p>
                <a:r>
                  <a:rPr lang="en-US" sz="1200" dirty="0">
                    <a:solidFill>
                      <a:srgbClr val="852151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Business and Management Department</a:t>
                </a:r>
              </a:p>
            </p:txBody>
          </p:sp>
        </p:grp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72861567-AD9D-3647-852B-E30AD7A3AE12}"/>
                </a:ext>
              </a:extLst>
            </p:cNvPr>
            <p:cNvCxnSpPr/>
            <p:nvPr/>
          </p:nvCxnSpPr>
          <p:spPr>
            <a:xfrm>
              <a:off x="0" y="1273698"/>
              <a:ext cx="12192000" cy="0"/>
            </a:xfrm>
            <a:prstGeom prst="line">
              <a:avLst/>
            </a:prstGeom>
            <a:ln w="28575">
              <a:solidFill>
                <a:srgbClr val="8521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35907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E7F98F-CC7B-C15E-5FCD-C255B4A5C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F880105-4A52-E633-E9A5-1D97E678E407}"/>
              </a:ext>
            </a:extLst>
          </p:cNvPr>
          <p:cNvSpPr/>
          <p:nvPr/>
        </p:nvSpPr>
        <p:spPr>
          <a:xfrm>
            <a:off x="0" y="5996619"/>
            <a:ext cx="12192000" cy="861381"/>
          </a:xfrm>
          <a:prstGeom prst="rect">
            <a:avLst/>
          </a:prstGeom>
          <a:solidFill>
            <a:srgbClr val="F0EAEB"/>
          </a:solidFill>
          <a:ln w="3175">
            <a:solidFill>
              <a:srgbClr val="F0EAED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itle 27">
            <a:extLst>
              <a:ext uri="{FF2B5EF4-FFF2-40B4-BE49-F238E27FC236}">
                <a16:creationId xmlns:a16="http://schemas.microsoft.com/office/drawing/2014/main" id="{53212E5D-D90D-F6CF-D53C-26790ECEC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7006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Contents…</a:t>
            </a:r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8C874829-394E-9325-A2AF-AF57F1298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9970"/>
            <a:ext cx="10515600" cy="4386967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3600" dirty="0"/>
              <a:t>  What is FREE?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3600" dirty="0"/>
              <a:t>The difference between Free speaking and Debate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3600" dirty="0"/>
              <a:t>A Free Speaking Practice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20F5C1D-9D5E-C4B0-A54C-F52CE99EC7DA}"/>
              </a:ext>
            </a:extLst>
          </p:cNvPr>
          <p:cNvCxnSpPr/>
          <p:nvPr/>
        </p:nvCxnSpPr>
        <p:spPr>
          <a:xfrm>
            <a:off x="0" y="5996619"/>
            <a:ext cx="12192000" cy="0"/>
          </a:xfrm>
          <a:prstGeom prst="line">
            <a:avLst/>
          </a:prstGeom>
          <a:ln w="28575">
            <a:solidFill>
              <a:srgbClr val="8521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7A30C2FD-798C-D5E3-CAAD-0A738A4CDC0D}"/>
              </a:ext>
            </a:extLst>
          </p:cNvPr>
          <p:cNvGrpSpPr/>
          <p:nvPr/>
        </p:nvGrpSpPr>
        <p:grpSpPr>
          <a:xfrm>
            <a:off x="91747" y="5943219"/>
            <a:ext cx="12012834" cy="955124"/>
            <a:chOff x="91747" y="5943219"/>
            <a:chExt cx="12012834" cy="955124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C54960AF-33FD-D38D-1045-06ABD53E0E42}"/>
                </a:ext>
              </a:extLst>
            </p:cNvPr>
            <p:cNvGrpSpPr/>
            <p:nvPr/>
          </p:nvGrpSpPr>
          <p:grpSpPr>
            <a:xfrm>
              <a:off x="91747" y="5943219"/>
              <a:ext cx="12012834" cy="955124"/>
              <a:chOff x="91747" y="5943219"/>
              <a:chExt cx="12012834" cy="955124"/>
            </a:xfrm>
          </p:grpSpPr>
          <p:pic>
            <p:nvPicPr>
              <p:cNvPr id="24" name="Picture 23">
                <a:extLst>
                  <a:ext uri="{FF2B5EF4-FFF2-40B4-BE49-F238E27FC236}">
                    <a16:creationId xmlns:a16="http://schemas.microsoft.com/office/drawing/2014/main" id="{C552D231-1471-3EEF-05C0-099AFFBFCC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747" y="5943219"/>
                <a:ext cx="1028579" cy="955124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AD2F059-797D-C56A-9BFD-950D882594B9}"/>
                  </a:ext>
                </a:extLst>
              </p:cNvPr>
              <p:cNvSpPr txBox="1"/>
              <p:nvPr/>
            </p:nvSpPr>
            <p:spPr>
              <a:xfrm>
                <a:off x="931644" y="6120699"/>
                <a:ext cx="4147934" cy="600164"/>
              </a:xfrm>
              <a:prstGeom prst="rect">
                <a:avLst/>
              </a:prstGeom>
              <a:noFill/>
              <a:ln w="3175">
                <a:solidFill>
                  <a:srgbClr val="F0EAED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Tishk International University</a:t>
                </a:r>
              </a:p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Faculty of Administrative Sciences and Economics</a:t>
                </a:r>
              </a:p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Business and Management Department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24CCA6A7-DDAD-1427-2651-4C989D4086DF}"/>
                  </a:ext>
                </a:extLst>
              </p:cNvPr>
              <p:cNvGrpSpPr/>
              <p:nvPr/>
            </p:nvGrpSpPr>
            <p:grpSpPr>
              <a:xfrm>
                <a:off x="7003779" y="6022181"/>
                <a:ext cx="5100802" cy="723530"/>
                <a:chOff x="6772175" y="5896130"/>
                <a:chExt cx="5100802" cy="723530"/>
              </a:xfrm>
            </p:grpSpPr>
            <p:pic>
              <p:nvPicPr>
                <p:cNvPr id="18" name="Picture 17">
                  <a:extLst>
                    <a:ext uri="{FF2B5EF4-FFF2-40B4-BE49-F238E27FC236}">
                      <a16:creationId xmlns:a16="http://schemas.microsoft.com/office/drawing/2014/main" id="{5CFDF147-BB26-8100-0E30-A6E126A79C7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8266795" y="5896130"/>
                  <a:ext cx="984985" cy="723530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2" name="Picture 1">
                  <a:extLst>
                    <a:ext uri="{FF2B5EF4-FFF2-40B4-BE49-F238E27FC236}">
                      <a16:creationId xmlns:a16="http://schemas.microsoft.com/office/drawing/2014/main" id="{8FE3F4A2-FCA5-3A87-2156-38BFD2B13E5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2817" t="22563" r="14799" b="36822"/>
                <a:stretch>
                  <a:fillRect/>
                </a:stretch>
              </p:blipFill>
              <p:spPr>
                <a:xfrm>
                  <a:off x="9317183" y="6042088"/>
                  <a:ext cx="1310629" cy="399768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3" name="Picture 2">
                  <a:extLst>
                    <a:ext uri="{FF2B5EF4-FFF2-40B4-BE49-F238E27FC236}">
                      <a16:creationId xmlns:a16="http://schemas.microsoft.com/office/drawing/2014/main" id="{4382DFF7-5486-5152-A3D0-B510373010D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627812" y="5938407"/>
                  <a:ext cx="1245165" cy="65640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4" name="Picture 3">
                  <a:extLst>
                    <a:ext uri="{FF2B5EF4-FFF2-40B4-BE49-F238E27FC236}">
                      <a16:creationId xmlns:a16="http://schemas.microsoft.com/office/drawing/2014/main" id="{D2438348-8643-9316-908A-B6F3F67FA7A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72175" y="5920979"/>
                  <a:ext cx="656728" cy="67383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</p:grpSp>
        </p:grp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A3FE7390-7C87-D0B6-73B3-02DB6272E4B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280" t="18990" r="29486" b="23782"/>
            <a:stretch>
              <a:fillRect/>
            </a:stretch>
          </p:blipFill>
          <p:spPr>
            <a:xfrm>
              <a:off x="7704882" y="6003853"/>
              <a:ext cx="728115" cy="80786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0094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374EE1-D818-1E09-9F93-E706F7E9C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532CFC4-5644-E64B-ABC6-AC5A07B204B8}"/>
              </a:ext>
            </a:extLst>
          </p:cNvPr>
          <p:cNvSpPr/>
          <p:nvPr/>
        </p:nvSpPr>
        <p:spPr>
          <a:xfrm>
            <a:off x="0" y="5996619"/>
            <a:ext cx="12192000" cy="861381"/>
          </a:xfrm>
          <a:prstGeom prst="rect">
            <a:avLst/>
          </a:prstGeom>
          <a:solidFill>
            <a:srgbClr val="F0EAEB"/>
          </a:solidFill>
          <a:ln w="3175">
            <a:solidFill>
              <a:srgbClr val="F0EAED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itle 27">
            <a:extLst>
              <a:ext uri="{FF2B5EF4-FFF2-40B4-BE49-F238E27FC236}">
                <a16:creationId xmlns:a16="http://schemas.microsoft.com/office/drawing/2014/main" id="{59712495-8B78-A245-39E8-3283FF13B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7006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CC0099"/>
                </a:solidFill>
              </a:rPr>
              <a:t>What is FREE?</a:t>
            </a:r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67E01BD8-4A48-DA98-1B9A-642B17444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9970"/>
            <a:ext cx="10695039" cy="4386967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At its simplest, </a:t>
            </a:r>
            <a:r>
              <a:rPr lang="en-US" b="1" dirty="0">
                <a:solidFill>
                  <a:srgbClr val="00B0F0"/>
                </a:solidFill>
              </a:rPr>
              <a:t>free</a:t>
            </a:r>
            <a:r>
              <a:rPr lang="en-US" dirty="0"/>
              <a:t> means being </a:t>
            </a:r>
            <a:br>
              <a:rPr lang="en-US" dirty="0"/>
            </a:br>
            <a:r>
              <a:rPr lang="en-US" dirty="0"/>
              <a:t>without cost, restraint, or obligation. </a:t>
            </a:r>
            <a:br>
              <a:rPr lang="en-US" dirty="0"/>
            </a:br>
            <a:r>
              <a:rPr lang="en-US" dirty="0"/>
              <a:t>It describes a state of liberty or the absence of a specific burden.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t generally refers to the </a:t>
            </a:r>
            <a:r>
              <a:rPr lang="en-US" b="1" dirty="0">
                <a:solidFill>
                  <a:srgbClr val="00B0F0"/>
                </a:solidFill>
              </a:rPr>
              <a:t>absence of a limiting factor</a:t>
            </a:r>
            <a:r>
              <a:rPr lang="en-US" dirty="0"/>
              <a:t>, whether that factor is financial (cost), physical (locking up), or social (obligation). Essentially, it is the "</a:t>
            </a:r>
            <a:r>
              <a:rPr lang="en-US" b="1" dirty="0">
                <a:solidFill>
                  <a:srgbClr val="00B0F0"/>
                </a:solidFill>
              </a:rPr>
              <a:t>null state</a:t>
            </a:r>
            <a:r>
              <a:rPr lang="en-US" dirty="0"/>
              <a:t>" where a subject is no longer bound by </a:t>
            </a:r>
            <a:br>
              <a:rPr lang="en-US" dirty="0"/>
            </a:br>
            <a:r>
              <a:rPr lang="en-US" dirty="0"/>
              <a:t>a specific requirement or force.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DC80D2C-F69C-00C0-B1F4-874A8189C5AC}"/>
              </a:ext>
            </a:extLst>
          </p:cNvPr>
          <p:cNvCxnSpPr/>
          <p:nvPr/>
        </p:nvCxnSpPr>
        <p:spPr>
          <a:xfrm>
            <a:off x="0" y="5996619"/>
            <a:ext cx="12192000" cy="0"/>
          </a:xfrm>
          <a:prstGeom prst="line">
            <a:avLst/>
          </a:prstGeom>
          <a:ln w="28575">
            <a:solidFill>
              <a:srgbClr val="8521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18A61D5E-C7BC-E6C4-002F-2E428C4B606D}"/>
              </a:ext>
            </a:extLst>
          </p:cNvPr>
          <p:cNvGrpSpPr/>
          <p:nvPr/>
        </p:nvGrpSpPr>
        <p:grpSpPr>
          <a:xfrm>
            <a:off x="91747" y="5943219"/>
            <a:ext cx="12012834" cy="955124"/>
            <a:chOff x="91747" y="5943219"/>
            <a:chExt cx="12012834" cy="955124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F2BDCAB7-B514-BE2A-1A5B-E0A1334865DB}"/>
                </a:ext>
              </a:extLst>
            </p:cNvPr>
            <p:cNvGrpSpPr/>
            <p:nvPr/>
          </p:nvGrpSpPr>
          <p:grpSpPr>
            <a:xfrm>
              <a:off x="91747" y="5943219"/>
              <a:ext cx="12012834" cy="955124"/>
              <a:chOff x="91747" y="5943219"/>
              <a:chExt cx="12012834" cy="955124"/>
            </a:xfrm>
          </p:grpSpPr>
          <p:pic>
            <p:nvPicPr>
              <p:cNvPr id="24" name="Picture 23">
                <a:extLst>
                  <a:ext uri="{FF2B5EF4-FFF2-40B4-BE49-F238E27FC236}">
                    <a16:creationId xmlns:a16="http://schemas.microsoft.com/office/drawing/2014/main" id="{89960E75-A250-75A3-2B5C-36D83E72187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747" y="5943219"/>
                <a:ext cx="1028579" cy="955124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E7535A28-94F1-5785-A715-4B4C97D03761}"/>
                  </a:ext>
                </a:extLst>
              </p:cNvPr>
              <p:cNvSpPr txBox="1"/>
              <p:nvPr/>
            </p:nvSpPr>
            <p:spPr>
              <a:xfrm>
                <a:off x="931644" y="6120699"/>
                <a:ext cx="4147934" cy="600164"/>
              </a:xfrm>
              <a:prstGeom prst="rect">
                <a:avLst/>
              </a:prstGeom>
              <a:noFill/>
              <a:ln w="3175">
                <a:solidFill>
                  <a:srgbClr val="F0EAED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Tishk International University</a:t>
                </a:r>
              </a:p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Faculty of Administrative Sciences and Economics</a:t>
                </a:r>
              </a:p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Business and Management Department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DBFBCBAB-2758-5E03-C1E1-464443384E6C}"/>
                  </a:ext>
                </a:extLst>
              </p:cNvPr>
              <p:cNvGrpSpPr/>
              <p:nvPr/>
            </p:nvGrpSpPr>
            <p:grpSpPr>
              <a:xfrm>
                <a:off x="7003779" y="6022181"/>
                <a:ext cx="5100802" cy="723530"/>
                <a:chOff x="6772175" y="5896130"/>
                <a:chExt cx="5100802" cy="723530"/>
              </a:xfrm>
            </p:grpSpPr>
            <p:pic>
              <p:nvPicPr>
                <p:cNvPr id="18" name="Picture 17">
                  <a:extLst>
                    <a:ext uri="{FF2B5EF4-FFF2-40B4-BE49-F238E27FC236}">
                      <a16:creationId xmlns:a16="http://schemas.microsoft.com/office/drawing/2014/main" id="{5718A4C8-45EF-02ED-0A41-A49422AE917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8266795" y="5896130"/>
                  <a:ext cx="984985" cy="723530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2" name="Picture 1">
                  <a:extLst>
                    <a:ext uri="{FF2B5EF4-FFF2-40B4-BE49-F238E27FC236}">
                      <a16:creationId xmlns:a16="http://schemas.microsoft.com/office/drawing/2014/main" id="{44DE20A7-3C24-CCEA-867E-449066E7AAD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2817" t="22563" r="14799" b="36822"/>
                <a:stretch>
                  <a:fillRect/>
                </a:stretch>
              </p:blipFill>
              <p:spPr>
                <a:xfrm>
                  <a:off x="9317183" y="6042088"/>
                  <a:ext cx="1310629" cy="399768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3" name="Picture 2">
                  <a:extLst>
                    <a:ext uri="{FF2B5EF4-FFF2-40B4-BE49-F238E27FC236}">
                      <a16:creationId xmlns:a16="http://schemas.microsoft.com/office/drawing/2014/main" id="{182F6120-478F-D959-C4B7-64AF3A847FC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627812" y="5938407"/>
                  <a:ext cx="1245165" cy="65640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4" name="Picture 3">
                  <a:extLst>
                    <a:ext uri="{FF2B5EF4-FFF2-40B4-BE49-F238E27FC236}">
                      <a16:creationId xmlns:a16="http://schemas.microsoft.com/office/drawing/2014/main" id="{A8334729-5086-800B-ACD3-BFAB762ED41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72175" y="5920979"/>
                  <a:ext cx="656728" cy="67383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</p:grpSp>
        </p:grp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8A29E83-97C1-C69E-B42D-23CA2BD292A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280" t="18990" r="29486" b="23782"/>
            <a:stretch>
              <a:fillRect/>
            </a:stretch>
          </p:blipFill>
          <p:spPr>
            <a:xfrm>
              <a:off x="7704882" y="6003853"/>
              <a:ext cx="728115" cy="807869"/>
            </a:xfrm>
            <a:prstGeom prst="rect">
              <a:avLst/>
            </a:prstGeom>
          </p:spPr>
        </p:pic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623F211E-658C-F425-9B99-5D4FED5A90C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2" t="18986" r="6589" b="19977"/>
          <a:stretch>
            <a:fillRect/>
          </a:stretch>
        </p:blipFill>
        <p:spPr>
          <a:xfrm>
            <a:off x="6642018" y="34885"/>
            <a:ext cx="5004306" cy="21908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4964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36A40-3E70-EF8B-E787-9B059C076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D3F9F9B-088C-A75C-F34A-0CDCF16956D1}"/>
              </a:ext>
            </a:extLst>
          </p:cNvPr>
          <p:cNvSpPr/>
          <p:nvPr/>
        </p:nvSpPr>
        <p:spPr>
          <a:xfrm>
            <a:off x="0" y="5996619"/>
            <a:ext cx="12192000" cy="861381"/>
          </a:xfrm>
          <a:prstGeom prst="rect">
            <a:avLst/>
          </a:prstGeom>
          <a:solidFill>
            <a:srgbClr val="F0EAEB"/>
          </a:solidFill>
          <a:ln w="3175">
            <a:solidFill>
              <a:srgbClr val="F0EAED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itle 27">
            <a:extLst>
              <a:ext uri="{FF2B5EF4-FFF2-40B4-BE49-F238E27FC236}">
                <a16:creationId xmlns:a16="http://schemas.microsoft.com/office/drawing/2014/main" id="{082E3EAE-6563-CAD8-7FC1-A79B0B9A3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289"/>
            <a:ext cx="10515600" cy="937006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CC0099"/>
                </a:solidFill>
              </a:rPr>
              <a:t>What is FREE? Examples</a:t>
            </a:r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324AFE97-9C83-717C-877A-CEB5C0D7A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1380"/>
            <a:ext cx="10724535" cy="4895557"/>
          </a:xfrm>
        </p:spPr>
        <p:txBody>
          <a:bodyPr>
            <a:normAutofit lnSpcReduction="10000"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>
                <a:highlight>
                  <a:srgbClr val="B898A6"/>
                </a:highlight>
              </a:rPr>
              <a:t>Economic Context: "Free of Charge"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In this sense, "free" means </a:t>
            </a:r>
            <a:r>
              <a:rPr lang="en-US" sz="2400" dirty="0">
                <a:solidFill>
                  <a:srgbClr val="00B050"/>
                </a:solidFill>
              </a:rPr>
              <a:t>you don't have to pay for something</a:t>
            </a:r>
            <a:r>
              <a:rPr lang="en-US" sz="2400" dirty="0"/>
              <a:t>. It’s the favorite word of bargain hunters everywhere.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Example:</a:t>
            </a:r>
            <a:r>
              <a:rPr lang="en-US" sz="2400" dirty="0"/>
              <a:t> "The hotel offers </a:t>
            </a:r>
            <a:r>
              <a:rPr lang="en-US" sz="2400" b="1" dirty="0"/>
              <a:t>free</a:t>
            </a:r>
            <a:r>
              <a:rPr lang="en-US" sz="2400" dirty="0"/>
              <a:t> Wi-Fi to all guests."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2"/>
            </a:pPr>
            <a:r>
              <a:rPr lang="en-US" sz="2400" b="1" dirty="0">
                <a:highlight>
                  <a:srgbClr val="B898A6"/>
                </a:highlight>
              </a:rPr>
              <a:t>Physical/Legal Context: "Freedom of Movement"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Here, "free" refers to </a:t>
            </a:r>
            <a:r>
              <a:rPr lang="en-US" sz="2400" dirty="0">
                <a:solidFill>
                  <a:srgbClr val="00B050"/>
                </a:solidFill>
              </a:rPr>
              <a:t>the absence of physical or legal restrictions</a:t>
            </a:r>
            <a:r>
              <a:rPr lang="en-US" sz="2400" dirty="0"/>
              <a:t>. It’s about the ability to act or move without being confined or controlled.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Example:</a:t>
            </a:r>
            <a:r>
              <a:rPr lang="en-US" sz="2400" dirty="0"/>
              <a:t> "After the gate was left open, the cattle were </a:t>
            </a:r>
            <a:r>
              <a:rPr lang="en-US" sz="2400" b="1" dirty="0"/>
              <a:t>free</a:t>
            </a:r>
            <a:r>
              <a:rPr lang="en-US" sz="2400" dirty="0"/>
              <a:t> to roam the field."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C46872E-6D53-1C46-E918-258A2AB48386}"/>
              </a:ext>
            </a:extLst>
          </p:cNvPr>
          <p:cNvCxnSpPr/>
          <p:nvPr/>
        </p:nvCxnSpPr>
        <p:spPr>
          <a:xfrm>
            <a:off x="0" y="5996619"/>
            <a:ext cx="12192000" cy="0"/>
          </a:xfrm>
          <a:prstGeom prst="line">
            <a:avLst/>
          </a:prstGeom>
          <a:ln w="28575">
            <a:solidFill>
              <a:srgbClr val="8521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50D8F036-FDB3-52D1-F275-8CDC70F033B1}"/>
              </a:ext>
            </a:extLst>
          </p:cNvPr>
          <p:cNvGrpSpPr/>
          <p:nvPr/>
        </p:nvGrpSpPr>
        <p:grpSpPr>
          <a:xfrm>
            <a:off x="91747" y="5943219"/>
            <a:ext cx="12012834" cy="955124"/>
            <a:chOff x="91747" y="5943219"/>
            <a:chExt cx="12012834" cy="955124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CBB9F5C0-ADCE-6638-60CE-25FF15CB436A}"/>
                </a:ext>
              </a:extLst>
            </p:cNvPr>
            <p:cNvGrpSpPr/>
            <p:nvPr/>
          </p:nvGrpSpPr>
          <p:grpSpPr>
            <a:xfrm>
              <a:off x="91747" y="5943219"/>
              <a:ext cx="12012834" cy="955124"/>
              <a:chOff x="91747" y="5943219"/>
              <a:chExt cx="12012834" cy="955124"/>
            </a:xfrm>
          </p:grpSpPr>
          <p:pic>
            <p:nvPicPr>
              <p:cNvPr id="24" name="Picture 23">
                <a:extLst>
                  <a:ext uri="{FF2B5EF4-FFF2-40B4-BE49-F238E27FC236}">
                    <a16:creationId xmlns:a16="http://schemas.microsoft.com/office/drawing/2014/main" id="{6DA2D68E-47C2-F9F9-1E82-A4EE523EEAE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747" y="5943219"/>
                <a:ext cx="1028579" cy="955124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BF3F04A-DBFA-D485-4E86-760B20B9C8AC}"/>
                  </a:ext>
                </a:extLst>
              </p:cNvPr>
              <p:cNvSpPr txBox="1"/>
              <p:nvPr/>
            </p:nvSpPr>
            <p:spPr>
              <a:xfrm>
                <a:off x="931644" y="6120699"/>
                <a:ext cx="4147934" cy="600164"/>
              </a:xfrm>
              <a:prstGeom prst="rect">
                <a:avLst/>
              </a:prstGeom>
              <a:noFill/>
              <a:ln w="3175">
                <a:solidFill>
                  <a:srgbClr val="F0EAED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Tishk International University</a:t>
                </a:r>
              </a:p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Faculty of Administrative Sciences and Economics</a:t>
                </a:r>
              </a:p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Business and Management Department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A141857E-6298-6541-39D9-B2C88F7365D3}"/>
                  </a:ext>
                </a:extLst>
              </p:cNvPr>
              <p:cNvGrpSpPr/>
              <p:nvPr/>
            </p:nvGrpSpPr>
            <p:grpSpPr>
              <a:xfrm>
                <a:off x="7003779" y="6022181"/>
                <a:ext cx="5100802" cy="723530"/>
                <a:chOff x="6772175" y="5896130"/>
                <a:chExt cx="5100802" cy="723530"/>
              </a:xfrm>
            </p:grpSpPr>
            <p:pic>
              <p:nvPicPr>
                <p:cNvPr id="18" name="Picture 17">
                  <a:extLst>
                    <a:ext uri="{FF2B5EF4-FFF2-40B4-BE49-F238E27FC236}">
                      <a16:creationId xmlns:a16="http://schemas.microsoft.com/office/drawing/2014/main" id="{E4FC8C6F-7DCA-47E8-2889-4F9B9344410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8266795" y="5896130"/>
                  <a:ext cx="984985" cy="723530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2" name="Picture 1">
                  <a:extLst>
                    <a:ext uri="{FF2B5EF4-FFF2-40B4-BE49-F238E27FC236}">
                      <a16:creationId xmlns:a16="http://schemas.microsoft.com/office/drawing/2014/main" id="{85AC4FEA-F7A4-49B9-0CA2-28DA5346D2D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2817" t="22563" r="14799" b="36822"/>
                <a:stretch>
                  <a:fillRect/>
                </a:stretch>
              </p:blipFill>
              <p:spPr>
                <a:xfrm>
                  <a:off x="9317183" y="6042088"/>
                  <a:ext cx="1310629" cy="399768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3" name="Picture 2">
                  <a:extLst>
                    <a:ext uri="{FF2B5EF4-FFF2-40B4-BE49-F238E27FC236}">
                      <a16:creationId xmlns:a16="http://schemas.microsoft.com/office/drawing/2014/main" id="{FA6D702E-1BC5-0D6A-ED8D-31612170B9D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627812" y="5938407"/>
                  <a:ext cx="1245165" cy="65640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4" name="Picture 3">
                  <a:extLst>
                    <a:ext uri="{FF2B5EF4-FFF2-40B4-BE49-F238E27FC236}">
                      <a16:creationId xmlns:a16="http://schemas.microsoft.com/office/drawing/2014/main" id="{C6932BA6-4BB3-074C-3BE6-86B968DC140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72175" y="5920979"/>
                  <a:ext cx="656728" cy="67383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</p:grpSp>
        </p:grp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83D5EABF-5715-D01E-D530-3278CDAEC90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280" t="18990" r="29486" b="23782"/>
            <a:stretch>
              <a:fillRect/>
            </a:stretch>
          </p:blipFill>
          <p:spPr>
            <a:xfrm>
              <a:off x="7704882" y="6003853"/>
              <a:ext cx="728115" cy="80786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62777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0B705F-F990-E5A9-05C6-E5851204DA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89D02637-AE00-31D9-73FD-B3760068FCE0}"/>
              </a:ext>
            </a:extLst>
          </p:cNvPr>
          <p:cNvSpPr/>
          <p:nvPr/>
        </p:nvSpPr>
        <p:spPr>
          <a:xfrm>
            <a:off x="0" y="5996619"/>
            <a:ext cx="12192000" cy="861381"/>
          </a:xfrm>
          <a:prstGeom prst="rect">
            <a:avLst/>
          </a:prstGeom>
          <a:solidFill>
            <a:srgbClr val="F0EAEB"/>
          </a:solidFill>
          <a:ln w="3175">
            <a:solidFill>
              <a:srgbClr val="F0EAED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itle 27">
            <a:extLst>
              <a:ext uri="{FF2B5EF4-FFF2-40B4-BE49-F238E27FC236}">
                <a16:creationId xmlns:a16="http://schemas.microsoft.com/office/drawing/2014/main" id="{33E08E71-3645-F60D-2C9B-D338DE2F1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7006"/>
          </a:xfrm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Free Speaking</a:t>
            </a:r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AA4C9D8D-BD68-7DA1-2911-8D177A4B8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9970"/>
            <a:ext cx="5090652" cy="438696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/>
              <a:t>Free speaking</a:t>
            </a:r>
            <a:r>
              <a:rPr lang="en-US" sz="2400" dirty="0"/>
              <a:t>, is a form of oral communication where a person speaks fluently and naturally about a topic </a:t>
            </a:r>
            <a:r>
              <a:rPr lang="en-US" sz="2400" b="1" dirty="0"/>
              <a:t>without reading from a script</a:t>
            </a:r>
            <a:r>
              <a:rPr lang="en-US" sz="2400" dirty="0"/>
              <a:t>, </a:t>
            </a:r>
            <a:r>
              <a:rPr lang="en-US" sz="2400" b="1" dirty="0">
                <a:solidFill>
                  <a:srgbClr val="00B050"/>
                </a:solidFill>
              </a:rPr>
              <a:t>using only brief notes or prior knowledge</a:t>
            </a:r>
            <a:r>
              <a:rPr lang="en-US" sz="2400" dirty="0"/>
              <a:t>. It requires </a:t>
            </a:r>
            <a:r>
              <a:rPr lang="en-US" sz="2400" b="1" dirty="0">
                <a:solidFill>
                  <a:srgbClr val="C00000"/>
                </a:solidFill>
              </a:rPr>
              <a:t>clear thinking, organization, and spontaneous expression.</a:t>
            </a:r>
            <a:endParaRPr lang="en-US" sz="2200" b="1" dirty="0">
              <a:solidFill>
                <a:srgbClr val="C00000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792BBBF-F7D0-DBBB-CC3D-AB6D7DBAD55A}"/>
              </a:ext>
            </a:extLst>
          </p:cNvPr>
          <p:cNvCxnSpPr/>
          <p:nvPr/>
        </p:nvCxnSpPr>
        <p:spPr>
          <a:xfrm>
            <a:off x="0" y="5996619"/>
            <a:ext cx="12192000" cy="0"/>
          </a:xfrm>
          <a:prstGeom prst="line">
            <a:avLst/>
          </a:prstGeom>
          <a:ln w="28575">
            <a:solidFill>
              <a:srgbClr val="8521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B63935C9-3BFC-8E01-1A88-2FCB8C8A61B0}"/>
              </a:ext>
            </a:extLst>
          </p:cNvPr>
          <p:cNvGrpSpPr/>
          <p:nvPr/>
        </p:nvGrpSpPr>
        <p:grpSpPr>
          <a:xfrm>
            <a:off x="91747" y="5943219"/>
            <a:ext cx="12012834" cy="955124"/>
            <a:chOff x="91747" y="5943219"/>
            <a:chExt cx="12012834" cy="955124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63B50D4-CDDC-BD6A-EDA4-C51AEEEFEF85}"/>
                </a:ext>
              </a:extLst>
            </p:cNvPr>
            <p:cNvGrpSpPr/>
            <p:nvPr/>
          </p:nvGrpSpPr>
          <p:grpSpPr>
            <a:xfrm>
              <a:off x="91747" y="5943219"/>
              <a:ext cx="12012834" cy="955124"/>
              <a:chOff x="91747" y="5943219"/>
              <a:chExt cx="12012834" cy="955124"/>
            </a:xfrm>
          </p:grpSpPr>
          <p:pic>
            <p:nvPicPr>
              <p:cNvPr id="24" name="Picture 23">
                <a:extLst>
                  <a:ext uri="{FF2B5EF4-FFF2-40B4-BE49-F238E27FC236}">
                    <a16:creationId xmlns:a16="http://schemas.microsoft.com/office/drawing/2014/main" id="{F374EF3C-0759-AFB9-97E2-185ED840C5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747" y="5943219"/>
                <a:ext cx="1028579" cy="955124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C9D871F-1294-229F-7876-8D6D6948DEB1}"/>
                  </a:ext>
                </a:extLst>
              </p:cNvPr>
              <p:cNvSpPr txBox="1"/>
              <p:nvPr/>
            </p:nvSpPr>
            <p:spPr>
              <a:xfrm>
                <a:off x="931644" y="6120699"/>
                <a:ext cx="4147934" cy="600164"/>
              </a:xfrm>
              <a:prstGeom prst="rect">
                <a:avLst/>
              </a:prstGeom>
              <a:noFill/>
              <a:ln w="3175">
                <a:solidFill>
                  <a:srgbClr val="F0EAED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Tishk International University</a:t>
                </a:r>
              </a:p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Faculty of Administrative Sciences and Economics</a:t>
                </a:r>
              </a:p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Business and Management Department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73872315-3BAF-D932-3D9C-7B321F6CD1C4}"/>
                  </a:ext>
                </a:extLst>
              </p:cNvPr>
              <p:cNvGrpSpPr/>
              <p:nvPr/>
            </p:nvGrpSpPr>
            <p:grpSpPr>
              <a:xfrm>
                <a:off x="7003779" y="6022181"/>
                <a:ext cx="5100802" cy="723530"/>
                <a:chOff x="6772175" y="5896130"/>
                <a:chExt cx="5100802" cy="723530"/>
              </a:xfrm>
            </p:grpSpPr>
            <p:pic>
              <p:nvPicPr>
                <p:cNvPr id="18" name="Picture 17">
                  <a:extLst>
                    <a:ext uri="{FF2B5EF4-FFF2-40B4-BE49-F238E27FC236}">
                      <a16:creationId xmlns:a16="http://schemas.microsoft.com/office/drawing/2014/main" id="{C8B5159F-C098-4230-E98A-50C3EE6DD2F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8266795" y="5896130"/>
                  <a:ext cx="984985" cy="723530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2" name="Picture 1">
                  <a:extLst>
                    <a:ext uri="{FF2B5EF4-FFF2-40B4-BE49-F238E27FC236}">
                      <a16:creationId xmlns:a16="http://schemas.microsoft.com/office/drawing/2014/main" id="{85225383-802F-4944-E17E-6E3D705F5E8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2817" t="22563" r="14799" b="36822"/>
                <a:stretch>
                  <a:fillRect/>
                </a:stretch>
              </p:blipFill>
              <p:spPr>
                <a:xfrm>
                  <a:off x="9317183" y="6042088"/>
                  <a:ext cx="1310629" cy="399768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3" name="Picture 2">
                  <a:extLst>
                    <a:ext uri="{FF2B5EF4-FFF2-40B4-BE49-F238E27FC236}">
                      <a16:creationId xmlns:a16="http://schemas.microsoft.com/office/drawing/2014/main" id="{B8D8A166-CA31-0BB9-ACAC-2F006A95666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627812" y="5938407"/>
                  <a:ext cx="1245165" cy="65640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4" name="Picture 3">
                  <a:extLst>
                    <a:ext uri="{FF2B5EF4-FFF2-40B4-BE49-F238E27FC236}">
                      <a16:creationId xmlns:a16="http://schemas.microsoft.com/office/drawing/2014/main" id="{7E270BC7-EF68-58D8-48B4-CCC850A36F5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72175" y="5920979"/>
                  <a:ext cx="656728" cy="67383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</p:grpSp>
        </p:grp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0C35997-3583-3CAF-A4E4-9B1B26132C5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280" t="18990" r="29486" b="23782"/>
            <a:stretch>
              <a:fillRect/>
            </a:stretch>
          </p:blipFill>
          <p:spPr>
            <a:xfrm>
              <a:off x="7704882" y="6003853"/>
              <a:ext cx="728115" cy="807869"/>
            </a:xfrm>
            <a:prstGeom prst="rect">
              <a:avLst/>
            </a:prstGeom>
          </p:spPr>
        </p:pic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30B3FD81-1005-5A55-EF2E-247E24C2733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9369" y="1473651"/>
            <a:ext cx="6435212" cy="3432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821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3EBA7-9363-A216-7178-29F9AA4CE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08C176E-F503-FF3C-38FC-196D1DFAEA9D}"/>
              </a:ext>
            </a:extLst>
          </p:cNvPr>
          <p:cNvSpPr/>
          <p:nvPr/>
        </p:nvSpPr>
        <p:spPr>
          <a:xfrm>
            <a:off x="0" y="5996619"/>
            <a:ext cx="12192000" cy="861381"/>
          </a:xfrm>
          <a:prstGeom prst="rect">
            <a:avLst/>
          </a:prstGeom>
          <a:solidFill>
            <a:srgbClr val="F0EAEB"/>
          </a:solidFill>
          <a:ln w="3175">
            <a:solidFill>
              <a:srgbClr val="F0EAED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itle 27">
            <a:extLst>
              <a:ext uri="{FF2B5EF4-FFF2-40B4-BE49-F238E27FC236}">
                <a16:creationId xmlns:a16="http://schemas.microsoft.com/office/drawing/2014/main" id="{26FC4176-940B-23EB-FD08-54097F104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7006"/>
          </a:xfrm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Free Speaking: Examples</a:t>
            </a:r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E2679F60-AA08-DBE6-BA89-7A8E0CCAC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69970"/>
            <a:ext cx="11266382" cy="438696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3000" b="1" dirty="0">
                <a:solidFill>
                  <a:srgbClr val="00B050"/>
                </a:solidFill>
              </a:rPr>
              <a:t>Class presentation without reading slides</a:t>
            </a:r>
            <a:r>
              <a:rPr lang="en-US" sz="3000" dirty="0">
                <a:solidFill>
                  <a:srgbClr val="00B050"/>
                </a:solidFill>
              </a:rPr>
              <a:t> </a:t>
            </a:r>
            <a:r>
              <a:rPr lang="en-US" sz="3000" dirty="0"/>
              <a:t>– A student explains a research topic in their own words instead of reading directly from the PowerPoint.</a:t>
            </a:r>
          </a:p>
          <a:p>
            <a:pPr>
              <a:lnSpc>
                <a:spcPct val="150000"/>
              </a:lnSpc>
            </a:pPr>
            <a:r>
              <a:rPr lang="en-US" sz="3000" b="1" dirty="0">
                <a:solidFill>
                  <a:srgbClr val="00B050"/>
                </a:solidFill>
              </a:rPr>
              <a:t>Answering a discussion question in a seminar</a:t>
            </a:r>
            <a:r>
              <a:rPr lang="en-US" sz="3000" dirty="0">
                <a:solidFill>
                  <a:srgbClr val="00B050"/>
                </a:solidFill>
              </a:rPr>
              <a:t> </a:t>
            </a:r>
            <a:r>
              <a:rPr lang="en-US" sz="3000" dirty="0"/>
              <a:t>– A student shares their opinion about a theory or article on the spot, using their understanding of the material.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25B3B1-133E-8D7C-5AE6-2BCCC4B92DA9}"/>
              </a:ext>
            </a:extLst>
          </p:cNvPr>
          <p:cNvCxnSpPr/>
          <p:nvPr/>
        </p:nvCxnSpPr>
        <p:spPr>
          <a:xfrm>
            <a:off x="0" y="5996619"/>
            <a:ext cx="12192000" cy="0"/>
          </a:xfrm>
          <a:prstGeom prst="line">
            <a:avLst/>
          </a:prstGeom>
          <a:ln w="28575">
            <a:solidFill>
              <a:srgbClr val="8521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582D477C-9D8C-68FD-ADF7-182C844B557D}"/>
              </a:ext>
            </a:extLst>
          </p:cNvPr>
          <p:cNvGrpSpPr/>
          <p:nvPr/>
        </p:nvGrpSpPr>
        <p:grpSpPr>
          <a:xfrm>
            <a:off x="91747" y="5943219"/>
            <a:ext cx="12012834" cy="955124"/>
            <a:chOff x="91747" y="5943219"/>
            <a:chExt cx="12012834" cy="955124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F237F2C-D22C-EAD9-1278-39831FC4B476}"/>
                </a:ext>
              </a:extLst>
            </p:cNvPr>
            <p:cNvGrpSpPr/>
            <p:nvPr/>
          </p:nvGrpSpPr>
          <p:grpSpPr>
            <a:xfrm>
              <a:off x="91747" y="5943219"/>
              <a:ext cx="12012834" cy="955124"/>
              <a:chOff x="91747" y="5943219"/>
              <a:chExt cx="12012834" cy="955124"/>
            </a:xfrm>
          </p:grpSpPr>
          <p:pic>
            <p:nvPicPr>
              <p:cNvPr id="24" name="Picture 23">
                <a:extLst>
                  <a:ext uri="{FF2B5EF4-FFF2-40B4-BE49-F238E27FC236}">
                    <a16:creationId xmlns:a16="http://schemas.microsoft.com/office/drawing/2014/main" id="{5FBE6BE1-810A-8619-54D8-D2171676BD4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747" y="5943219"/>
                <a:ext cx="1028579" cy="955124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31A6ED8-C0EE-EBE4-055D-996F0CD5EE6D}"/>
                  </a:ext>
                </a:extLst>
              </p:cNvPr>
              <p:cNvSpPr txBox="1"/>
              <p:nvPr/>
            </p:nvSpPr>
            <p:spPr>
              <a:xfrm>
                <a:off x="931644" y="6120699"/>
                <a:ext cx="4147934" cy="600164"/>
              </a:xfrm>
              <a:prstGeom prst="rect">
                <a:avLst/>
              </a:prstGeom>
              <a:noFill/>
              <a:ln w="3175">
                <a:solidFill>
                  <a:srgbClr val="F0EAED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Tishk International University</a:t>
                </a:r>
              </a:p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Faculty of Administrative Sciences and Economics</a:t>
                </a:r>
              </a:p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Business and Management Department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015E515C-B24E-79EC-8869-8420A94268EE}"/>
                  </a:ext>
                </a:extLst>
              </p:cNvPr>
              <p:cNvGrpSpPr/>
              <p:nvPr/>
            </p:nvGrpSpPr>
            <p:grpSpPr>
              <a:xfrm>
                <a:off x="7003779" y="6022181"/>
                <a:ext cx="5100802" cy="723530"/>
                <a:chOff x="6772175" y="5896130"/>
                <a:chExt cx="5100802" cy="723530"/>
              </a:xfrm>
            </p:grpSpPr>
            <p:pic>
              <p:nvPicPr>
                <p:cNvPr id="18" name="Picture 17">
                  <a:extLst>
                    <a:ext uri="{FF2B5EF4-FFF2-40B4-BE49-F238E27FC236}">
                      <a16:creationId xmlns:a16="http://schemas.microsoft.com/office/drawing/2014/main" id="{0AECCFB6-0B8A-8F73-80BE-A60D0087FBC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8266795" y="5896130"/>
                  <a:ext cx="984985" cy="723530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2" name="Picture 1">
                  <a:extLst>
                    <a:ext uri="{FF2B5EF4-FFF2-40B4-BE49-F238E27FC236}">
                      <a16:creationId xmlns:a16="http://schemas.microsoft.com/office/drawing/2014/main" id="{688449AA-7F4D-7555-A6C3-48260E05317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2817" t="22563" r="14799" b="36822"/>
                <a:stretch>
                  <a:fillRect/>
                </a:stretch>
              </p:blipFill>
              <p:spPr>
                <a:xfrm>
                  <a:off x="9317183" y="6042088"/>
                  <a:ext cx="1310629" cy="399768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3" name="Picture 2">
                  <a:extLst>
                    <a:ext uri="{FF2B5EF4-FFF2-40B4-BE49-F238E27FC236}">
                      <a16:creationId xmlns:a16="http://schemas.microsoft.com/office/drawing/2014/main" id="{564FE3D1-66F3-B8C6-36F6-DF5774CCD6A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627812" y="5938407"/>
                  <a:ext cx="1245165" cy="65640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4" name="Picture 3">
                  <a:extLst>
                    <a:ext uri="{FF2B5EF4-FFF2-40B4-BE49-F238E27FC236}">
                      <a16:creationId xmlns:a16="http://schemas.microsoft.com/office/drawing/2014/main" id="{34B0F060-F7F4-D0B3-4002-D132B2EF21A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72175" y="5920979"/>
                  <a:ext cx="656728" cy="67383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</p:grpSp>
        </p:grp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7C882F97-5B16-1A24-DBC4-FEE0DD0E40C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280" t="18990" r="29486" b="23782"/>
            <a:stretch>
              <a:fillRect/>
            </a:stretch>
          </p:blipFill>
          <p:spPr>
            <a:xfrm>
              <a:off x="7704882" y="6003853"/>
              <a:ext cx="728115" cy="80786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85443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272683-44ED-A471-AF4C-ED2C0F442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F3D9348-B25C-1D64-5CC5-E8074CB55F57}"/>
              </a:ext>
            </a:extLst>
          </p:cNvPr>
          <p:cNvSpPr/>
          <p:nvPr/>
        </p:nvSpPr>
        <p:spPr>
          <a:xfrm>
            <a:off x="0" y="5996619"/>
            <a:ext cx="12192000" cy="861381"/>
          </a:xfrm>
          <a:prstGeom prst="rect">
            <a:avLst/>
          </a:prstGeom>
          <a:solidFill>
            <a:srgbClr val="F0EAEB"/>
          </a:solidFill>
          <a:ln w="3175">
            <a:solidFill>
              <a:srgbClr val="F0EAED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itle 27">
            <a:extLst>
              <a:ext uri="{FF2B5EF4-FFF2-40B4-BE49-F238E27FC236}">
                <a16:creationId xmlns:a16="http://schemas.microsoft.com/office/drawing/2014/main" id="{CD23EB61-F0A3-3505-A2C3-5B25BC2DC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7006"/>
          </a:xfrm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Free Speaking vs. Debate</a:t>
            </a:r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7C64D588-017F-CDE0-3B79-1E4CAE2F8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9970"/>
            <a:ext cx="10872019" cy="4386967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4400" b="1" dirty="0">
                <a:highlight>
                  <a:srgbClr val="00FFFF"/>
                </a:highlight>
              </a:rPr>
              <a:t>Debate:</a:t>
            </a:r>
            <a:endParaRPr lang="en-US" sz="4400" dirty="0">
              <a:highlight>
                <a:srgbClr val="00FFFF"/>
              </a:highlight>
            </a:endParaRP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4000" dirty="0"/>
              <a:t>A structured discussion between two sides (for or against a topic).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4000" dirty="0"/>
              <a:t>Each side tries to prove their position with arguments and evidence.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4000" dirty="0"/>
              <a:t>There are rules, time limits, and usually a moderator or judge.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4000" dirty="0"/>
              <a:t>Goal: to persuade or win.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4000" dirty="0"/>
              <a:t>Debate is formal and competitive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D2E8B3A-BE50-9E7C-6B73-56414F0E1885}"/>
              </a:ext>
            </a:extLst>
          </p:cNvPr>
          <p:cNvCxnSpPr/>
          <p:nvPr/>
        </p:nvCxnSpPr>
        <p:spPr>
          <a:xfrm>
            <a:off x="0" y="5996619"/>
            <a:ext cx="12192000" cy="0"/>
          </a:xfrm>
          <a:prstGeom prst="line">
            <a:avLst/>
          </a:prstGeom>
          <a:ln w="28575">
            <a:solidFill>
              <a:srgbClr val="8521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0A9BE021-04F8-39F1-73F4-07E3094872E9}"/>
              </a:ext>
            </a:extLst>
          </p:cNvPr>
          <p:cNvGrpSpPr/>
          <p:nvPr/>
        </p:nvGrpSpPr>
        <p:grpSpPr>
          <a:xfrm>
            <a:off x="91747" y="5943219"/>
            <a:ext cx="12012834" cy="955124"/>
            <a:chOff x="91747" y="5943219"/>
            <a:chExt cx="12012834" cy="955124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FA84A628-CE4D-4A19-BB9B-D1AB1F31B24D}"/>
                </a:ext>
              </a:extLst>
            </p:cNvPr>
            <p:cNvGrpSpPr/>
            <p:nvPr/>
          </p:nvGrpSpPr>
          <p:grpSpPr>
            <a:xfrm>
              <a:off x="91747" y="5943219"/>
              <a:ext cx="12012834" cy="955124"/>
              <a:chOff x="91747" y="5943219"/>
              <a:chExt cx="12012834" cy="955124"/>
            </a:xfrm>
          </p:grpSpPr>
          <p:pic>
            <p:nvPicPr>
              <p:cNvPr id="24" name="Picture 23">
                <a:extLst>
                  <a:ext uri="{FF2B5EF4-FFF2-40B4-BE49-F238E27FC236}">
                    <a16:creationId xmlns:a16="http://schemas.microsoft.com/office/drawing/2014/main" id="{EC76854E-FF31-07A4-539A-FC2A0EDD9BC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747" y="5943219"/>
                <a:ext cx="1028579" cy="955124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24821791-D877-0E37-847B-1EB7C837E70D}"/>
                  </a:ext>
                </a:extLst>
              </p:cNvPr>
              <p:cNvSpPr txBox="1"/>
              <p:nvPr/>
            </p:nvSpPr>
            <p:spPr>
              <a:xfrm>
                <a:off x="931644" y="6120699"/>
                <a:ext cx="4147934" cy="600164"/>
              </a:xfrm>
              <a:prstGeom prst="rect">
                <a:avLst/>
              </a:prstGeom>
              <a:noFill/>
              <a:ln w="3175">
                <a:solidFill>
                  <a:srgbClr val="F0EAED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Tishk International University</a:t>
                </a:r>
              </a:p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Faculty of Administrative Sciences and Economics</a:t>
                </a:r>
              </a:p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Business and Management Department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37D8E35A-0775-8391-1321-22AB554BB27C}"/>
                  </a:ext>
                </a:extLst>
              </p:cNvPr>
              <p:cNvGrpSpPr/>
              <p:nvPr/>
            </p:nvGrpSpPr>
            <p:grpSpPr>
              <a:xfrm>
                <a:off x="7003779" y="6022181"/>
                <a:ext cx="5100802" cy="723530"/>
                <a:chOff x="6772175" y="5896130"/>
                <a:chExt cx="5100802" cy="723530"/>
              </a:xfrm>
            </p:grpSpPr>
            <p:pic>
              <p:nvPicPr>
                <p:cNvPr id="18" name="Picture 17">
                  <a:extLst>
                    <a:ext uri="{FF2B5EF4-FFF2-40B4-BE49-F238E27FC236}">
                      <a16:creationId xmlns:a16="http://schemas.microsoft.com/office/drawing/2014/main" id="{11C5043A-3A8C-8009-14B3-7D424728C49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8266795" y="5896130"/>
                  <a:ext cx="984985" cy="723530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2" name="Picture 1">
                  <a:extLst>
                    <a:ext uri="{FF2B5EF4-FFF2-40B4-BE49-F238E27FC236}">
                      <a16:creationId xmlns:a16="http://schemas.microsoft.com/office/drawing/2014/main" id="{E8F86FDE-B1F2-7F4D-A052-1582CFA09ED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2817" t="22563" r="14799" b="36822"/>
                <a:stretch>
                  <a:fillRect/>
                </a:stretch>
              </p:blipFill>
              <p:spPr>
                <a:xfrm>
                  <a:off x="9317183" y="6042088"/>
                  <a:ext cx="1310629" cy="399768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3" name="Picture 2">
                  <a:extLst>
                    <a:ext uri="{FF2B5EF4-FFF2-40B4-BE49-F238E27FC236}">
                      <a16:creationId xmlns:a16="http://schemas.microsoft.com/office/drawing/2014/main" id="{3094CB71-D85A-B57C-9D74-8A2F219D916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627812" y="5938407"/>
                  <a:ext cx="1245165" cy="65640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4" name="Picture 3">
                  <a:extLst>
                    <a:ext uri="{FF2B5EF4-FFF2-40B4-BE49-F238E27FC236}">
                      <a16:creationId xmlns:a16="http://schemas.microsoft.com/office/drawing/2014/main" id="{4FB74778-34D0-08B7-3997-0C1E19E0F18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72175" y="5920979"/>
                  <a:ext cx="656728" cy="67383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</p:grpSp>
        </p:grp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CE70E87D-CA86-3EF6-45E3-D23BF75EBB9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280" t="18990" r="29486" b="23782"/>
            <a:stretch>
              <a:fillRect/>
            </a:stretch>
          </p:blipFill>
          <p:spPr>
            <a:xfrm>
              <a:off x="7704882" y="6003853"/>
              <a:ext cx="728115" cy="80786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70246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812449-70D3-52D7-A8C7-1434EA1BD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E91DEA2-9BCE-7F6E-98A9-D4C9ADA59B4A}"/>
              </a:ext>
            </a:extLst>
          </p:cNvPr>
          <p:cNvSpPr/>
          <p:nvPr/>
        </p:nvSpPr>
        <p:spPr>
          <a:xfrm>
            <a:off x="0" y="5996619"/>
            <a:ext cx="12192000" cy="861381"/>
          </a:xfrm>
          <a:prstGeom prst="rect">
            <a:avLst/>
          </a:prstGeom>
          <a:solidFill>
            <a:srgbClr val="F0EAEB"/>
          </a:solidFill>
          <a:ln w="3175">
            <a:solidFill>
              <a:srgbClr val="F0EAED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itle 27">
            <a:extLst>
              <a:ext uri="{FF2B5EF4-FFF2-40B4-BE49-F238E27FC236}">
                <a16:creationId xmlns:a16="http://schemas.microsoft.com/office/drawing/2014/main" id="{5A4AAAEF-9DF6-4881-89C7-C24E943C7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7006"/>
          </a:xfrm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Free Speaking vs. Debate</a:t>
            </a:r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D8BB5A22-DEE2-3BB2-0725-3E923C00C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9970"/>
            <a:ext cx="10872019" cy="4386967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b="1" dirty="0">
                <a:highlight>
                  <a:srgbClr val="00FFFF"/>
                </a:highlight>
              </a:rPr>
              <a:t>Free Speaking: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/>
              <a:t>An open discussion without strict rules or sides.</a:t>
            </a:r>
            <a:endParaRPr lang="en-US" sz="3600" dirty="0"/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/>
              <a:t>Participants share opinions, ideas, or experiences freely.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/>
              <a:t>No fixed winner or loser.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/>
              <a:t>Goal: to practice speaking and exchange thoughts.</a:t>
            </a:r>
            <a:endParaRPr lang="en-US" sz="3600" dirty="0"/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/>
              <a:t>Free speaking is open and expressive.</a:t>
            </a:r>
            <a:endParaRPr lang="en-US" sz="360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44421F2-B8EF-C8AC-E8AF-3A675AADDD8D}"/>
              </a:ext>
            </a:extLst>
          </p:cNvPr>
          <p:cNvCxnSpPr/>
          <p:nvPr/>
        </p:nvCxnSpPr>
        <p:spPr>
          <a:xfrm>
            <a:off x="0" y="5996619"/>
            <a:ext cx="12192000" cy="0"/>
          </a:xfrm>
          <a:prstGeom prst="line">
            <a:avLst/>
          </a:prstGeom>
          <a:ln w="28575">
            <a:solidFill>
              <a:srgbClr val="8521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6778B2DE-304B-9C3B-E26A-DA26602D7140}"/>
              </a:ext>
            </a:extLst>
          </p:cNvPr>
          <p:cNvGrpSpPr/>
          <p:nvPr/>
        </p:nvGrpSpPr>
        <p:grpSpPr>
          <a:xfrm>
            <a:off x="91747" y="5943219"/>
            <a:ext cx="12012834" cy="955124"/>
            <a:chOff x="91747" y="5943219"/>
            <a:chExt cx="12012834" cy="955124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8A4F2FD9-6259-C07E-F7E7-3FBFAC5E8FC1}"/>
                </a:ext>
              </a:extLst>
            </p:cNvPr>
            <p:cNvGrpSpPr/>
            <p:nvPr/>
          </p:nvGrpSpPr>
          <p:grpSpPr>
            <a:xfrm>
              <a:off x="91747" y="5943219"/>
              <a:ext cx="12012834" cy="955124"/>
              <a:chOff x="91747" y="5943219"/>
              <a:chExt cx="12012834" cy="955124"/>
            </a:xfrm>
          </p:grpSpPr>
          <p:pic>
            <p:nvPicPr>
              <p:cNvPr id="24" name="Picture 23">
                <a:extLst>
                  <a:ext uri="{FF2B5EF4-FFF2-40B4-BE49-F238E27FC236}">
                    <a16:creationId xmlns:a16="http://schemas.microsoft.com/office/drawing/2014/main" id="{7958BB42-5E8E-9734-D873-85B0F1D6356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747" y="5943219"/>
                <a:ext cx="1028579" cy="955124"/>
              </a:xfrm>
              <a:prstGeom prst="rect">
                <a:avLst/>
              </a:prstGeom>
              <a:ln w="3175">
                <a:solidFill>
                  <a:srgbClr val="F0EAED"/>
                </a:solidFill>
              </a:ln>
            </p:spPr>
          </p:pic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9ADCADD-A3D5-B4B8-95CE-6698F63A638D}"/>
                  </a:ext>
                </a:extLst>
              </p:cNvPr>
              <p:cNvSpPr txBox="1"/>
              <p:nvPr/>
            </p:nvSpPr>
            <p:spPr>
              <a:xfrm>
                <a:off x="931644" y="6120699"/>
                <a:ext cx="4147934" cy="600164"/>
              </a:xfrm>
              <a:prstGeom prst="rect">
                <a:avLst/>
              </a:prstGeom>
              <a:noFill/>
              <a:ln w="3175">
                <a:solidFill>
                  <a:srgbClr val="F0EAED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Tishk International University</a:t>
                </a:r>
              </a:p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Faculty of Administrative Sciences and Economics</a:t>
                </a:r>
              </a:p>
              <a:p>
                <a:r>
                  <a:rPr lang="en-US" sz="1100" dirty="0">
                    <a:solidFill>
                      <a:srgbClr val="7F2766"/>
                    </a:solidFill>
                    <a:latin typeface="ADLaM Display" panose="02010000000000000000" pitchFamily="2" charset="0"/>
                    <a:ea typeface="ADLaM Display" panose="02010000000000000000" pitchFamily="2" charset="0"/>
                    <a:cs typeface="ADLaM Display" panose="02010000000000000000" pitchFamily="2" charset="0"/>
                  </a:rPr>
                  <a:t>Business and Management Department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2EB30E45-91B6-8E93-0BC9-3261ACBFCC24}"/>
                  </a:ext>
                </a:extLst>
              </p:cNvPr>
              <p:cNvGrpSpPr/>
              <p:nvPr/>
            </p:nvGrpSpPr>
            <p:grpSpPr>
              <a:xfrm>
                <a:off x="7003779" y="6022181"/>
                <a:ext cx="5100802" cy="723530"/>
                <a:chOff x="6772175" y="5896130"/>
                <a:chExt cx="5100802" cy="723530"/>
              </a:xfrm>
            </p:grpSpPr>
            <p:pic>
              <p:nvPicPr>
                <p:cNvPr id="18" name="Picture 17">
                  <a:extLst>
                    <a:ext uri="{FF2B5EF4-FFF2-40B4-BE49-F238E27FC236}">
                      <a16:creationId xmlns:a16="http://schemas.microsoft.com/office/drawing/2014/main" id="{E3D21CC7-7AD3-C060-7219-EF1A5C8D8EA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096" r="4560"/>
                <a:stretch>
                  <a:fillRect/>
                </a:stretch>
              </p:blipFill>
              <p:spPr>
                <a:xfrm>
                  <a:off x="8266795" y="5896130"/>
                  <a:ext cx="984985" cy="723530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2" name="Picture 1">
                  <a:extLst>
                    <a:ext uri="{FF2B5EF4-FFF2-40B4-BE49-F238E27FC236}">
                      <a16:creationId xmlns:a16="http://schemas.microsoft.com/office/drawing/2014/main" id="{3F836015-20FB-9F86-7C88-EFB9081C429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2817" t="22563" r="14799" b="36822"/>
                <a:stretch>
                  <a:fillRect/>
                </a:stretch>
              </p:blipFill>
              <p:spPr>
                <a:xfrm>
                  <a:off x="9317183" y="6042088"/>
                  <a:ext cx="1310629" cy="399768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3" name="Picture 2">
                  <a:extLst>
                    <a:ext uri="{FF2B5EF4-FFF2-40B4-BE49-F238E27FC236}">
                      <a16:creationId xmlns:a16="http://schemas.microsoft.com/office/drawing/2014/main" id="{2D74A552-0225-4EFD-BB93-B7BA4E14A4E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627812" y="5938407"/>
                  <a:ext cx="1245165" cy="656405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  <p:pic>
              <p:nvPicPr>
                <p:cNvPr id="4" name="Picture 3">
                  <a:extLst>
                    <a:ext uri="{FF2B5EF4-FFF2-40B4-BE49-F238E27FC236}">
                      <a16:creationId xmlns:a16="http://schemas.microsoft.com/office/drawing/2014/main" id="{BD65C8A6-A56F-8537-9DB2-0F6E1EB3B7B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72175" y="5920979"/>
                  <a:ext cx="656728" cy="673833"/>
                </a:xfrm>
                <a:prstGeom prst="rect">
                  <a:avLst/>
                </a:prstGeom>
                <a:ln w="3175">
                  <a:solidFill>
                    <a:srgbClr val="F0EAED"/>
                  </a:solidFill>
                </a:ln>
              </p:spPr>
            </p:pic>
          </p:grpSp>
        </p:grp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8CE1FED1-E597-0512-CB2F-593E4976554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280" t="18990" r="29486" b="23782"/>
            <a:stretch>
              <a:fillRect/>
            </a:stretch>
          </p:blipFill>
          <p:spPr>
            <a:xfrm>
              <a:off x="7704882" y="6003853"/>
              <a:ext cx="728115" cy="80786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70094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1340</TotalTime>
  <Words>782</Words>
  <Application>Microsoft Office PowerPoint</Application>
  <PresentationFormat>Widescreen</PresentationFormat>
  <Paragraphs>86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ADLaM Display</vt:lpstr>
      <vt:lpstr>Arial</vt:lpstr>
      <vt:lpstr>Calibri</vt:lpstr>
      <vt:lpstr>Calibri Light</vt:lpstr>
      <vt:lpstr>Cavolini</vt:lpstr>
      <vt:lpstr>Comic Sans MS</vt:lpstr>
      <vt:lpstr>Wingdings</vt:lpstr>
      <vt:lpstr>Office Theme</vt:lpstr>
      <vt:lpstr>Academic English</vt:lpstr>
      <vt:lpstr>Chapter Five</vt:lpstr>
      <vt:lpstr>Contents…</vt:lpstr>
      <vt:lpstr>What is FREE?</vt:lpstr>
      <vt:lpstr>What is FREE? Examples</vt:lpstr>
      <vt:lpstr>Free Speaking</vt:lpstr>
      <vt:lpstr>Free Speaking: Examples</vt:lpstr>
      <vt:lpstr>Free Speaking vs. Debate</vt:lpstr>
      <vt:lpstr>Free Speaking vs. Debate</vt:lpstr>
      <vt:lpstr>Free Speaking in Practice</vt:lpstr>
      <vt:lpstr>Classroom Activity: Individual Task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Thikra Mohammed</dc:creator>
  <cp:lastModifiedBy>Zainab Hassan</cp:lastModifiedBy>
  <cp:revision>167</cp:revision>
  <dcterms:created xsi:type="dcterms:W3CDTF">2025-09-14T12:25:09Z</dcterms:created>
  <dcterms:modified xsi:type="dcterms:W3CDTF">2026-02-16T09:51:27Z</dcterms:modified>
</cp:coreProperties>
</file>