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91" r:id="rId11"/>
    <p:sldId id="265" r:id="rId12"/>
    <p:sldId id="266" r:id="rId13"/>
    <p:sldId id="292" r:id="rId14"/>
    <p:sldId id="267" r:id="rId15"/>
    <p:sldId id="268" r:id="rId16"/>
    <p:sldId id="269" r:id="rId17"/>
    <p:sldId id="270" r:id="rId18"/>
    <p:sldId id="290" r:id="rId19"/>
    <p:sldId id="272" r:id="rId20"/>
    <p:sldId id="274" r:id="rId21"/>
    <p:sldId id="276" r:id="rId22"/>
    <p:sldId id="278" r:id="rId23"/>
    <p:sldId id="273" r:id="rId24"/>
    <p:sldId id="277" r:id="rId25"/>
    <p:sldId id="279" r:id="rId26"/>
    <p:sldId id="280" r:id="rId27"/>
    <p:sldId id="281" r:id="rId28"/>
    <p:sldId id="282" r:id="rId29"/>
    <p:sldId id="283" r:id="rId30"/>
    <p:sldId id="293" r:id="rId31"/>
    <p:sldId id="284" r:id="rId32"/>
    <p:sldId id="285" r:id="rId33"/>
    <p:sldId id="286" r:id="rId34"/>
    <p:sldId id="287" r:id="rId35"/>
    <p:sldId id="288" r:id="rId36"/>
    <p:sldId id="289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B35EC7-4118-4F5A-81FA-59B26036E8E5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45459-FCBE-4F16-8C00-68A8CDF2A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763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45459-FCBE-4F16-8C00-68A8CDF2AC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63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8AB25-BCEF-5F10-59C7-FED6EF383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8EA587-0B03-9DAC-5826-534D3AC70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0A4B2-95EA-741E-FEFA-18D64610E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5A6ED-5EB9-2546-B6F2-1D2254D8C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3B440-8BFC-BF2D-AE56-10596CEBB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51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37D41-E754-0FCA-4081-C53C00592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812FB-B2DB-F468-7FE8-7E0C8857D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BA316-5C93-F0E5-A31E-816D6A830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EFFFE-52A7-60BD-378E-1ED655DEA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6E848-FA43-816A-5334-87D8598A8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5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3AA40C-B6CA-9688-82D8-D0BCAFE3A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AC69EB-24C9-FF53-D371-E76232E76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0784A-F1DE-FA55-16C3-47D701520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E1C4D-1237-DB79-7B8D-0EE0B879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06B2F-78FC-C125-A196-0B9E5B59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70A1-4889-06EC-B581-C57C309A1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8B88E-5519-E32F-374A-3DD293ED3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EC57F-4380-D98D-3072-E834741D7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01CFD3-C758-3766-5DD3-5C859E84A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3837A-B20F-6820-4861-6EAC4DB89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CD8D-3B53-4F5E-D06C-269BA088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D5D9C-01BE-A3AA-F88F-35308EF2C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7EB72-1003-37B3-C209-E0E4A73BB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4C1EED-90D6-8CC9-D0A0-FD64C75D6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3E9EC-9BB2-9CAF-1E8E-CA77636DC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42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185C-9009-5A3A-5625-DAEF504E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C1B8C-C213-C236-80A9-2029A5B24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EBEFB-1ED1-BA9F-DA43-44A3FDA9D5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B38A8-C3F7-777F-1D09-F19EA370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99598-8EC3-A268-FE97-4E2829BE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74BF6-EB89-176B-D5AE-6F284C6D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6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05BFB-1295-675D-9319-DEFBBCBEE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42CC5-1CF0-8955-A1D6-32BCED5F7B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9D89D-4424-D65B-C317-26E6F72FE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B9D122-16B2-1C45-1E1A-790757B4AF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D99C97-C259-9018-83F2-9CF94BABEF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BEC458-1F1F-11A7-C243-063D8F058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DDB3C0-9C81-8904-8095-D2DE2775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649D78-243C-BFDF-9327-304B1E20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5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7FA79-6B66-0126-BBC4-0C7B0BB9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18E12B-C964-A390-05C7-D9F09800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6EDCE5-8432-AEB4-C526-6562C8E9C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30DAB3-0C80-D1E7-6304-5DB971C5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486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F4F980-98D2-4C3A-D4C6-3577D45CF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145E74-9A68-F0B0-3200-AA7E985BB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DE28D-8488-A635-FDC4-B9A346F14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673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9F915-1967-CF98-ACE7-C41D6982C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62F0D-AC8A-B223-D1DE-63EFF51EF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ECC89-4F35-4A4E-C10D-F1BD1E4A4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DE4F8B-2244-AF38-2183-95D0185A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CC1E3-7225-18E8-6D88-B44DC5F23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34DFF-AD1C-2278-DD8E-969B63B37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4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A350F-3F84-B1FF-2382-86CC1AD91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2EE7D7-C675-BABD-E637-9EF6C3E6D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F914C-45ED-FCB1-7BFF-0F5FE23AE5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230C7-C25C-B750-9E03-EF60E39BA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56852-E386-55D2-CB6D-D0D18AF21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397F3-0F7A-32CD-748D-13542521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036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55BC7-8A54-9C78-324A-4D518CB37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99BD7-F66E-631D-1539-7D304EB51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9167F-C6AB-F429-5DE0-9310F45FE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FCF75D-0C7D-4ECC-BB7B-4DE84C7A7BCE}" type="datetimeFigureOut">
              <a:rPr lang="en-US" smtClean="0"/>
              <a:t>2/15/2026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8B0DB-E6B1-868E-B7BD-0C218C7DB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4D218-4062-E1FF-5BE8-72C932F89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338DB2-E89B-4B35-B351-D0B1B2C48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0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3" name="Rectangle 1042">
            <a:extLst>
              <a:ext uri="{FF2B5EF4-FFF2-40B4-BE49-F238E27FC236}">
                <a16:creationId xmlns:a16="http://schemas.microsoft.com/office/drawing/2014/main" id="{A0A2B7F3-65A0-4CC5-8310-3252C59E0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8F59DB-FD36-CB09-18CB-75F93EF62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950725"/>
            <a:ext cx="10515600" cy="1132696"/>
          </a:xfrm>
        </p:spPr>
        <p:txBody>
          <a:bodyPr>
            <a:normAutofit/>
          </a:bodyPr>
          <a:lstStyle/>
          <a:p>
            <a:r>
              <a:rPr lang="en-US" sz="4400" dirty="0"/>
              <a:t>Introduction To Psychiatric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717D1A-8BFB-77BB-BDDE-A85EE93C84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145583"/>
            <a:ext cx="10515600" cy="1132696"/>
          </a:xfrm>
        </p:spPr>
        <p:txBody>
          <a:bodyPr>
            <a:normAutofit/>
          </a:bodyPr>
          <a:lstStyle/>
          <a:p>
            <a:r>
              <a:rPr lang="en-US" dirty="0"/>
              <a:t>MSc. Hilal Farouq Hussein </a:t>
            </a:r>
          </a:p>
          <a:p>
            <a:r>
              <a:rPr lang="en-US" dirty="0"/>
              <a:t>12</a:t>
            </a:r>
            <a:r>
              <a:rPr lang="en-US" baseline="30000" dirty="0"/>
              <a:t>th</a:t>
            </a:r>
            <a:r>
              <a:rPr lang="en-US" dirty="0"/>
              <a:t> Feb 2026</a:t>
            </a:r>
          </a:p>
        </p:txBody>
      </p:sp>
      <p:pic>
        <p:nvPicPr>
          <p:cNvPr id="1030" name="Picture 6" descr="Psychiatry Treatment in Wanowrie, Fatima Nagar, NIBM, Kondhwa">
            <a:extLst>
              <a:ext uri="{FF2B5EF4-FFF2-40B4-BE49-F238E27FC236}">
                <a16:creationId xmlns:a16="http://schemas.microsoft.com/office/drawing/2014/main" id="{37F4939D-FFA5-4947-A80F-751C6C6B1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r="-2" b="-2"/>
          <a:stretch>
            <a:fillRect/>
          </a:stretch>
        </p:blipFill>
        <p:spPr bwMode="auto">
          <a:xfrm>
            <a:off x="1420261" y="304800"/>
            <a:ext cx="9392179" cy="3672406"/>
          </a:xfrm>
          <a:custGeom>
            <a:avLst/>
            <a:gdLst/>
            <a:ahLst/>
            <a:cxnLst/>
            <a:rect l="l" t="t" r="r" b="b"/>
            <a:pathLst>
              <a:path w="9392179" h="3672406">
                <a:moveTo>
                  <a:pt x="8328426" y="0"/>
                </a:moveTo>
                <a:cubicBezTo>
                  <a:pt x="8306669" y="212063"/>
                  <a:pt x="8209966" y="234386"/>
                  <a:pt x="8156780" y="365530"/>
                </a:cubicBezTo>
                <a:cubicBezTo>
                  <a:pt x="8193044" y="376692"/>
                  <a:pt x="8224472" y="390643"/>
                  <a:pt x="8255900" y="396224"/>
                </a:cubicBezTo>
                <a:cubicBezTo>
                  <a:pt x="8379195" y="424127"/>
                  <a:pt x="8497654" y="496675"/>
                  <a:pt x="8608861" y="619448"/>
                </a:cubicBezTo>
                <a:cubicBezTo>
                  <a:pt x="8693475" y="711528"/>
                  <a:pt x="8785341" y="750593"/>
                  <a:pt x="8877208" y="756173"/>
                </a:cubicBezTo>
                <a:cubicBezTo>
                  <a:pt x="8923141" y="758964"/>
                  <a:pt x="8971492" y="761754"/>
                  <a:pt x="9012590" y="795238"/>
                </a:cubicBezTo>
                <a:cubicBezTo>
                  <a:pt x="9053688" y="828721"/>
                  <a:pt x="9133466" y="814770"/>
                  <a:pt x="9106875" y="996140"/>
                </a:cubicBezTo>
                <a:cubicBezTo>
                  <a:pt x="9210828" y="1068688"/>
                  <a:pt x="9167313" y="1283542"/>
                  <a:pt x="9215663" y="1417476"/>
                </a:cubicBezTo>
                <a:cubicBezTo>
                  <a:pt x="9268849" y="1565363"/>
                  <a:pt x="9300277" y="1746734"/>
                  <a:pt x="9370386" y="1872297"/>
                </a:cubicBezTo>
                <a:cubicBezTo>
                  <a:pt x="9396979" y="1916942"/>
                  <a:pt x="9396979" y="1967168"/>
                  <a:pt x="9382473" y="2014603"/>
                </a:cubicBezTo>
                <a:cubicBezTo>
                  <a:pt x="9355881" y="2115054"/>
                  <a:pt x="9322035" y="2201554"/>
                  <a:pt x="9276102" y="2268521"/>
                </a:cubicBezTo>
                <a:cubicBezTo>
                  <a:pt x="9106875" y="2514068"/>
                  <a:pt x="8932811" y="2756825"/>
                  <a:pt x="8746660" y="2949356"/>
                </a:cubicBezTo>
                <a:cubicBezTo>
                  <a:pt x="8536335" y="3169790"/>
                  <a:pt x="8304251" y="3289774"/>
                  <a:pt x="8069749" y="3384644"/>
                </a:cubicBezTo>
                <a:cubicBezTo>
                  <a:pt x="7624922" y="3566014"/>
                  <a:pt x="7172842" y="3632982"/>
                  <a:pt x="6713509" y="3649724"/>
                </a:cubicBezTo>
                <a:cubicBezTo>
                  <a:pt x="6406482" y="3660885"/>
                  <a:pt x="6101872" y="3674836"/>
                  <a:pt x="5794844" y="3672046"/>
                </a:cubicBezTo>
                <a:cubicBezTo>
                  <a:pt x="5526498" y="3669256"/>
                  <a:pt x="5258151" y="3638562"/>
                  <a:pt x="4987387" y="3599498"/>
                </a:cubicBezTo>
                <a:cubicBezTo>
                  <a:pt x="4636843" y="3546482"/>
                  <a:pt x="3362799" y="3312096"/>
                  <a:pt x="2920390" y="3220016"/>
                </a:cubicBezTo>
                <a:cubicBezTo>
                  <a:pt x="2702811" y="3175371"/>
                  <a:pt x="1498875" y="2762406"/>
                  <a:pt x="1472282" y="2695438"/>
                </a:cubicBezTo>
                <a:cubicBezTo>
                  <a:pt x="1554478" y="2650793"/>
                  <a:pt x="1634257" y="2728922"/>
                  <a:pt x="1721289" y="2681487"/>
                </a:cubicBezTo>
                <a:cubicBezTo>
                  <a:pt x="1571401" y="2578245"/>
                  <a:pt x="1399756" y="2625681"/>
                  <a:pt x="1257121" y="2555923"/>
                </a:cubicBezTo>
                <a:cubicBezTo>
                  <a:pt x="1259538" y="2488955"/>
                  <a:pt x="1322394" y="2508488"/>
                  <a:pt x="1332064" y="2463843"/>
                </a:cubicBezTo>
                <a:cubicBezTo>
                  <a:pt x="1061300" y="2335488"/>
                  <a:pt x="759108" y="2341069"/>
                  <a:pt x="483508" y="2229457"/>
                </a:cubicBezTo>
                <a:cubicBezTo>
                  <a:pt x="734932" y="2184812"/>
                  <a:pt x="981521" y="2232247"/>
                  <a:pt x="1235363" y="2240618"/>
                </a:cubicBezTo>
                <a:cubicBezTo>
                  <a:pt x="1211188" y="2182021"/>
                  <a:pt x="1167672" y="2187602"/>
                  <a:pt x="1138662" y="2168069"/>
                </a:cubicBezTo>
                <a:cubicBezTo>
                  <a:pt x="1099981" y="2142957"/>
                  <a:pt x="1068553" y="2120635"/>
                  <a:pt x="1092728" y="2056458"/>
                </a:cubicBezTo>
                <a:cubicBezTo>
                  <a:pt x="1116903" y="1995071"/>
                  <a:pt x="1085475" y="1978329"/>
                  <a:pt x="1039542" y="1956007"/>
                </a:cubicBezTo>
                <a:cubicBezTo>
                  <a:pt x="923501" y="1894620"/>
                  <a:pt x="795371" y="1914152"/>
                  <a:pt x="674494" y="1894620"/>
                </a:cubicBezTo>
                <a:cubicBezTo>
                  <a:pt x="618891" y="1886249"/>
                  <a:pt x="529441" y="1900200"/>
                  <a:pt x="514936" y="1852765"/>
                </a:cubicBezTo>
                <a:cubicBezTo>
                  <a:pt x="464168" y="1699298"/>
                  <a:pt x="362631" y="1743943"/>
                  <a:pt x="268347" y="1735572"/>
                </a:cubicBezTo>
                <a:cubicBezTo>
                  <a:pt x="171646" y="1727201"/>
                  <a:pt x="152305" y="1657444"/>
                  <a:pt x="200656" y="1529089"/>
                </a:cubicBezTo>
                <a:cubicBezTo>
                  <a:pt x="149887" y="1467702"/>
                  <a:pt x="65273" y="1537459"/>
                  <a:pt x="0" y="1453750"/>
                </a:cubicBezTo>
                <a:cubicBezTo>
                  <a:pt x="502848" y="1411896"/>
                  <a:pt x="993609" y="1450960"/>
                  <a:pt x="1479534" y="1330977"/>
                </a:cubicBezTo>
                <a:cubicBezTo>
                  <a:pt x="1324812" y="1336557"/>
                  <a:pt x="1172507" y="1286332"/>
                  <a:pt x="1017784" y="1317025"/>
                </a:cubicBezTo>
                <a:cubicBezTo>
                  <a:pt x="993609" y="1322606"/>
                  <a:pt x="964599" y="1317025"/>
                  <a:pt x="940423" y="1311445"/>
                </a:cubicBezTo>
                <a:cubicBezTo>
                  <a:pt x="913830" y="1305864"/>
                  <a:pt x="889655" y="1294703"/>
                  <a:pt x="889655" y="1255638"/>
                </a:cubicBezTo>
                <a:cubicBezTo>
                  <a:pt x="889655" y="1227735"/>
                  <a:pt x="908995" y="1213784"/>
                  <a:pt x="928335" y="1202623"/>
                </a:cubicBezTo>
                <a:cubicBezTo>
                  <a:pt x="981521" y="1171929"/>
                  <a:pt x="1039542" y="1163558"/>
                  <a:pt x="1092728" y="1194252"/>
                </a:cubicBezTo>
                <a:cubicBezTo>
                  <a:pt x="1153167" y="1227735"/>
                  <a:pt x="1201518" y="1219364"/>
                  <a:pt x="1247451" y="1160768"/>
                </a:cubicBezTo>
                <a:cubicBezTo>
                  <a:pt x="1307889" y="1085430"/>
                  <a:pt x="1394920" y="1113333"/>
                  <a:pt x="1467447" y="1088220"/>
                </a:cubicBezTo>
                <a:cubicBezTo>
                  <a:pt x="1547226" y="1063107"/>
                  <a:pt x="1631840" y="1077059"/>
                  <a:pt x="1735794" y="1032414"/>
                </a:cubicBezTo>
                <a:cubicBezTo>
                  <a:pt x="1559313" y="982188"/>
                  <a:pt x="1397338" y="1057527"/>
                  <a:pt x="1218440" y="1007301"/>
                </a:cubicBezTo>
                <a:cubicBezTo>
                  <a:pt x="1290966" y="937543"/>
                  <a:pt x="1356240" y="957076"/>
                  <a:pt x="1416678" y="945914"/>
                </a:cubicBezTo>
                <a:cubicBezTo>
                  <a:pt x="1489204" y="931963"/>
                  <a:pt x="1561731" y="929172"/>
                  <a:pt x="1634257" y="915221"/>
                </a:cubicBezTo>
                <a:cubicBezTo>
                  <a:pt x="1701949" y="904060"/>
                  <a:pt x="1767223" y="884528"/>
                  <a:pt x="1834914" y="873366"/>
                </a:cubicBezTo>
                <a:cubicBezTo>
                  <a:pt x="1900187" y="862205"/>
                  <a:pt x="1967878" y="876157"/>
                  <a:pt x="2028317" y="814770"/>
                </a:cubicBezTo>
                <a:cubicBezTo>
                  <a:pt x="1863924" y="691996"/>
                  <a:pt x="1677773" y="750593"/>
                  <a:pt x="1484370" y="719899"/>
                </a:cubicBezTo>
                <a:cubicBezTo>
                  <a:pt x="1535138" y="661303"/>
                  <a:pt x="1588324" y="672464"/>
                  <a:pt x="1631840" y="655722"/>
                </a:cubicBezTo>
                <a:cubicBezTo>
                  <a:pt x="1651180" y="650142"/>
                  <a:pt x="1675355" y="650142"/>
                  <a:pt x="1682608" y="622239"/>
                </a:cubicBezTo>
                <a:cubicBezTo>
                  <a:pt x="1692278" y="585965"/>
                  <a:pt x="1670520" y="563642"/>
                  <a:pt x="1646344" y="552481"/>
                </a:cubicBezTo>
                <a:cubicBezTo>
                  <a:pt x="1537556" y="499465"/>
                  <a:pt x="1421514" y="471562"/>
                  <a:pt x="1305472" y="443659"/>
                </a:cubicBezTo>
                <a:cubicBezTo>
                  <a:pt x="1240198" y="429707"/>
                  <a:pt x="1170090" y="438078"/>
                  <a:pt x="1112068" y="393433"/>
                </a:cubicBezTo>
                <a:cubicBezTo>
                  <a:pt x="1324812" y="200902"/>
                  <a:pt x="1561731" y="237176"/>
                  <a:pt x="1801068" y="248337"/>
                </a:cubicBezTo>
                <a:cubicBezTo>
                  <a:pt x="2190293" y="265079"/>
                  <a:pt x="2579516" y="281821"/>
                  <a:pt x="2971158" y="253918"/>
                </a:cubicBezTo>
                <a:cubicBezTo>
                  <a:pt x="3287854" y="200902"/>
                  <a:pt x="3609388" y="195322"/>
                  <a:pt x="3930923" y="175789"/>
                </a:cubicBezTo>
                <a:cubicBezTo>
                  <a:pt x="4283882" y="150677"/>
                  <a:pt x="4641678" y="170209"/>
                  <a:pt x="4997057" y="172999"/>
                </a:cubicBezTo>
                <a:cubicBezTo>
                  <a:pt x="5253316" y="175789"/>
                  <a:pt x="5511992" y="200902"/>
                  <a:pt x="5768252" y="178580"/>
                </a:cubicBezTo>
                <a:cubicBezTo>
                  <a:pt x="6068027" y="153467"/>
                  <a:pt x="6372637" y="172999"/>
                  <a:pt x="6674829" y="164628"/>
                </a:cubicBezTo>
                <a:cubicBezTo>
                  <a:pt x="6810212" y="161838"/>
                  <a:pt x="6945593" y="139515"/>
                  <a:pt x="7080976" y="122774"/>
                </a:cubicBezTo>
                <a:cubicBezTo>
                  <a:pt x="7334817" y="89290"/>
                  <a:pt x="7591076" y="44645"/>
                  <a:pt x="7847336" y="58596"/>
                </a:cubicBezTo>
                <a:cubicBezTo>
                  <a:pt x="8006894" y="66967"/>
                  <a:pt x="8164034" y="66967"/>
                  <a:pt x="8328426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81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0F4FF-889D-5F54-A498-95AA4A52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6AE04D-D0BF-543D-2A2B-2781A597EB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225" y="170995"/>
            <a:ext cx="9601974" cy="6033539"/>
          </a:xfrm>
        </p:spPr>
      </p:pic>
    </p:spTree>
    <p:extLst>
      <p:ext uri="{BB962C8B-B14F-4D97-AF65-F5344CB8AC3E}">
        <p14:creationId xmlns:p14="http://schemas.microsoft.com/office/powerpoint/2010/main" val="1957224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8451BA-5E49-91EB-1BF6-4112C68EE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44" y="247129"/>
            <a:ext cx="11445048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Con..</a:t>
            </a:r>
          </a:p>
        </p:txBody>
      </p:sp>
      <p:sp>
        <p:nvSpPr>
          <p:cNvPr id="1024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81681-B53A-3B45-684F-8ECE00EF3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44" y="2071316"/>
            <a:ext cx="7728856" cy="4119172"/>
          </a:xfrm>
        </p:spPr>
        <p:txBody>
          <a:bodyPr anchor="t">
            <a:normAutofit/>
          </a:bodyPr>
          <a:lstStyle/>
          <a:p>
            <a:r>
              <a:rPr lang="en-US" dirty="0"/>
              <a:t>According to this </a:t>
            </a:r>
            <a:r>
              <a:rPr lang="en-US" b="1" dirty="0"/>
              <a:t>humoral theory</a:t>
            </a:r>
            <a:r>
              <a:rPr lang="en-US" dirty="0"/>
              <a:t>, </a:t>
            </a:r>
            <a:r>
              <a:rPr lang="en-US" b="1" dirty="0"/>
              <a:t>imbalances among the four humors</a:t>
            </a:r>
            <a:r>
              <a:rPr lang="en-US" dirty="0"/>
              <a:t> were thought to be the primary cause of </a:t>
            </a:r>
            <a:r>
              <a:rPr lang="en-US" b="1" dirty="0"/>
              <a:t>mental disorders</a:t>
            </a:r>
            <a:r>
              <a:rPr lang="en-US" dirty="0"/>
              <a:t>. Treatment therefore focused on </a:t>
            </a:r>
            <a:r>
              <a:rPr lang="en-US" b="1" dirty="0"/>
              <a:t>restoring humoral equilibrium</a:t>
            </a:r>
            <a:r>
              <a:rPr lang="en-US" dirty="0"/>
              <a:t> using physical interventions such as </a:t>
            </a:r>
            <a:r>
              <a:rPr lang="en-US" b="1" dirty="0"/>
              <a:t>bloodletting</a:t>
            </a:r>
            <a:r>
              <a:rPr lang="en-US" dirty="0"/>
              <a:t>, </a:t>
            </a:r>
            <a:r>
              <a:rPr lang="en-US" b="1" dirty="0"/>
              <a:t>starvation</a:t>
            </a:r>
            <a:r>
              <a:rPr lang="en-US" dirty="0"/>
              <a:t>, and </a:t>
            </a:r>
            <a:r>
              <a:rPr lang="en-US" b="1" dirty="0"/>
              <a:t>purging</a:t>
            </a:r>
            <a:r>
              <a:rPr lang="en-US" dirty="0"/>
              <a:t>.</a:t>
            </a:r>
          </a:p>
          <a:p>
            <a:r>
              <a:rPr lang="en-US" dirty="0"/>
              <a:t> Although scientifically unfounded, these methods remained in use </a:t>
            </a:r>
            <a:r>
              <a:rPr lang="en-US" b="1" dirty="0"/>
              <a:t>well into the 19th century.</a:t>
            </a:r>
            <a:endParaRPr lang="en-US" dirty="0"/>
          </a:p>
        </p:txBody>
      </p:sp>
      <p:pic>
        <p:nvPicPr>
          <p:cNvPr id="10242" name="Picture 2" descr="Amazon.com: Bloodletting 16Th Century Na Physician Practicing Venesection ( Phlebotomy) Woodcut 16Th Century Poster Print by (24 x 36): Posters &amp; Prints">
            <a:extLst>
              <a:ext uri="{FF2B5EF4-FFF2-40B4-BE49-F238E27FC236}">
                <a16:creationId xmlns:a16="http://schemas.microsoft.com/office/drawing/2014/main" id="{88302CE1-DAD8-1318-9143-AE67D4CF2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 r="-2" b="468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901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C17DE74-01C9-4859-B65A-85CF999E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68C0432-0E90-4CC1-8CD3-D44A90DF0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47414"/>
          </a:xfrm>
          <a:custGeom>
            <a:avLst/>
            <a:gdLst>
              <a:gd name="connsiteX0" fmla="*/ 0 w 12192000"/>
              <a:gd name="connsiteY0" fmla="*/ 0 h 2347414"/>
              <a:gd name="connsiteX1" fmla="*/ 12192000 w 12192000"/>
              <a:gd name="connsiteY1" fmla="*/ 0 h 2347414"/>
              <a:gd name="connsiteX2" fmla="*/ 12192000 w 12192000"/>
              <a:gd name="connsiteY2" fmla="*/ 1736458 h 2347414"/>
              <a:gd name="connsiteX3" fmla="*/ 11967601 w 12192000"/>
              <a:gd name="connsiteY3" fmla="*/ 1784034 h 2347414"/>
              <a:gd name="connsiteX4" fmla="*/ 10829000 w 12192000"/>
              <a:gd name="connsiteY4" fmla="*/ 1983294 h 2347414"/>
              <a:gd name="connsiteX5" fmla="*/ 10743779 w 12192000"/>
              <a:gd name="connsiteY5" fmla="*/ 1996027 h 2347414"/>
              <a:gd name="connsiteX6" fmla="*/ 10829254 w 12192000"/>
              <a:gd name="connsiteY6" fmla="*/ 1987751 h 2347414"/>
              <a:gd name="connsiteX7" fmla="*/ 10847162 w 12192000"/>
              <a:gd name="connsiteY7" fmla="*/ 1988388 h 2347414"/>
              <a:gd name="connsiteX8" fmla="*/ 11575155 w 12192000"/>
              <a:gd name="connsiteY8" fmla="*/ 1921415 h 2347414"/>
              <a:gd name="connsiteX9" fmla="*/ 12192000 w 12192000"/>
              <a:gd name="connsiteY9" fmla="*/ 1851213 h 2347414"/>
              <a:gd name="connsiteX10" fmla="*/ 12192000 w 12192000"/>
              <a:gd name="connsiteY10" fmla="*/ 1907356 h 2347414"/>
              <a:gd name="connsiteX11" fmla="*/ 12035532 w 12192000"/>
              <a:gd name="connsiteY11" fmla="*/ 1927033 h 2347414"/>
              <a:gd name="connsiteX12" fmla="*/ 11576932 w 12192000"/>
              <a:gd name="connsiteY12" fmla="*/ 1976291 h 2347414"/>
              <a:gd name="connsiteX13" fmla="*/ 10627316 w 12192000"/>
              <a:gd name="connsiteY13" fmla="*/ 2061470 h 2347414"/>
              <a:gd name="connsiteX14" fmla="*/ 9804196 w 12192000"/>
              <a:gd name="connsiteY14" fmla="*/ 2123478 h 2347414"/>
              <a:gd name="connsiteX15" fmla="*/ 9243851 w 12192000"/>
              <a:gd name="connsiteY15" fmla="*/ 2180008 h 2347414"/>
              <a:gd name="connsiteX16" fmla="*/ 8731259 w 12192000"/>
              <a:gd name="connsiteY16" fmla="*/ 2225081 h 2347414"/>
              <a:gd name="connsiteX17" fmla="*/ 8065752 w 12192000"/>
              <a:gd name="connsiteY17" fmla="*/ 2271681 h 2347414"/>
              <a:gd name="connsiteX18" fmla="*/ 7658065 w 12192000"/>
              <a:gd name="connsiteY18" fmla="*/ 2292562 h 2347414"/>
              <a:gd name="connsiteX19" fmla="*/ 6531024 w 12192000"/>
              <a:gd name="connsiteY19" fmla="*/ 2324138 h 2347414"/>
              <a:gd name="connsiteX20" fmla="*/ 6178331 w 12192000"/>
              <a:gd name="connsiteY20" fmla="*/ 2345655 h 2347414"/>
              <a:gd name="connsiteX21" fmla="*/ 5977282 w 12192000"/>
              <a:gd name="connsiteY21" fmla="*/ 2344127 h 2347414"/>
              <a:gd name="connsiteX22" fmla="*/ 5367658 w 12192000"/>
              <a:gd name="connsiteY22" fmla="*/ 2329230 h 2347414"/>
              <a:gd name="connsiteX23" fmla="*/ 4387306 w 12192000"/>
              <a:gd name="connsiteY23" fmla="*/ 2288614 h 2347414"/>
              <a:gd name="connsiteX24" fmla="*/ 4180287 w 12192000"/>
              <a:gd name="connsiteY24" fmla="*/ 2280211 h 2347414"/>
              <a:gd name="connsiteX25" fmla="*/ 3842199 w 12192000"/>
              <a:gd name="connsiteY25" fmla="*/ 2257039 h 2347414"/>
              <a:gd name="connsiteX26" fmla="*/ 3730309 w 12192000"/>
              <a:gd name="connsiteY26" fmla="*/ 2251182 h 2347414"/>
              <a:gd name="connsiteX27" fmla="*/ 3425496 w 12192000"/>
              <a:gd name="connsiteY27" fmla="*/ 2231320 h 2347414"/>
              <a:gd name="connsiteX28" fmla="*/ 3076106 w 12192000"/>
              <a:gd name="connsiteY28" fmla="*/ 2201781 h 2347414"/>
              <a:gd name="connsiteX29" fmla="*/ 2819682 w 12192000"/>
              <a:gd name="connsiteY29" fmla="*/ 2182427 h 2347414"/>
              <a:gd name="connsiteX30" fmla="*/ 2525539 w 12192000"/>
              <a:gd name="connsiteY30" fmla="*/ 2152888 h 2347414"/>
              <a:gd name="connsiteX31" fmla="*/ 2311915 w 12192000"/>
              <a:gd name="connsiteY31" fmla="*/ 2133536 h 2347414"/>
              <a:gd name="connsiteX32" fmla="*/ 2054223 w 12192000"/>
              <a:gd name="connsiteY32" fmla="*/ 2104760 h 2347414"/>
              <a:gd name="connsiteX33" fmla="*/ 1865367 w 12192000"/>
              <a:gd name="connsiteY33" fmla="*/ 2084770 h 2347414"/>
              <a:gd name="connsiteX34" fmla="*/ 1629263 w 12192000"/>
              <a:gd name="connsiteY34" fmla="*/ 2055996 h 2347414"/>
              <a:gd name="connsiteX35" fmla="*/ 1458823 w 12192000"/>
              <a:gd name="connsiteY35" fmla="*/ 2035751 h 2347414"/>
              <a:gd name="connsiteX36" fmla="*/ 1241390 w 12192000"/>
              <a:gd name="connsiteY36" fmla="*/ 2007103 h 2347414"/>
              <a:gd name="connsiteX37" fmla="*/ 1047453 w 12192000"/>
              <a:gd name="connsiteY37" fmla="*/ 1980748 h 2347414"/>
              <a:gd name="connsiteX38" fmla="*/ 814907 w 12192000"/>
              <a:gd name="connsiteY38" fmla="*/ 1949045 h 2347414"/>
              <a:gd name="connsiteX39" fmla="*/ 592649 w 12192000"/>
              <a:gd name="connsiteY39" fmla="*/ 1913776 h 2347414"/>
              <a:gd name="connsiteX40" fmla="*/ 343591 w 12192000"/>
              <a:gd name="connsiteY40" fmla="*/ 1872650 h 2347414"/>
              <a:gd name="connsiteX41" fmla="*/ 35731 w 12192000"/>
              <a:gd name="connsiteY41" fmla="*/ 1821722 h 2347414"/>
              <a:gd name="connsiteX42" fmla="*/ 0 w 12192000"/>
              <a:gd name="connsiteY42" fmla="*/ 1814848 h 2347414"/>
              <a:gd name="connsiteX43" fmla="*/ 0 w 12192000"/>
              <a:gd name="connsiteY43" fmla="*/ 1758489 h 2347414"/>
              <a:gd name="connsiteX44" fmla="*/ 274248 w 12192000"/>
              <a:gd name="connsiteY44" fmla="*/ 1808735 h 2347414"/>
              <a:gd name="connsiteX45" fmla="*/ 498157 w 12192000"/>
              <a:gd name="connsiteY45" fmla="*/ 1846167 h 2347414"/>
              <a:gd name="connsiteX46" fmla="*/ 722828 w 12192000"/>
              <a:gd name="connsiteY46" fmla="*/ 1878635 h 2347414"/>
              <a:gd name="connsiteX47" fmla="*/ 949913 w 12192000"/>
              <a:gd name="connsiteY47" fmla="*/ 1912375 h 2347414"/>
              <a:gd name="connsiteX48" fmla="*/ 1195414 w 12192000"/>
              <a:gd name="connsiteY48" fmla="*/ 1947516 h 2347414"/>
              <a:gd name="connsiteX49" fmla="*/ 1342867 w 12192000"/>
              <a:gd name="connsiteY49" fmla="*/ 1968397 h 2347414"/>
              <a:gd name="connsiteX50" fmla="*/ 1518007 w 12192000"/>
              <a:gd name="connsiteY50" fmla="*/ 1988006 h 2347414"/>
              <a:gd name="connsiteX51" fmla="*/ 1701403 w 12192000"/>
              <a:gd name="connsiteY51" fmla="*/ 2010669 h 2347414"/>
              <a:gd name="connsiteX52" fmla="*/ 1879210 w 12192000"/>
              <a:gd name="connsiteY52" fmla="*/ 2031167 h 2347414"/>
              <a:gd name="connsiteX53" fmla="*/ 2068702 w 12192000"/>
              <a:gd name="connsiteY53" fmla="*/ 2052940 h 2347414"/>
              <a:gd name="connsiteX54" fmla="*/ 2212090 w 12192000"/>
              <a:gd name="connsiteY54" fmla="*/ 2067583 h 2347414"/>
              <a:gd name="connsiteX55" fmla="*/ 2416949 w 12192000"/>
              <a:gd name="connsiteY55" fmla="*/ 2089609 h 2347414"/>
              <a:gd name="connsiteX56" fmla="*/ 2582055 w 12192000"/>
              <a:gd name="connsiteY56" fmla="*/ 2105397 h 2347414"/>
              <a:gd name="connsiteX57" fmla="*/ 2802282 w 12192000"/>
              <a:gd name="connsiteY57" fmla="*/ 2126405 h 2347414"/>
              <a:gd name="connsiteX58" fmla="*/ 2984916 w 12192000"/>
              <a:gd name="connsiteY58" fmla="*/ 2141684 h 2347414"/>
              <a:gd name="connsiteX59" fmla="*/ 3241847 w 12192000"/>
              <a:gd name="connsiteY59" fmla="*/ 2164094 h 2347414"/>
              <a:gd name="connsiteX60" fmla="*/ 3439848 w 12192000"/>
              <a:gd name="connsiteY60" fmla="*/ 2176826 h 2347414"/>
              <a:gd name="connsiteX61" fmla="*/ 3658678 w 12192000"/>
              <a:gd name="connsiteY61" fmla="*/ 2194523 h 2347414"/>
              <a:gd name="connsiteX62" fmla="*/ 3881317 w 12192000"/>
              <a:gd name="connsiteY62" fmla="*/ 2206491 h 2347414"/>
              <a:gd name="connsiteX63" fmla="*/ 4148916 w 12192000"/>
              <a:gd name="connsiteY63" fmla="*/ 2225081 h 2347414"/>
              <a:gd name="connsiteX64" fmla="*/ 4468337 w 12192000"/>
              <a:gd name="connsiteY64" fmla="*/ 2237813 h 2347414"/>
              <a:gd name="connsiteX65" fmla="*/ 4605375 w 12192000"/>
              <a:gd name="connsiteY65" fmla="*/ 2240232 h 2347414"/>
              <a:gd name="connsiteX66" fmla="*/ 4527647 w 12192000"/>
              <a:gd name="connsiteY66" fmla="*/ 2236412 h 2347414"/>
              <a:gd name="connsiteX67" fmla="*/ 4175589 w 12192000"/>
              <a:gd name="connsiteY67" fmla="*/ 2212985 h 2347414"/>
              <a:gd name="connsiteX68" fmla="*/ 3988255 w 12192000"/>
              <a:gd name="connsiteY68" fmla="*/ 2200253 h 2347414"/>
              <a:gd name="connsiteX69" fmla="*/ 3686492 w 12192000"/>
              <a:gd name="connsiteY69" fmla="*/ 2176062 h 2347414"/>
              <a:gd name="connsiteX70" fmla="*/ 3517320 w 12192000"/>
              <a:gd name="connsiteY70" fmla="*/ 2163330 h 2347414"/>
              <a:gd name="connsiteX71" fmla="*/ 3258357 w 12192000"/>
              <a:gd name="connsiteY71" fmla="*/ 2139519 h 2347414"/>
              <a:gd name="connsiteX72" fmla="*/ 3101506 w 12192000"/>
              <a:gd name="connsiteY72" fmla="*/ 2126787 h 2347414"/>
              <a:gd name="connsiteX73" fmla="*/ 2809395 w 12192000"/>
              <a:gd name="connsiteY73" fmla="*/ 2097502 h 2347414"/>
              <a:gd name="connsiteX74" fmla="*/ 2598566 w 12192000"/>
              <a:gd name="connsiteY74" fmla="*/ 2078532 h 2347414"/>
              <a:gd name="connsiteX75" fmla="*/ 2337444 w 12192000"/>
              <a:gd name="connsiteY75" fmla="*/ 2048611 h 2347414"/>
              <a:gd name="connsiteX76" fmla="*/ 2091054 w 12192000"/>
              <a:gd name="connsiteY76" fmla="*/ 2023146 h 2347414"/>
              <a:gd name="connsiteX77" fmla="*/ 1755761 w 12192000"/>
              <a:gd name="connsiteY77" fmla="*/ 1981384 h 2347414"/>
              <a:gd name="connsiteX78" fmla="*/ 1441169 w 12192000"/>
              <a:gd name="connsiteY78" fmla="*/ 1943824 h 2347414"/>
              <a:gd name="connsiteX79" fmla="*/ 1017607 w 12192000"/>
              <a:gd name="connsiteY79" fmla="*/ 1883345 h 2347414"/>
              <a:gd name="connsiteX80" fmla="*/ 594427 w 12192000"/>
              <a:gd name="connsiteY80" fmla="*/ 1821849 h 2347414"/>
              <a:gd name="connsiteX81" fmla="*/ 200711 w 12192000"/>
              <a:gd name="connsiteY81" fmla="*/ 1755132 h 2347414"/>
              <a:gd name="connsiteX82" fmla="*/ 0 w 12192000"/>
              <a:gd name="connsiteY82" fmla="*/ 1718743 h 2347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2192000" h="2347414">
                <a:moveTo>
                  <a:pt x="0" y="0"/>
                </a:moveTo>
                <a:lnTo>
                  <a:pt x="12192000" y="0"/>
                </a:lnTo>
                <a:lnTo>
                  <a:pt x="12192000" y="1736458"/>
                </a:lnTo>
                <a:lnTo>
                  <a:pt x="11967601" y="1784034"/>
                </a:lnTo>
                <a:cubicBezTo>
                  <a:pt x="11589888" y="1859409"/>
                  <a:pt x="11209762" y="1923961"/>
                  <a:pt x="10829000" y="1983294"/>
                </a:cubicBezTo>
                <a:lnTo>
                  <a:pt x="10743779" y="1996027"/>
                </a:lnTo>
                <a:cubicBezTo>
                  <a:pt x="10772495" y="1996778"/>
                  <a:pt x="10801211" y="1993989"/>
                  <a:pt x="10829254" y="1987751"/>
                </a:cubicBezTo>
                <a:cubicBezTo>
                  <a:pt x="10835198" y="1988337"/>
                  <a:pt x="10841180" y="1988553"/>
                  <a:pt x="10847162" y="1988388"/>
                </a:cubicBezTo>
                <a:cubicBezTo>
                  <a:pt x="11090123" y="1968907"/>
                  <a:pt x="11332703" y="1945734"/>
                  <a:pt x="11575155" y="1921415"/>
                </a:cubicBezTo>
                <a:lnTo>
                  <a:pt x="12192000" y="1851213"/>
                </a:lnTo>
                <a:lnTo>
                  <a:pt x="12192000" y="1907356"/>
                </a:lnTo>
                <a:lnTo>
                  <a:pt x="12035532" y="1927033"/>
                </a:lnTo>
                <a:cubicBezTo>
                  <a:pt x="11882793" y="1944747"/>
                  <a:pt x="11729910" y="1961077"/>
                  <a:pt x="11576932" y="1976291"/>
                </a:cubicBezTo>
                <a:cubicBezTo>
                  <a:pt x="11260690" y="2008122"/>
                  <a:pt x="10944193" y="2037279"/>
                  <a:pt x="10627316" y="2061470"/>
                </a:cubicBezTo>
                <a:cubicBezTo>
                  <a:pt x="10352985" y="2082351"/>
                  <a:pt x="10078401" y="2100431"/>
                  <a:pt x="9804196" y="2123478"/>
                </a:cubicBezTo>
                <a:cubicBezTo>
                  <a:pt x="9617118" y="2139137"/>
                  <a:pt x="9430675" y="2161674"/>
                  <a:pt x="9243851" y="2180008"/>
                </a:cubicBezTo>
                <a:cubicBezTo>
                  <a:pt x="9073157" y="2196433"/>
                  <a:pt x="8902207" y="2211966"/>
                  <a:pt x="8731259" y="2225081"/>
                </a:cubicBezTo>
                <a:cubicBezTo>
                  <a:pt x="8509507" y="2242054"/>
                  <a:pt x="8287667" y="2257586"/>
                  <a:pt x="8065752" y="2271681"/>
                </a:cubicBezTo>
                <a:cubicBezTo>
                  <a:pt x="7929984" y="2280466"/>
                  <a:pt x="7793961" y="2285814"/>
                  <a:pt x="7658065" y="2292562"/>
                </a:cubicBezTo>
                <a:cubicBezTo>
                  <a:pt x="7282640" y="2311661"/>
                  <a:pt x="6906704" y="2314208"/>
                  <a:pt x="6531024" y="2324138"/>
                </a:cubicBezTo>
                <a:cubicBezTo>
                  <a:pt x="6413417" y="2327322"/>
                  <a:pt x="6295937" y="2338399"/>
                  <a:pt x="6178331" y="2345655"/>
                </a:cubicBezTo>
                <a:cubicBezTo>
                  <a:pt x="6111271" y="2349730"/>
                  <a:pt x="6044342" y="2345655"/>
                  <a:pt x="5977282" y="2344127"/>
                </a:cubicBezTo>
                <a:cubicBezTo>
                  <a:pt x="5774073" y="2338908"/>
                  <a:pt x="5570866" y="2334960"/>
                  <a:pt x="5367658" y="2329230"/>
                </a:cubicBezTo>
                <a:cubicBezTo>
                  <a:pt x="5040746" y="2319809"/>
                  <a:pt x="4713963" y="2306274"/>
                  <a:pt x="4387306" y="2288614"/>
                </a:cubicBezTo>
                <a:cubicBezTo>
                  <a:pt x="4318342" y="2284796"/>
                  <a:pt x="4249253" y="2284286"/>
                  <a:pt x="4180287" y="2280211"/>
                </a:cubicBezTo>
                <a:cubicBezTo>
                  <a:pt x="4067634" y="2273463"/>
                  <a:pt x="3954980" y="2265060"/>
                  <a:pt x="3842199" y="2257039"/>
                </a:cubicBezTo>
                <a:cubicBezTo>
                  <a:pt x="3804988" y="2254492"/>
                  <a:pt x="3767648" y="2254620"/>
                  <a:pt x="3730309" y="2251182"/>
                </a:cubicBezTo>
                <a:cubicBezTo>
                  <a:pt x="3628704" y="2242142"/>
                  <a:pt x="3527101" y="2238449"/>
                  <a:pt x="3425496" y="2231320"/>
                </a:cubicBezTo>
                <a:cubicBezTo>
                  <a:pt x="3308906" y="2222534"/>
                  <a:pt x="3192569" y="2211330"/>
                  <a:pt x="3076106" y="2201781"/>
                </a:cubicBezTo>
                <a:cubicBezTo>
                  <a:pt x="2990757" y="2194905"/>
                  <a:pt x="2905157" y="2190067"/>
                  <a:pt x="2819682" y="2182427"/>
                </a:cubicBezTo>
                <a:cubicBezTo>
                  <a:pt x="2721507" y="2173515"/>
                  <a:pt x="2623586" y="2162311"/>
                  <a:pt x="2525539" y="2152888"/>
                </a:cubicBezTo>
                <a:cubicBezTo>
                  <a:pt x="2454289" y="2145886"/>
                  <a:pt x="2383038" y="2140920"/>
                  <a:pt x="2311915" y="2133536"/>
                </a:cubicBezTo>
                <a:cubicBezTo>
                  <a:pt x="2225933" y="2124749"/>
                  <a:pt x="2140204" y="2114182"/>
                  <a:pt x="2054223" y="2104760"/>
                </a:cubicBezTo>
                <a:cubicBezTo>
                  <a:pt x="1990719" y="2097758"/>
                  <a:pt x="1928233" y="2092028"/>
                  <a:pt x="1865367" y="2084770"/>
                </a:cubicBezTo>
                <a:cubicBezTo>
                  <a:pt x="1786622" y="2075603"/>
                  <a:pt x="1708006" y="2065545"/>
                  <a:pt x="1629263" y="2055996"/>
                </a:cubicBezTo>
                <a:cubicBezTo>
                  <a:pt x="1572492" y="2049120"/>
                  <a:pt x="1515595" y="2043264"/>
                  <a:pt x="1458823" y="2035751"/>
                </a:cubicBezTo>
                <a:cubicBezTo>
                  <a:pt x="1386303" y="2026585"/>
                  <a:pt x="1313784" y="2016780"/>
                  <a:pt x="1241390" y="2007103"/>
                </a:cubicBezTo>
                <a:lnTo>
                  <a:pt x="1047453" y="1980748"/>
                </a:lnTo>
                <a:cubicBezTo>
                  <a:pt x="969980" y="1970180"/>
                  <a:pt x="892254" y="1960377"/>
                  <a:pt x="814907" y="1949045"/>
                </a:cubicBezTo>
                <a:cubicBezTo>
                  <a:pt x="740609" y="1938094"/>
                  <a:pt x="666692" y="1925744"/>
                  <a:pt x="592649" y="1913776"/>
                </a:cubicBezTo>
                <a:cubicBezTo>
                  <a:pt x="509587" y="1900280"/>
                  <a:pt x="426653" y="1886274"/>
                  <a:pt x="343591" y="1872650"/>
                </a:cubicBezTo>
                <a:cubicBezTo>
                  <a:pt x="240972" y="1855716"/>
                  <a:pt x="138225" y="1839673"/>
                  <a:pt x="35731" y="1821722"/>
                </a:cubicBezTo>
                <a:lnTo>
                  <a:pt x="0" y="1814848"/>
                </a:lnTo>
                <a:lnTo>
                  <a:pt x="0" y="1758489"/>
                </a:lnTo>
                <a:lnTo>
                  <a:pt x="274248" y="1808735"/>
                </a:lnTo>
                <a:cubicBezTo>
                  <a:pt x="348926" y="1821467"/>
                  <a:pt x="423604" y="1832798"/>
                  <a:pt x="498157" y="1846167"/>
                </a:cubicBezTo>
                <a:cubicBezTo>
                  <a:pt x="572708" y="1859536"/>
                  <a:pt x="647896" y="1867813"/>
                  <a:pt x="722828" y="1878635"/>
                </a:cubicBezTo>
                <a:cubicBezTo>
                  <a:pt x="797762" y="1889457"/>
                  <a:pt x="874219" y="1901426"/>
                  <a:pt x="949913" y="1912375"/>
                </a:cubicBezTo>
                <a:cubicBezTo>
                  <a:pt x="1031704" y="1924343"/>
                  <a:pt x="1113496" y="1935802"/>
                  <a:pt x="1195414" y="1947516"/>
                </a:cubicBezTo>
                <a:cubicBezTo>
                  <a:pt x="1244566" y="1954519"/>
                  <a:pt x="1293589" y="1962285"/>
                  <a:pt x="1342867" y="1968397"/>
                </a:cubicBezTo>
                <a:cubicBezTo>
                  <a:pt x="1401162" y="1975656"/>
                  <a:pt x="1459712" y="1981130"/>
                  <a:pt x="1518007" y="1988006"/>
                </a:cubicBezTo>
                <a:cubicBezTo>
                  <a:pt x="1579224" y="1995263"/>
                  <a:pt x="1640186" y="2003411"/>
                  <a:pt x="1701403" y="2010669"/>
                </a:cubicBezTo>
                <a:cubicBezTo>
                  <a:pt x="1762618" y="2017926"/>
                  <a:pt x="1820279" y="2024292"/>
                  <a:pt x="1879210" y="2031167"/>
                </a:cubicBezTo>
                <a:cubicBezTo>
                  <a:pt x="1942712" y="2038425"/>
                  <a:pt x="2006214" y="2046064"/>
                  <a:pt x="2068702" y="2052940"/>
                </a:cubicBezTo>
                <a:cubicBezTo>
                  <a:pt x="2116455" y="2058160"/>
                  <a:pt x="2164335" y="2062362"/>
                  <a:pt x="2212090" y="2067583"/>
                </a:cubicBezTo>
                <a:cubicBezTo>
                  <a:pt x="2280419" y="2074967"/>
                  <a:pt x="2348493" y="2085152"/>
                  <a:pt x="2416949" y="2089609"/>
                </a:cubicBezTo>
                <a:cubicBezTo>
                  <a:pt x="2472070" y="2093302"/>
                  <a:pt x="2526936" y="2099540"/>
                  <a:pt x="2582055" y="2105397"/>
                </a:cubicBezTo>
                <a:cubicBezTo>
                  <a:pt x="2655337" y="2113291"/>
                  <a:pt x="2729001" y="2119785"/>
                  <a:pt x="2802282" y="2126405"/>
                </a:cubicBezTo>
                <a:cubicBezTo>
                  <a:pt x="2862991" y="2131753"/>
                  <a:pt x="2924207" y="2136337"/>
                  <a:pt x="2984916" y="2141684"/>
                </a:cubicBezTo>
                <a:cubicBezTo>
                  <a:pt x="3070516" y="2149324"/>
                  <a:pt x="3156373" y="2152888"/>
                  <a:pt x="3241847" y="2164094"/>
                </a:cubicBezTo>
                <a:cubicBezTo>
                  <a:pt x="3307255" y="2172624"/>
                  <a:pt x="3374060" y="2169822"/>
                  <a:pt x="3439848" y="2176826"/>
                </a:cubicBezTo>
                <a:cubicBezTo>
                  <a:pt x="3512622" y="2184592"/>
                  <a:pt x="3585777" y="2186247"/>
                  <a:pt x="3658678" y="2194523"/>
                </a:cubicBezTo>
                <a:cubicBezTo>
                  <a:pt x="3731578" y="2202800"/>
                  <a:pt x="3807019" y="2201781"/>
                  <a:pt x="3881317" y="2206491"/>
                </a:cubicBezTo>
                <a:cubicBezTo>
                  <a:pt x="3970222" y="2212094"/>
                  <a:pt x="4059124" y="2223552"/>
                  <a:pt x="4148916" y="2225081"/>
                </a:cubicBezTo>
                <a:cubicBezTo>
                  <a:pt x="4255600" y="2226736"/>
                  <a:pt x="4361779" y="2236539"/>
                  <a:pt x="4468337" y="2237813"/>
                </a:cubicBezTo>
                <a:cubicBezTo>
                  <a:pt x="4511390" y="2238577"/>
                  <a:pt x="4554190" y="2246852"/>
                  <a:pt x="4605375" y="2240232"/>
                </a:cubicBezTo>
                <a:cubicBezTo>
                  <a:pt x="4574131" y="2238704"/>
                  <a:pt x="4550762" y="2237940"/>
                  <a:pt x="4527647" y="2236412"/>
                </a:cubicBezTo>
                <a:cubicBezTo>
                  <a:pt x="4410293" y="2228773"/>
                  <a:pt x="4292942" y="2220751"/>
                  <a:pt x="4175589" y="2212985"/>
                </a:cubicBezTo>
                <a:cubicBezTo>
                  <a:pt x="4113101" y="2208783"/>
                  <a:pt x="4050615" y="2205219"/>
                  <a:pt x="3988255" y="2200253"/>
                </a:cubicBezTo>
                <a:cubicBezTo>
                  <a:pt x="3887668" y="2192487"/>
                  <a:pt x="3787079" y="2184082"/>
                  <a:pt x="3686492" y="2176062"/>
                </a:cubicBezTo>
                <a:cubicBezTo>
                  <a:pt x="3630102" y="2171605"/>
                  <a:pt x="3573711" y="2168040"/>
                  <a:pt x="3517320" y="2163330"/>
                </a:cubicBezTo>
                <a:cubicBezTo>
                  <a:pt x="3430958" y="2155689"/>
                  <a:pt x="3344721" y="2147159"/>
                  <a:pt x="3258357" y="2139519"/>
                </a:cubicBezTo>
                <a:cubicBezTo>
                  <a:pt x="3206031" y="2134809"/>
                  <a:pt x="3153705" y="2131371"/>
                  <a:pt x="3101506" y="2126787"/>
                </a:cubicBezTo>
                <a:cubicBezTo>
                  <a:pt x="3004220" y="2117365"/>
                  <a:pt x="2907061" y="2106798"/>
                  <a:pt x="2809395" y="2097502"/>
                </a:cubicBezTo>
                <a:cubicBezTo>
                  <a:pt x="2739161" y="2090628"/>
                  <a:pt x="2668673" y="2085916"/>
                  <a:pt x="2598566" y="2078532"/>
                </a:cubicBezTo>
                <a:cubicBezTo>
                  <a:pt x="2511441" y="2069365"/>
                  <a:pt x="2424569" y="2058160"/>
                  <a:pt x="2337444" y="2048611"/>
                </a:cubicBezTo>
                <a:cubicBezTo>
                  <a:pt x="2255399" y="2039699"/>
                  <a:pt x="2173099" y="2032950"/>
                  <a:pt x="2091054" y="2023146"/>
                </a:cubicBezTo>
                <a:cubicBezTo>
                  <a:pt x="1979162" y="2010414"/>
                  <a:pt x="1867524" y="1995008"/>
                  <a:pt x="1755761" y="1981384"/>
                </a:cubicBezTo>
                <a:cubicBezTo>
                  <a:pt x="1650982" y="1968652"/>
                  <a:pt x="1545821" y="1957830"/>
                  <a:pt x="1441169" y="1943824"/>
                </a:cubicBezTo>
                <a:cubicBezTo>
                  <a:pt x="1299813" y="1924980"/>
                  <a:pt x="1158837" y="1903718"/>
                  <a:pt x="1017607" y="1883345"/>
                </a:cubicBezTo>
                <a:cubicBezTo>
                  <a:pt x="876378" y="1862974"/>
                  <a:pt x="735402" y="1844003"/>
                  <a:pt x="594427" y="1821849"/>
                </a:cubicBezTo>
                <a:cubicBezTo>
                  <a:pt x="462850" y="1801222"/>
                  <a:pt x="331526" y="1778304"/>
                  <a:pt x="200711" y="1755132"/>
                </a:cubicBezTo>
                <a:lnTo>
                  <a:pt x="0" y="1718743"/>
                </a:lnTo>
                <a:close/>
              </a:path>
            </a:pathLst>
          </a:custGeom>
          <a:solidFill>
            <a:schemeClr val="accent2"/>
          </a:solidFill>
          <a:ln w="819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25D9F8-F092-160E-A946-48AAC47BF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1221"/>
            <a:ext cx="10515600" cy="134806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Christian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415C-E0EF-2AD9-9390-ED3414748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586789"/>
            <a:ext cx="11070771" cy="3590174"/>
          </a:xfrm>
        </p:spPr>
        <p:txBody>
          <a:bodyPr>
            <a:normAutofit/>
          </a:bodyPr>
          <a:lstStyle/>
          <a:p>
            <a:r>
              <a:rPr lang="en-US" dirty="0"/>
              <a:t>In early Christian times (1–1000 AD), primitive </a:t>
            </a:r>
            <a:r>
              <a:rPr lang="en-US" b="1" dirty="0"/>
              <a:t>beliefs</a:t>
            </a:r>
            <a:r>
              <a:rPr lang="en-US" dirty="0"/>
              <a:t> and </a:t>
            </a:r>
            <a:r>
              <a:rPr lang="en-US" b="1" dirty="0"/>
              <a:t>superstitions</a:t>
            </a:r>
            <a:r>
              <a:rPr lang="en-US" dirty="0"/>
              <a:t> were strong. </a:t>
            </a:r>
          </a:p>
          <a:p>
            <a:r>
              <a:rPr lang="en-US" dirty="0"/>
              <a:t>All diseases were again blamed on </a:t>
            </a:r>
            <a:r>
              <a:rPr lang="en-US" b="1" dirty="0"/>
              <a:t>demons</a:t>
            </a:r>
            <a:r>
              <a:rPr lang="en-US" dirty="0"/>
              <a:t>, and the mentally ill were viewed as </a:t>
            </a:r>
            <a:r>
              <a:rPr lang="en-US" b="1" dirty="0"/>
              <a:t>possessed</a:t>
            </a:r>
            <a:r>
              <a:rPr lang="en-US" dirty="0"/>
              <a:t>. </a:t>
            </a:r>
          </a:p>
          <a:p>
            <a:r>
              <a:rPr lang="en-US" b="1" dirty="0"/>
              <a:t>Priests</a:t>
            </a:r>
            <a:r>
              <a:rPr lang="en-US" dirty="0"/>
              <a:t> performed </a:t>
            </a:r>
            <a:r>
              <a:rPr lang="en-US" b="1" dirty="0"/>
              <a:t>exorcisms</a:t>
            </a:r>
            <a:r>
              <a:rPr lang="en-US" dirty="0"/>
              <a:t> to rid sufferers of </a:t>
            </a:r>
            <a:r>
              <a:rPr lang="en-US" b="1" dirty="0"/>
              <a:t>evil spirits</a:t>
            </a:r>
            <a:r>
              <a:rPr lang="en-US" dirty="0"/>
              <a:t>. When that failed, they used </a:t>
            </a:r>
            <a:r>
              <a:rPr lang="en-US" b="1" dirty="0"/>
              <a:t>more severe and brutal measures, </a:t>
            </a:r>
            <a:r>
              <a:rPr lang="en-US" dirty="0"/>
              <a:t>such as </a:t>
            </a:r>
            <a:r>
              <a:rPr lang="en-US" dirty="0">
                <a:highlight>
                  <a:srgbClr val="FFFF00"/>
                </a:highlight>
              </a:rPr>
              <a:t>incarceration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in dungeons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flogging</a:t>
            </a:r>
            <a:r>
              <a:rPr lang="en-US" dirty="0"/>
              <a:t>, and </a:t>
            </a:r>
            <a:r>
              <a:rPr lang="en-US" dirty="0">
                <a:highlight>
                  <a:srgbClr val="FFFF00"/>
                </a:highlight>
              </a:rPr>
              <a:t>starving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83334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9" name="Rectangle 12298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DBCFE3-F6A6-9B3F-5013-45CA9495C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/>
              <a:t>incarceration in dungeons &amp; flogging</a:t>
            </a:r>
          </a:p>
        </p:txBody>
      </p:sp>
      <p:sp>
        <p:nvSpPr>
          <p:cNvPr id="12301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4" name="Picture 6" descr="Amazon.com: Colonial Flogging C1633 Nthe Flogging Of Adam Roelandsen The  First Schoolmaster At Fort Amsterdam (Later New Amsterdam) C1633 Line  Engraving American 19Th Century Poster Print by (24 x 36): Posters &amp;">
            <a:extLst>
              <a:ext uri="{FF2B5EF4-FFF2-40B4-BE49-F238E27FC236}">
                <a16:creationId xmlns:a16="http://schemas.microsoft.com/office/drawing/2014/main" id="{C04D80F0-B5E9-EB43-E837-786E97BB6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2608" y="3015183"/>
            <a:ext cx="3758184" cy="28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Daily Realities in Medieval Dungeons">
            <a:extLst>
              <a:ext uri="{FF2B5EF4-FFF2-40B4-BE49-F238E27FC236}">
                <a16:creationId xmlns:a16="http://schemas.microsoft.com/office/drawing/2014/main" id="{858106B5-F13A-FE92-937D-F0B4776191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6908" y="3090347"/>
            <a:ext cx="3758184" cy="265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3,715 Dungeon Prison Stock Photos ...">
            <a:extLst>
              <a:ext uri="{FF2B5EF4-FFF2-40B4-BE49-F238E27FC236}">
                <a16:creationId xmlns:a16="http://schemas.microsoft.com/office/drawing/2014/main" id="{1FCBB46B-A9A8-A7AF-3834-743A27061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1208" y="3169354"/>
            <a:ext cx="3758184" cy="25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54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FBC109-A63F-AAAF-BF6A-04865F52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b="1" dirty="0"/>
              <a:t>Renaissance </a:t>
            </a:r>
            <a:endParaRPr lang="en-US" sz="5400" dirty="0"/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34F85-9DC5-706C-08F0-48393DE0C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189021" cy="4119172"/>
          </a:xfrm>
        </p:spPr>
        <p:txBody>
          <a:bodyPr anchor="t">
            <a:normAutofit/>
          </a:bodyPr>
          <a:lstStyle/>
          <a:p>
            <a:r>
              <a:rPr lang="en-US" dirty="0"/>
              <a:t>In England during during </a:t>
            </a:r>
            <a:r>
              <a:rPr lang="en-US" b="1" dirty="0"/>
              <a:t>Renaissance</a:t>
            </a:r>
            <a:r>
              <a:rPr lang="en-US" dirty="0"/>
              <a:t> (1300–1600), people with mental illness were </a:t>
            </a:r>
            <a:r>
              <a:rPr lang="en-US" b="1" dirty="0"/>
              <a:t>distinguished from criminals</a:t>
            </a:r>
            <a:r>
              <a:rPr lang="en-US" dirty="0"/>
              <a:t>. Those considered harmless were allowed to wander the </a:t>
            </a:r>
            <a:r>
              <a:rPr lang="en-US" b="1" dirty="0"/>
              <a:t>countryside</a:t>
            </a:r>
            <a:r>
              <a:rPr lang="en-US" dirty="0"/>
              <a:t> or </a:t>
            </a:r>
            <a:r>
              <a:rPr lang="en-US" b="1" dirty="0"/>
              <a:t>live in rural communities</a:t>
            </a:r>
            <a:r>
              <a:rPr lang="en-US" dirty="0"/>
              <a:t>, but the more “dangerous lunatics” were thrown in prison, chained, and starved.</a:t>
            </a:r>
          </a:p>
        </p:txBody>
      </p:sp>
      <p:pic>
        <p:nvPicPr>
          <p:cNvPr id="2050" name="Picture 2" descr="The Word Renaissance: Meaning, History, &amp; Cultural Impact | TheCollector">
            <a:extLst>
              <a:ext uri="{FF2B5EF4-FFF2-40B4-BE49-F238E27FC236}">
                <a16:creationId xmlns:a16="http://schemas.microsoft.com/office/drawing/2014/main" id="{A42ADBEF-3B8D-8C23-0EF8-D9558CDC2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1" r="34782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98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0F2674-4F21-8A1B-D133-9E4A34B4E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539" y="609600"/>
            <a:ext cx="7375801" cy="1330518"/>
          </a:xfrm>
        </p:spPr>
        <p:txBody>
          <a:bodyPr>
            <a:normAutofit/>
          </a:bodyPr>
          <a:lstStyle/>
          <a:p>
            <a:r>
              <a:rPr lang="en-US" b="1" dirty="0"/>
              <a:t>First Psychiatric Hospital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3F56F-AFCB-2DDE-672D-7B0E12AC1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171" y="2193779"/>
            <a:ext cx="7735655" cy="3908909"/>
          </a:xfrm>
        </p:spPr>
        <p:txBody>
          <a:bodyPr>
            <a:normAutofit/>
          </a:bodyPr>
          <a:lstStyle/>
          <a:p>
            <a:r>
              <a:rPr lang="en-US" dirty="0"/>
              <a:t>In 1547, the Hospital of St. </a:t>
            </a:r>
            <a:r>
              <a:rPr lang="en-US" b="1" dirty="0"/>
              <a:t>Mary of Bethlehem </a:t>
            </a:r>
            <a:r>
              <a:rPr lang="en-US" dirty="0"/>
              <a:t>was officially declared a hospital for the insane, the first of its kind. </a:t>
            </a:r>
          </a:p>
          <a:p>
            <a:r>
              <a:rPr lang="en-US" b="1" dirty="0"/>
              <a:t>By 1775</a:t>
            </a:r>
            <a:r>
              <a:rPr lang="en-US" dirty="0"/>
              <a:t>, visitors at the institution were charged a fee for the privilege of viewing and ridiculing the inmates, who were seen </a:t>
            </a:r>
            <a:r>
              <a:rPr lang="en-US" b="1" dirty="0"/>
              <a:t>as less than human animals.</a:t>
            </a:r>
          </a:p>
        </p:txBody>
      </p:sp>
      <p:sp>
        <p:nvSpPr>
          <p:cNvPr id="4107" name="Freeform: Shape 4106">
            <a:extLst>
              <a:ext uri="{FF2B5EF4-FFF2-40B4-BE49-F238E27FC236}">
                <a16:creationId xmlns:a16="http://schemas.microsoft.com/office/drawing/2014/main" id="{D1008504-D2A4-4E91-8DFB-8E297027A0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569892" y="-4"/>
            <a:ext cx="3622108" cy="6859295"/>
          </a:xfrm>
          <a:custGeom>
            <a:avLst/>
            <a:gdLst>
              <a:gd name="connsiteX0" fmla="*/ 0 w 7037119"/>
              <a:gd name="connsiteY0" fmla="*/ 0 h 6857999"/>
              <a:gd name="connsiteX1" fmla="*/ 6964192 w 7037119"/>
              <a:gd name="connsiteY1" fmla="*/ 0 h 6857999"/>
              <a:gd name="connsiteX2" fmla="*/ 6958160 w 7037119"/>
              <a:gd name="connsiteY2" fmla="*/ 70714 h 6857999"/>
              <a:gd name="connsiteX3" fmla="*/ 6922034 w 7037119"/>
              <a:gd name="connsiteY3" fmla="*/ 154825 h 6857999"/>
              <a:gd name="connsiteX4" fmla="*/ 6864029 w 7037119"/>
              <a:gd name="connsiteY4" fmla="*/ 301580 h 6857999"/>
              <a:gd name="connsiteX5" fmla="*/ 6842156 w 7037119"/>
              <a:gd name="connsiteY5" fmla="*/ 642469 h 6857999"/>
              <a:gd name="connsiteX6" fmla="*/ 6802087 w 7037119"/>
              <a:gd name="connsiteY6" fmla="*/ 818449 h 6857999"/>
              <a:gd name="connsiteX7" fmla="*/ 6798684 w 7037119"/>
              <a:gd name="connsiteY7" fmla="*/ 875396 h 6857999"/>
              <a:gd name="connsiteX8" fmla="*/ 6756983 w 7037119"/>
              <a:gd name="connsiteY8" fmla="*/ 952375 h 6857999"/>
              <a:gd name="connsiteX9" fmla="*/ 6758478 w 7037119"/>
              <a:gd name="connsiteY9" fmla="*/ 972424 h 6857999"/>
              <a:gd name="connsiteX10" fmla="*/ 6752651 w 7037119"/>
              <a:gd name="connsiteY10" fmla="*/ 996407 h 6857999"/>
              <a:gd name="connsiteX11" fmla="*/ 6716997 w 7037119"/>
              <a:gd name="connsiteY11" fmla="*/ 1091248 h 6857999"/>
              <a:gd name="connsiteX12" fmla="*/ 6657090 w 7037119"/>
              <a:gd name="connsiteY12" fmla="*/ 1307489 h 6857999"/>
              <a:gd name="connsiteX13" fmla="*/ 6508075 w 7037119"/>
              <a:gd name="connsiteY13" fmla="*/ 1709568 h 6857999"/>
              <a:gd name="connsiteX14" fmla="*/ 6462759 w 7037119"/>
              <a:gd name="connsiteY14" fmla="*/ 1811874 h 6857999"/>
              <a:gd name="connsiteX15" fmla="*/ 6383790 w 7037119"/>
              <a:gd name="connsiteY15" fmla="*/ 2228963 h 6857999"/>
              <a:gd name="connsiteX16" fmla="*/ 6369096 w 7037119"/>
              <a:gd name="connsiteY16" fmla="*/ 2404942 h 6857999"/>
              <a:gd name="connsiteX17" fmla="*/ 6365696 w 7037119"/>
              <a:gd name="connsiteY17" fmla="*/ 2461889 h 6857999"/>
              <a:gd name="connsiteX18" fmla="*/ 6323990 w 7037119"/>
              <a:gd name="connsiteY18" fmla="*/ 2538869 h 6857999"/>
              <a:gd name="connsiteX19" fmla="*/ 6299971 w 7037119"/>
              <a:gd name="connsiteY19" fmla="*/ 2852842 h 6857999"/>
              <a:gd name="connsiteX20" fmla="*/ 6305256 w 7037119"/>
              <a:gd name="connsiteY20" fmla="*/ 2965146 h 6857999"/>
              <a:gd name="connsiteX21" fmla="*/ 6297430 w 7037119"/>
              <a:gd name="connsiteY21" fmla="*/ 3010980 h 6857999"/>
              <a:gd name="connsiteX22" fmla="*/ 6301903 w 7037119"/>
              <a:gd name="connsiteY22" fmla="*/ 3017531 h 6857999"/>
              <a:gd name="connsiteX23" fmla="*/ 6312288 w 7037119"/>
              <a:gd name="connsiteY23" fmla="*/ 3141762 h 6857999"/>
              <a:gd name="connsiteX24" fmla="*/ 6317307 w 7037119"/>
              <a:gd name="connsiteY24" fmla="*/ 3167974 h 6857999"/>
              <a:gd name="connsiteX25" fmla="*/ 6319343 w 7037119"/>
              <a:gd name="connsiteY25" fmla="*/ 3170223 h 6857999"/>
              <a:gd name="connsiteX26" fmla="*/ 6388791 w 7037119"/>
              <a:gd name="connsiteY26" fmla="*/ 3425292 h 6857999"/>
              <a:gd name="connsiteX27" fmla="*/ 6473625 w 7037119"/>
              <a:gd name="connsiteY27" fmla="*/ 3778499 h 6857999"/>
              <a:gd name="connsiteX28" fmla="*/ 6488572 w 7037119"/>
              <a:gd name="connsiteY28" fmla="*/ 4010514 h 6857999"/>
              <a:gd name="connsiteX29" fmla="*/ 6542727 w 7037119"/>
              <a:gd name="connsiteY29" fmla="*/ 4142824 h 6857999"/>
              <a:gd name="connsiteX30" fmla="*/ 6574700 w 7037119"/>
              <a:gd name="connsiteY30" fmla="*/ 4253089 h 6857999"/>
              <a:gd name="connsiteX31" fmla="*/ 6630782 w 7037119"/>
              <a:gd name="connsiteY31" fmla="*/ 4495230 h 6857999"/>
              <a:gd name="connsiteX32" fmla="*/ 6657121 w 7037119"/>
              <a:gd name="connsiteY32" fmla="*/ 4592798 h 6857999"/>
              <a:gd name="connsiteX33" fmla="*/ 6675304 w 7037119"/>
              <a:gd name="connsiteY33" fmla="*/ 4625784 h 6857999"/>
              <a:gd name="connsiteX34" fmla="*/ 6695194 w 7037119"/>
              <a:gd name="connsiteY34" fmla="*/ 4674587 h 6857999"/>
              <a:gd name="connsiteX35" fmla="*/ 6694674 w 7037119"/>
              <a:gd name="connsiteY35" fmla="*/ 4706669 h 6857999"/>
              <a:gd name="connsiteX36" fmla="*/ 6696125 w 7037119"/>
              <a:gd name="connsiteY36" fmla="*/ 4712312 h 6857999"/>
              <a:gd name="connsiteX37" fmla="*/ 6683308 w 7037119"/>
              <a:gd name="connsiteY37" fmla="*/ 4752491 h 6857999"/>
              <a:gd name="connsiteX38" fmla="*/ 6662625 w 7037119"/>
              <a:gd name="connsiteY38" fmla="*/ 4924134 h 6857999"/>
              <a:gd name="connsiteX39" fmla="*/ 6666282 w 7037119"/>
              <a:gd name="connsiteY39" fmla="*/ 5049729 h 6857999"/>
              <a:gd name="connsiteX40" fmla="*/ 6674923 w 7037119"/>
              <a:gd name="connsiteY40" fmla="*/ 5092608 h 6857999"/>
              <a:gd name="connsiteX41" fmla="*/ 6688949 w 7037119"/>
              <a:gd name="connsiteY41" fmla="*/ 5164561 h 6857999"/>
              <a:gd name="connsiteX42" fmla="*/ 6713476 w 7037119"/>
              <a:gd name="connsiteY42" fmla="*/ 5227429 h 6857999"/>
              <a:gd name="connsiteX43" fmla="*/ 6699741 w 7037119"/>
              <a:gd name="connsiteY43" fmla="*/ 5295738 h 6857999"/>
              <a:gd name="connsiteX44" fmla="*/ 6698438 w 7037119"/>
              <a:gd name="connsiteY44" fmla="*/ 5353315 h 6857999"/>
              <a:gd name="connsiteX45" fmla="*/ 6705394 w 7037119"/>
              <a:gd name="connsiteY45" fmla="*/ 5356747 h 6857999"/>
              <a:gd name="connsiteX46" fmla="*/ 6705941 w 7037119"/>
              <a:gd name="connsiteY46" fmla="*/ 5364029 h 6857999"/>
              <a:gd name="connsiteX47" fmla="*/ 6698760 w 7037119"/>
              <a:gd name="connsiteY47" fmla="*/ 5369188 h 6857999"/>
              <a:gd name="connsiteX48" fmla="*/ 6674560 w 7037119"/>
              <a:gd name="connsiteY48" fmla="*/ 5465115 h 6857999"/>
              <a:gd name="connsiteX49" fmla="*/ 6698322 w 7037119"/>
              <a:gd name="connsiteY49" fmla="*/ 5543278 h 6857999"/>
              <a:gd name="connsiteX50" fmla="*/ 6673987 w 7037119"/>
              <a:gd name="connsiteY50" fmla="*/ 5606762 h 6857999"/>
              <a:gd name="connsiteX51" fmla="*/ 6665359 w 7037119"/>
              <a:gd name="connsiteY51" fmla="*/ 5656986 h 6857999"/>
              <a:gd name="connsiteX52" fmla="*/ 6718420 w 7037119"/>
              <a:gd name="connsiteY52" fmla="*/ 5747675 h 6857999"/>
              <a:gd name="connsiteX53" fmla="*/ 6786357 w 7037119"/>
              <a:gd name="connsiteY53" fmla="*/ 5797270 h 6857999"/>
              <a:gd name="connsiteX54" fmla="*/ 6834299 w 7037119"/>
              <a:gd name="connsiteY54" fmla="*/ 5897781 h 6857999"/>
              <a:gd name="connsiteX55" fmla="*/ 6848771 w 7037119"/>
              <a:gd name="connsiteY55" fmla="*/ 5936497 h 6857999"/>
              <a:gd name="connsiteX56" fmla="*/ 6883460 w 7037119"/>
              <a:gd name="connsiteY56" fmla="*/ 6064046 h 6857999"/>
              <a:gd name="connsiteX57" fmla="*/ 6896072 w 7037119"/>
              <a:gd name="connsiteY57" fmla="*/ 6107188 h 6857999"/>
              <a:gd name="connsiteX58" fmla="*/ 6980725 w 7037119"/>
              <a:gd name="connsiteY58" fmla="*/ 6197444 h 6857999"/>
              <a:gd name="connsiteX59" fmla="*/ 6999028 w 7037119"/>
              <a:gd name="connsiteY59" fmla="*/ 6288610 h 6857999"/>
              <a:gd name="connsiteX60" fmla="*/ 7021306 w 7037119"/>
              <a:gd name="connsiteY60" fmla="*/ 6426700 h 6857999"/>
              <a:gd name="connsiteX61" fmla="*/ 7033259 w 7037119"/>
              <a:gd name="connsiteY61" fmla="*/ 6489284 h 6857999"/>
              <a:gd name="connsiteX62" fmla="*/ 7037119 w 7037119"/>
              <a:gd name="connsiteY62" fmla="*/ 6501140 h 6857999"/>
              <a:gd name="connsiteX63" fmla="*/ 7037119 w 7037119"/>
              <a:gd name="connsiteY63" fmla="*/ 6557754 h 6857999"/>
              <a:gd name="connsiteX64" fmla="*/ 7031649 w 7037119"/>
              <a:gd name="connsiteY64" fmla="*/ 6569925 h 6857999"/>
              <a:gd name="connsiteX65" fmla="*/ 7011548 w 7037119"/>
              <a:gd name="connsiteY65" fmla="*/ 6615002 h 6857999"/>
              <a:gd name="connsiteX66" fmla="*/ 7021837 w 7037119"/>
              <a:gd name="connsiteY66" fmla="*/ 6743644 h 6857999"/>
              <a:gd name="connsiteX67" fmla="*/ 7006394 w 7037119"/>
              <a:gd name="connsiteY67" fmla="*/ 6856390 h 6857999"/>
              <a:gd name="connsiteX68" fmla="*/ 7037119 w 7037119"/>
              <a:gd name="connsiteY68" fmla="*/ 6856494 h 6857999"/>
              <a:gd name="connsiteX69" fmla="*/ 7037119 w 7037119"/>
              <a:gd name="connsiteY69" fmla="*/ 6857999 h 6857999"/>
              <a:gd name="connsiteX70" fmla="*/ 0 w 7037119"/>
              <a:gd name="connsiteY70" fmla="*/ 6857999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6958160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692203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6864029 w 8515751"/>
              <a:gd name="connsiteY4" fmla="*/ 301580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6842156 w 8515751"/>
              <a:gd name="connsiteY5" fmla="*/ 642469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802087 w 8515751"/>
              <a:gd name="connsiteY6" fmla="*/ 818449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6551836 w 8515751"/>
              <a:gd name="connsiteY6" fmla="*/ 669593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6798684 w 8515751"/>
              <a:gd name="connsiteY7" fmla="*/ 875396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6758478 w 8515751"/>
              <a:gd name="connsiteY9" fmla="*/ 972424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7037119 w 8515751"/>
              <a:gd name="connsiteY69" fmla="*/ 6857999 h 6857999"/>
              <a:gd name="connsiteX70" fmla="*/ 0 w 8515751"/>
              <a:gd name="connsiteY70" fmla="*/ 6857999 h 6857999"/>
              <a:gd name="connsiteX71" fmla="*/ 0 w 8515751"/>
              <a:gd name="connsiteY71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7037119 w 8515751"/>
              <a:gd name="connsiteY68" fmla="*/ 6856494 h 6857999"/>
              <a:gd name="connsiteX69" fmla="*/ 0 w 8515751"/>
              <a:gd name="connsiteY69" fmla="*/ 6857999 h 6857999"/>
              <a:gd name="connsiteX70" fmla="*/ 0 w 8515751"/>
              <a:gd name="connsiteY70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21837 w 8515751"/>
              <a:gd name="connsiteY66" fmla="*/ 6743644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259466 w 8515751"/>
              <a:gd name="connsiteY2" fmla="*/ 70714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388791 w 8515751"/>
              <a:gd name="connsiteY26" fmla="*/ 3425292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319343 w 8515751"/>
              <a:gd name="connsiteY25" fmla="*/ 3170223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473625 w 8515751"/>
              <a:gd name="connsiteY27" fmla="*/ 3778499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2 w 8515751"/>
              <a:gd name="connsiteY28" fmla="*/ 4010514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563966 w 8515751"/>
              <a:gd name="connsiteY26" fmla="*/ 3563516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19546 w 8515751"/>
              <a:gd name="connsiteY25" fmla="*/ 3404139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488573 w 8515751"/>
              <a:gd name="connsiteY28" fmla="*/ 3882923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94404 w 8515751"/>
              <a:gd name="connsiteY25" fmla="*/ 3539311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317307 w 8515751"/>
              <a:gd name="connsiteY24" fmla="*/ 3167974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495097 w 8515751"/>
              <a:gd name="connsiteY24" fmla="*/ 3398562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6756983 w 8515751"/>
              <a:gd name="connsiteY8" fmla="*/ 952375 h 6857999"/>
              <a:gd name="connsiteX9" fmla="*/ 7033754 w 8515751"/>
              <a:gd name="connsiteY9" fmla="*/ 727875 h 6857999"/>
              <a:gd name="connsiteX10" fmla="*/ 6752651 w 8515751"/>
              <a:gd name="connsiteY10" fmla="*/ 996407 h 6857999"/>
              <a:gd name="connsiteX11" fmla="*/ 6716997 w 8515751"/>
              <a:gd name="connsiteY11" fmla="*/ 1091248 h 6857999"/>
              <a:gd name="connsiteX12" fmla="*/ 6657090 w 8515751"/>
              <a:gd name="connsiteY12" fmla="*/ 1307489 h 6857999"/>
              <a:gd name="connsiteX13" fmla="*/ 6508075 w 8515751"/>
              <a:gd name="connsiteY13" fmla="*/ 1709568 h 6857999"/>
              <a:gd name="connsiteX14" fmla="*/ 6462759 w 8515751"/>
              <a:gd name="connsiteY14" fmla="*/ 1811874 h 6857999"/>
              <a:gd name="connsiteX15" fmla="*/ 6383790 w 8515751"/>
              <a:gd name="connsiteY15" fmla="*/ 2228963 h 6857999"/>
              <a:gd name="connsiteX16" fmla="*/ 6369096 w 8515751"/>
              <a:gd name="connsiteY16" fmla="*/ 2404942 h 6857999"/>
              <a:gd name="connsiteX17" fmla="*/ 6365696 w 8515751"/>
              <a:gd name="connsiteY17" fmla="*/ 2461889 h 6857999"/>
              <a:gd name="connsiteX18" fmla="*/ 6323990 w 8515751"/>
              <a:gd name="connsiteY18" fmla="*/ 2538869 h 6857999"/>
              <a:gd name="connsiteX19" fmla="*/ 6299971 w 8515751"/>
              <a:gd name="connsiteY19" fmla="*/ 2852842 h 6857999"/>
              <a:gd name="connsiteX20" fmla="*/ 6305256 w 8515751"/>
              <a:gd name="connsiteY20" fmla="*/ 2965146 h 6857999"/>
              <a:gd name="connsiteX21" fmla="*/ 6297430 w 8515751"/>
              <a:gd name="connsiteY21" fmla="*/ 3010980 h 6857999"/>
              <a:gd name="connsiteX22" fmla="*/ 6301903 w 8515751"/>
              <a:gd name="connsiteY22" fmla="*/ 3017531 h 6857999"/>
              <a:gd name="connsiteX23" fmla="*/ 6312288 w 8515751"/>
              <a:gd name="connsiteY23" fmla="*/ 3141762 h 6857999"/>
              <a:gd name="connsiteX24" fmla="*/ 6588668 w 8515751"/>
              <a:gd name="connsiteY24" fmla="*/ 3486026 h 6857999"/>
              <a:gd name="connsiteX25" fmla="*/ 6585046 w 8515751"/>
              <a:gd name="connsiteY25" fmla="*/ 3571116 h 6857999"/>
              <a:gd name="connsiteX26" fmla="*/ 6629468 w 8515751"/>
              <a:gd name="connsiteY26" fmla="*/ 3623151 h 6857999"/>
              <a:gd name="connsiteX27" fmla="*/ 6598751 w 8515751"/>
              <a:gd name="connsiteY27" fmla="*/ 3704071 h 6857999"/>
              <a:gd name="connsiteX28" fmla="*/ 6554074 w 8515751"/>
              <a:gd name="connsiteY28" fmla="*/ 3775580 h 6857999"/>
              <a:gd name="connsiteX29" fmla="*/ 6542727 w 8515751"/>
              <a:gd name="connsiteY29" fmla="*/ 4142824 h 6857999"/>
              <a:gd name="connsiteX30" fmla="*/ 6574700 w 8515751"/>
              <a:gd name="connsiteY30" fmla="*/ 4253089 h 6857999"/>
              <a:gd name="connsiteX31" fmla="*/ 6630782 w 8515751"/>
              <a:gd name="connsiteY31" fmla="*/ 4495230 h 6857999"/>
              <a:gd name="connsiteX32" fmla="*/ 6657121 w 8515751"/>
              <a:gd name="connsiteY32" fmla="*/ 4592798 h 6857999"/>
              <a:gd name="connsiteX33" fmla="*/ 6675304 w 8515751"/>
              <a:gd name="connsiteY33" fmla="*/ 4625784 h 6857999"/>
              <a:gd name="connsiteX34" fmla="*/ 6695194 w 8515751"/>
              <a:gd name="connsiteY34" fmla="*/ 4674587 h 6857999"/>
              <a:gd name="connsiteX35" fmla="*/ 6694674 w 8515751"/>
              <a:gd name="connsiteY35" fmla="*/ 4706669 h 6857999"/>
              <a:gd name="connsiteX36" fmla="*/ 6696125 w 8515751"/>
              <a:gd name="connsiteY36" fmla="*/ 4712312 h 6857999"/>
              <a:gd name="connsiteX37" fmla="*/ 6683308 w 8515751"/>
              <a:gd name="connsiteY37" fmla="*/ 4752491 h 6857999"/>
              <a:gd name="connsiteX38" fmla="*/ 6662625 w 8515751"/>
              <a:gd name="connsiteY38" fmla="*/ 4924134 h 6857999"/>
              <a:gd name="connsiteX39" fmla="*/ 6666282 w 8515751"/>
              <a:gd name="connsiteY39" fmla="*/ 5049729 h 6857999"/>
              <a:gd name="connsiteX40" fmla="*/ 6674923 w 8515751"/>
              <a:gd name="connsiteY40" fmla="*/ 5092608 h 6857999"/>
              <a:gd name="connsiteX41" fmla="*/ 6688949 w 8515751"/>
              <a:gd name="connsiteY41" fmla="*/ 5164561 h 6857999"/>
              <a:gd name="connsiteX42" fmla="*/ 6713476 w 8515751"/>
              <a:gd name="connsiteY42" fmla="*/ 5227429 h 6857999"/>
              <a:gd name="connsiteX43" fmla="*/ 6699741 w 8515751"/>
              <a:gd name="connsiteY43" fmla="*/ 5295738 h 6857999"/>
              <a:gd name="connsiteX44" fmla="*/ 6698438 w 8515751"/>
              <a:gd name="connsiteY44" fmla="*/ 5353315 h 6857999"/>
              <a:gd name="connsiteX45" fmla="*/ 6705394 w 8515751"/>
              <a:gd name="connsiteY45" fmla="*/ 5356747 h 6857999"/>
              <a:gd name="connsiteX46" fmla="*/ 6705941 w 8515751"/>
              <a:gd name="connsiteY46" fmla="*/ 5364029 h 6857999"/>
              <a:gd name="connsiteX47" fmla="*/ 6698760 w 8515751"/>
              <a:gd name="connsiteY47" fmla="*/ 5369188 h 6857999"/>
              <a:gd name="connsiteX48" fmla="*/ 6674560 w 8515751"/>
              <a:gd name="connsiteY48" fmla="*/ 5465115 h 6857999"/>
              <a:gd name="connsiteX49" fmla="*/ 6698322 w 8515751"/>
              <a:gd name="connsiteY49" fmla="*/ 5543278 h 6857999"/>
              <a:gd name="connsiteX50" fmla="*/ 6673987 w 8515751"/>
              <a:gd name="connsiteY50" fmla="*/ 5606762 h 6857999"/>
              <a:gd name="connsiteX51" fmla="*/ 6665359 w 8515751"/>
              <a:gd name="connsiteY51" fmla="*/ 5656986 h 6857999"/>
              <a:gd name="connsiteX52" fmla="*/ 6718420 w 8515751"/>
              <a:gd name="connsiteY52" fmla="*/ 5747675 h 6857999"/>
              <a:gd name="connsiteX53" fmla="*/ 6786357 w 8515751"/>
              <a:gd name="connsiteY53" fmla="*/ 5797270 h 6857999"/>
              <a:gd name="connsiteX54" fmla="*/ 6834299 w 8515751"/>
              <a:gd name="connsiteY54" fmla="*/ 5897781 h 6857999"/>
              <a:gd name="connsiteX55" fmla="*/ 6848771 w 8515751"/>
              <a:gd name="connsiteY55" fmla="*/ 5936497 h 6857999"/>
              <a:gd name="connsiteX56" fmla="*/ 6883460 w 8515751"/>
              <a:gd name="connsiteY56" fmla="*/ 6064046 h 6857999"/>
              <a:gd name="connsiteX57" fmla="*/ 6896072 w 8515751"/>
              <a:gd name="connsiteY57" fmla="*/ 6107188 h 6857999"/>
              <a:gd name="connsiteX58" fmla="*/ 6980725 w 8515751"/>
              <a:gd name="connsiteY58" fmla="*/ 6197444 h 6857999"/>
              <a:gd name="connsiteX59" fmla="*/ 6999028 w 8515751"/>
              <a:gd name="connsiteY59" fmla="*/ 6288610 h 6857999"/>
              <a:gd name="connsiteX60" fmla="*/ 7021306 w 8515751"/>
              <a:gd name="connsiteY60" fmla="*/ 6426700 h 6857999"/>
              <a:gd name="connsiteX61" fmla="*/ 7033259 w 8515751"/>
              <a:gd name="connsiteY61" fmla="*/ 6489284 h 6857999"/>
              <a:gd name="connsiteX62" fmla="*/ 7037119 w 8515751"/>
              <a:gd name="connsiteY62" fmla="*/ 6501140 h 6857999"/>
              <a:gd name="connsiteX63" fmla="*/ 7037119 w 8515751"/>
              <a:gd name="connsiteY63" fmla="*/ 6557754 h 6857999"/>
              <a:gd name="connsiteX64" fmla="*/ 7031649 w 8515751"/>
              <a:gd name="connsiteY64" fmla="*/ 6569925 h 6857999"/>
              <a:gd name="connsiteX65" fmla="*/ 7011548 w 8515751"/>
              <a:gd name="connsiteY65" fmla="*/ 6615002 h 6857999"/>
              <a:gd name="connsiteX66" fmla="*/ 7096913 w 8515751"/>
              <a:gd name="connsiteY66" fmla="*/ 6733011 h 6857999"/>
              <a:gd name="connsiteX67" fmla="*/ 7006394 w 8515751"/>
              <a:gd name="connsiteY67" fmla="*/ 6856390 h 6857999"/>
              <a:gd name="connsiteX68" fmla="*/ 0 w 8515751"/>
              <a:gd name="connsiteY68" fmla="*/ 6857999 h 6857999"/>
              <a:gd name="connsiteX69" fmla="*/ 0 w 8515751"/>
              <a:gd name="connsiteY69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377666 w 8515751"/>
              <a:gd name="connsiteY6" fmla="*/ 446310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443166 w 8515751"/>
              <a:gd name="connsiteY6" fmla="*/ 46618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693011 w 8515751"/>
              <a:gd name="connsiteY5" fmla="*/ 387288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546095 w 8515751"/>
              <a:gd name="connsiteY6" fmla="*/ 438359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249137 w 8515751"/>
              <a:gd name="connsiteY7" fmla="*/ 577684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033754 w 8515751"/>
              <a:gd name="connsiteY8" fmla="*/ 727875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6752651 w 8515751"/>
              <a:gd name="connsiteY9" fmla="*/ 996407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6716997 w 8515751"/>
              <a:gd name="connsiteY10" fmla="*/ 1091248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657090 w 8515751"/>
              <a:gd name="connsiteY11" fmla="*/ 1307489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508075 w 8515751"/>
              <a:gd name="connsiteY12" fmla="*/ 1709568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462759 w 8515751"/>
              <a:gd name="connsiteY13" fmla="*/ 1811874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597190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83790 w 8515751"/>
              <a:gd name="connsiteY14" fmla="*/ 2228963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308934 w 8515751"/>
              <a:gd name="connsiteY14" fmla="*/ 2181255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69096 w 8515751"/>
              <a:gd name="connsiteY15" fmla="*/ 2404942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65696 w 8515751"/>
              <a:gd name="connsiteY16" fmla="*/ 246188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15751"/>
              <a:gd name="connsiteY0" fmla="*/ 0 h 6857999"/>
              <a:gd name="connsiteX1" fmla="*/ 8515751 w 8515751"/>
              <a:gd name="connsiteY1" fmla="*/ 10633 h 6857999"/>
              <a:gd name="connsiteX2" fmla="*/ 8309516 w 8515751"/>
              <a:gd name="connsiteY2" fmla="*/ 91979 h 6857999"/>
              <a:gd name="connsiteX3" fmla="*/ 8048164 w 8515751"/>
              <a:gd name="connsiteY3" fmla="*/ 154825 h 6857999"/>
              <a:gd name="connsiteX4" fmla="*/ 7789959 w 8515751"/>
              <a:gd name="connsiteY4" fmla="*/ 248417 h 6857999"/>
              <a:gd name="connsiteX5" fmla="*/ 7739796 w 8515751"/>
              <a:gd name="connsiteY5" fmla="*/ 335605 h 6857999"/>
              <a:gd name="connsiteX6" fmla="*/ 7630310 w 8515751"/>
              <a:gd name="connsiteY6" fmla="*/ 390651 h 6857999"/>
              <a:gd name="connsiteX7" fmla="*/ 7548568 w 8515751"/>
              <a:gd name="connsiteY7" fmla="*/ 454439 h 6857999"/>
              <a:gd name="connsiteX8" fmla="*/ 7398684 w 8515751"/>
              <a:gd name="connsiteY8" fmla="*/ 556922 h 6857999"/>
              <a:gd name="connsiteX9" fmla="*/ 7183085 w 8515751"/>
              <a:gd name="connsiteY9" fmla="*/ 654501 h 6857999"/>
              <a:gd name="connsiteX10" fmla="*/ 7100644 w 8515751"/>
              <a:gd name="connsiteY10" fmla="*/ 701634 h 6857999"/>
              <a:gd name="connsiteX11" fmla="*/ 6881664 w 8515751"/>
              <a:gd name="connsiteY11" fmla="*/ 878118 h 6857999"/>
              <a:gd name="connsiteX12" fmla="*/ 6648434 w 8515751"/>
              <a:gd name="connsiteY12" fmla="*/ 1204661 h 6857999"/>
              <a:gd name="connsiteX13" fmla="*/ 6378545 w 8515751"/>
              <a:gd name="connsiteY13" fmla="*/ 1434189 h 6857999"/>
              <a:gd name="connsiteX14" fmla="*/ 6262148 w 8515751"/>
              <a:gd name="connsiteY14" fmla="*/ 1966570 h 6857999"/>
              <a:gd name="connsiteX15" fmla="*/ 6378456 w 8515751"/>
              <a:gd name="connsiteY15" fmla="*/ 2261818 h 6857999"/>
              <a:gd name="connsiteX16" fmla="*/ 6346980 w 8515751"/>
              <a:gd name="connsiteY16" fmla="*/ 2426109 h 6857999"/>
              <a:gd name="connsiteX17" fmla="*/ 6323990 w 8515751"/>
              <a:gd name="connsiteY17" fmla="*/ 2538869 h 6857999"/>
              <a:gd name="connsiteX18" fmla="*/ 6299971 w 8515751"/>
              <a:gd name="connsiteY18" fmla="*/ 2852842 h 6857999"/>
              <a:gd name="connsiteX19" fmla="*/ 6305256 w 8515751"/>
              <a:gd name="connsiteY19" fmla="*/ 2965146 h 6857999"/>
              <a:gd name="connsiteX20" fmla="*/ 6297430 w 8515751"/>
              <a:gd name="connsiteY20" fmla="*/ 3010980 h 6857999"/>
              <a:gd name="connsiteX21" fmla="*/ 6301903 w 8515751"/>
              <a:gd name="connsiteY21" fmla="*/ 3017531 h 6857999"/>
              <a:gd name="connsiteX22" fmla="*/ 6312288 w 8515751"/>
              <a:gd name="connsiteY22" fmla="*/ 3141762 h 6857999"/>
              <a:gd name="connsiteX23" fmla="*/ 6588668 w 8515751"/>
              <a:gd name="connsiteY23" fmla="*/ 3486026 h 6857999"/>
              <a:gd name="connsiteX24" fmla="*/ 6585046 w 8515751"/>
              <a:gd name="connsiteY24" fmla="*/ 3571116 h 6857999"/>
              <a:gd name="connsiteX25" fmla="*/ 6629468 w 8515751"/>
              <a:gd name="connsiteY25" fmla="*/ 3623151 h 6857999"/>
              <a:gd name="connsiteX26" fmla="*/ 6598751 w 8515751"/>
              <a:gd name="connsiteY26" fmla="*/ 3704071 h 6857999"/>
              <a:gd name="connsiteX27" fmla="*/ 6554074 w 8515751"/>
              <a:gd name="connsiteY27" fmla="*/ 3775580 h 6857999"/>
              <a:gd name="connsiteX28" fmla="*/ 6542727 w 8515751"/>
              <a:gd name="connsiteY28" fmla="*/ 4142824 h 6857999"/>
              <a:gd name="connsiteX29" fmla="*/ 6574700 w 8515751"/>
              <a:gd name="connsiteY29" fmla="*/ 4253089 h 6857999"/>
              <a:gd name="connsiteX30" fmla="*/ 6630782 w 8515751"/>
              <a:gd name="connsiteY30" fmla="*/ 4495230 h 6857999"/>
              <a:gd name="connsiteX31" fmla="*/ 6657121 w 8515751"/>
              <a:gd name="connsiteY31" fmla="*/ 4592798 h 6857999"/>
              <a:gd name="connsiteX32" fmla="*/ 6675304 w 8515751"/>
              <a:gd name="connsiteY32" fmla="*/ 4625784 h 6857999"/>
              <a:gd name="connsiteX33" fmla="*/ 6695194 w 8515751"/>
              <a:gd name="connsiteY33" fmla="*/ 4674587 h 6857999"/>
              <a:gd name="connsiteX34" fmla="*/ 6694674 w 8515751"/>
              <a:gd name="connsiteY34" fmla="*/ 4706669 h 6857999"/>
              <a:gd name="connsiteX35" fmla="*/ 6696125 w 8515751"/>
              <a:gd name="connsiteY35" fmla="*/ 4712312 h 6857999"/>
              <a:gd name="connsiteX36" fmla="*/ 6683308 w 8515751"/>
              <a:gd name="connsiteY36" fmla="*/ 4752491 h 6857999"/>
              <a:gd name="connsiteX37" fmla="*/ 6662625 w 8515751"/>
              <a:gd name="connsiteY37" fmla="*/ 4924134 h 6857999"/>
              <a:gd name="connsiteX38" fmla="*/ 6666282 w 8515751"/>
              <a:gd name="connsiteY38" fmla="*/ 5049729 h 6857999"/>
              <a:gd name="connsiteX39" fmla="*/ 6674923 w 8515751"/>
              <a:gd name="connsiteY39" fmla="*/ 5092608 h 6857999"/>
              <a:gd name="connsiteX40" fmla="*/ 6688949 w 8515751"/>
              <a:gd name="connsiteY40" fmla="*/ 5164561 h 6857999"/>
              <a:gd name="connsiteX41" fmla="*/ 6713476 w 8515751"/>
              <a:gd name="connsiteY41" fmla="*/ 5227429 h 6857999"/>
              <a:gd name="connsiteX42" fmla="*/ 6699741 w 8515751"/>
              <a:gd name="connsiteY42" fmla="*/ 5295738 h 6857999"/>
              <a:gd name="connsiteX43" fmla="*/ 6698438 w 8515751"/>
              <a:gd name="connsiteY43" fmla="*/ 5353315 h 6857999"/>
              <a:gd name="connsiteX44" fmla="*/ 6705394 w 8515751"/>
              <a:gd name="connsiteY44" fmla="*/ 5356747 h 6857999"/>
              <a:gd name="connsiteX45" fmla="*/ 6705941 w 8515751"/>
              <a:gd name="connsiteY45" fmla="*/ 5364029 h 6857999"/>
              <a:gd name="connsiteX46" fmla="*/ 6698760 w 8515751"/>
              <a:gd name="connsiteY46" fmla="*/ 5369188 h 6857999"/>
              <a:gd name="connsiteX47" fmla="*/ 6674560 w 8515751"/>
              <a:gd name="connsiteY47" fmla="*/ 5465115 h 6857999"/>
              <a:gd name="connsiteX48" fmla="*/ 6698322 w 8515751"/>
              <a:gd name="connsiteY48" fmla="*/ 5543278 h 6857999"/>
              <a:gd name="connsiteX49" fmla="*/ 6673987 w 8515751"/>
              <a:gd name="connsiteY49" fmla="*/ 5606762 h 6857999"/>
              <a:gd name="connsiteX50" fmla="*/ 6665359 w 8515751"/>
              <a:gd name="connsiteY50" fmla="*/ 5656986 h 6857999"/>
              <a:gd name="connsiteX51" fmla="*/ 6718420 w 8515751"/>
              <a:gd name="connsiteY51" fmla="*/ 5747675 h 6857999"/>
              <a:gd name="connsiteX52" fmla="*/ 6786357 w 8515751"/>
              <a:gd name="connsiteY52" fmla="*/ 5797270 h 6857999"/>
              <a:gd name="connsiteX53" fmla="*/ 6834299 w 8515751"/>
              <a:gd name="connsiteY53" fmla="*/ 5897781 h 6857999"/>
              <a:gd name="connsiteX54" fmla="*/ 6848771 w 8515751"/>
              <a:gd name="connsiteY54" fmla="*/ 5936497 h 6857999"/>
              <a:gd name="connsiteX55" fmla="*/ 6883460 w 8515751"/>
              <a:gd name="connsiteY55" fmla="*/ 6064046 h 6857999"/>
              <a:gd name="connsiteX56" fmla="*/ 6896072 w 8515751"/>
              <a:gd name="connsiteY56" fmla="*/ 6107188 h 6857999"/>
              <a:gd name="connsiteX57" fmla="*/ 6980725 w 8515751"/>
              <a:gd name="connsiteY57" fmla="*/ 6197444 h 6857999"/>
              <a:gd name="connsiteX58" fmla="*/ 6999028 w 8515751"/>
              <a:gd name="connsiteY58" fmla="*/ 6288610 h 6857999"/>
              <a:gd name="connsiteX59" fmla="*/ 7021306 w 8515751"/>
              <a:gd name="connsiteY59" fmla="*/ 6426700 h 6857999"/>
              <a:gd name="connsiteX60" fmla="*/ 7033259 w 8515751"/>
              <a:gd name="connsiteY60" fmla="*/ 6489284 h 6857999"/>
              <a:gd name="connsiteX61" fmla="*/ 7037119 w 8515751"/>
              <a:gd name="connsiteY61" fmla="*/ 6501140 h 6857999"/>
              <a:gd name="connsiteX62" fmla="*/ 7037119 w 8515751"/>
              <a:gd name="connsiteY62" fmla="*/ 6557754 h 6857999"/>
              <a:gd name="connsiteX63" fmla="*/ 7031649 w 8515751"/>
              <a:gd name="connsiteY63" fmla="*/ 6569925 h 6857999"/>
              <a:gd name="connsiteX64" fmla="*/ 7011548 w 8515751"/>
              <a:gd name="connsiteY64" fmla="*/ 6615002 h 6857999"/>
              <a:gd name="connsiteX65" fmla="*/ 7096913 w 8515751"/>
              <a:gd name="connsiteY65" fmla="*/ 6733011 h 6857999"/>
              <a:gd name="connsiteX66" fmla="*/ 7006394 w 8515751"/>
              <a:gd name="connsiteY66" fmla="*/ 6856390 h 6857999"/>
              <a:gd name="connsiteX67" fmla="*/ 0 w 8515751"/>
              <a:gd name="connsiteY67" fmla="*/ 6857999 h 6857999"/>
              <a:gd name="connsiteX68" fmla="*/ 0 w 8515751"/>
              <a:gd name="connsiteY68" fmla="*/ 0 h 6857999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09516 w 8525109"/>
              <a:gd name="connsiteY2" fmla="*/ 93273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048164 w 8525109"/>
              <a:gd name="connsiteY3" fmla="*/ 156119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7006394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7096913 w 8525109"/>
              <a:gd name="connsiteY65" fmla="*/ 6734305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7011548 w 8525109"/>
              <a:gd name="connsiteY64" fmla="*/ 6616296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7031649 w 8525109"/>
              <a:gd name="connsiteY63" fmla="*/ 6571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7037119 w 8525109"/>
              <a:gd name="connsiteY62" fmla="*/ 6559048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7037119 w 8525109"/>
              <a:gd name="connsiteY61" fmla="*/ 65024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7033259 w 8525109"/>
              <a:gd name="connsiteY60" fmla="*/ 6490578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7021306 w 8525109"/>
              <a:gd name="connsiteY59" fmla="*/ 64279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999028 w 8525109"/>
              <a:gd name="connsiteY58" fmla="*/ 6289904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416010 w 8525109"/>
              <a:gd name="connsiteY59" fmla="*/ 6532769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980725 w 8525109"/>
              <a:gd name="connsiteY57" fmla="*/ 61987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83460 w 8525109"/>
              <a:gd name="connsiteY55" fmla="*/ 6065340 h 6859293"/>
              <a:gd name="connsiteX56" fmla="*/ 6896072 w 8525109"/>
              <a:gd name="connsiteY56" fmla="*/ 6108482 h 6859293"/>
              <a:gd name="connsiteX57" fmla="*/ 6524887 w 8525109"/>
              <a:gd name="connsiteY57" fmla="*/ 6249538 h 6859293"/>
              <a:gd name="connsiteX58" fmla="*/ 6378787 w 8525109"/>
              <a:gd name="connsiteY58" fmla="*/ 6426429 h 6859293"/>
              <a:gd name="connsiteX59" fmla="*/ 6386119 w 8525109"/>
              <a:gd name="connsiteY59" fmla="*/ 6529594 h 6859293"/>
              <a:gd name="connsiteX60" fmla="*/ 6345764 w 8525109"/>
              <a:gd name="connsiteY60" fmla="*/ 6582653 h 6859293"/>
              <a:gd name="connsiteX61" fmla="*/ 6319732 w 8525109"/>
              <a:gd name="connsiteY61" fmla="*/ 6616734 h 6859293"/>
              <a:gd name="connsiteX62" fmla="*/ 6342151 w 8525109"/>
              <a:gd name="connsiteY62" fmla="*/ 6663823 h 6859293"/>
              <a:gd name="connsiteX63" fmla="*/ 6284371 w 8525109"/>
              <a:gd name="connsiteY63" fmla="*/ 6698219 h 6859293"/>
              <a:gd name="connsiteX64" fmla="*/ 6271742 w 8525109"/>
              <a:gd name="connsiteY64" fmla="*/ 6740121 h 6859293"/>
              <a:gd name="connsiteX65" fmla="*/ 6297326 w 8525109"/>
              <a:gd name="connsiteY65" fmla="*/ 6788280 h 6859293"/>
              <a:gd name="connsiteX66" fmla="*/ 6229226 w 8525109"/>
              <a:gd name="connsiteY66" fmla="*/ 6857684 h 6859293"/>
              <a:gd name="connsiteX67" fmla="*/ 0 w 8525109"/>
              <a:gd name="connsiteY67" fmla="*/ 6859293 h 6859293"/>
              <a:gd name="connsiteX68" fmla="*/ 0 w 8525109"/>
              <a:gd name="connsiteY68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48771 w 8525109"/>
              <a:gd name="connsiteY54" fmla="*/ 5937791 h 6859293"/>
              <a:gd name="connsiteX55" fmla="*/ 6896072 w 8525109"/>
              <a:gd name="connsiteY55" fmla="*/ 6108482 h 6859293"/>
              <a:gd name="connsiteX56" fmla="*/ 6524887 w 8525109"/>
              <a:gd name="connsiteY56" fmla="*/ 6249538 h 6859293"/>
              <a:gd name="connsiteX57" fmla="*/ 6378787 w 8525109"/>
              <a:gd name="connsiteY57" fmla="*/ 6426429 h 6859293"/>
              <a:gd name="connsiteX58" fmla="*/ 6386119 w 8525109"/>
              <a:gd name="connsiteY58" fmla="*/ 6529594 h 6859293"/>
              <a:gd name="connsiteX59" fmla="*/ 6345764 w 8525109"/>
              <a:gd name="connsiteY59" fmla="*/ 6582653 h 6859293"/>
              <a:gd name="connsiteX60" fmla="*/ 6319732 w 8525109"/>
              <a:gd name="connsiteY60" fmla="*/ 6616734 h 6859293"/>
              <a:gd name="connsiteX61" fmla="*/ 6342151 w 8525109"/>
              <a:gd name="connsiteY61" fmla="*/ 6663823 h 6859293"/>
              <a:gd name="connsiteX62" fmla="*/ 6284371 w 8525109"/>
              <a:gd name="connsiteY62" fmla="*/ 6698219 h 6859293"/>
              <a:gd name="connsiteX63" fmla="*/ 6271742 w 8525109"/>
              <a:gd name="connsiteY63" fmla="*/ 6740121 h 6859293"/>
              <a:gd name="connsiteX64" fmla="*/ 6297326 w 8525109"/>
              <a:gd name="connsiteY64" fmla="*/ 6788280 h 6859293"/>
              <a:gd name="connsiteX65" fmla="*/ 6229226 w 8525109"/>
              <a:gd name="connsiteY65" fmla="*/ 6857684 h 6859293"/>
              <a:gd name="connsiteX66" fmla="*/ 0 w 8525109"/>
              <a:gd name="connsiteY66" fmla="*/ 6859293 h 6859293"/>
              <a:gd name="connsiteX67" fmla="*/ 0 w 8525109"/>
              <a:gd name="connsiteY67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896072 w 8525109"/>
              <a:gd name="connsiteY54" fmla="*/ 61084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834299 w 8525109"/>
              <a:gd name="connsiteY53" fmla="*/ 5899075 h 6859293"/>
              <a:gd name="connsiteX54" fmla="*/ 6544853 w 8525109"/>
              <a:gd name="connsiteY54" fmla="*/ 6019582 h 6859293"/>
              <a:gd name="connsiteX55" fmla="*/ 6524887 w 8525109"/>
              <a:gd name="connsiteY55" fmla="*/ 6249538 h 6859293"/>
              <a:gd name="connsiteX56" fmla="*/ 6378787 w 8525109"/>
              <a:gd name="connsiteY56" fmla="*/ 6426429 h 6859293"/>
              <a:gd name="connsiteX57" fmla="*/ 6386119 w 8525109"/>
              <a:gd name="connsiteY57" fmla="*/ 6529594 h 6859293"/>
              <a:gd name="connsiteX58" fmla="*/ 6345764 w 8525109"/>
              <a:gd name="connsiteY58" fmla="*/ 6582653 h 6859293"/>
              <a:gd name="connsiteX59" fmla="*/ 6319732 w 8525109"/>
              <a:gd name="connsiteY59" fmla="*/ 6616734 h 6859293"/>
              <a:gd name="connsiteX60" fmla="*/ 6342151 w 8525109"/>
              <a:gd name="connsiteY60" fmla="*/ 6663823 h 6859293"/>
              <a:gd name="connsiteX61" fmla="*/ 6284371 w 8525109"/>
              <a:gd name="connsiteY61" fmla="*/ 6698219 h 6859293"/>
              <a:gd name="connsiteX62" fmla="*/ 6271742 w 8525109"/>
              <a:gd name="connsiteY62" fmla="*/ 6740121 h 6859293"/>
              <a:gd name="connsiteX63" fmla="*/ 6297326 w 8525109"/>
              <a:gd name="connsiteY63" fmla="*/ 6788280 h 6859293"/>
              <a:gd name="connsiteX64" fmla="*/ 6229226 w 8525109"/>
              <a:gd name="connsiteY64" fmla="*/ 6857684 h 6859293"/>
              <a:gd name="connsiteX65" fmla="*/ 0 w 8525109"/>
              <a:gd name="connsiteY65" fmla="*/ 6859293 h 6859293"/>
              <a:gd name="connsiteX66" fmla="*/ 0 w 8525109"/>
              <a:gd name="connsiteY66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786357 w 8525109"/>
              <a:gd name="connsiteY52" fmla="*/ 579856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  <a:gd name="connsiteX0" fmla="*/ 0 w 8525109"/>
              <a:gd name="connsiteY0" fmla="*/ 1294 h 6859293"/>
              <a:gd name="connsiteX1" fmla="*/ 8525109 w 8525109"/>
              <a:gd name="connsiteY1" fmla="*/ 0 h 6859293"/>
              <a:gd name="connsiteX2" fmla="*/ 8346944 w 8525109"/>
              <a:gd name="connsiteY2" fmla="*/ 81346 h 6859293"/>
              <a:gd name="connsiteX3" fmla="*/ 8132380 w 8525109"/>
              <a:gd name="connsiteY3" fmla="*/ 160094 h 6859293"/>
              <a:gd name="connsiteX4" fmla="*/ 7789959 w 8525109"/>
              <a:gd name="connsiteY4" fmla="*/ 249711 h 6859293"/>
              <a:gd name="connsiteX5" fmla="*/ 7739796 w 8525109"/>
              <a:gd name="connsiteY5" fmla="*/ 336899 h 6859293"/>
              <a:gd name="connsiteX6" fmla="*/ 7630310 w 8525109"/>
              <a:gd name="connsiteY6" fmla="*/ 391945 h 6859293"/>
              <a:gd name="connsiteX7" fmla="*/ 7548568 w 8525109"/>
              <a:gd name="connsiteY7" fmla="*/ 455733 h 6859293"/>
              <a:gd name="connsiteX8" fmla="*/ 7398684 w 8525109"/>
              <a:gd name="connsiteY8" fmla="*/ 558216 h 6859293"/>
              <a:gd name="connsiteX9" fmla="*/ 7183085 w 8525109"/>
              <a:gd name="connsiteY9" fmla="*/ 655795 h 6859293"/>
              <a:gd name="connsiteX10" fmla="*/ 7100644 w 8525109"/>
              <a:gd name="connsiteY10" fmla="*/ 702928 h 6859293"/>
              <a:gd name="connsiteX11" fmla="*/ 6881664 w 8525109"/>
              <a:gd name="connsiteY11" fmla="*/ 879412 h 6859293"/>
              <a:gd name="connsiteX12" fmla="*/ 6648434 w 8525109"/>
              <a:gd name="connsiteY12" fmla="*/ 1205955 h 6859293"/>
              <a:gd name="connsiteX13" fmla="*/ 6378545 w 8525109"/>
              <a:gd name="connsiteY13" fmla="*/ 1435483 h 6859293"/>
              <a:gd name="connsiteX14" fmla="*/ 6262148 w 8525109"/>
              <a:gd name="connsiteY14" fmla="*/ 1967864 h 6859293"/>
              <a:gd name="connsiteX15" fmla="*/ 6378456 w 8525109"/>
              <a:gd name="connsiteY15" fmla="*/ 2263112 h 6859293"/>
              <a:gd name="connsiteX16" fmla="*/ 6346980 w 8525109"/>
              <a:gd name="connsiteY16" fmla="*/ 2427403 h 6859293"/>
              <a:gd name="connsiteX17" fmla="*/ 6323990 w 8525109"/>
              <a:gd name="connsiteY17" fmla="*/ 2540163 h 6859293"/>
              <a:gd name="connsiteX18" fmla="*/ 6299971 w 8525109"/>
              <a:gd name="connsiteY18" fmla="*/ 2854136 h 6859293"/>
              <a:gd name="connsiteX19" fmla="*/ 6305256 w 8525109"/>
              <a:gd name="connsiteY19" fmla="*/ 2966440 h 6859293"/>
              <a:gd name="connsiteX20" fmla="*/ 6297430 w 8525109"/>
              <a:gd name="connsiteY20" fmla="*/ 3012274 h 6859293"/>
              <a:gd name="connsiteX21" fmla="*/ 6301903 w 8525109"/>
              <a:gd name="connsiteY21" fmla="*/ 3018825 h 6859293"/>
              <a:gd name="connsiteX22" fmla="*/ 6312288 w 8525109"/>
              <a:gd name="connsiteY22" fmla="*/ 3143056 h 6859293"/>
              <a:gd name="connsiteX23" fmla="*/ 6588668 w 8525109"/>
              <a:gd name="connsiteY23" fmla="*/ 3487320 h 6859293"/>
              <a:gd name="connsiteX24" fmla="*/ 6585046 w 8525109"/>
              <a:gd name="connsiteY24" fmla="*/ 3572410 h 6859293"/>
              <a:gd name="connsiteX25" fmla="*/ 6629468 w 8525109"/>
              <a:gd name="connsiteY25" fmla="*/ 3624445 h 6859293"/>
              <a:gd name="connsiteX26" fmla="*/ 6598751 w 8525109"/>
              <a:gd name="connsiteY26" fmla="*/ 3705365 h 6859293"/>
              <a:gd name="connsiteX27" fmla="*/ 6554074 w 8525109"/>
              <a:gd name="connsiteY27" fmla="*/ 3776874 h 6859293"/>
              <a:gd name="connsiteX28" fmla="*/ 6542727 w 8525109"/>
              <a:gd name="connsiteY28" fmla="*/ 4144118 h 6859293"/>
              <a:gd name="connsiteX29" fmla="*/ 6574700 w 8525109"/>
              <a:gd name="connsiteY29" fmla="*/ 4254383 h 6859293"/>
              <a:gd name="connsiteX30" fmla="*/ 6630782 w 8525109"/>
              <a:gd name="connsiteY30" fmla="*/ 4496524 h 6859293"/>
              <a:gd name="connsiteX31" fmla="*/ 6657121 w 8525109"/>
              <a:gd name="connsiteY31" fmla="*/ 4594092 h 6859293"/>
              <a:gd name="connsiteX32" fmla="*/ 6675304 w 8525109"/>
              <a:gd name="connsiteY32" fmla="*/ 4627078 h 6859293"/>
              <a:gd name="connsiteX33" fmla="*/ 6695194 w 8525109"/>
              <a:gd name="connsiteY33" fmla="*/ 4675881 h 6859293"/>
              <a:gd name="connsiteX34" fmla="*/ 6694674 w 8525109"/>
              <a:gd name="connsiteY34" fmla="*/ 4707963 h 6859293"/>
              <a:gd name="connsiteX35" fmla="*/ 6696125 w 8525109"/>
              <a:gd name="connsiteY35" fmla="*/ 4713606 h 6859293"/>
              <a:gd name="connsiteX36" fmla="*/ 6683308 w 8525109"/>
              <a:gd name="connsiteY36" fmla="*/ 4753785 h 6859293"/>
              <a:gd name="connsiteX37" fmla="*/ 6662625 w 8525109"/>
              <a:gd name="connsiteY37" fmla="*/ 4925428 h 6859293"/>
              <a:gd name="connsiteX38" fmla="*/ 6666282 w 8525109"/>
              <a:gd name="connsiteY38" fmla="*/ 5051023 h 6859293"/>
              <a:gd name="connsiteX39" fmla="*/ 6674923 w 8525109"/>
              <a:gd name="connsiteY39" fmla="*/ 5093902 h 6859293"/>
              <a:gd name="connsiteX40" fmla="*/ 6688949 w 8525109"/>
              <a:gd name="connsiteY40" fmla="*/ 5165855 h 6859293"/>
              <a:gd name="connsiteX41" fmla="*/ 6713476 w 8525109"/>
              <a:gd name="connsiteY41" fmla="*/ 5228723 h 6859293"/>
              <a:gd name="connsiteX42" fmla="*/ 6699741 w 8525109"/>
              <a:gd name="connsiteY42" fmla="*/ 5297032 h 6859293"/>
              <a:gd name="connsiteX43" fmla="*/ 6698438 w 8525109"/>
              <a:gd name="connsiteY43" fmla="*/ 5354609 h 6859293"/>
              <a:gd name="connsiteX44" fmla="*/ 6705394 w 8525109"/>
              <a:gd name="connsiteY44" fmla="*/ 5358041 h 6859293"/>
              <a:gd name="connsiteX45" fmla="*/ 6705941 w 8525109"/>
              <a:gd name="connsiteY45" fmla="*/ 5365323 h 6859293"/>
              <a:gd name="connsiteX46" fmla="*/ 6698760 w 8525109"/>
              <a:gd name="connsiteY46" fmla="*/ 5370482 h 6859293"/>
              <a:gd name="connsiteX47" fmla="*/ 6674560 w 8525109"/>
              <a:gd name="connsiteY47" fmla="*/ 5466409 h 6859293"/>
              <a:gd name="connsiteX48" fmla="*/ 6698322 w 8525109"/>
              <a:gd name="connsiteY48" fmla="*/ 5544572 h 6859293"/>
              <a:gd name="connsiteX49" fmla="*/ 6673987 w 8525109"/>
              <a:gd name="connsiteY49" fmla="*/ 5608056 h 6859293"/>
              <a:gd name="connsiteX50" fmla="*/ 6665359 w 8525109"/>
              <a:gd name="connsiteY50" fmla="*/ 5658280 h 6859293"/>
              <a:gd name="connsiteX51" fmla="*/ 6718420 w 8525109"/>
              <a:gd name="connsiteY51" fmla="*/ 5748969 h 6859293"/>
              <a:gd name="connsiteX52" fmla="*/ 6554700 w 8525109"/>
              <a:gd name="connsiteY52" fmla="*/ 5893814 h 6859293"/>
              <a:gd name="connsiteX53" fmla="*/ 6544853 w 8525109"/>
              <a:gd name="connsiteY53" fmla="*/ 6019582 h 6859293"/>
              <a:gd name="connsiteX54" fmla="*/ 6524887 w 8525109"/>
              <a:gd name="connsiteY54" fmla="*/ 6249538 h 6859293"/>
              <a:gd name="connsiteX55" fmla="*/ 6378787 w 8525109"/>
              <a:gd name="connsiteY55" fmla="*/ 6426429 h 6859293"/>
              <a:gd name="connsiteX56" fmla="*/ 6386119 w 8525109"/>
              <a:gd name="connsiteY56" fmla="*/ 6529594 h 6859293"/>
              <a:gd name="connsiteX57" fmla="*/ 6345764 w 8525109"/>
              <a:gd name="connsiteY57" fmla="*/ 6582653 h 6859293"/>
              <a:gd name="connsiteX58" fmla="*/ 6319732 w 8525109"/>
              <a:gd name="connsiteY58" fmla="*/ 6616734 h 6859293"/>
              <a:gd name="connsiteX59" fmla="*/ 6342151 w 8525109"/>
              <a:gd name="connsiteY59" fmla="*/ 6663823 h 6859293"/>
              <a:gd name="connsiteX60" fmla="*/ 6284371 w 8525109"/>
              <a:gd name="connsiteY60" fmla="*/ 6698219 h 6859293"/>
              <a:gd name="connsiteX61" fmla="*/ 6271742 w 8525109"/>
              <a:gd name="connsiteY61" fmla="*/ 6740121 h 6859293"/>
              <a:gd name="connsiteX62" fmla="*/ 6297326 w 8525109"/>
              <a:gd name="connsiteY62" fmla="*/ 6788280 h 6859293"/>
              <a:gd name="connsiteX63" fmla="*/ 6229226 w 8525109"/>
              <a:gd name="connsiteY63" fmla="*/ 6857684 h 6859293"/>
              <a:gd name="connsiteX64" fmla="*/ 0 w 8525109"/>
              <a:gd name="connsiteY64" fmla="*/ 6859293 h 6859293"/>
              <a:gd name="connsiteX65" fmla="*/ 0 w 8525109"/>
              <a:gd name="connsiteY65" fmla="*/ 1294 h 6859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8525109" h="6859293">
                <a:moveTo>
                  <a:pt x="0" y="1294"/>
                </a:moveTo>
                <a:lnTo>
                  <a:pt x="8525109" y="0"/>
                </a:lnTo>
                <a:cubicBezTo>
                  <a:pt x="8523098" y="23571"/>
                  <a:pt x="8348955" y="57775"/>
                  <a:pt x="8346944" y="81346"/>
                </a:cubicBezTo>
                <a:cubicBezTo>
                  <a:pt x="8339785" y="115716"/>
                  <a:pt x="8136408" y="130310"/>
                  <a:pt x="8132380" y="160094"/>
                </a:cubicBezTo>
                <a:cubicBezTo>
                  <a:pt x="8099084" y="189352"/>
                  <a:pt x="7801155" y="220285"/>
                  <a:pt x="7789959" y="249711"/>
                </a:cubicBezTo>
                <a:cubicBezTo>
                  <a:pt x="7776471" y="330607"/>
                  <a:pt x="7755406" y="238056"/>
                  <a:pt x="7739796" y="336899"/>
                </a:cubicBezTo>
                <a:cubicBezTo>
                  <a:pt x="7725890" y="409983"/>
                  <a:pt x="7660792" y="339224"/>
                  <a:pt x="7630310" y="391945"/>
                </a:cubicBezTo>
                <a:cubicBezTo>
                  <a:pt x="7656374" y="404037"/>
                  <a:pt x="7551098" y="439421"/>
                  <a:pt x="7548568" y="455733"/>
                </a:cubicBezTo>
                <a:cubicBezTo>
                  <a:pt x="7491249" y="502661"/>
                  <a:pt x="7481432" y="488429"/>
                  <a:pt x="7398684" y="558216"/>
                </a:cubicBezTo>
                <a:lnTo>
                  <a:pt x="7183085" y="655795"/>
                </a:lnTo>
                <a:cubicBezTo>
                  <a:pt x="7174635" y="699934"/>
                  <a:pt x="7119917" y="697845"/>
                  <a:pt x="7100644" y="702928"/>
                </a:cubicBezTo>
                <a:cubicBezTo>
                  <a:pt x="7061979" y="734029"/>
                  <a:pt x="6931985" y="812752"/>
                  <a:pt x="6881664" y="879412"/>
                </a:cubicBezTo>
                <a:cubicBezTo>
                  <a:pt x="6845709" y="1016310"/>
                  <a:pt x="6664543" y="1086816"/>
                  <a:pt x="6648434" y="1205955"/>
                </a:cubicBezTo>
                <a:cubicBezTo>
                  <a:pt x="6615139" y="1235215"/>
                  <a:pt x="6502026" y="1398108"/>
                  <a:pt x="6378545" y="1435483"/>
                </a:cubicBezTo>
                <a:cubicBezTo>
                  <a:pt x="6365056" y="1516378"/>
                  <a:pt x="6193544" y="1821313"/>
                  <a:pt x="6262148" y="1967864"/>
                </a:cubicBezTo>
                <a:cubicBezTo>
                  <a:pt x="6248241" y="2040947"/>
                  <a:pt x="6408938" y="2174610"/>
                  <a:pt x="6378456" y="2263112"/>
                </a:cubicBezTo>
                <a:cubicBezTo>
                  <a:pt x="6404521" y="2275205"/>
                  <a:pt x="6349508" y="2411091"/>
                  <a:pt x="6346980" y="2427403"/>
                </a:cubicBezTo>
                <a:cubicBezTo>
                  <a:pt x="6378138" y="2455016"/>
                  <a:pt x="6329861" y="2500252"/>
                  <a:pt x="6323990" y="2540163"/>
                </a:cubicBezTo>
                <a:cubicBezTo>
                  <a:pt x="6270937" y="2648388"/>
                  <a:pt x="6317811" y="2724717"/>
                  <a:pt x="6299971" y="2854136"/>
                </a:cubicBezTo>
                <a:cubicBezTo>
                  <a:pt x="6296888" y="2891114"/>
                  <a:pt x="6314227" y="2925363"/>
                  <a:pt x="6305256" y="2966440"/>
                </a:cubicBezTo>
                <a:lnTo>
                  <a:pt x="6297430" y="3012274"/>
                </a:lnTo>
                <a:lnTo>
                  <a:pt x="6301903" y="3018825"/>
                </a:lnTo>
                <a:lnTo>
                  <a:pt x="6312288" y="3143056"/>
                </a:lnTo>
                <a:cubicBezTo>
                  <a:pt x="6310891" y="3149752"/>
                  <a:pt x="6583014" y="3475947"/>
                  <a:pt x="6588668" y="3487320"/>
                </a:cubicBezTo>
                <a:cubicBezTo>
                  <a:pt x="6634248" y="3519659"/>
                  <a:pt x="6614325" y="3540071"/>
                  <a:pt x="6585046" y="3572410"/>
                </a:cubicBezTo>
                <a:lnTo>
                  <a:pt x="6629468" y="3624445"/>
                </a:lnTo>
                <a:cubicBezTo>
                  <a:pt x="6652241" y="3718251"/>
                  <a:pt x="6641921" y="3680584"/>
                  <a:pt x="6598751" y="3705365"/>
                </a:cubicBezTo>
                <a:cubicBezTo>
                  <a:pt x="6586841" y="3803279"/>
                  <a:pt x="6545297" y="3677859"/>
                  <a:pt x="6554074" y="3776874"/>
                </a:cubicBezTo>
                <a:cubicBezTo>
                  <a:pt x="6603160" y="3807688"/>
                  <a:pt x="6522549" y="4096085"/>
                  <a:pt x="6542727" y="4144118"/>
                </a:cubicBezTo>
                <a:cubicBezTo>
                  <a:pt x="6562367" y="4176079"/>
                  <a:pt x="6560025" y="4195650"/>
                  <a:pt x="6574700" y="4254383"/>
                </a:cubicBezTo>
                <a:lnTo>
                  <a:pt x="6630782" y="4496524"/>
                </a:lnTo>
                <a:cubicBezTo>
                  <a:pt x="6629041" y="4519390"/>
                  <a:pt x="6642831" y="4584907"/>
                  <a:pt x="6657121" y="4594092"/>
                </a:cubicBezTo>
                <a:cubicBezTo>
                  <a:pt x="6662404" y="4607092"/>
                  <a:pt x="6661388" y="4624229"/>
                  <a:pt x="6675304" y="4627078"/>
                </a:cubicBezTo>
                <a:cubicBezTo>
                  <a:pt x="6692614" y="4633342"/>
                  <a:pt x="6678575" y="4687642"/>
                  <a:pt x="6695194" y="4675881"/>
                </a:cubicBezTo>
                <a:cubicBezTo>
                  <a:pt x="6692850" y="4685480"/>
                  <a:pt x="6692968" y="4696468"/>
                  <a:pt x="6694674" y="4707963"/>
                </a:cubicBezTo>
                <a:lnTo>
                  <a:pt x="6696125" y="4713606"/>
                </a:lnTo>
                <a:lnTo>
                  <a:pt x="6683308" y="4753785"/>
                </a:lnTo>
                <a:cubicBezTo>
                  <a:pt x="6668335" y="4815923"/>
                  <a:pt x="6667993" y="4871470"/>
                  <a:pt x="6662625" y="4925428"/>
                </a:cubicBezTo>
                <a:cubicBezTo>
                  <a:pt x="6658601" y="5005991"/>
                  <a:pt x="6700287" y="4944554"/>
                  <a:pt x="6666282" y="5051023"/>
                </a:cubicBezTo>
                <a:cubicBezTo>
                  <a:pt x="6680923" y="5058719"/>
                  <a:pt x="6681720" y="5071193"/>
                  <a:pt x="6674923" y="5093902"/>
                </a:cubicBezTo>
                <a:cubicBezTo>
                  <a:pt x="6674055" y="5132824"/>
                  <a:pt x="6710642" y="5122188"/>
                  <a:pt x="6688949" y="5165855"/>
                </a:cubicBezTo>
                <a:lnTo>
                  <a:pt x="6713476" y="5228723"/>
                </a:lnTo>
                <a:cubicBezTo>
                  <a:pt x="6707551" y="5226289"/>
                  <a:pt x="6700321" y="5281266"/>
                  <a:pt x="6699741" y="5297032"/>
                </a:cubicBezTo>
                <a:cubicBezTo>
                  <a:pt x="6701613" y="5329833"/>
                  <a:pt x="6674230" y="5339676"/>
                  <a:pt x="6698438" y="5354609"/>
                </a:cubicBezTo>
                <a:lnTo>
                  <a:pt x="6705394" y="5358041"/>
                </a:lnTo>
                <a:cubicBezTo>
                  <a:pt x="6705576" y="5360469"/>
                  <a:pt x="6705758" y="5362897"/>
                  <a:pt x="6705941" y="5365323"/>
                </a:cubicBezTo>
                <a:cubicBezTo>
                  <a:pt x="6705372" y="5369193"/>
                  <a:pt x="6703413" y="5371317"/>
                  <a:pt x="6698760" y="5370482"/>
                </a:cubicBezTo>
                <a:cubicBezTo>
                  <a:pt x="6715543" y="5401859"/>
                  <a:pt x="6682626" y="5435742"/>
                  <a:pt x="6674560" y="5466409"/>
                </a:cubicBezTo>
                <a:cubicBezTo>
                  <a:pt x="6691190" y="5490459"/>
                  <a:pt x="6702277" y="5480278"/>
                  <a:pt x="6698322" y="5544572"/>
                </a:cubicBezTo>
                <a:lnTo>
                  <a:pt x="6673987" y="5608056"/>
                </a:lnTo>
                <a:lnTo>
                  <a:pt x="6665359" y="5658280"/>
                </a:lnTo>
                <a:lnTo>
                  <a:pt x="6718420" y="5748969"/>
                </a:lnTo>
                <a:cubicBezTo>
                  <a:pt x="6736039" y="5789564"/>
                  <a:pt x="6562893" y="5836768"/>
                  <a:pt x="6554700" y="5893814"/>
                </a:cubicBezTo>
                <a:cubicBezTo>
                  <a:pt x="6525772" y="5938916"/>
                  <a:pt x="6588431" y="5944420"/>
                  <a:pt x="6544853" y="6019582"/>
                </a:cubicBezTo>
                <a:cubicBezTo>
                  <a:pt x="6561064" y="6041815"/>
                  <a:pt x="6507729" y="6219301"/>
                  <a:pt x="6524887" y="6249538"/>
                </a:cubicBezTo>
                <a:cubicBezTo>
                  <a:pt x="6491924" y="6350069"/>
                  <a:pt x="6375368" y="6363960"/>
                  <a:pt x="6378787" y="6426429"/>
                </a:cubicBezTo>
                <a:cubicBezTo>
                  <a:pt x="6377191" y="6484448"/>
                  <a:pt x="6423364" y="6440545"/>
                  <a:pt x="6386119" y="6529594"/>
                </a:cubicBezTo>
                <a:cubicBezTo>
                  <a:pt x="6385279" y="6550368"/>
                  <a:pt x="6339298" y="6562912"/>
                  <a:pt x="6345764" y="6582653"/>
                </a:cubicBezTo>
                <a:lnTo>
                  <a:pt x="6319732" y="6616734"/>
                </a:lnTo>
                <a:lnTo>
                  <a:pt x="6342151" y="6663823"/>
                </a:lnTo>
                <a:lnTo>
                  <a:pt x="6284371" y="6698219"/>
                </a:lnTo>
                <a:cubicBezTo>
                  <a:pt x="6275919" y="6719928"/>
                  <a:pt x="6288754" y="6713569"/>
                  <a:pt x="6271742" y="6740121"/>
                </a:cubicBezTo>
                <a:cubicBezTo>
                  <a:pt x="6276761" y="6763000"/>
                  <a:pt x="6287023" y="6777558"/>
                  <a:pt x="6297326" y="6788280"/>
                </a:cubicBezTo>
                <a:cubicBezTo>
                  <a:pt x="6298521" y="6802579"/>
                  <a:pt x="6228030" y="6843385"/>
                  <a:pt x="6229226" y="6857684"/>
                </a:cubicBezTo>
                <a:lnTo>
                  <a:pt x="0" y="6859293"/>
                </a:lnTo>
                <a:lnTo>
                  <a:pt x="0" y="1294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09" name="Rectangle 6">
            <a:extLst>
              <a:ext uri="{FF2B5EF4-FFF2-40B4-BE49-F238E27FC236}">
                <a16:creationId xmlns:a16="http://schemas.microsoft.com/office/drawing/2014/main" id="{17F535C9-7CC8-4CF6-ACB6-19C8F963D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777009">
            <a:off x="10382160" y="813415"/>
            <a:ext cx="1367625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1" name="Freeform: Shape 4110">
            <a:extLst>
              <a:ext uri="{FF2B5EF4-FFF2-40B4-BE49-F238E27FC236}">
                <a16:creationId xmlns:a16="http://schemas.microsoft.com/office/drawing/2014/main" id="{2BDED224-1C09-48A0-B193-062E88A12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37316" y="3422445"/>
            <a:ext cx="3638020" cy="273210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100" name="Picture 4" descr="Buildings and Architecture">
            <a:extLst>
              <a:ext uri="{FF2B5EF4-FFF2-40B4-BE49-F238E27FC236}">
                <a16:creationId xmlns:a16="http://schemas.microsoft.com/office/drawing/2014/main" id="{491870D1-D7BC-21C4-DE9E-AF94FD361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r="2" b="2"/>
          <a:stretch>
            <a:fillRect/>
          </a:stretch>
        </p:blipFill>
        <p:spPr bwMode="auto">
          <a:xfrm>
            <a:off x="8096690" y="3579285"/>
            <a:ext cx="3324472" cy="241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3" name="Rectangle 6">
            <a:extLst>
              <a:ext uri="{FF2B5EF4-FFF2-40B4-BE49-F238E27FC236}">
                <a16:creationId xmlns:a16="http://schemas.microsoft.com/office/drawing/2014/main" id="{AFB74E1F-5C8C-4335-9A1B-CD83BD044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22293">
            <a:off x="10731872" y="3188358"/>
            <a:ext cx="1231401" cy="42898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15" name="Freeform: Shape 4114">
            <a:extLst>
              <a:ext uri="{FF2B5EF4-FFF2-40B4-BE49-F238E27FC236}">
                <a16:creationId xmlns:a16="http://schemas.microsoft.com/office/drawing/2014/main" id="{BDB288CF-D271-4269-9FD5-964BE4D4B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555733" y="540333"/>
            <a:ext cx="3636267" cy="27516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098" name="Picture 2" descr="St Mary of Bethlehem, Priory of | Know ...">
            <a:extLst>
              <a:ext uri="{FF2B5EF4-FFF2-40B4-BE49-F238E27FC236}">
                <a16:creationId xmlns:a16="http://schemas.microsoft.com/office/drawing/2014/main" id="{469B8B92-7750-C895-63AA-4300237C6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 r="7984" b="-3"/>
          <a:stretch>
            <a:fillRect/>
          </a:stretch>
        </p:blipFill>
        <p:spPr bwMode="auto">
          <a:xfrm>
            <a:off x="8716604" y="699909"/>
            <a:ext cx="3314533" cy="242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t's Bedlam Here!! – amUSIngArtifacts">
            <a:extLst>
              <a:ext uri="{FF2B5EF4-FFF2-40B4-BE49-F238E27FC236}">
                <a16:creationId xmlns:a16="http://schemas.microsoft.com/office/drawing/2014/main" id="{579EBA11-821F-1E24-E2E2-D42B7E05B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577" y="4788495"/>
            <a:ext cx="278506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4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10043A-8093-7C91-2E18-4D7BEE2E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Period of Enlightenment</a:t>
            </a: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FF954-3ADE-4EA2-DA4E-09962457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7103165" cy="4119172"/>
          </a:xfrm>
        </p:spPr>
        <p:txBody>
          <a:bodyPr anchor="t">
            <a:normAutofit fontScale="92500" lnSpcReduction="10000"/>
          </a:bodyPr>
          <a:lstStyle/>
          <a:p>
            <a:pPr algn="just"/>
            <a:r>
              <a:rPr lang="en-US" dirty="0"/>
              <a:t>In the 1790s, a period of </a:t>
            </a:r>
            <a:r>
              <a:rPr lang="en-US" i="1" dirty="0"/>
              <a:t>enlightenment concerning persons with mental illness began.</a:t>
            </a:r>
            <a:r>
              <a:rPr lang="en-US" dirty="0"/>
              <a:t> </a:t>
            </a:r>
          </a:p>
          <a:p>
            <a:pPr algn="just"/>
            <a:r>
              <a:rPr lang="en-US" b="1" dirty="0"/>
              <a:t>Philippe Pinel </a:t>
            </a:r>
            <a:r>
              <a:rPr lang="en-US" dirty="0"/>
              <a:t>in France and </a:t>
            </a:r>
            <a:r>
              <a:rPr lang="en-US" b="1" dirty="0"/>
              <a:t>William Tuke in England </a:t>
            </a:r>
            <a:r>
              <a:rPr lang="en-US" dirty="0"/>
              <a:t>formulated the concept of </a:t>
            </a:r>
            <a:r>
              <a:rPr lang="en-US" b="1" dirty="0">
                <a:highlight>
                  <a:srgbClr val="FFFF00"/>
                </a:highlight>
              </a:rPr>
              <a:t>asylum</a:t>
            </a:r>
            <a:r>
              <a:rPr lang="en-US" b="1" dirty="0"/>
              <a:t> as a safe refuge </a:t>
            </a:r>
            <a:r>
              <a:rPr lang="en-US" dirty="0"/>
              <a:t>or haven offering protection at institutions where people had been whipped, </a:t>
            </a:r>
            <a:r>
              <a:rPr lang="en-US" b="1" dirty="0"/>
              <a:t>beaten</a:t>
            </a:r>
            <a:r>
              <a:rPr lang="en-US" dirty="0"/>
              <a:t>, and </a:t>
            </a:r>
            <a:r>
              <a:rPr lang="en-US" b="1" dirty="0"/>
              <a:t>starved</a:t>
            </a:r>
            <a:r>
              <a:rPr lang="en-US" dirty="0"/>
              <a:t> because they were mentally ill.</a:t>
            </a:r>
          </a:p>
          <a:p>
            <a:pPr algn="just"/>
            <a:endParaRPr lang="en-US" dirty="0"/>
          </a:p>
          <a:p>
            <a:pPr algn="just"/>
            <a:r>
              <a:rPr lang="en-US" sz="1800" dirty="0"/>
              <a:t>French psychiatrist Philippe Pinel (1745-1826) releasing lunatics from their chains at the Salpêtrière asylum in Paris in 1795</a:t>
            </a:r>
          </a:p>
          <a:p>
            <a:pPr algn="just"/>
            <a:endParaRPr lang="en-US" dirty="0"/>
          </a:p>
        </p:txBody>
      </p:sp>
      <p:pic>
        <p:nvPicPr>
          <p:cNvPr id="3074" name="Picture 2" descr="French psychiatrist Philippe Pinel (1745-1826) releasing lunatics from their chains at the Salpêtrière asylum in Paris in 1795. The chains were very Murphy bill.">
            <a:extLst>
              <a:ext uri="{FF2B5EF4-FFF2-40B4-BE49-F238E27FC236}">
                <a16:creationId xmlns:a16="http://schemas.microsoft.com/office/drawing/2014/main" id="{4B5A5FE0-A181-5388-BF00-FAFEB3546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1" r="10727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44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DD11E-68E9-6E9B-359D-E2D5AEB16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United state during Enlightenment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AC02D-DCFD-F86B-62EA-6BDCEACE3C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/>
            <a:r>
              <a:rPr lang="en-US" b="1" dirty="0"/>
              <a:t>With this movement began the moral treatment of the mentally ill</a:t>
            </a:r>
            <a:r>
              <a:rPr lang="en-US" dirty="0"/>
              <a:t>. In the United States, Dorothea Dix (1802–1887) began a crusade to </a:t>
            </a:r>
            <a:r>
              <a:rPr lang="en-US" b="1" dirty="0"/>
              <a:t>reform the treatment of mental illness after a visit to Tuke’s institution in England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She was instrumental in </a:t>
            </a:r>
            <a:r>
              <a:rPr lang="en-US" b="1" dirty="0"/>
              <a:t>opening 32 state hospitals that offered asylum to the suffering</a:t>
            </a:r>
            <a:r>
              <a:rPr lang="en-US" dirty="0"/>
              <a:t>. </a:t>
            </a:r>
          </a:p>
          <a:p>
            <a:pPr algn="just"/>
            <a:r>
              <a:rPr lang="en-US" b="1" dirty="0"/>
              <a:t>Dix believed that society was obligated to those who were mentally ill</a:t>
            </a:r>
            <a:r>
              <a:rPr lang="en-US" dirty="0"/>
              <a:t>; she advocated adequate shelter, nutritious food, and warm clothing.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93654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ADA216DF-C268-4A25-A2DC-51E15F550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2747B-1CD2-74F8-113F-FD5D0A29A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474080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/>
              <a:t>Dorothea Dix Hospital</a:t>
            </a:r>
          </a:p>
        </p:txBody>
      </p:sp>
      <p:pic>
        <p:nvPicPr>
          <p:cNvPr id="6146" name="Picture 2" descr="Dorothea Dix Hospital (H-7) | NC DNCR">
            <a:extLst>
              <a:ext uri="{FF2B5EF4-FFF2-40B4-BE49-F238E27FC236}">
                <a16:creationId xmlns:a16="http://schemas.microsoft.com/office/drawing/2014/main" id="{8C2A5067-8BB9-CB48-2E69-0DB8B23F5F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752" y="800771"/>
            <a:ext cx="3758184" cy="281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orothea Dix Hospital Admits Its First Patient | NC DNCR">
            <a:extLst>
              <a:ext uri="{FF2B5EF4-FFF2-40B4-BE49-F238E27FC236}">
                <a16:creationId xmlns:a16="http://schemas.microsoft.com/office/drawing/2014/main" id="{6FA22F35-250F-06AA-F833-8033887D3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4528" y="808352"/>
            <a:ext cx="3758184" cy="27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orothea Dix – Trans-Allegheny Lunatic Asylum">
            <a:extLst>
              <a:ext uri="{FF2B5EF4-FFF2-40B4-BE49-F238E27FC236}">
                <a16:creationId xmlns:a16="http://schemas.microsoft.com/office/drawing/2014/main" id="{215FE0D3-F75E-82DB-6D9F-CBD287B9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7304" y="808353"/>
            <a:ext cx="3758184" cy="279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sketch line">
            <a:extLst>
              <a:ext uri="{FF2B5EF4-FFF2-40B4-BE49-F238E27FC236}">
                <a16:creationId xmlns:a16="http://schemas.microsoft.com/office/drawing/2014/main" id="{DE127D07-37F2-4FE3-9F47-F0CD6740D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563476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670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C9B66-2027-CB03-7BFB-29ACBA656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The Decline of Early Asylums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F22E4-52A4-61C2-4494-8CD96A9A7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The period of enlightenment was short-lived. Within 100 years after the establishment of the first asylum</a:t>
            </a:r>
            <a:r>
              <a:rPr lang="en-US" b="1" dirty="0"/>
              <a:t>, state hospitals were in trouble. </a:t>
            </a:r>
          </a:p>
          <a:p>
            <a:r>
              <a:rPr lang="en-US" dirty="0"/>
              <a:t>Attendants were accused of abusing the residents, the </a:t>
            </a:r>
            <a:r>
              <a:rPr lang="en-US" b="1" dirty="0"/>
              <a:t>rural locations of hospitals were viewed </a:t>
            </a:r>
            <a:r>
              <a:rPr lang="en-US" dirty="0"/>
              <a:t>as </a:t>
            </a:r>
            <a:r>
              <a:rPr lang="en-US" b="1" dirty="0"/>
              <a:t>isolating patients </a:t>
            </a:r>
            <a:r>
              <a:rPr lang="en-US" dirty="0"/>
              <a:t>from their families and homes, and the phrase </a:t>
            </a:r>
            <a:r>
              <a:rPr lang="en-US" b="1" dirty="0"/>
              <a:t>insane asylum took on a negative connotation.</a:t>
            </a:r>
          </a:p>
        </p:txBody>
      </p:sp>
    </p:spTree>
    <p:extLst>
      <p:ext uri="{BB962C8B-B14F-4D97-AF65-F5344CB8AC3E}">
        <p14:creationId xmlns:p14="http://schemas.microsoft.com/office/powerpoint/2010/main" val="157521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4B293-814E-75DE-6333-00CFC5E5F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74B7C-6206-4D0A-0B5F-29E287E04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By the end of this lecture, students will be able to:</a:t>
            </a:r>
          </a:p>
          <a:p>
            <a:r>
              <a:rPr lang="en-US" b="1" dirty="0"/>
              <a:t>Define mental health and mental illness</a:t>
            </a:r>
            <a:r>
              <a:rPr lang="en-US" dirty="0"/>
              <a:t> according to the World Health Organization and differentiate between wellness and mental disorders.</a:t>
            </a:r>
          </a:p>
          <a:p>
            <a:r>
              <a:rPr lang="en-US" b="1" dirty="0"/>
              <a:t>Describe the historical evolution of mental illness treatment</a:t>
            </a:r>
            <a:r>
              <a:rPr lang="en-US" dirty="0"/>
              <a:t>, from ancient religious explanations to modern psychiatric approaches.</a:t>
            </a:r>
          </a:p>
          <a:p>
            <a:r>
              <a:rPr lang="en-US" b="1" dirty="0"/>
              <a:t>Explain the contributions of key figures</a:t>
            </a:r>
            <a:r>
              <a:rPr lang="en-US" dirty="0"/>
              <a:t> such as Philippe Pinel, William Tuke, Dorothea Dix, and Sigmund Freud in the development of mental health care.</a:t>
            </a:r>
          </a:p>
          <a:p>
            <a:r>
              <a:rPr lang="en-US" b="1" dirty="0"/>
              <a:t>Identify and describe the major neurotransmitters</a:t>
            </a:r>
            <a:r>
              <a:rPr lang="en-US" dirty="0"/>
              <a:t> (dopamine, serotonin, norepinephrine, GABA, acetylcholine, glutamate, and histamine) and their roles in mental disorders.</a:t>
            </a:r>
          </a:p>
          <a:p>
            <a:r>
              <a:rPr lang="en-US" b="1" dirty="0"/>
              <a:t>Discuss the relationship between neurotransmitter imbalances and psychiatric conditions</a:t>
            </a:r>
            <a:r>
              <a:rPr lang="en-US" dirty="0"/>
              <a:t>, including the basic mechanisms of psychotropic medications.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18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E8A7F-7220-D0CE-786A-195BEFEDE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Sigmund Freud and Treatment of Mental Disorders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4A458-203D-801B-CB0B-32431E047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The period of scientific study and treatment of mental disorders began with </a:t>
            </a:r>
            <a:r>
              <a:rPr lang="en-US" b="1" dirty="0">
                <a:highlight>
                  <a:srgbClr val="FFFF00"/>
                </a:highlight>
              </a:rPr>
              <a:t>Sigmund Freud </a:t>
            </a:r>
            <a:r>
              <a:rPr lang="en-US" dirty="0"/>
              <a:t>(1856–1939) and others, such as </a:t>
            </a:r>
            <a:r>
              <a:rPr lang="en-US" b="1" dirty="0"/>
              <a:t>Emil Kraepelin </a:t>
            </a:r>
            <a:r>
              <a:rPr lang="en-US" dirty="0"/>
              <a:t>(1856–1926) and </a:t>
            </a:r>
            <a:r>
              <a:rPr lang="en-US" b="1" dirty="0"/>
              <a:t>Eugen Bleuler </a:t>
            </a:r>
            <a:r>
              <a:rPr lang="en-US" dirty="0"/>
              <a:t>(1857–1939).</a:t>
            </a:r>
          </a:p>
          <a:p>
            <a:r>
              <a:rPr lang="en-US" dirty="0"/>
              <a:t>With these men, the study of </a:t>
            </a:r>
            <a:r>
              <a:rPr lang="en-US" b="1" dirty="0"/>
              <a:t>psychiatry and the diagnosis and treatment of mental illness </a:t>
            </a:r>
            <a:r>
              <a:rPr lang="en-US" b="1" dirty="0">
                <a:highlight>
                  <a:srgbClr val="FFFF00"/>
                </a:highlight>
              </a:rPr>
              <a:t>started in earnest</a:t>
            </a:r>
            <a:r>
              <a:rPr lang="en-US" b="1" dirty="0"/>
              <a:t>.</a:t>
            </a:r>
          </a:p>
          <a:p>
            <a:r>
              <a:rPr lang="en-US" b="1" dirty="0"/>
              <a:t>He studied the mind</a:t>
            </a:r>
            <a:r>
              <a:rPr lang="en-US" dirty="0"/>
              <a:t>, its </a:t>
            </a:r>
            <a:r>
              <a:rPr lang="en-US" b="1" dirty="0"/>
              <a:t>disorders</a:t>
            </a:r>
            <a:r>
              <a:rPr lang="en-US" dirty="0"/>
              <a:t>, and their </a:t>
            </a:r>
            <a:r>
              <a:rPr lang="en-US" b="1" dirty="0"/>
              <a:t>treatment</a:t>
            </a:r>
            <a:r>
              <a:rPr lang="en-US" dirty="0"/>
              <a:t> as no one had done before. </a:t>
            </a:r>
            <a:r>
              <a:rPr lang="en-US" i="1" dirty="0"/>
              <a:t>Many other theorists built on Freud’s pioneering work.</a:t>
            </a:r>
          </a:p>
          <a:p>
            <a:r>
              <a:rPr lang="en-US" b="1" dirty="0">
                <a:highlight>
                  <a:srgbClr val="FFFF00"/>
                </a:highlight>
              </a:rPr>
              <a:t>Kraepelin began </a:t>
            </a:r>
            <a:r>
              <a:rPr lang="en-US" i="1" u="sng" dirty="0"/>
              <a:t>classifying mental disorders according to their symptoms.</a:t>
            </a:r>
          </a:p>
        </p:txBody>
      </p:sp>
    </p:spTree>
    <p:extLst>
      <p:ext uri="{BB962C8B-B14F-4D97-AF65-F5344CB8AC3E}">
        <p14:creationId xmlns:p14="http://schemas.microsoft.com/office/powerpoint/2010/main" val="3938144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01" name="Rectangle 7200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3" name="Freeform: Shape 7202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D3FD8-6B40-3094-4C36-75F162FD8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597"/>
            <a:ext cx="9392421" cy="1330841"/>
          </a:xfrm>
        </p:spPr>
        <p:txBody>
          <a:bodyPr>
            <a:normAutofit/>
          </a:bodyPr>
          <a:lstStyle/>
          <a:p>
            <a:r>
              <a:rPr lang="en-US" b="1" dirty="0"/>
              <a:t>Neurotransmitters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FDF9C-AE7B-68EE-3468-90C6A2DF3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2198362"/>
            <a:ext cx="7024166" cy="3917773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Neurotransmitters are the </a:t>
            </a:r>
            <a:r>
              <a:rPr lang="en-US" b="1" dirty="0"/>
              <a:t>chemical substances manufactured</a:t>
            </a:r>
            <a:r>
              <a:rPr lang="en-US" dirty="0"/>
              <a:t> in the neuron that aid in the </a:t>
            </a:r>
            <a:r>
              <a:rPr lang="en-US" i="1" dirty="0"/>
              <a:t>transmission of information throughout the body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They either excite or stimulate an action in the cells (</a:t>
            </a:r>
            <a:r>
              <a:rPr lang="en-US" b="1" dirty="0"/>
              <a:t>excitatory</a:t>
            </a:r>
            <a:r>
              <a:rPr lang="en-US" dirty="0"/>
              <a:t>) or inhibit or stop an action (</a:t>
            </a:r>
            <a:r>
              <a:rPr lang="en-US" b="1" dirty="0"/>
              <a:t>inhibitory</a:t>
            </a:r>
            <a:r>
              <a:rPr lang="en-US" dirty="0"/>
              <a:t>).</a:t>
            </a:r>
          </a:p>
        </p:txBody>
      </p:sp>
      <p:pic>
        <p:nvPicPr>
          <p:cNvPr id="7176" name="Picture 8" descr="Qu'est-ce qu'un neurotransmetteur ?">
            <a:extLst>
              <a:ext uri="{FF2B5EF4-FFF2-40B4-BE49-F238E27FC236}">
                <a16:creationId xmlns:a16="http://schemas.microsoft.com/office/drawing/2014/main" id="{240E3DD5-06BA-B635-F964-ABB7495FB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4" r="1833" b="-2"/>
          <a:stretch>
            <a:fillRect/>
          </a:stretch>
        </p:blipFill>
        <p:spPr bwMode="auto">
          <a:xfrm>
            <a:off x="7350737" y="2669453"/>
            <a:ext cx="4788505" cy="278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05" name="Freeform: Shape 7204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19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347821-13C3-A2AD-91D7-CDF61C89F9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984078"/>
            <a:ext cx="10905066" cy="288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440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1A798-FA11-03CB-55B7-70CC4E9FE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E182771-16DB-11B5-7E07-4CE674F267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14" y="251"/>
            <a:ext cx="8022771" cy="6857749"/>
          </a:xfrm>
        </p:spPr>
      </p:pic>
    </p:spTree>
    <p:extLst>
      <p:ext uri="{BB962C8B-B14F-4D97-AF65-F5344CB8AC3E}">
        <p14:creationId xmlns:p14="http://schemas.microsoft.com/office/powerpoint/2010/main" val="3346606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931C-FB21-CD2F-4D96-12371D405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0A2E913-CC0F-F55C-A477-8DD476BE0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57" y="23707"/>
            <a:ext cx="11136086" cy="6810586"/>
          </a:xfrm>
        </p:spPr>
      </p:pic>
    </p:spTree>
    <p:extLst>
      <p:ext uri="{BB962C8B-B14F-4D97-AF65-F5344CB8AC3E}">
        <p14:creationId xmlns:p14="http://schemas.microsoft.com/office/powerpoint/2010/main" val="2481503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5628E-385D-8ADB-E856-E378E5A51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DEA8CF0-2060-7227-AF4A-6EBFB635C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7" y="0"/>
            <a:ext cx="9469171" cy="221010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CA21B9-5588-1967-FF8E-283782CB1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57" y="2210108"/>
            <a:ext cx="9478698" cy="45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45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828D2F-08BC-9375-0F4D-2D7F6F5F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824" y="609597"/>
            <a:ext cx="10103631" cy="1330841"/>
          </a:xfrm>
        </p:spPr>
        <p:txBody>
          <a:bodyPr>
            <a:normAutofit/>
          </a:bodyPr>
          <a:lstStyle/>
          <a:p>
            <a:r>
              <a:rPr lang="en-US" dirty="0"/>
              <a:t>Dopamine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B145E-2DB8-F6BE-302C-7F8148B21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687" y="2198362"/>
            <a:ext cx="8392884" cy="3917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Dopamine, a neurotransmitter located primarily in the </a:t>
            </a:r>
            <a:r>
              <a:rPr lang="en-US" b="1" dirty="0"/>
              <a:t>brain stem</a:t>
            </a:r>
            <a:r>
              <a:rPr lang="en-US" dirty="0"/>
              <a:t>, </a:t>
            </a:r>
            <a:r>
              <a:rPr lang="en-US" i="1" dirty="0"/>
              <a:t>has been found to be involved in the control of complex movements, motivation, cognition, and regulation of emotional responses.</a:t>
            </a:r>
          </a:p>
          <a:p>
            <a:r>
              <a:rPr lang="en-US" b="1" dirty="0"/>
              <a:t>Dopamine</a:t>
            </a:r>
            <a:r>
              <a:rPr lang="en-US" dirty="0"/>
              <a:t> is implicated in </a:t>
            </a:r>
            <a:r>
              <a:rPr lang="en-US" b="1" dirty="0"/>
              <a:t>schizophrenia</a:t>
            </a:r>
            <a:r>
              <a:rPr lang="en-US" dirty="0"/>
              <a:t> and other </a:t>
            </a:r>
            <a:r>
              <a:rPr lang="en-US" b="1" dirty="0"/>
              <a:t>psychoses</a:t>
            </a:r>
            <a:r>
              <a:rPr lang="en-US" dirty="0"/>
              <a:t> as well as in movement disorders such as </a:t>
            </a:r>
            <a:r>
              <a:rPr lang="en-US" b="1" dirty="0"/>
              <a:t>Parkinson disease</a:t>
            </a:r>
            <a:r>
              <a:rPr lang="en-US" dirty="0"/>
              <a:t>.</a:t>
            </a:r>
          </a:p>
          <a:p>
            <a:r>
              <a:rPr lang="en-US" b="1" dirty="0"/>
              <a:t>Antipsychotic medications </a:t>
            </a:r>
            <a:r>
              <a:rPr lang="en-US" dirty="0"/>
              <a:t>work </a:t>
            </a:r>
            <a:r>
              <a:rPr lang="en-US" dirty="0">
                <a:highlight>
                  <a:srgbClr val="FFFF00"/>
                </a:highlight>
              </a:rPr>
              <a:t>by blocking dopamine receptors and reducing dopamine activity.</a:t>
            </a:r>
          </a:p>
        </p:txBody>
      </p:sp>
      <p:pic>
        <p:nvPicPr>
          <p:cNvPr id="7" name="Graphic 6" descr="Brain">
            <a:extLst>
              <a:ext uri="{FF2B5EF4-FFF2-40B4-BE49-F238E27FC236}">
                <a16:creationId xmlns:a16="http://schemas.microsoft.com/office/drawing/2014/main" id="{5846501C-4725-F728-8AD5-A1C7E8316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6084" y="2198362"/>
            <a:ext cx="3755915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34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FF47CB7-972F-479F-A36D-9E72D26EC8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D153B68-5844-490D-8E67-F616D6D72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1766176" cy="2061837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40853 w 10768629"/>
              <a:gd name="connsiteY141" fmla="*/ 1657958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57365 w 10768629"/>
              <a:gd name="connsiteY178" fmla="*/ 1832140 h 1978172"/>
              <a:gd name="connsiteX179" fmla="*/ 1232341 w 10768629"/>
              <a:gd name="connsiteY179" fmla="*/ 1785942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193" fmla="*/ 0 w 10768629"/>
              <a:gd name="connsiteY193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22386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8523 w 10768629"/>
              <a:gd name="connsiteY182" fmla="*/ 1763621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58337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287964 w 10768629"/>
              <a:gd name="connsiteY28" fmla="*/ 513052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67549 w 10768629"/>
              <a:gd name="connsiteY35" fmla="*/ 584727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394729 w 10768629"/>
              <a:gd name="connsiteY46" fmla="*/ 948347 h 1978172"/>
              <a:gd name="connsiteX47" fmla="*/ 8380548 w 10768629"/>
              <a:gd name="connsiteY47" fmla="*/ 987916 h 1978172"/>
              <a:gd name="connsiteX48" fmla="*/ 8375330 w 10768629"/>
              <a:gd name="connsiteY48" fmla="*/ 965444 h 1978172"/>
              <a:gd name="connsiteX49" fmla="*/ 8340796 w 10768629"/>
              <a:gd name="connsiteY49" fmla="*/ 980522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49003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39392 w 10768629"/>
              <a:gd name="connsiteY78" fmla="*/ 1192062 h 1978172"/>
              <a:gd name="connsiteX79" fmla="*/ 7677677 w 10768629"/>
              <a:gd name="connsiteY79" fmla="*/ 1216394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11323 w 10768629"/>
              <a:gd name="connsiteY82" fmla="*/ 1340732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1171 w 10768629"/>
              <a:gd name="connsiteY140" fmla="*/ 1671626 h 1978172"/>
              <a:gd name="connsiteX141" fmla="*/ 5457384 w 10768629"/>
              <a:gd name="connsiteY141" fmla="*/ 1683952 h 1978172"/>
              <a:gd name="connsiteX142" fmla="*/ 4950070 w 10768629"/>
              <a:gd name="connsiteY142" fmla="*/ 1748401 h 1978172"/>
              <a:gd name="connsiteX143" fmla="*/ 4872172 w 10768629"/>
              <a:gd name="connsiteY143" fmla="*/ 1757222 h 1978172"/>
              <a:gd name="connsiteX144" fmla="*/ 4809524 w 10768629"/>
              <a:gd name="connsiteY144" fmla="*/ 1761033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11935 w 10768629"/>
              <a:gd name="connsiteY151" fmla="*/ 1860177 h 1978172"/>
              <a:gd name="connsiteX152" fmla="*/ 4101228 w 10768629"/>
              <a:gd name="connsiteY152" fmla="*/ 1868717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89285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69672 w 10768629"/>
              <a:gd name="connsiteY159" fmla="*/ 1938036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12044 w 10768629"/>
              <a:gd name="connsiteY162" fmla="*/ 1935614 h 1978172"/>
              <a:gd name="connsiteX163" fmla="*/ 3069716 w 10768629"/>
              <a:gd name="connsiteY163" fmla="*/ 1930463 h 1978172"/>
              <a:gd name="connsiteX164" fmla="*/ 3005773 w 10768629"/>
              <a:gd name="connsiteY164" fmla="*/ 1915878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2033299 w 10768629"/>
              <a:gd name="connsiteY173" fmla="*/ 1969042 h 1978172"/>
              <a:gd name="connsiteX174" fmla="*/ 1967996 w 10768629"/>
              <a:gd name="connsiteY174" fmla="*/ 1953187 h 1978172"/>
              <a:gd name="connsiteX175" fmla="*/ 1855805 w 10768629"/>
              <a:gd name="connsiteY175" fmla="*/ 1926082 h 1978172"/>
              <a:gd name="connsiteX176" fmla="*/ 1790957 w 10768629"/>
              <a:gd name="connsiteY176" fmla="*/ 1919460 h 1978172"/>
              <a:gd name="connsiteX177" fmla="*/ 1613978 w 10768629"/>
              <a:gd name="connsiteY177" fmla="*/ 1891581 h 1978172"/>
              <a:gd name="connsiteX178" fmla="*/ 1436831 w 10768629"/>
              <a:gd name="connsiteY178" fmla="*/ 1856201 h 1978172"/>
              <a:gd name="connsiteX179" fmla="*/ 1357365 w 10768629"/>
              <a:gd name="connsiteY179" fmla="*/ 1832140 h 1978172"/>
              <a:gd name="connsiteX180" fmla="*/ 1232341 w 10768629"/>
              <a:gd name="connsiteY180" fmla="*/ 1785942 h 1978172"/>
              <a:gd name="connsiteX181" fmla="*/ 1162595 w 10768629"/>
              <a:gd name="connsiteY181" fmla="*/ 1784330 h 1978172"/>
              <a:gd name="connsiteX182" fmla="*/ 1120257 w 10768629"/>
              <a:gd name="connsiteY182" fmla="*/ 1789615 h 1978172"/>
              <a:gd name="connsiteX183" fmla="*/ 991903 w 10768629"/>
              <a:gd name="connsiteY183" fmla="*/ 1786741 h 1978172"/>
              <a:gd name="connsiteX184" fmla="*/ 883960 w 10768629"/>
              <a:gd name="connsiteY184" fmla="*/ 1809389 h 1978172"/>
              <a:gd name="connsiteX185" fmla="*/ 766531 w 10768629"/>
              <a:gd name="connsiteY185" fmla="*/ 1805053 h 1978172"/>
              <a:gd name="connsiteX186" fmla="*/ 669779 w 10768629"/>
              <a:gd name="connsiteY186" fmla="*/ 1800537 h 1978172"/>
              <a:gd name="connsiteX187" fmla="*/ 523898 w 10768629"/>
              <a:gd name="connsiteY187" fmla="*/ 1811085 h 1978172"/>
              <a:gd name="connsiteX188" fmla="*/ 360251 w 10768629"/>
              <a:gd name="connsiteY188" fmla="*/ 1830735 h 1978172"/>
              <a:gd name="connsiteX189" fmla="*/ 255207 w 10768629"/>
              <a:gd name="connsiteY189" fmla="*/ 1818275 h 1978172"/>
              <a:gd name="connsiteX190" fmla="*/ 101803 w 10768629"/>
              <a:gd name="connsiteY190" fmla="*/ 1870647 h 1978172"/>
              <a:gd name="connsiteX191" fmla="*/ 25397 w 10768629"/>
              <a:gd name="connsiteY191" fmla="*/ 1888443 h 1978172"/>
              <a:gd name="connsiteX192" fmla="*/ 2370 w 10768629"/>
              <a:gd name="connsiteY192" fmla="*/ 1878311 h 1978172"/>
              <a:gd name="connsiteX193" fmla="*/ 0 w 10768629"/>
              <a:gd name="connsiteY193" fmla="*/ 1878785 h 1978172"/>
              <a:gd name="connsiteX194" fmla="*/ 0 w 10768629"/>
              <a:gd name="connsiteY194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07720" y="510631"/>
                  <a:pt x="9287964" y="513052"/>
                </a:cubicBezTo>
                <a:cubicBezTo>
                  <a:pt x="9269905" y="526173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67549" y="584727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394729" y="948347"/>
                </a:lnTo>
                <a:lnTo>
                  <a:pt x="8380548" y="987916"/>
                </a:lnTo>
                <a:lnTo>
                  <a:pt x="8375330" y="965444"/>
                </a:lnTo>
                <a:cubicBezTo>
                  <a:pt x="8372375" y="964202"/>
                  <a:pt x="8344433" y="977378"/>
                  <a:pt x="8340796" y="980522"/>
                </a:cubicBezTo>
                <a:cubicBezTo>
                  <a:pt x="8328292" y="982128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51461" y="1029408"/>
                  <a:pt x="8249003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39392" y="1192062"/>
                </a:lnTo>
                <a:lnTo>
                  <a:pt x="7677677" y="1216394"/>
                </a:lnTo>
                <a:lnTo>
                  <a:pt x="7586920" y="1261888"/>
                </a:lnTo>
                <a:cubicBezTo>
                  <a:pt x="7556723" y="1298911"/>
                  <a:pt x="7489187" y="1284518"/>
                  <a:pt x="7486100" y="1292563"/>
                </a:cubicBezTo>
                <a:cubicBezTo>
                  <a:pt x="7454875" y="1308356"/>
                  <a:pt x="7453335" y="1326361"/>
                  <a:pt x="7411323" y="1340732"/>
                </a:cubicBezTo>
                <a:cubicBezTo>
                  <a:pt x="7372519" y="1390006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15134" y="1706361"/>
                  <a:pt x="5521171" y="1671626"/>
                </a:cubicBezTo>
                <a:cubicBezTo>
                  <a:pt x="5491803" y="1671296"/>
                  <a:pt x="5498089" y="1662666"/>
                  <a:pt x="5457384" y="1683952"/>
                </a:cubicBezTo>
                <a:cubicBezTo>
                  <a:pt x="5356959" y="1699287"/>
                  <a:pt x="5078905" y="1774579"/>
                  <a:pt x="4950070" y="1748401"/>
                </a:cubicBezTo>
                <a:cubicBezTo>
                  <a:pt x="4918276" y="1752255"/>
                  <a:pt x="4891043" y="1756936"/>
                  <a:pt x="4872172" y="1757222"/>
                </a:cubicBezTo>
                <a:lnTo>
                  <a:pt x="4809524" y="1761033"/>
                </a:lnTo>
                <a:cubicBezTo>
                  <a:pt x="4791324" y="1772975"/>
                  <a:pt x="4777258" y="1754591"/>
                  <a:pt x="4759058" y="1766533"/>
                </a:cubicBezTo>
                <a:cubicBezTo>
                  <a:pt x="4747481" y="1770744"/>
                  <a:pt x="4734604" y="1772921"/>
                  <a:pt x="4719749" y="1771811"/>
                </a:cubicBezTo>
                <a:cubicBezTo>
                  <a:pt x="4671168" y="1780243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37372" y="1814003"/>
                  <a:pt x="4320575" y="1832722"/>
                </a:cubicBezTo>
                <a:cubicBezTo>
                  <a:pt x="4277898" y="1857053"/>
                  <a:pt x="4243945" y="1846759"/>
                  <a:pt x="4211935" y="1860177"/>
                </a:cubicBezTo>
                <a:cubicBezTo>
                  <a:pt x="4181519" y="1859584"/>
                  <a:pt x="4171342" y="1859762"/>
                  <a:pt x="4101228" y="1868717"/>
                </a:cubicBezTo>
                <a:cubicBezTo>
                  <a:pt x="4080159" y="1876188"/>
                  <a:pt x="4039427" y="1877381"/>
                  <a:pt x="3973223" y="1881015"/>
                </a:cubicBezTo>
                <a:cubicBezTo>
                  <a:pt x="3971330" y="1884974"/>
                  <a:pt x="3952843" y="1879225"/>
                  <a:pt x="3900992" y="1880603"/>
                </a:cubicBezTo>
                <a:cubicBezTo>
                  <a:pt x="3849141" y="1881981"/>
                  <a:pt x="3740060" y="1895686"/>
                  <a:pt x="3662119" y="1889285"/>
                </a:cubicBezTo>
                <a:cubicBezTo>
                  <a:pt x="3565155" y="1881322"/>
                  <a:pt x="3613412" y="1915150"/>
                  <a:pt x="3496919" y="1873180"/>
                </a:cubicBezTo>
                <a:cubicBezTo>
                  <a:pt x="3488062" y="1895719"/>
                  <a:pt x="3474293" y="1876288"/>
                  <a:pt x="3449433" y="1889681"/>
                </a:cubicBezTo>
                <a:cubicBezTo>
                  <a:pt x="3406553" y="1891629"/>
                  <a:pt x="3413217" y="1897797"/>
                  <a:pt x="3369766" y="1916653"/>
                </a:cubicBezTo>
                <a:cubicBezTo>
                  <a:pt x="3338805" y="1929531"/>
                  <a:pt x="3289487" y="1928617"/>
                  <a:pt x="3269672" y="1938036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12044" y="1935614"/>
                </a:lnTo>
                <a:lnTo>
                  <a:pt x="3069716" y="1930463"/>
                </a:lnTo>
                <a:cubicBezTo>
                  <a:pt x="3049937" y="1924285"/>
                  <a:pt x="3047816" y="1925644"/>
                  <a:pt x="3005773" y="1915878"/>
                </a:cubicBezTo>
                <a:cubicBezTo>
                  <a:pt x="2978838" y="1921092"/>
                  <a:pt x="2967972" y="1927319"/>
                  <a:pt x="2897201" y="1926772"/>
                </a:cubicBezTo>
                <a:lnTo>
                  <a:pt x="2783891" y="1931749"/>
                </a:lnTo>
                <a:cubicBezTo>
                  <a:pt x="2753098" y="1932794"/>
                  <a:pt x="2731621" y="1915151"/>
                  <a:pt x="2712447" y="1933044"/>
                </a:cubicBezTo>
                <a:cubicBezTo>
                  <a:pt x="2621923" y="1990472"/>
                  <a:pt x="2637976" y="1949546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3064" y="1962036"/>
                  <a:pt x="2051584" y="1971011"/>
                  <a:pt x="2033299" y="1969042"/>
                </a:cubicBezTo>
                <a:cubicBezTo>
                  <a:pt x="2015014" y="1967073"/>
                  <a:pt x="1998956" y="1958903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416370" y="1829853"/>
                  <a:pt x="1357365" y="1832140"/>
                </a:cubicBezTo>
                <a:cubicBezTo>
                  <a:pt x="1285880" y="1811785"/>
                  <a:pt x="1273193" y="1786872"/>
                  <a:pt x="1232341" y="1785942"/>
                </a:cubicBezTo>
                <a:cubicBezTo>
                  <a:pt x="1223903" y="1792798"/>
                  <a:pt x="1160576" y="1793911"/>
                  <a:pt x="1162595" y="1784330"/>
                </a:cubicBezTo>
                <a:cubicBezTo>
                  <a:pt x="1153167" y="1787110"/>
                  <a:pt x="1122206" y="1805077"/>
                  <a:pt x="1120257" y="1789615"/>
                </a:cubicBezTo>
                <a:cubicBezTo>
                  <a:pt x="1073149" y="1786750"/>
                  <a:pt x="1034361" y="1768718"/>
                  <a:pt x="991903" y="1786741"/>
                </a:cubicBezTo>
                <a:cubicBezTo>
                  <a:pt x="966383" y="1781126"/>
                  <a:pt x="949501" y="1800915"/>
                  <a:pt x="883960" y="1809389"/>
                </a:cubicBezTo>
                <a:cubicBezTo>
                  <a:pt x="836064" y="1808194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300D33-7A32-206E-1F85-64A4838F5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057" y="609597"/>
            <a:ext cx="10344399" cy="1330841"/>
          </a:xfrm>
        </p:spPr>
        <p:txBody>
          <a:bodyPr>
            <a:normAutofit/>
          </a:bodyPr>
          <a:lstStyle/>
          <a:p>
            <a:r>
              <a:rPr lang="en-US" dirty="0"/>
              <a:t>Norepinephrine and Epinephrine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47027-9B2A-2CEB-4C1D-EA6C004C5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57" y="2198362"/>
            <a:ext cx="8763000" cy="3917773"/>
          </a:xfrm>
        </p:spPr>
        <p:txBody>
          <a:bodyPr>
            <a:normAutofit/>
          </a:bodyPr>
          <a:lstStyle/>
          <a:p>
            <a:r>
              <a:rPr lang="en-US" b="1" dirty="0"/>
              <a:t>Norepinephrine</a:t>
            </a:r>
            <a:r>
              <a:rPr lang="en-US" dirty="0"/>
              <a:t>, </a:t>
            </a:r>
            <a:r>
              <a:rPr lang="en-US" i="1" dirty="0"/>
              <a:t>the most prevalent neurotransmitter in the nervous system</a:t>
            </a:r>
            <a:r>
              <a:rPr lang="en-US" dirty="0"/>
              <a:t>, is located primarily </a:t>
            </a:r>
            <a:r>
              <a:rPr lang="en-US" b="1" dirty="0"/>
              <a:t>in the brain stem </a:t>
            </a:r>
            <a:r>
              <a:rPr lang="en-US" dirty="0"/>
              <a:t>and </a:t>
            </a:r>
            <a:r>
              <a:rPr lang="en-US" b="1" dirty="0"/>
              <a:t>plays a role in changes in attention, learning and memory, sleep and wakefulness</a:t>
            </a:r>
            <a:r>
              <a:rPr lang="en-US" dirty="0"/>
              <a:t>, and </a:t>
            </a:r>
            <a:r>
              <a:rPr lang="en-US" dirty="0">
                <a:highlight>
                  <a:srgbClr val="FFFF00"/>
                </a:highlight>
              </a:rPr>
              <a:t>mood regulation</a:t>
            </a:r>
            <a:r>
              <a:rPr lang="en-US" dirty="0"/>
              <a:t>. </a:t>
            </a:r>
          </a:p>
          <a:p>
            <a:r>
              <a:rPr lang="en-US" b="1" dirty="0"/>
              <a:t>Excess norepinephrine </a:t>
            </a:r>
            <a:r>
              <a:rPr lang="en-US" dirty="0"/>
              <a:t>has been implicated in </a:t>
            </a:r>
            <a:r>
              <a:rPr lang="en-US" dirty="0">
                <a:highlight>
                  <a:srgbClr val="FFFF00"/>
                </a:highlight>
              </a:rPr>
              <a:t>several </a:t>
            </a:r>
            <a:r>
              <a:rPr lang="en-US" b="1" dirty="0">
                <a:highlight>
                  <a:srgbClr val="FFFF00"/>
                </a:highlight>
              </a:rPr>
              <a:t>anxiety</a:t>
            </a:r>
            <a:r>
              <a:rPr lang="en-US" dirty="0">
                <a:highlight>
                  <a:srgbClr val="FFFF00"/>
                </a:highlight>
              </a:rPr>
              <a:t> disorders.</a:t>
            </a:r>
          </a:p>
          <a:p>
            <a:r>
              <a:rPr lang="en-US" b="1" dirty="0"/>
              <a:t>Deficits</a:t>
            </a:r>
            <a:r>
              <a:rPr lang="en-US" dirty="0"/>
              <a:t> may contribute to </a:t>
            </a:r>
            <a:r>
              <a:rPr lang="en-US" dirty="0">
                <a:highlight>
                  <a:srgbClr val="FFFF00"/>
                </a:highlight>
              </a:rPr>
              <a:t>memory loss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social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withdrawal</a:t>
            </a:r>
            <a:r>
              <a:rPr lang="en-US" dirty="0"/>
              <a:t>, and </a:t>
            </a:r>
            <a:r>
              <a:rPr lang="en-US" b="1" dirty="0">
                <a:highlight>
                  <a:srgbClr val="FFFF00"/>
                </a:highlight>
              </a:rPr>
              <a:t>depression</a:t>
            </a:r>
            <a:r>
              <a:rPr lang="en-US" dirty="0"/>
              <a:t>.</a:t>
            </a:r>
          </a:p>
        </p:txBody>
      </p:sp>
      <p:pic>
        <p:nvPicPr>
          <p:cNvPr id="7" name="Graphic 6" descr="Heart">
            <a:extLst>
              <a:ext uri="{FF2B5EF4-FFF2-40B4-BE49-F238E27FC236}">
                <a16:creationId xmlns:a16="http://schemas.microsoft.com/office/drawing/2014/main" id="{653CFD5A-5A3B-F7F7-B785-3EB76D73FD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52833" y="2257667"/>
            <a:ext cx="3755915" cy="3755915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A0D773F-7A7D-4DBB-9DEA-86BB8B8F4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381624" y="6209414"/>
            <a:ext cx="6810375" cy="648586"/>
          </a:xfrm>
          <a:custGeom>
            <a:avLst/>
            <a:gdLst>
              <a:gd name="connsiteX0" fmla="*/ 0 w 10753706"/>
              <a:gd name="connsiteY0" fmla="*/ 0 h 1027260"/>
              <a:gd name="connsiteX1" fmla="*/ 10753706 w 10753706"/>
              <a:gd name="connsiteY1" fmla="*/ 0 h 1027260"/>
              <a:gd name="connsiteX2" fmla="*/ 10748809 w 10753706"/>
              <a:gd name="connsiteY2" fmla="*/ 2522 h 1027260"/>
              <a:gd name="connsiteX3" fmla="*/ 10725330 w 10753706"/>
              <a:gd name="connsiteY3" fmla="*/ 11977 h 1027260"/>
              <a:gd name="connsiteX4" fmla="*/ 10615423 w 10753706"/>
              <a:gd name="connsiteY4" fmla="*/ 52967 h 1027260"/>
              <a:gd name="connsiteX5" fmla="*/ 10533936 w 10753706"/>
              <a:gd name="connsiteY5" fmla="*/ 53095 h 1027260"/>
              <a:gd name="connsiteX6" fmla="*/ 10466876 w 10753706"/>
              <a:gd name="connsiteY6" fmla="*/ 45180 h 1027260"/>
              <a:gd name="connsiteX7" fmla="*/ 10355090 w 10753706"/>
              <a:gd name="connsiteY7" fmla="*/ 89741 h 1027260"/>
              <a:gd name="connsiteX8" fmla="*/ 10087145 w 10753706"/>
              <a:gd name="connsiteY8" fmla="*/ 66115 h 1027260"/>
              <a:gd name="connsiteX9" fmla="*/ 10015902 w 10753706"/>
              <a:gd name="connsiteY9" fmla="*/ 76178 h 1027260"/>
              <a:gd name="connsiteX10" fmla="*/ 9806005 w 10753706"/>
              <a:gd name="connsiteY10" fmla="*/ 102435 h 1027260"/>
              <a:gd name="connsiteX11" fmla="*/ 9602583 w 10753706"/>
              <a:gd name="connsiteY11" fmla="*/ 179170 h 1027260"/>
              <a:gd name="connsiteX12" fmla="*/ 9469719 w 10753706"/>
              <a:gd name="connsiteY12" fmla="*/ 174721 h 1027260"/>
              <a:gd name="connsiteX13" fmla="*/ 9408692 w 10753706"/>
              <a:gd name="connsiteY13" fmla="*/ 189513 h 1027260"/>
              <a:gd name="connsiteX14" fmla="*/ 9364151 w 10753706"/>
              <a:gd name="connsiteY14" fmla="*/ 194072 h 1027260"/>
              <a:gd name="connsiteX15" fmla="*/ 9337751 w 10753706"/>
              <a:gd name="connsiteY15" fmla="*/ 197579 h 1027260"/>
              <a:gd name="connsiteX16" fmla="*/ 9297166 w 10753706"/>
              <a:gd name="connsiteY16" fmla="*/ 216558 h 1027260"/>
              <a:gd name="connsiteX17" fmla="*/ 9123859 w 10753706"/>
              <a:gd name="connsiteY17" fmla="*/ 237356 h 1027260"/>
              <a:gd name="connsiteX18" fmla="*/ 8950741 w 10753706"/>
              <a:gd name="connsiteY18" fmla="*/ 238020 h 1027260"/>
              <a:gd name="connsiteX19" fmla="*/ 8718236 w 10753706"/>
              <a:gd name="connsiteY19" fmla="*/ 303148 h 1027260"/>
              <a:gd name="connsiteX20" fmla="*/ 8694011 w 10753706"/>
              <a:gd name="connsiteY20" fmla="*/ 308812 h 1027260"/>
              <a:gd name="connsiteX21" fmla="*/ 8611976 w 10753706"/>
              <a:gd name="connsiteY21" fmla="*/ 324819 h 1027260"/>
              <a:gd name="connsiteX22" fmla="*/ 8562074 w 10753706"/>
              <a:gd name="connsiteY22" fmla="*/ 337971 h 1027260"/>
              <a:gd name="connsiteX23" fmla="*/ 8501724 w 10753706"/>
              <a:gd name="connsiteY23" fmla="*/ 360865 h 1027260"/>
              <a:gd name="connsiteX24" fmla="*/ 8504489 w 10753706"/>
              <a:gd name="connsiteY24" fmla="*/ 364790 h 1027260"/>
              <a:gd name="connsiteX25" fmla="*/ 8492774 w 10753706"/>
              <a:gd name="connsiteY25" fmla="*/ 366181 h 1027260"/>
              <a:gd name="connsiteX26" fmla="*/ 8466405 w 10753706"/>
              <a:gd name="connsiteY26" fmla="*/ 368724 h 1027260"/>
              <a:gd name="connsiteX27" fmla="*/ 8427069 w 10753706"/>
              <a:gd name="connsiteY27" fmla="*/ 387211 h 1027260"/>
              <a:gd name="connsiteX28" fmla="*/ 8387766 w 10753706"/>
              <a:gd name="connsiteY28" fmla="*/ 377161 h 1027260"/>
              <a:gd name="connsiteX29" fmla="*/ 8315874 w 10753706"/>
              <a:gd name="connsiteY29" fmla="*/ 395527 h 1027260"/>
              <a:gd name="connsiteX30" fmla="*/ 8274474 w 10753706"/>
              <a:gd name="connsiteY30" fmla="*/ 405112 h 1027260"/>
              <a:gd name="connsiteX31" fmla="*/ 8234664 w 10753706"/>
              <a:gd name="connsiteY31" fmla="*/ 410219 h 1027260"/>
              <a:gd name="connsiteX32" fmla="*/ 8211268 w 10753706"/>
              <a:gd name="connsiteY32" fmla="*/ 416791 h 1027260"/>
              <a:gd name="connsiteX33" fmla="*/ 8188615 w 10753706"/>
              <a:gd name="connsiteY33" fmla="*/ 421755 h 1027260"/>
              <a:gd name="connsiteX34" fmla="*/ 8179981 w 10753706"/>
              <a:gd name="connsiteY34" fmla="*/ 420402 h 1027260"/>
              <a:gd name="connsiteX35" fmla="*/ 8179307 w 10753706"/>
              <a:gd name="connsiteY35" fmla="*/ 422516 h 1027260"/>
              <a:gd name="connsiteX36" fmla="*/ 8147929 w 10753706"/>
              <a:gd name="connsiteY36" fmla="*/ 450302 h 1027260"/>
              <a:gd name="connsiteX37" fmla="*/ 8089136 w 10753706"/>
              <a:gd name="connsiteY37" fmla="*/ 465283 h 1027260"/>
              <a:gd name="connsiteX38" fmla="*/ 8049973 w 10753706"/>
              <a:gd name="connsiteY38" fmla="*/ 454121 h 1027260"/>
              <a:gd name="connsiteX39" fmla="*/ 7965913 w 10753706"/>
              <a:gd name="connsiteY39" fmla="*/ 464415 h 1027260"/>
              <a:gd name="connsiteX40" fmla="*/ 7945093 w 10753706"/>
              <a:gd name="connsiteY40" fmla="*/ 464798 h 1027260"/>
              <a:gd name="connsiteX41" fmla="*/ 7935335 w 10753706"/>
              <a:gd name="connsiteY41" fmla="*/ 462442 h 1027260"/>
              <a:gd name="connsiteX42" fmla="*/ 7904779 w 10753706"/>
              <a:gd name="connsiteY42" fmla="*/ 471429 h 1027260"/>
              <a:gd name="connsiteX43" fmla="*/ 7855604 w 10753706"/>
              <a:gd name="connsiteY43" fmla="*/ 480199 h 1027260"/>
              <a:gd name="connsiteX44" fmla="*/ 7832630 w 10753706"/>
              <a:gd name="connsiteY44" fmla="*/ 485371 h 1027260"/>
              <a:gd name="connsiteX45" fmla="*/ 7812438 w 10753706"/>
              <a:gd name="connsiteY45" fmla="*/ 485391 h 1027260"/>
              <a:gd name="connsiteX46" fmla="*/ 7701399 w 10753706"/>
              <a:gd name="connsiteY46" fmla="*/ 495197 h 1027260"/>
              <a:gd name="connsiteX47" fmla="*/ 7674778 w 10753706"/>
              <a:gd name="connsiteY47" fmla="*/ 494723 h 1027260"/>
              <a:gd name="connsiteX48" fmla="*/ 7660445 w 10753706"/>
              <a:gd name="connsiteY48" fmla="*/ 490194 h 1027260"/>
              <a:gd name="connsiteX49" fmla="*/ 7651781 w 10753706"/>
              <a:gd name="connsiteY49" fmla="*/ 493084 h 1027260"/>
              <a:gd name="connsiteX50" fmla="*/ 7584807 w 10753706"/>
              <a:gd name="connsiteY50" fmla="*/ 499490 h 1027260"/>
              <a:gd name="connsiteX51" fmla="*/ 7541324 w 10753706"/>
              <a:gd name="connsiteY51" fmla="*/ 504184 h 1027260"/>
              <a:gd name="connsiteX52" fmla="*/ 7541756 w 10753706"/>
              <a:gd name="connsiteY52" fmla="*/ 512184 h 1027260"/>
              <a:gd name="connsiteX53" fmla="*/ 7503906 w 10753706"/>
              <a:gd name="connsiteY53" fmla="*/ 518551 h 1027260"/>
              <a:gd name="connsiteX54" fmla="*/ 7460411 w 10753706"/>
              <a:gd name="connsiteY54" fmla="*/ 517415 h 1027260"/>
              <a:gd name="connsiteX55" fmla="*/ 7460116 w 10753706"/>
              <a:gd name="connsiteY55" fmla="*/ 517548 h 1027260"/>
              <a:gd name="connsiteX56" fmla="*/ 7297810 w 10753706"/>
              <a:gd name="connsiteY56" fmla="*/ 563947 h 1027260"/>
              <a:gd name="connsiteX57" fmla="*/ 6946388 w 10753706"/>
              <a:gd name="connsiteY57" fmla="*/ 665244 h 1027260"/>
              <a:gd name="connsiteX58" fmla="*/ 6741704 w 10753706"/>
              <a:gd name="connsiteY58" fmla="*/ 679365 h 1027260"/>
              <a:gd name="connsiteX59" fmla="*/ 6624680 w 10753706"/>
              <a:gd name="connsiteY59" fmla="*/ 677674 h 1027260"/>
              <a:gd name="connsiteX60" fmla="*/ 6605700 w 10753706"/>
              <a:gd name="connsiteY60" fmla="*/ 683566 h 1027260"/>
              <a:gd name="connsiteX61" fmla="*/ 6576922 w 10753706"/>
              <a:gd name="connsiteY61" fmla="*/ 683030 h 1027260"/>
              <a:gd name="connsiteX62" fmla="*/ 6405123 w 10753706"/>
              <a:gd name="connsiteY62" fmla="*/ 721946 h 1027260"/>
              <a:gd name="connsiteX63" fmla="*/ 6368938 w 10753706"/>
              <a:gd name="connsiteY63" fmla="*/ 717341 h 1027260"/>
              <a:gd name="connsiteX64" fmla="*/ 6295102 w 10753706"/>
              <a:gd name="connsiteY64" fmla="*/ 729508 h 1027260"/>
              <a:gd name="connsiteX65" fmla="*/ 6202084 w 10753706"/>
              <a:gd name="connsiteY65" fmla="*/ 767091 h 1027260"/>
              <a:gd name="connsiteX66" fmla="*/ 6067157 w 10753706"/>
              <a:gd name="connsiteY66" fmla="*/ 790339 h 1027260"/>
              <a:gd name="connsiteX67" fmla="*/ 6061443 w 10753706"/>
              <a:gd name="connsiteY67" fmla="*/ 796151 h 1027260"/>
              <a:gd name="connsiteX68" fmla="*/ 6051406 w 10753706"/>
              <a:gd name="connsiteY68" fmla="*/ 800684 h 1027260"/>
              <a:gd name="connsiteX69" fmla="*/ 6049097 w 10753706"/>
              <a:gd name="connsiteY69" fmla="*/ 800636 h 1027260"/>
              <a:gd name="connsiteX70" fmla="*/ 6034222 w 10753706"/>
              <a:gd name="connsiteY70" fmla="*/ 804110 h 1027260"/>
              <a:gd name="connsiteX71" fmla="*/ 6033121 w 10753706"/>
              <a:gd name="connsiteY71" fmla="*/ 806078 h 1027260"/>
              <a:gd name="connsiteX72" fmla="*/ 6023593 w 10753706"/>
              <a:gd name="connsiteY72" fmla="*/ 808842 h 1027260"/>
              <a:gd name="connsiteX73" fmla="*/ 6006639 w 10753706"/>
              <a:gd name="connsiteY73" fmla="*/ 815304 h 1027260"/>
              <a:gd name="connsiteX74" fmla="*/ 6001762 w 10753706"/>
              <a:gd name="connsiteY74" fmla="*/ 815557 h 1027260"/>
              <a:gd name="connsiteX75" fmla="*/ 5973534 w 10753706"/>
              <a:gd name="connsiteY75" fmla="*/ 823815 h 1027260"/>
              <a:gd name="connsiteX76" fmla="*/ 5972336 w 10753706"/>
              <a:gd name="connsiteY76" fmla="*/ 823476 h 1027260"/>
              <a:gd name="connsiteX77" fmla="*/ 5960841 w 10753706"/>
              <a:gd name="connsiteY77" fmla="*/ 823819 h 1027260"/>
              <a:gd name="connsiteX78" fmla="*/ 5940719 w 10753706"/>
              <a:gd name="connsiteY78" fmla="*/ 825514 h 1027260"/>
              <a:gd name="connsiteX79" fmla="*/ 5884298 w 10753706"/>
              <a:gd name="connsiteY79" fmla="*/ 823806 h 1027260"/>
              <a:gd name="connsiteX80" fmla="*/ 5854779 w 10753706"/>
              <a:gd name="connsiteY80" fmla="*/ 832365 h 1027260"/>
              <a:gd name="connsiteX81" fmla="*/ 5848382 w 10753706"/>
              <a:gd name="connsiteY81" fmla="*/ 833844 h 1027260"/>
              <a:gd name="connsiteX82" fmla="*/ 5848066 w 10753706"/>
              <a:gd name="connsiteY82" fmla="*/ 833772 h 1027260"/>
              <a:gd name="connsiteX83" fmla="*/ 5840944 w 10753706"/>
              <a:gd name="connsiteY83" fmla="*/ 835132 h 1027260"/>
              <a:gd name="connsiteX84" fmla="*/ 5836719 w 10753706"/>
              <a:gd name="connsiteY84" fmla="*/ 836539 h 1027260"/>
              <a:gd name="connsiteX85" fmla="*/ 5824311 w 10753706"/>
              <a:gd name="connsiteY85" fmla="*/ 839408 h 1027260"/>
              <a:gd name="connsiteX86" fmla="*/ 5818788 w 10753706"/>
              <a:gd name="connsiteY86" fmla="*/ 839727 h 1027260"/>
              <a:gd name="connsiteX87" fmla="*/ 5763953 w 10753706"/>
              <a:gd name="connsiteY87" fmla="*/ 834282 h 1027260"/>
              <a:gd name="connsiteX88" fmla="*/ 5667748 w 10753706"/>
              <a:gd name="connsiteY88" fmla="*/ 840211 h 1027260"/>
              <a:gd name="connsiteX89" fmla="*/ 5573108 w 10753706"/>
              <a:gd name="connsiteY89" fmla="*/ 847611 h 1027260"/>
              <a:gd name="connsiteX90" fmla="*/ 5539137 w 10753706"/>
              <a:gd name="connsiteY90" fmla="*/ 851033 h 1027260"/>
              <a:gd name="connsiteX91" fmla="*/ 5510651 w 10753706"/>
              <a:gd name="connsiteY91" fmla="*/ 844215 h 1027260"/>
              <a:gd name="connsiteX92" fmla="*/ 5457331 w 10753706"/>
              <a:gd name="connsiteY92" fmla="*/ 839159 h 1027260"/>
              <a:gd name="connsiteX93" fmla="*/ 5410613 w 10753706"/>
              <a:gd name="connsiteY93" fmla="*/ 834358 h 1027260"/>
              <a:gd name="connsiteX94" fmla="*/ 5370040 w 10753706"/>
              <a:gd name="connsiteY94" fmla="*/ 862127 h 1027260"/>
              <a:gd name="connsiteX95" fmla="*/ 5318778 w 10753706"/>
              <a:gd name="connsiteY95" fmla="*/ 855310 h 1027260"/>
              <a:gd name="connsiteX96" fmla="*/ 5298645 w 10753706"/>
              <a:gd name="connsiteY96" fmla="*/ 855171 h 1027260"/>
              <a:gd name="connsiteX97" fmla="*/ 5253828 w 10753706"/>
              <a:gd name="connsiteY97" fmla="*/ 859670 h 1027260"/>
              <a:gd name="connsiteX98" fmla="*/ 5216955 w 10753706"/>
              <a:gd name="connsiteY98" fmla="*/ 866245 h 1027260"/>
              <a:gd name="connsiteX99" fmla="*/ 5214344 w 10753706"/>
              <a:gd name="connsiteY99" fmla="*/ 868102 h 1027260"/>
              <a:gd name="connsiteX100" fmla="*/ 5195561 w 10753706"/>
              <a:gd name="connsiteY100" fmla="*/ 869949 h 1027260"/>
              <a:gd name="connsiteX101" fmla="*/ 5182555 w 10753706"/>
              <a:gd name="connsiteY101" fmla="*/ 873542 h 1027260"/>
              <a:gd name="connsiteX102" fmla="*/ 5172552 w 10753706"/>
              <a:gd name="connsiteY102" fmla="*/ 878801 h 1027260"/>
              <a:gd name="connsiteX103" fmla="*/ 5027993 w 10753706"/>
              <a:gd name="connsiteY103" fmla="*/ 889666 h 1027260"/>
              <a:gd name="connsiteX104" fmla="*/ 4939844 w 10753706"/>
              <a:gd name="connsiteY104" fmla="*/ 934802 h 1027260"/>
              <a:gd name="connsiteX105" fmla="*/ 4792576 w 10753706"/>
              <a:gd name="connsiteY105" fmla="*/ 934820 h 1027260"/>
              <a:gd name="connsiteX106" fmla="*/ 4602423 w 10753706"/>
              <a:gd name="connsiteY106" fmla="*/ 958063 h 1027260"/>
              <a:gd name="connsiteX107" fmla="*/ 4290656 w 10753706"/>
              <a:gd name="connsiteY107" fmla="*/ 969152 h 1027260"/>
              <a:gd name="connsiteX108" fmla="*/ 3952334 w 10753706"/>
              <a:gd name="connsiteY108" fmla="*/ 954043 h 1027260"/>
              <a:gd name="connsiteX109" fmla="*/ 3858560 w 10753706"/>
              <a:gd name="connsiteY109" fmla="*/ 948781 h 1027260"/>
              <a:gd name="connsiteX110" fmla="*/ 3846597 w 10753706"/>
              <a:gd name="connsiteY110" fmla="*/ 948382 h 1027260"/>
              <a:gd name="connsiteX111" fmla="*/ 3736044 w 10753706"/>
              <a:gd name="connsiteY111" fmla="*/ 947759 h 1027260"/>
              <a:gd name="connsiteX112" fmla="*/ 3713136 w 10753706"/>
              <a:gd name="connsiteY112" fmla="*/ 946963 h 1027260"/>
              <a:gd name="connsiteX113" fmla="*/ 3695939 w 10753706"/>
              <a:gd name="connsiteY113" fmla="*/ 943639 h 1027260"/>
              <a:gd name="connsiteX114" fmla="*/ 3694125 w 10753706"/>
              <a:gd name="connsiteY114" fmla="*/ 940567 h 1027260"/>
              <a:gd name="connsiteX115" fmla="*/ 3681925 w 10753706"/>
              <a:gd name="connsiteY115" fmla="*/ 939706 h 1027260"/>
              <a:gd name="connsiteX116" fmla="*/ 3679204 w 10753706"/>
              <a:gd name="connsiteY116" fmla="*/ 938926 h 1027260"/>
              <a:gd name="connsiteX117" fmla="*/ 3615656 w 10753706"/>
              <a:gd name="connsiteY117" fmla="*/ 940320 h 1027260"/>
              <a:gd name="connsiteX118" fmla="*/ 3567983 w 10753706"/>
              <a:gd name="connsiteY118" fmla="*/ 935596 h 1027260"/>
              <a:gd name="connsiteX119" fmla="*/ 3422423 w 10753706"/>
              <a:gd name="connsiteY119" fmla="*/ 932129 h 1027260"/>
              <a:gd name="connsiteX120" fmla="*/ 3310925 w 10753706"/>
              <a:gd name="connsiteY120" fmla="*/ 911072 h 1027260"/>
              <a:gd name="connsiteX121" fmla="*/ 3139421 w 10753706"/>
              <a:gd name="connsiteY121" fmla="*/ 934151 h 1027260"/>
              <a:gd name="connsiteX122" fmla="*/ 2996922 w 10753706"/>
              <a:gd name="connsiteY122" fmla="*/ 927537 h 1027260"/>
              <a:gd name="connsiteX123" fmla="*/ 2982785 w 10753706"/>
              <a:gd name="connsiteY123" fmla="*/ 931453 h 1027260"/>
              <a:gd name="connsiteX124" fmla="*/ 2967478 w 10753706"/>
              <a:gd name="connsiteY124" fmla="*/ 933397 h 1027260"/>
              <a:gd name="connsiteX125" fmla="*/ 2948552 w 10753706"/>
              <a:gd name="connsiteY125" fmla="*/ 932961 h 1027260"/>
              <a:gd name="connsiteX126" fmla="*/ 2944404 w 10753706"/>
              <a:gd name="connsiteY126" fmla="*/ 934452 h 1027260"/>
              <a:gd name="connsiteX127" fmla="*/ 2908608 w 10753706"/>
              <a:gd name="connsiteY127" fmla="*/ 937205 h 1027260"/>
              <a:gd name="connsiteX128" fmla="*/ 2904443 w 10753706"/>
              <a:gd name="connsiteY128" fmla="*/ 936455 h 1027260"/>
              <a:gd name="connsiteX129" fmla="*/ 2868935 w 10753706"/>
              <a:gd name="connsiteY129" fmla="*/ 938022 h 1027260"/>
              <a:gd name="connsiteX130" fmla="*/ 2868586 w 10753706"/>
              <a:gd name="connsiteY130" fmla="*/ 937487 h 1027260"/>
              <a:gd name="connsiteX131" fmla="*/ 2859191 w 10753706"/>
              <a:gd name="connsiteY131" fmla="*/ 935503 h 1027260"/>
              <a:gd name="connsiteX132" fmla="*/ 2840915 w 10753706"/>
              <a:gd name="connsiteY132" fmla="*/ 932977 h 1027260"/>
              <a:gd name="connsiteX133" fmla="*/ 2763509 w 10753706"/>
              <a:gd name="connsiteY133" fmla="*/ 921850 h 1027260"/>
              <a:gd name="connsiteX134" fmla="*/ 2756121 w 10753706"/>
              <a:gd name="connsiteY134" fmla="*/ 921864 h 1027260"/>
              <a:gd name="connsiteX135" fmla="*/ 2755998 w 10753706"/>
              <a:gd name="connsiteY135" fmla="*/ 921739 h 1027260"/>
              <a:gd name="connsiteX136" fmla="*/ 2748255 w 10753706"/>
              <a:gd name="connsiteY136" fmla="*/ 921505 h 1027260"/>
              <a:gd name="connsiteX137" fmla="*/ 2694601 w 10753706"/>
              <a:gd name="connsiteY137" fmla="*/ 915575 h 1027260"/>
              <a:gd name="connsiteX138" fmla="*/ 2635357 w 10753706"/>
              <a:gd name="connsiteY138" fmla="*/ 910976 h 1027260"/>
              <a:gd name="connsiteX139" fmla="*/ 2601047 w 10753706"/>
              <a:gd name="connsiteY139" fmla="*/ 910263 h 1027260"/>
              <a:gd name="connsiteX140" fmla="*/ 2507482 w 10753706"/>
              <a:gd name="connsiteY140" fmla="*/ 906211 h 1027260"/>
              <a:gd name="connsiteX141" fmla="*/ 2413884 w 10753706"/>
              <a:gd name="connsiteY141" fmla="*/ 900545 h 1027260"/>
              <a:gd name="connsiteX142" fmla="*/ 2368912 w 10753706"/>
              <a:gd name="connsiteY142" fmla="*/ 888755 h 1027260"/>
              <a:gd name="connsiteX143" fmla="*/ 2349490 w 10753706"/>
              <a:gd name="connsiteY143" fmla="*/ 889719 h 1027260"/>
              <a:gd name="connsiteX144" fmla="*/ 2344290 w 10753706"/>
              <a:gd name="connsiteY144" fmla="*/ 890584 h 1027260"/>
              <a:gd name="connsiteX145" fmla="*/ 2336488 w 10753706"/>
              <a:gd name="connsiteY145" fmla="*/ 891058 h 1027260"/>
              <a:gd name="connsiteX146" fmla="*/ 2329015 w 10753706"/>
              <a:gd name="connsiteY146" fmla="*/ 891627 h 1027260"/>
              <a:gd name="connsiteX147" fmla="*/ 2293898 w 10753706"/>
              <a:gd name="connsiteY147" fmla="*/ 896431 h 1027260"/>
              <a:gd name="connsiteX148" fmla="*/ 2243927 w 10753706"/>
              <a:gd name="connsiteY148" fmla="*/ 888076 h 1027260"/>
              <a:gd name="connsiteX149" fmla="*/ 2223920 w 10753706"/>
              <a:gd name="connsiteY149" fmla="*/ 887331 h 1027260"/>
              <a:gd name="connsiteX150" fmla="*/ 2213081 w 10753706"/>
              <a:gd name="connsiteY150" fmla="*/ 886302 h 1027260"/>
              <a:gd name="connsiteX151" fmla="*/ 2212307 w 10753706"/>
              <a:gd name="connsiteY151" fmla="*/ 885829 h 1027260"/>
              <a:gd name="connsiteX152" fmla="*/ 2152321 w 10753706"/>
              <a:gd name="connsiteY152" fmla="*/ 894418 h 1027260"/>
              <a:gd name="connsiteX153" fmla="*/ 2140985 w 10753706"/>
              <a:gd name="connsiteY153" fmla="*/ 895968 h 1027260"/>
              <a:gd name="connsiteX154" fmla="*/ 2121210 w 10753706"/>
              <a:gd name="connsiteY154" fmla="*/ 899354 h 1027260"/>
              <a:gd name="connsiteX155" fmla="*/ 2119146 w 10753706"/>
              <a:gd name="connsiteY155" fmla="*/ 899033 h 1027260"/>
              <a:gd name="connsiteX156" fmla="*/ 2105666 w 10753706"/>
              <a:gd name="connsiteY156" fmla="*/ 902240 h 1027260"/>
              <a:gd name="connsiteX157" fmla="*/ 2094924 w 10753706"/>
              <a:gd name="connsiteY157" fmla="*/ 907203 h 1027260"/>
              <a:gd name="connsiteX158" fmla="*/ 1949478 w 10753706"/>
              <a:gd name="connsiteY158" fmla="*/ 913748 h 1027260"/>
              <a:gd name="connsiteX159" fmla="*/ 1749684 w 10753706"/>
              <a:gd name="connsiteY159" fmla="*/ 942223 h 1027260"/>
              <a:gd name="connsiteX160" fmla="*/ 1585576 w 10753706"/>
              <a:gd name="connsiteY160" fmla="*/ 954170 h 1027260"/>
              <a:gd name="connsiteX161" fmla="*/ 1476250 w 10753706"/>
              <a:gd name="connsiteY161" fmla="*/ 950653 h 1027260"/>
              <a:gd name="connsiteX162" fmla="*/ 1433927 w 10753706"/>
              <a:gd name="connsiteY162" fmla="*/ 959926 h 1027260"/>
              <a:gd name="connsiteX163" fmla="*/ 1414893 w 10753706"/>
              <a:gd name="connsiteY163" fmla="*/ 957671 h 1027260"/>
              <a:gd name="connsiteX164" fmla="*/ 1411585 w 10753706"/>
              <a:gd name="connsiteY164" fmla="*/ 957179 h 1027260"/>
              <a:gd name="connsiteX165" fmla="*/ 1398896 w 10753706"/>
              <a:gd name="connsiteY165" fmla="*/ 957460 h 1027260"/>
              <a:gd name="connsiteX166" fmla="*/ 1394632 w 10753706"/>
              <a:gd name="connsiteY166" fmla="*/ 954725 h 1027260"/>
              <a:gd name="connsiteX167" fmla="*/ 1375043 w 10753706"/>
              <a:gd name="connsiteY167" fmla="*/ 953132 h 1027260"/>
              <a:gd name="connsiteX168" fmla="*/ 1351876 w 10753706"/>
              <a:gd name="connsiteY168" fmla="*/ 954436 h 1027260"/>
              <a:gd name="connsiteX169" fmla="*/ 1242676 w 10753706"/>
              <a:gd name="connsiteY169" fmla="*/ 963767 h 1027260"/>
              <a:gd name="connsiteX170" fmla="*/ 1205993 w 10753706"/>
              <a:gd name="connsiteY170" fmla="*/ 974080 h 1027260"/>
              <a:gd name="connsiteX171" fmla="*/ 1052221 w 10753706"/>
              <a:gd name="connsiteY171" fmla="*/ 963954 h 1027260"/>
              <a:gd name="connsiteX172" fmla="*/ 968270 w 10753706"/>
              <a:gd name="connsiteY172" fmla="*/ 964761 h 1027260"/>
              <a:gd name="connsiteX173" fmla="*/ 874493 w 10753706"/>
              <a:gd name="connsiteY173" fmla="*/ 998122 h 1027260"/>
              <a:gd name="connsiteX174" fmla="*/ 814411 w 10753706"/>
              <a:gd name="connsiteY174" fmla="*/ 1007391 h 1027260"/>
              <a:gd name="connsiteX175" fmla="*/ 688604 w 10753706"/>
              <a:gd name="connsiteY175" fmla="*/ 1015631 h 1027260"/>
              <a:gd name="connsiteX176" fmla="*/ 618171 w 10753706"/>
              <a:gd name="connsiteY176" fmla="*/ 1027260 h 1027260"/>
              <a:gd name="connsiteX177" fmla="*/ 570379 w 10753706"/>
              <a:gd name="connsiteY177" fmla="*/ 1023487 h 1027260"/>
              <a:gd name="connsiteX178" fmla="*/ 482519 w 10753706"/>
              <a:gd name="connsiteY178" fmla="*/ 1002108 h 1027260"/>
              <a:gd name="connsiteX179" fmla="*/ 475319 w 10753706"/>
              <a:gd name="connsiteY179" fmla="*/ 1009922 h 1027260"/>
              <a:gd name="connsiteX180" fmla="*/ 431104 w 10753706"/>
              <a:gd name="connsiteY180" fmla="*/ 1009317 h 1027260"/>
              <a:gd name="connsiteX181" fmla="*/ 363782 w 10753706"/>
              <a:gd name="connsiteY181" fmla="*/ 1007585 h 1027260"/>
              <a:gd name="connsiteX182" fmla="*/ 325533 w 10753706"/>
              <a:gd name="connsiteY182" fmla="*/ 1008502 h 1027260"/>
              <a:gd name="connsiteX183" fmla="*/ 220429 w 10753706"/>
              <a:gd name="connsiteY183" fmla="*/ 1008927 h 1027260"/>
              <a:gd name="connsiteX184" fmla="*/ 114676 w 10753706"/>
              <a:gd name="connsiteY184" fmla="*/ 1007765 h 1027260"/>
              <a:gd name="connsiteX185" fmla="*/ 13470 w 10753706"/>
              <a:gd name="connsiteY185" fmla="*/ 998544 h 1027260"/>
              <a:gd name="connsiteX186" fmla="*/ 0 w 10753706"/>
              <a:gd name="connsiteY186" fmla="*/ 997355 h 102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10753706" h="1027260">
                <a:moveTo>
                  <a:pt x="0" y="0"/>
                </a:moveTo>
                <a:lnTo>
                  <a:pt x="10753706" y="0"/>
                </a:lnTo>
                <a:lnTo>
                  <a:pt x="10748809" y="2522"/>
                </a:lnTo>
                <a:cubicBezTo>
                  <a:pt x="10744031" y="4644"/>
                  <a:pt x="10737551" y="7204"/>
                  <a:pt x="10725330" y="11977"/>
                </a:cubicBezTo>
                <a:cubicBezTo>
                  <a:pt x="10700888" y="21523"/>
                  <a:pt x="10652058" y="39304"/>
                  <a:pt x="10615423" y="52967"/>
                </a:cubicBezTo>
                <a:cubicBezTo>
                  <a:pt x="10598524" y="49017"/>
                  <a:pt x="10550674" y="61360"/>
                  <a:pt x="10533936" y="53095"/>
                </a:cubicBezTo>
                <a:cubicBezTo>
                  <a:pt x="10519435" y="55674"/>
                  <a:pt x="10480156" y="49393"/>
                  <a:pt x="10466876" y="45180"/>
                </a:cubicBezTo>
                <a:cubicBezTo>
                  <a:pt x="10443145" y="68059"/>
                  <a:pt x="10382269" y="71294"/>
                  <a:pt x="10355090" y="89741"/>
                </a:cubicBezTo>
                <a:cubicBezTo>
                  <a:pt x="10286222" y="95376"/>
                  <a:pt x="10146285" y="63529"/>
                  <a:pt x="10087145" y="66115"/>
                </a:cubicBezTo>
                <a:cubicBezTo>
                  <a:pt x="10067575" y="79584"/>
                  <a:pt x="10043111" y="68921"/>
                  <a:pt x="10015902" y="76178"/>
                </a:cubicBezTo>
                <a:cubicBezTo>
                  <a:pt x="9952302" y="84628"/>
                  <a:pt x="9893286" y="103337"/>
                  <a:pt x="9806005" y="102435"/>
                </a:cubicBezTo>
                <a:cubicBezTo>
                  <a:pt x="9782247" y="141133"/>
                  <a:pt x="9674787" y="151643"/>
                  <a:pt x="9602583" y="179170"/>
                </a:cubicBezTo>
                <a:cubicBezTo>
                  <a:pt x="9557658" y="187584"/>
                  <a:pt x="9478290" y="154235"/>
                  <a:pt x="9469719" y="174721"/>
                </a:cubicBezTo>
                <a:cubicBezTo>
                  <a:pt x="9443779" y="165070"/>
                  <a:pt x="9431317" y="185692"/>
                  <a:pt x="9408692" y="189513"/>
                </a:cubicBezTo>
                <a:cubicBezTo>
                  <a:pt x="9387154" y="183843"/>
                  <a:pt x="9380475" y="191089"/>
                  <a:pt x="9364151" y="194072"/>
                </a:cubicBezTo>
                <a:cubicBezTo>
                  <a:pt x="9354686" y="190222"/>
                  <a:pt x="9340485" y="191782"/>
                  <a:pt x="9337751" y="197579"/>
                </a:cubicBezTo>
                <a:cubicBezTo>
                  <a:pt x="9349566" y="209270"/>
                  <a:pt x="9297468" y="207714"/>
                  <a:pt x="9297166" y="216558"/>
                </a:cubicBezTo>
                <a:cubicBezTo>
                  <a:pt x="9269057" y="220999"/>
                  <a:pt x="9139630" y="221783"/>
                  <a:pt x="9123859" y="237356"/>
                </a:cubicBezTo>
                <a:cubicBezTo>
                  <a:pt x="9068176" y="249209"/>
                  <a:pt x="8975349" y="235349"/>
                  <a:pt x="8950741" y="238020"/>
                </a:cubicBezTo>
                <a:cubicBezTo>
                  <a:pt x="8916265" y="215428"/>
                  <a:pt x="8822808" y="292026"/>
                  <a:pt x="8718236" y="303148"/>
                </a:cubicBezTo>
                <a:cubicBezTo>
                  <a:pt x="8703111" y="302060"/>
                  <a:pt x="8695551" y="302792"/>
                  <a:pt x="8694011" y="308812"/>
                </a:cubicBezTo>
                <a:cubicBezTo>
                  <a:pt x="8661810" y="312764"/>
                  <a:pt x="8637956" y="329628"/>
                  <a:pt x="8611976" y="324819"/>
                </a:cubicBezTo>
                <a:cubicBezTo>
                  <a:pt x="8621849" y="336388"/>
                  <a:pt x="8562809" y="325917"/>
                  <a:pt x="8562074" y="337971"/>
                </a:cubicBezTo>
                <a:cubicBezTo>
                  <a:pt x="8543699" y="343978"/>
                  <a:pt x="8511321" y="356396"/>
                  <a:pt x="8501724" y="360865"/>
                </a:cubicBezTo>
                <a:lnTo>
                  <a:pt x="8504489" y="364790"/>
                </a:lnTo>
                <a:lnTo>
                  <a:pt x="8492774" y="366181"/>
                </a:lnTo>
                <a:lnTo>
                  <a:pt x="8466405" y="368724"/>
                </a:lnTo>
                <a:cubicBezTo>
                  <a:pt x="8455454" y="372229"/>
                  <a:pt x="8440175" y="385805"/>
                  <a:pt x="8427069" y="387211"/>
                </a:cubicBezTo>
                <a:cubicBezTo>
                  <a:pt x="8400442" y="392215"/>
                  <a:pt x="8397079" y="382989"/>
                  <a:pt x="8387766" y="377161"/>
                </a:cubicBezTo>
                <a:cubicBezTo>
                  <a:pt x="8369233" y="378548"/>
                  <a:pt x="8334756" y="390869"/>
                  <a:pt x="8315874" y="395527"/>
                </a:cubicBezTo>
                <a:cubicBezTo>
                  <a:pt x="8306664" y="400500"/>
                  <a:pt x="8272845" y="393679"/>
                  <a:pt x="8274474" y="405112"/>
                </a:cubicBezTo>
                <a:cubicBezTo>
                  <a:pt x="8255483" y="406194"/>
                  <a:pt x="8244963" y="408376"/>
                  <a:pt x="8234664" y="410219"/>
                </a:cubicBezTo>
                <a:lnTo>
                  <a:pt x="8211268" y="416791"/>
                </a:lnTo>
                <a:cubicBezTo>
                  <a:pt x="8204720" y="419941"/>
                  <a:pt x="8197411" y="422004"/>
                  <a:pt x="8188615" y="421755"/>
                </a:cubicBezTo>
                <a:lnTo>
                  <a:pt x="8179981" y="420402"/>
                </a:lnTo>
                <a:lnTo>
                  <a:pt x="8179307" y="422516"/>
                </a:lnTo>
                <a:cubicBezTo>
                  <a:pt x="8179027" y="425797"/>
                  <a:pt x="8175790" y="448341"/>
                  <a:pt x="8147929" y="450302"/>
                </a:cubicBezTo>
                <a:cubicBezTo>
                  <a:pt x="8130300" y="457967"/>
                  <a:pt x="8114933" y="461015"/>
                  <a:pt x="8089136" y="465283"/>
                </a:cubicBezTo>
                <a:cubicBezTo>
                  <a:pt x="8072810" y="465920"/>
                  <a:pt x="8069376" y="451569"/>
                  <a:pt x="8049973" y="454121"/>
                </a:cubicBezTo>
                <a:cubicBezTo>
                  <a:pt x="7974508" y="471465"/>
                  <a:pt x="8006050" y="447139"/>
                  <a:pt x="7965913" y="464415"/>
                </a:cubicBezTo>
                <a:cubicBezTo>
                  <a:pt x="7958234" y="466025"/>
                  <a:pt x="7951405" y="465800"/>
                  <a:pt x="7945093" y="464798"/>
                </a:cubicBezTo>
                <a:lnTo>
                  <a:pt x="7935335" y="462442"/>
                </a:lnTo>
                <a:lnTo>
                  <a:pt x="7904779" y="471429"/>
                </a:lnTo>
                <a:cubicBezTo>
                  <a:pt x="7889387" y="474999"/>
                  <a:pt x="7872867" y="477951"/>
                  <a:pt x="7855604" y="480199"/>
                </a:cubicBezTo>
                <a:cubicBezTo>
                  <a:pt x="7850005" y="476378"/>
                  <a:pt x="7838628" y="483595"/>
                  <a:pt x="7832630" y="485371"/>
                </a:cubicBezTo>
                <a:cubicBezTo>
                  <a:pt x="7831473" y="482645"/>
                  <a:pt x="7816623" y="482661"/>
                  <a:pt x="7812438" y="485391"/>
                </a:cubicBezTo>
                <a:cubicBezTo>
                  <a:pt x="7709470" y="505049"/>
                  <a:pt x="7759426" y="473956"/>
                  <a:pt x="7701399" y="495197"/>
                </a:cubicBezTo>
                <a:cubicBezTo>
                  <a:pt x="7690986" y="496989"/>
                  <a:pt x="7682397" y="496365"/>
                  <a:pt x="7674778" y="494723"/>
                </a:cubicBezTo>
                <a:lnTo>
                  <a:pt x="7660445" y="490194"/>
                </a:lnTo>
                <a:lnTo>
                  <a:pt x="7651781" y="493084"/>
                </a:lnTo>
                <a:cubicBezTo>
                  <a:pt x="7616113" y="496548"/>
                  <a:pt x="7603273" y="491735"/>
                  <a:pt x="7584807" y="499490"/>
                </a:cubicBezTo>
                <a:cubicBezTo>
                  <a:pt x="7549256" y="490212"/>
                  <a:pt x="7563949" y="500167"/>
                  <a:pt x="7541324" y="504184"/>
                </a:cubicBezTo>
                <a:cubicBezTo>
                  <a:pt x="7523851" y="508307"/>
                  <a:pt x="7559546" y="509825"/>
                  <a:pt x="7541756" y="512184"/>
                </a:cubicBezTo>
                <a:cubicBezTo>
                  <a:pt x="7520963" y="510864"/>
                  <a:pt x="7525755" y="520497"/>
                  <a:pt x="7503906" y="518551"/>
                </a:cubicBezTo>
                <a:cubicBezTo>
                  <a:pt x="7505924" y="510774"/>
                  <a:pt x="7464361" y="523683"/>
                  <a:pt x="7460411" y="517415"/>
                </a:cubicBezTo>
                <a:lnTo>
                  <a:pt x="7460116" y="517548"/>
                </a:lnTo>
                <a:cubicBezTo>
                  <a:pt x="7447785" y="530928"/>
                  <a:pt x="7310141" y="550568"/>
                  <a:pt x="7297810" y="563947"/>
                </a:cubicBezTo>
                <a:cubicBezTo>
                  <a:pt x="7221791" y="605698"/>
                  <a:pt x="7039072" y="646008"/>
                  <a:pt x="6946388" y="665244"/>
                </a:cubicBezTo>
                <a:cubicBezTo>
                  <a:pt x="6853704" y="684480"/>
                  <a:pt x="6804875" y="677485"/>
                  <a:pt x="6741704" y="679365"/>
                </a:cubicBezTo>
                <a:lnTo>
                  <a:pt x="6624680" y="677674"/>
                </a:lnTo>
                <a:lnTo>
                  <a:pt x="6605700" y="683566"/>
                </a:lnTo>
                <a:cubicBezTo>
                  <a:pt x="6603309" y="685184"/>
                  <a:pt x="6599550" y="685647"/>
                  <a:pt x="6576922" y="683030"/>
                </a:cubicBezTo>
                <a:cubicBezTo>
                  <a:pt x="6527275" y="698355"/>
                  <a:pt x="6440981" y="702347"/>
                  <a:pt x="6405123" y="721946"/>
                </a:cubicBezTo>
                <a:cubicBezTo>
                  <a:pt x="6407963" y="715467"/>
                  <a:pt x="6383450" y="712913"/>
                  <a:pt x="6368938" y="717341"/>
                </a:cubicBezTo>
                <a:cubicBezTo>
                  <a:pt x="6377914" y="692119"/>
                  <a:pt x="6315316" y="744281"/>
                  <a:pt x="6295102" y="729508"/>
                </a:cubicBezTo>
                <a:cubicBezTo>
                  <a:pt x="6300358" y="744473"/>
                  <a:pt x="6240070" y="776254"/>
                  <a:pt x="6202084" y="767091"/>
                </a:cubicBezTo>
                <a:cubicBezTo>
                  <a:pt x="6152826" y="774744"/>
                  <a:pt x="6122010" y="790367"/>
                  <a:pt x="6067157" y="790339"/>
                </a:cubicBezTo>
                <a:cubicBezTo>
                  <a:pt x="6066310" y="792484"/>
                  <a:pt x="6064283" y="794403"/>
                  <a:pt x="6061443" y="796151"/>
                </a:cubicBezTo>
                <a:lnTo>
                  <a:pt x="6051406" y="800684"/>
                </a:lnTo>
                <a:lnTo>
                  <a:pt x="6049097" y="800636"/>
                </a:lnTo>
                <a:cubicBezTo>
                  <a:pt x="6040408" y="801393"/>
                  <a:pt x="6036299" y="802645"/>
                  <a:pt x="6034222" y="804110"/>
                </a:cubicBezTo>
                <a:lnTo>
                  <a:pt x="6033121" y="806078"/>
                </a:lnTo>
                <a:lnTo>
                  <a:pt x="6023593" y="808842"/>
                </a:lnTo>
                <a:lnTo>
                  <a:pt x="6006639" y="815304"/>
                </a:lnTo>
                <a:lnTo>
                  <a:pt x="6001762" y="815557"/>
                </a:lnTo>
                <a:lnTo>
                  <a:pt x="5973534" y="823815"/>
                </a:lnTo>
                <a:lnTo>
                  <a:pt x="5972336" y="823476"/>
                </a:lnTo>
                <a:cubicBezTo>
                  <a:pt x="5969004" y="822901"/>
                  <a:pt x="5965329" y="822833"/>
                  <a:pt x="5960841" y="823819"/>
                </a:cubicBezTo>
                <a:cubicBezTo>
                  <a:pt x="5955860" y="815655"/>
                  <a:pt x="5953515" y="821882"/>
                  <a:pt x="5940719" y="825514"/>
                </a:cubicBezTo>
                <a:cubicBezTo>
                  <a:pt x="5930130" y="813644"/>
                  <a:pt x="5900943" y="827979"/>
                  <a:pt x="5884298" y="823806"/>
                </a:cubicBezTo>
                <a:cubicBezTo>
                  <a:pt x="5875133" y="826741"/>
                  <a:pt x="5865250" y="829630"/>
                  <a:pt x="5854779" y="832365"/>
                </a:cubicBezTo>
                <a:lnTo>
                  <a:pt x="5848382" y="833844"/>
                </a:lnTo>
                <a:lnTo>
                  <a:pt x="5848066" y="833772"/>
                </a:lnTo>
                <a:cubicBezTo>
                  <a:pt x="5846273" y="833879"/>
                  <a:pt x="5844018" y="834284"/>
                  <a:pt x="5840944" y="835132"/>
                </a:cubicBezTo>
                <a:lnTo>
                  <a:pt x="5836719" y="836539"/>
                </a:lnTo>
                <a:lnTo>
                  <a:pt x="5824311" y="839408"/>
                </a:lnTo>
                <a:lnTo>
                  <a:pt x="5818788" y="839727"/>
                </a:lnTo>
                <a:cubicBezTo>
                  <a:pt x="5797008" y="838594"/>
                  <a:pt x="5786883" y="822081"/>
                  <a:pt x="5763953" y="834282"/>
                </a:cubicBezTo>
                <a:cubicBezTo>
                  <a:pt x="5726813" y="837521"/>
                  <a:pt x="5699446" y="830949"/>
                  <a:pt x="5667748" y="840211"/>
                </a:cubicBezTo>
                <a:cubicBezTo>
                  <a:pt x="5632959" y="843205"/>
                  <a:pt x="5601436" y="842280"/>
                  <a:pt x="5573108" y="847611"/>
                </a:cubicBezTo>
                <a:cubicBezTo>
                  <a:pt x="5560030" y="845832"/>
                  <a:pt x="5549547" y="851598"/>
                  <a:pt x="5539137" y="851033"/>
                </a:cubicBezTo>
                <a:cubicBezTo>
                  <a:pt x="5528728" y="850467"/>
                  <a:pt x="5529256" y="837509"/>
                  <a:pt x="5510651" y="844215"/>
                </a:cubicBezTo>
                <a:cubicBezTo>
                  <a:pt x="5494241" y="833607"/>
                  <a:pt x="5466101" y="839171"/>
                  <a:pt x="5457331" y="839159"/>
                </a:cubicBezTo>
                <a:lnTo>
                  <a:pt x="5410613" y="834358"/>
                </a:lnTo>
                <a:lnTo>
                  <a:pt x="5370040" y="862127"/>
                </a:lnTo>
                <a:cubicBezTo>
                  <a:pt x="5357863" y="856469"/>
                  <a:pt x="5319115" y="868069"/>
                  <a:pt x="5318778" y="855310"/>
                </a:cubicBezTo>
                <a:cubicBezTo>
                  <a:pt x="5303920" y="857760"/>
                  <a:pt x="5296727" y="863736"/>
                  <a:pt x="5298645" y="855171"/>
                </a:cubicBezTo>
                <a:cubicBezTo>
                  <a:pt x="5287819" y="855897"/>
                  <a:pt x="5267444" y="857825"/>
                  <a:pt x="5253828" y="859670"/>
                </a:cubicBezTo>
                <a:lnTo>
                  <a:pt x="5216955" y="866245"/>
                </a:lnTo>
                <a:lnTo>
                  <a:pt x="5214344" y="868102"/>
                </a:lnTo>
                <a:cubicBezTo>
                  <a:pt x="5210778" y="868719"/>
                  <a:pt x="5200859" y="869042"/>
                  <a:pt x="5195561" y="869949"/>
                </a:cubicBezTo>
                <a:lnTo>
                  <a:pt x="5182555" y="873542"/>
                </a:lnTo>
                <a:cubicBezTo>
                  <a:pt x="5178496" y="875023"/>
                  <a:pt x="5175066" y="876746"/>
                  <a:pt x="5172552" y="878801"/>
                </a:cubicBezTo>
                <a:cubicBezTo>
                  <a:pt x="5121406" y="873797"/>
                  <a:pt x="5080096" y="886529"/>
                  <a:pt x="5027993" y="889666"/>
                </a:cubicBezTo>
                <a:cubicBezTo>
                  <a:pt x="4999924" y="877115"/>
                  <a:pt x="4946973" y="919452"/>
                  <a:pt x="4939844" y="934802"/>
                </a:cubicBezTo>
                <a:cubicBezTo>
                  <a:pt x="4895154" y="940701"/>
                  <a:pt x="4844006" y="928240"/>
                  <a:pt x="4792576" y="934820"/>
                </a:cubicBezTo>
                <a:lnTo>
                  <a:pt x="4602423" y="958063"/>
                </a:lnTo>
                <a:cubicBezTo>
                  <a:pt x="4488530" y="967131"/>
                  <a:pt x="4399004" y="969822"/>
                  <a:pt x="4290656" y="969152"/>
                </a:cubicBezTo>
                <a:cubicBezTo>
                  <a:pt x="4182308" y="968482"/>
                  <a:pt x="4046938" y="971167"/>
                  <a:pt x="3952334" y="954043"/>
                </a:cubicBezTo>
                <a:lnTo>
                  <a:pt x="3858560" y="948781"/>
                </a:lnTo>
                <a:lnTo>
                  <a:pt x="3846597" y="948382"/>
                </a:lnTo>
                <a:cubicBezTo>
                  <a:pt x="3807516" y="956616"/>
                  <a:pt x="3767475" y="941640"/>
                  <a:pt x="3736044" y="947759"/>
                </a:cubicBezTo>
                <a:cubicBezTo>
                  <a:pt x="3727323" y="948128"/>
                  <a:pt x="3719828" y="947771"/>
                  <a:pt x="3713136" y="946963"/>
                </a:cubicBezTo>
                <a:lnTo>
                  <a:pt x="3695939" y="943639"/>
                </a:lnTo>
                <a:lnTo>
                  <a:pt x="3694125" y="940567"/>
                </a:lnTo>
                <a:lnTo>
                  <a:pt x="3681925" y="939706"/>
                </a:lnTo>
                <a:lnTo>
                  <a:pt x="3679204" y="938926"/>
                </a:lnTo>
                <a:cubicBezTo>
                  <a:pt x="3668160" y="939028"/>
                  <a:pt x="3634193" y="940875"/>
                  <a:pt x="3615656" y="940320"/>
                </a:cubicBezTo>
                <a:cubicBezTo>
                  <a:pt x="3582626" y="936974"/>
                  <a:pt x="3593904" y="949140"/>
                  <a:pt x="3567983" y="935596"/>
                </a:cubicBezTo>
                <a:cubicBezTo>
                  <a:pt x="3504185" y="939048"/>
                  <a:pt x="3482818" y="922224"/>
                  <a:pt x="3422423" y="932129"/>
                </a:cubicBezTo>
                <a:cubicBezTo>
                  <a:pt x="3369166" y="933413"/>
                  <a:pt x="3329486" y="910108"/>
                  <a:pt x="3310925" y="911072"/>
                </a:cubicBezTo>
                <a:cubicBezTo>
                  <a:pt x="3261363" y="909787"/>
                  <a:pt x="3198415" y="933574"/>
                  <a:pt x="3139421" y="934151"/>
                </a:cubicBezTo>
                <a:cubicBezTo>
                  <a:pt x="3088799" y="931012"/>
                  <a:pt x="3038941" y="938464"/>
                  <a:pt x="2996922" y="927537"/>
                </a:cubicBezTo>
                <a:cubicBezTo>
                  <a:pt x="2992673" y="929234"/>
                  <a:pt x="2987900" y="930498"/>
                  <a:pt x="2982785" y="931453"/>
                </a:cubicBezTo>
                <a:lnTo>
                  <a:pt x="2967478" y="933397"/>
                </a:lnTo>
                <a:lnTo>
                  <a:pt x="2948552" y="932961"/>
                </a:lnTo>
                <a:lnTo>
                  <a:pt x="2944404" y="934452"/>
                </a:lnTo>
                <a:lnTo>
                  <a:pt x="2908608" y="937205"/>
                </a:lnTo>
                <a:lnTo>
                  <a:pt x="2904443" y="936455"/>
                </a:lnTo>
                <a:lnTo>
                  <a:pt x="2868935" y="938022"/>
                </a:lnTo>
                <a:lnTo>
                  <a:pt x="2868586" y="937487"/>
                </a:lnTo>
                <a:cubicBezTo>
                  <a:pt x="2866994" y="936327"/>
                  <a:pt x="2864292" y="935538"/>
                  <a:pt x="2859191" y="935503"/>
                </a:cubicBezTo>
                <a:cubicBezTo>
                  <a:pt x="2869075" y="927418"/>
                  <a:pt x="2856828" y="932364"/>
                  <a:pt x="2840915" y="932977"/>
                </a:cubicBezTo>
                <a:lnTo>
                  <a:pt x="2763509" y="921850"/>
                </a:lnTo>
                <a:lnTo>
                  <a:pt x="2756121" y="921864"/>
                </a:lnTo>
                <a:cubicBezTo>
                  <a:pt x="2756081" y="921822"/>
                  <a:pt x="2756039" y="921781"/>
                  <a:pt x="2755998" y="921739"/>
                </a:cubicBezTo>
                <a:cubicBezTo>
                  <a:pt x="2754445" y="921476"/>
                  <a:pt x="2752036" y="921380"/>
                  <a:pt x="2748255" y="921505"/>
                </a:cubicBezTo>
                <a:lnTo>
                  <a:pt x="2694601" y="915575"/>
                </a:lnTo>
                <a:cubicBezTo>
                  <a:pt x="2671223" y="919874"/>
                  <a:pt x="2666972" y="913376"/>
                  <a:pt x="2635357" y="910976"/>
                </a:cubicBezTo>
                <a:cubicBezTo>
                  <a:pt x="2621906" y="915051"/>
                  <a:pt x="2611315" y="913542"/>
                  <a:pt x="2601047" y="910263"/>
                </a:cubicBezTo>
                <a:cubicBezTo>
                  <a:pt x="2570084" y="912074"/>
                  <a:pt x="2542135" y="907435"/>
                  <a:pt x="2507482" y="906211"/>
                </a:cubicBezTo>
                <a:cubicBezTo>
                  <a:pt x="2469706" y="911437"/>
                  <a:pt x="2450920" y="901812"/>
                  <a:pt x="2413884" y="900545"/>
                </a:cubicBezTo>
                <a:cubicBezTo>
                  <a:pt x="2381338" y="909664"/>
                  <a:pt x="2387753" y="892438"/>
                  <a:pt x="2368912" y="888755"/>
                </a:cubicBezTo>
                <a:lnTo>
                  <a:pt x="2349490" y="889719"/>
                </a:lnTo>
                <a:lnTo>
                  <a:pt x="2344290" y="890584"/>
                </a:lnTo>
                <a:cubicBezTo>
                  <a:pt x="2340673" y="891041"/>
                  <a:pt x="2338228" y="891167"/>
                  <a:pt x="2336488" y="891058"/>
                </a:cubicBezTo>
                <a:lnTo>
                  <a:pt x="2329015" y="891627"/>
                </a:lnTo>
                <a:cubicBezTo>
                  <a:pt x="2316843" y="893039"/>
                  <a:pt x="2305064" y="894669"/>
                  <a:pt x="2293898" y="896431"/>
                </a:cubicBezTo>
                <a:cubicBezTo>
                  <a:pt x="2282637" y="890404"/>
                  <a:pt x="2242346" y="900851"/>
                  <a:pt x="2243927" y="888076"/>
                </a:cubicBezTo>
                <a:cubicBezTo>
                  <a:pt x="2228778" y="890081"/>
                  <a:pt x="2220725" y="895845"/>
                  <a:pt x="2223920" y="887331"/>
                </a:cubicBezTo>
                <a:cubicBezTo>
                  <a:pt x="2218877" y="887756"/>
                  <a:pt x="2215583" y="887254"/>
                  <a:pt x="2213081" y="886302"/>
                </a:cubicBezTo>
                <a:lnTo>
                  <a:pt x="2212307" y="885829"/>
                </a:lnTo>
                <a:lnTo>
                  <a:pt x="2152321" y="894418"/>
                </a:lnTo>
                <a:lnTo>
                  <a:pt x="2140985" y="895968"/>
                </a:lnTo>
                <a:lnTo>
                  <a:pt x="2121210" y="899354"/>
                </a:lnTo>
                <a:lnTo>
                  <a:pt x="2119146" y="899033"/>
                </a:lnTo>
                <a:lnTo>
                  <a:pt x="2105666" y="902240"/>
                </a:lnTo>
                <a:cubicBezTo>
                  <a:pt x="2101407" y="903601"/>
                  <a:pt x="2097735" y="905221"/>
                  <a:pt x="2094924" y="907203"/>
                </a:cubicBezTo>
                <a:cubicBezTo>
                  <a:pt x="2044793" y="900664"/>
                  <a:pt x="2001785" y="912168"/>
                  <a:pt x="1949478" y="913748"/>
                </a:cubicBezTo>
                <a:cubicBezTo>
                  <a:pt x="1891937" y="919585"/>
                  <a:pt x="1810334" y="935486"/>
                  <a:pt x="1749684" y="942223"/>
                </a:cubicBezTo>
                <a:lnTo>
                  <a:pt x="1585576" y="954170"/>
                </a:lnTo>
                <a:cubicBezTo>
                  <a:pt x="1549165" y="943719"/>
                  <a:pt x="1511425" y="950847"/>
                  <a:pt x="1476250" y="950653"/>
                </a:cubicBezTo>
                <a:cubicBezTo>
                  <a:pt x="1488515" y="961596"/>
                  <a:pt x="1432660" y="946795"/>
                  <a:pt x="1433927" y="959926"/>
                </a:cubicBezTo>
                <a:cubicBezTo>
                  <a:pt x="1427485" y="959475"/>
                  <a:pt x="1421205" y="958623"/>
                  <a:pt x="1414893" y="957671"/>
                </a:cubicBezTo>
                <a:lnTo>
                  <a:pt x="1411585" y="957179"/>
                </a:lnTo>
                <a:lnTo>
                  <a:pt x="1398896" y="957460"/>
                </a:lnTo>
                <a:lnTo>
                  <a:pt x="1394632" y="954725"/>
                </a:lnTo>
                <a:lnTo>
                  <a:pt x="1375043" y="953132"/>
                </a:lnTo>
                <a:cubicBezTo>
                  <a:pt x="1367813" y="952970"/>
                  <a:pt x="1360155" y="953305"/>
                  <a:pt x="1351876" y="954436"/>
                </a:cubicBezTo>
                <a:cubicBezTo>
                  <a:pt x="1325912" y="963028"/>
                  <a:pt x="1274459" y="952492"/>
                  <a:pt x="1242676" y="963767"/>
                </a:cubicBezTo>
                <a:cubicBezTo>
                  <a:pt x="1230276" y="966918"/>
                  <a:pt x="1216715" y="977098"/>
                  <a:pt x="1205993" y="974080"/>
                </a:cubicBezTo>
                <a:cubicBezTo>
                  <a:pt x="1174251" y="974112"/>
                  <a:pt x="1086982" y="964420"/>
                  <a:pt x="1052221" y="963954"/>
                </a:cubicBezTo>
                <a:cubicBezTo>
                  <a:pt x="1038515" y="970622"/>
                  <a:pt x="1009522" y="962342"/>
                  <a:pt x="968270" y="964761"/>
                </a:cubicBezTo>
                <a:cubicBezTo>
                  <a:pt x="943437" y="973698"/>
                  <a:pt x="900136" y="991017"/>
                  <a:pt x="874493" y="998122"/>
                </a:cubicBezTo>
                <a:cubicBezTo>
                  <a:pt x="848849" y="1005226"/>
                  <a:pt x="853424" y="1009427"/>
                  <a:pt x="814411" y="1007391"/>
                </a:cubicBezTo>
                <a:cubicBezTo>
                  <a:pt x="765926" y="1022821"/>
                  <a:pt x="732885" y="1009859"/>
                  <a:pt x="688604" y="1015631"/>
                </a:cubicBezTo>
                <a:cubicBezTo>
                  <a:pt x="638045" y="1020877"/>
                  <a:pt x="677999" y="1011556"/>
                  <a:pt x="618171" y="1027260"/>
                </a:cubicBezTo>
                <a:cubicBezTo>
                  <a:pt x="609680" y="1023165"/>
                  <a:pt x="583253" y="1020277"/>
                  <a:pt x="570379" y="1023487"/>
                </a:cubicBezTo>
                <a:cubicBezTo>
                  <a:pt x="543992" y="1022523"/>
                  <a:pt x="505183" y="1001686"/>
                  <a:pt x="482519" y="1002108"/>
                </a:cubicBezTo>
                <a:cubicBezTo>
                  <a:pt x="464011" y="1002285"/>
                  <a:pt x="495211" y="1007995"/>
                  <a:pt x="475319" y="1009922"/>
                </a:cubicBezTo>
                <a:cubicBezTo>
                  <a:pt x="450818" y="1011135"/>
                  <a:pt x="454804" y="1022539"/>
                  <a:pt x="431104" y="1009317"/>
                </a:cubicBezTo>
                <a:cubicBezTo>
                  <a:pt x="406857" y="1014651"/>
                  <a:pt x="399686" y="1008456"/>
                  <a:pt x="363782" y="1007585"/>
                </a:cubicBezTo>
                <a:cubicBezTo>
                  <a:pt x="350440" y="1012231"/>
                  <a:pt x="338145" y="1011245"/>
                  <a:pt x="325533" y="1008502"/>
                </a:cubicBezTo>
                <a:cubicBezTo>
                  <a:pt x="291944" y="1011745"/>
                  <a:pt x="259251" y="1008497"/>
                  <a:pt x="220429" y="1008927"/>
                </a:cubicBezTo>
                <a:cubicBezTo>
                  <a:pt x="180594" y="1015852"/>
                  <a:pt x="156150" y="1007265"/>
                  <a:pt x="114676" y="1007765"/>
                </a:cubicBezTo>
                <a:cubicBezTo>
                  <a:pt x="85718" y="1006195"/>
                  <a:pt x="43316" y="1001491"/>
                  <a:pt x="13470" y="998544"/>
                </a:cubicBezTo>
                <a:lnTo>
                  <a:pt x="0" y="997355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7056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92CD55-902F-8CD5-9A6C-94F1F5B56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Con..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BA4D9-5A21-98DF-2180-CBB719B851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914" y="2431765"/>
            <a:ext cx="9624527" cy="3320031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antidepressants block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reuptake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of norepinephrine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Others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inhibit MAO from metabolizing it.</a:t>
            </a:r>
          </a:p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Epinephrine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has limited distribution in the brain but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controls the fight or flight response in the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peripheral nervous system.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81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968E81-BF20-9FBF-BC51-799D5A10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08" y="548640"/>
            <a:ext cx="9989833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Serotonin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0DE12-A748-1B7D-8CE5-916CCBE2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608" y="2122714"/>
            <a:ext cx="10804706" cy="4071257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Serotonin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derived from tryptophan,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dietary amino acid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function of serotonin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 mostly inhibitory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it is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involved in the control of food intake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sleep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wakefulness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temperature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regulation,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pain control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sexual behavior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regulation of emotions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dirty="0"/>
              <a:t>Serotonin is often considered a "</a:t>
            </a:r>
            <a:r>
              <a:rPr lang="en-US" b="1" dirty="0"/>
              <a:t>general</a:t>
            </a:r>
            <a:r>
              <a:rPr lang="en-US" dirty="0"/>
              <a:t> inhibitor" of behavior and is associated with regulating satiety, </a:t>
            </a:r>
            <a:r>
              <a:rPr lang="en-US" b="1" dirty="0"/>
              <a:t>reducing anxiety, and suppressing aggressive, impulsive, or fearful responses</a:t>
            </a:r>
            <a:r>
              <a:rPr lang="en-US" dirty="0"/>
              <a:t>.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22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1B7C5-8016-8D3D-42B3-ABDCB88B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 dirty="0"/>
              <a:t>Mental Health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2D252-EDA3-7182-F6FA-7B53ECE1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2" y="2071316"/>
            <a:ext cx="6818907" cy="4119172"/>
          </a:xfrm>
        </p:spPr>
        <p:txBody>
          <a:bodyPr anchor="t"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The World Health Organization defines health as a state of complete </a:t>
            </a:r>
            <a:r>
              <a:rPr lang="en-US" b="1" dirty="0"/>
              <a:t>physical</a:t>
            </a:r>
            <a:r>
              <a:rPr lang="en-US" dirty="0"/>
              <a:t>, </a:t>
            </a:r>
            <a:r>
              <a:rPr lang="en-US" b="1" dirty="0"/>
              <a:t>mental</a:t>
            </a:r>
            <a:r>
              <a:rPr lang="en-US" dirty="0"/>
              <a:t>, and </a:t>
            </a:r>
            <a:r>
              <a:rPr lang="en-US" b="1" dirty="0"/>
              <a:t>social</a:t>
            </a:r>
            <a:r>
              <a:rPr lang="en-US" dirty="0"/>
              <a:t> </a:t>
            </a:r>
            <a:r>
              <a:rPr lang="en-US" b="1" dirty="0"/>
              <a:t>wellness</a:t>
            </a:r>
            <a:r>
              <a:rPr lang="en-US" dirty="0"/>
              <a:t>, not merely the absence of disease.</a:t>
            </a:r>
          </a:p>
        </p:txBody>
      </p:sp>
      <p:pic>
        <p:nvPicPr>
          <p:cNvPr id="1026" name="Picture 2" descr="Understand what mental health is, why ...">
            <a:extLst>
              <a:ext uri="{FF2B5EF4-FFF2-40B4-BE49-F238E27FC236}">
                <a16:creationId xmlns:a16="http://schemas.microsoft.com/office/drawing/2014/main" id="{61E0D848-85FB-E873-DAFC-55DB4120A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86" r="14272" b="1"/>
          <a:stretch>
            <a:fillRect/>
          </a:stretch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05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C9845-C3DF-DFA1-32B3-84C4E4327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3E2B2-E1C0-0803-9E42-EE8510808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Serotonin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plays an important role in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anxiety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mood disorders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schizophrenia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antidepressants block serotonin reuptake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thus leaving it available longer in the synapse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which results in improved mood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774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952A38-CE15-99AB-D259-D66910CA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Histamine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FAC41-FF81-8542-0E45-A92FB38351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6" y="2431765"/>
            <a:ext cx="9096977" cy="3320031"/>
          </a:xfrm>
        </p:spPr>
        <p:txBody>
          <a:bodyPr anchor="ctr">
            <a:normAutofit/>
          </a:bodyPr>
          <a:lstStyle/>
          <a:p>
            <a:r>
              <a:rPr lang="en-US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role of histamine in mental illness is under investigation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is involved in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peripheral allergic responses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control of gastric secretions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cardiac stimulation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alertness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Some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psychotropic drugs block histamine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resulting in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weight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sedation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hypotension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53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8EB298-2273-3347-D94D-469D10D90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Acetylcholine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210E4-47E5-ACEF-D3FC-3E6102C2D9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6" y="2623457"/>
            <a:ext cx="9302364" cy="3128339"/>
          </a:xfrm>
        </p:spPr>
        <p:txBody>
          <a:bodyPr anchor="ctr">
            <a:normAutofit lnSpcReduction="10000"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Acetylcholine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is a neurotransmitter found in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spinal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peripheral nervous system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i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particularly at the neuromuscular junction of skeletal muscle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Has been found to affect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sleep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–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wake cycle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to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signal muscles to become active.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Studies have shown that people with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Alzheimer disease have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decreased acetylcholine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secreting neurons.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042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CEE437-394B-D76B-4938-E6E7A01AC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Glutamate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E961B-BDFE-C98E-0C8C-A3622671E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6" y="2431765"/>
            <a:ext cx="9096977" cy="3320031"/>
          </a:xfrm>
        </p:spPr>
        <p:txBody>
          <a:bodyPr anchor="ctr">
            <a:normAutofit/>
          </a:bodyPr>
          <a:lstStyle/>
          <a:p>
            <a:pPr algn="just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Glutamate is an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excitatory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amino acid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that can have major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neurotoxic effects at high levels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algn="just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It has been implicated in the brain damage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caused by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stroke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hypoglycemia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sustained hypoxia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or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ischemia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and some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degenerative diseases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such as  Alzheimer.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596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5E8248-2BE4-3B95-EE65-6F7D34DEA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Gamma-Aminobutyric Acid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70C10-3CBD-BFD4-6D78-CDBA16349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6" y="2431765"/>
            <a:ext cx="9356793" cy="3320031"/>
          </a:xfrm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Gamma-aminobutyric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acid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(GABA), an amino acid, is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major inhibitory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neurotransmitter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 the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brain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has been found to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modulate other neurotransmitter systems rather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 to provide a direct stimulus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Drugs that increase GABA function, such as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benzodiazepines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are used to treat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anxiety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 induce sleep.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0075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52CC6-0513-A45A-25F8-17F97CE11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Videbeck, S. L. (2020). </a:t>
            </a:r>
            <a:r>
              <a:rPr lang="en-US" i="1" dirty="0"/>
              <a:t>Psychiatric–Mental Health Nursing</a:t>
            </a:r>
            <a:r>
              <a:rPr lang="en-US" dirty="0"/>
              <a:t> (8th ed.). Philadelphia, PA: Wolters Kluwer.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A680EB1-1571-6CCC-2D9F-1B92611189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14" y="1999796"/>
            <a:ext cx="5360344" cy="4351338"/>
          </a:xfrm>
        </p:spPr>
      </p:pic>
    </p:spTree>
    <p:extLst>
      <p:ext uri="{BB962C8B-B14F-4D97-AF65-F5344CB8AC3E}">
        <p14:creationId xmlns:p14="http://schemas.microsoft.com/office/powerpoint/2010/main" val="23662464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0" name="Rectangle 8209">
            <a:extLst>
              <a:ext uri="{FF2B5EF4-FFF2-40B4-BE49-F238E27FC236}">
                <a16:creationId xmlns:a16="http://schemas.microsoft.com/office/drawing/2014/main" id="{B649E800-A5C8-49A0-A453-ED537DA31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2" name="Freeform: Shape 8211">
            <a:extLst>
              <a:ext uri="{FF2B5EF4-FFF2-40B4-BE49-F238E27FC236}">
                <a16:creationId xmlns:a16="http://schemas.microsoft.com/office/drawing/2014/main" id="{8BA67DD7-B75D-4A30-90A4-EEA9F64AF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08194" y="0"/>
            <a:ext cx="6164729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196" name="Picture 4" descr="Penguin Thank Card | Cute &amp; Adorable">
            <a:extLst>
              <a:ext uri="{FF2B5EF4-FFF2-40B4-BE49-F238E27FC236}">
                <a16:creationId xmlns:a16="http://schemas.microsoft.com/office/drawing/2014/main" id="{9378B206-BE81-A965-2362-DA72E0E645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815" y="643467"/>
            <a:ext cx="554321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14" name="Group 8213">
            <a:extLst>
              <a:ext uri="{FF2B5EF4-FFF2-40B4-BE49-F238E27FC236}">
                <a16:creationId xmlns:a16="http://schemas.microsoft.com/office/drawing/2014/main" id="{E8C5FC48-0A3C-4D6D-A0D5-EEE93213D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8215" name="Freeform 5">
              <a:extLst>
                <a:ext uri="{FF2B5EF4-FFF2-40B4-BE49-F238E27FC236}">
                  <a16:creationId xmlns:a16="http://schemas.microsoft.com/office/drawing/2014/main" id="{DBBC336D-7E16-4EE1-90F2-8D9F2B618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16" name="Freeform 5">
              <a:extLst>
                <a:ext uri="{FF2B5EF4-FFF2-40B4-BE49-F238E27FC236}">
                  <a16:creationId xmlns:a16="http://schemas.microsoft.com/office/drawing/2014/main" id="{0199BE21-2D26-4357-8702-909F3621A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2117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A3CC62-2700-89EA-8AE2-9F7804043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/>
              <a:t>Con..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707D9-A1A2-C147-7DFC-4FC86150B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Mental Health is a state of </a:t>
            </a:r>
            <a:r>
              <a:rPr lang="en-US" b="1" dirty="0"/>
              <a:t>Emotional</a:t>
            </a:r>
            <a:r>
              <a:rPr lang="en-US" dirty="0"/>
              <a:t>, </a:t>
            </a:r>
            <a:r>
              <a:rPr lang="en-US" b="1" dirty="0"/>
              <a:t>Psychological</a:t>
            </a:r>
            <a:r>
              <a:rPr lang="en-US" dirty="0"/>
              <a:t>, and </a:t>
            </a:r>
            <a:r>
              <a:rPr lang="en-US" b="1" dirty="0"/>
              <a:t>Social</a:t>
            </a:r>
            <a:r>
              <a:rPr lang="en-US" dirty="0"/>
              <a:t> Wellness Evidenced By:</a:t>
            </a:r>
          </a:p>
          <a:p>
            <a:r>
              <a:rPr lang="en-US" dirty="0"/>
              <a:t> Satisfying Interpersonal Relationships.</a:t>
            </a:r>
          </a:p>
          <a:p>
            <a:r>
              <a:rPr lang="en-US" dirty="0"/>
              <a:t>Effective Behavior And Coping.</a:t>
            </a:r>
          </a:p>
          <a:p>
            <a:r>
              <a:rPr lang="en-US" dirty="0"/>
              <a:t>Positive Self-concept.</a:t>
            </a:r>
          </a:p>
          <a:p>
            <a:r>
              <a:rPr lang="en-US" dirty="0"/>
              <a:t>Emotional Stability.</a:t>
            </a:r>
          </a:p>
        </p:txBody>
      </p:sp>
    </p:spTree>
    <p:extLst>
      <p:ext uri="{BB962C8B-B14F-4D97-AF65-F5344CB8AC3E}">
        <p14:creationId xmlns:p14="http://schemas.microsoft.com/office/powerpoint/2010/main" val="4150377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33D767-4F5B-8665-B5CD-AA9C61DE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Mental illness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FFD19-87A8-BFA2-A086-393DCF817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Mental illness includes </a:t>
            </a:r>
            <a:r>
              <a:rPr lang="en-US" b="1" dirty="0"/>
              <a:t>disorders</a:t>
            </a:r>
            <a:r>
              <a:rPr lang="en-US" dirty="0"/>
              <a:t> that affect </a:t>
            </a:r>
            <a:r>
              <a:rPr lang="en-US" b="1" dirty="0">
                <a:highlight>
                  <a:srgbClr val="FFFF00"/>
                </a:highlight>
              </a:rPr>
              <a:t>mood</a:t>
            </a:r>
            <a:r>
              <a:rPr lang="en-US" dirty="0"/>
              <a:t>, </a:t>
            </a:r>
            <a:r>
              <a:rPr lang="en-US" dirty="0">
                <a:highlight>
                  <a:srgbClr val="FFFF00"/>
                </a:highlight>
              </a:rPr>
              <a:t>behavior</a:t>
            </a:r>
            <a:r>
              <a:rPr lang="en-US" dirty="0"/>
              <a:t>, and </a:t>
            </a:r>
            <a:r>
              <a:rPr lang="en-US" dirty="0">
                <a:highlight>
                  <a:srgbClr val="FFFF00"/>
                </a:highlight>
              </a:rPr>
              <a:t>thinking</a:t>
            </a:r>
            <a:r>
              <a:rPr lang="en-US" dirty="0"/>
              <a:t>, such as </a:t>
            </a:r>
            <a:r>
              <a:rPr lang="en-US" b="1" dirty="0"/>
              <a:t>depression</a:t>
            </a:r>
            <a:r>
              <a:rPr lang="en-US" dirty="0"/>
              <a:t>, </a:t>
            </a:r>
            <a:r>
              <a:rPr lang="en-US" b="1" dirty="0"/>
              <a:t>schizophrenia</a:t>
            </a:r>
            <a:r>
              <a:rPr lang="en-US" dirty="0"/>
              <a:t>, anxiety disorders, and addictive disorders.</a:t>
            </a:r>
          </a:p>
          <a:p>
            <a:r>
              <a:rPr lang="en-US" dirty="0"/>
              <a:t>Mental disorders often cause </a:t>
            </a:r>
            <a:r>
              <a:rPr lang="en-US" b="1" dirty="0"/>
              <a:t>significant distress</a:t>
            </a:r>
            <a:r>
              <a:rPr lang="en-US" dirty="0"/>
              <a:t> or </a:t>
            </a:r>
            <a:r>
              <a:rPr lang="en-US" b="1" dirty="0"/>
              <a:t>impaired functioning</a:t>
            </a:r>
            <a:r>
              <a:rPr lang="en-US" dirty="0"/>
              <a:t> or </a:t>
            </a:r>
            <a:r>
              <a:rPr lang="en-US" b="1" dirty="0"/>
              <a:t>both. </a:t>
            </a:r>
          </a:p>
          <a:p>
            <a:r>
              <a:rPr lang="en-US" dirty="0"/>
              <a:t>Individuals experience:</a:t>
            </a:r>
          </a:p>
          <a:p>
            <a:pPr lvl="1"/>
            <a:r>
              <a:rPr lang="en-US" sz="2800" dirty="0"/>
              <a:t>Dissatisfaction With Self and Relationships.</a:t>
            </a:r>
          </a:p>
          <a:p>
            <a:pPr lvl="1"/>
            <a:r>
              <a:rPr lang="en-US" sz="2800" dirty="0"/>
              <a:t>Ineffective Coping. </a:t>
            </a:r>
          </a:p>
          <a:p>
            <a:pPr lvl="1"/>
            <a:r>
              <a:rPr lang="en-US" sz="2800" dirty="0"/>
              <a:t>Daily Life Seem Overwhelming Or Unbearable.</a:t>
            </a:r>
          </a:p>
          <a:p>
            <a:pPr lvl="1"/>
            <a:r>
              <a:rPr lang="en-US" sz="2800" dirty="0"/>
              <a:t>Individuals May Believe That Their Situation Is Hopeless.</a:t>
            </a:r>
          </a:p>
        </p:txBody>
      </p:sp>
    </p:spTree>
    <p:extLst>
      <p:ext uri="{BB962C8B-B14F-4D97-AF65-F5344CB8AC3E}">
        <p14:creationId xmlns:p14="http://schemas.microsoft.com/office/powerpoint/2010/main" val="2720981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E094B4-BD9D-96D4-16BF-EC4E73B3B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200"/>
              <a:t>TREATMENT OF MENTAL ILLNESS –</a:t>
            </a:r>
            <a:r>
              <a:rPr lang="en-US" sz="4200" b="1"/>
              <a:t> </a:t>
            </a:r>
            <a:br>
              <a:rPr lang="en-US" sz="4200" b="1"/>
            </a:br>
            <a:r>
              <a:rPr lang="en-US" sz="4200" b="1"/>
              <a:t>Ancient Times</a:t>
            </a:r>
            <a:endParaRPr lang="en-US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B07F8-362A-66C9-0015-84E0F45F5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endParaRPr lang="en-US" sz="2200" dirty="0"/>
          </a:p>
          <a:p>
            <a:pPr algn="just"/>
            <a:r>
              <a:rPr lang="en-US" dirty="0"/>
              <a:t>In </a:t>
            </a:r>
            <a:r>
              <a:rPr lang="en-US" b="1" dirty="0"/>
              <a:t>ancient times</a:t>
            </a:r>
            <a:r>
              <a:rPr lang="en-US" dirty="0"/>
              <a:t>, mental illness was commonly interpreted through </a:t>
            </a:r>
            <a:r>
              <a:rPr lang="en-US" b="1" dirty="0"/>
              <a:t>religious and supernatural explanations</a:t>
            </a:r>
            <a:r>
              <a:rPr lang="en-US" dirty="0"/>
              <a:t>. Illness of any kind was believed to represent </a:t>
            </a:r>
            <a:r>
              <a:rPr lang="en-US" b="1" dirty="0"/>
              <a:t>divine displeasure</a:t>
            </a:r>
            <a:r>
              <a:rPr lang="en-US" dirty="0"/>
              <a:t> and was viewed as </a:t>
            </a:r>
            <a:r>
              <a:rPr lang="en-US" b="1" dirty="0"/>
              <a:t>punishment for sin or wrongdoing</a:t>
            </a:r>
            <a:r>
              <a:rPr lang="en-US" dirty="0"/>
              <a:t>. Consequently, individuals with </a:t>
            </a:r>
            <a:r>
              <a:rPr lang="en-US" b="1" dirty="0"/>
              <a:t>mental disorders</a:t>
            </a:r>
            <a:r>
              <a:rPr lang="en-US" dirty="0"/>
              <a:t> were often categorized as either </a:t>
            </a:r>
            <a:r>
              <a:rPr lang="en-US" b="1" dirty="0"/>
              <a:t>divine</a:t>
            </a:r>
            <a:r>
              <a:rPr lang="en-US" dirty="0"/>
              <a:t> or </a:t>
            </a:r>
            <a:r>
              <a:rPr lang="en-US" b="1" dirty="0"/>
              <a:t>demonic</a:t>
            </a:r>
            <a:r>
              <a:rPr lang="en-US" dirty="0"/>
              <a:t>, depending on their observable behavior.</a:t>
            </a:r>
          </a:p>
        </p:txBody>
      </p:sp>
    </p:spTree>
    <p:extLst>
      <p:ext uri="{BB962C8B-B14F-4D97-AF65-F5344CB8AC3E}">
        <p14:creationId xmlns:p14="http://schemas.microsoft.com/office/powerpoint/2010/main" val="2845322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50A5EE-26D4-7D8E-A564-786C9A8CF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Con..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75554-69A4-BB8D-1617-170957506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Those perceived as </a:t>
            </a:r>
            <a:r>
              <a:rPr lang="en-US" b="1" dirty="0"/>
              <a:t>divinely inspired</a:t>
            </a:r>
            <a:r>
              <a:rPr lang="en-US" dirty="0"/>
              <a:t> were </a:t>
            </a:r>
            <a:r>
              <a:rPr lang="en-US" b="1" dirty="0"/>
              <a:t>revered, worshipped, and socially valued</a:t>
            </a:r>
            <a:r>
              <a:rPr lang="en-US" dirty="0"/>
              <a:t>, whereas individuals believed to be </a:t>
            </a:r>
            <a:r>
              <a:rPr lang="en-US" b="1" dirty="0"/>
              <a:t>demonic</a:t>
            </a:r>
            <a:r>
              <a:rPr lang="en-US" dirty="0"/>
              <a:t> were </a:t>
            </a:r>
            <a:r>
              <a:rPr lang="en-US" b="1" dirty="0"/>
              <a:t>stigmatized, socially excluded, punished, and, in some cases, executed</a:t>
            </a:r>
            <a:r>
              <a:rPr lang="en-US" dirty="0"/>
              <a:t>, including being </a:t>
            </a:r>
            <a:r>
              <a:rPr lang="en-US" b="1" dirty="0"/>
              <a:t>burned at the stake</a:t>
            </a:r>
            <a:r>
              <a:rPr lang="en-US" dirty="0"/>
              <a:t>. These responses reflect early </a:t>
            </a:r>
            <a:r>
              <a:rPr lang="en-US" b="1" dirty="0"/>
              <a:t>societal fear</a:t>
            </a:r>
            <a:r>
              <a:rPr lang="en-US" dirty="0"/>
              <a:t>, </a:t>
            </a:r>
            <a:r>
              <a:rPr lang="en-US" b="1" dirty="0"/>
              <a:t>misunderstanding</a:t>
            </a:r>
            <a:r>
              <a:rPr lang="en-US" dirty="0"/>
              <a:t>, and </a:t>
            </a:r>
            <a:r>
              <a:rPr lang="en-US" b="1" dirty="0"/>
              <a:t>moral judgment </a:t>
            </a:r>
            <a:r>
              <a:rPr lang="en-US" dirty="0"/>
              <a:t>toward mental illness.</a:t>
            </a:r>
          </a:p>
        </p:txBody>
      </p:sp>
    </p:spTree>
    <p:extLst>
      <p:ext uri="{BB962C8B-B14F-4D97-AF65-F5344CB8AC3E}">
        <p14:creationId xmlns:p14="http://schemas.microsoft.com/office/powerpoint/2010/main" val="4239180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04913A-8423-B6EA-C11E-D0E1E596E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Con..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BCC98-6BE9-60C9-A5CC-0495F7579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pPr algn="just"/>
            <a:r>
              <a:rPr lang="en-US" dirty="0"/>
              <a:t>A shift toward </a:t>
            </a:r>
            <a:r>
              <a:rPr lang="en-US" b="1" dirty="0"/>
              <a:t>biological and medical explanations</a:t>
            </a:r>
            <a:r>
              <a:rPr lang="en-US" dirty="0"/>
              <a:t> emerged with </a:t>
            </a:r>
            <a:r>
              <a:rPr lang="en-US" b="1" dirty="0"/>
              <a:t>Aristotle (382–322 BC)</a:t>
            </a:r>
            <a:r>
              <a:rPr lang="en-US" dirty="0"/>
              <a:t>, who proposed that </a:t>
            </a:r>
            <a:r>
              <a:rPr lang="en-US" b="1" dirty="0"/>
              <a:t>mental disorders were linked to physical imbalances</a:t>
            </a:r>
            <a:r>
              <a:rPr lang="en-US" dirty="0"/>
              <a:t> in the body.</a:t>
            </a:r>
          </a:p>
          <a:p>
            <a:pPr algn="just"/>
            <a:r>
              <a:rPr lang="en-US" dirty="0"/>
              <a:t> Aristotle’s theory was based on the concept of the </a:t>
            </a:r>
            <a:r>
              <a:rPr lang="en-US" b="1" dirty="0"/>
              <a:t>four bodily humors</a:t>
            </a:r>
            <a:r>
              <a:rPr lang="en-US" dirty="0"/>
              <a:t>: </a:t>
            </a:r>
            <a:r>
              <a:rPr lang="en-US" b="1" dirty="0"/>
              <a:t>blood, water (phlegm), yellow bile, and black bile</a:t>
            </a:r>
            <a:r>
              <a:rPr lang="en-US" dirty="0"/>
              <a:t>. Each humor was believed to regulate </a:t>
            </a:r>
            <a:r>
              <a:rPr lang="en-US" b="1" dirty="0"/>
              <a:t>specific emotional states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569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B132D2-A9AF-3CB7-0441-0C397AC3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/>
              <a:t>Humoral Theory Components</a:t>
            </a:r>
            <a:endParaRPr lang="en-US" sz="54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A069E-A710-6962-2815-696283BBB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Blood — happiness</a:t>
            </a:r>
          </a:p>
          <a:p>
            <a:r>
              <a:rPr lang="en-US" dirty="0"/>
              <a:t>Water(phlegm) — calmness</a:t>
            </a:r>
          </a:p>
          <a:p>
            <a:r>
              <a:rPr lang="en-US" dirty="0"/>
              <a:t>Yellow bile — anger</a:t>
            </a:r>
          </a:p>
          <a:p>
            <a:r>
              <a:rPr lang="en-US" dirty="0"/>
              <a:t>Black bile — sadness</a:t>
            </a:r>
          </a:p>
        </p:txBody>
      </p:sp>
      <p:pic>
        <p:nvPicPr>
          <p:cNvPr id="9218" name="Picture 2" descr="Humorism - Wikipedia">
            <a:extLst>
              <a:ext uri="{FF2B5EF4-FFF2-40B4-BE49-F238E27FC236}">
                <a16:creationId xmlns:a16="http://schemas.microsoft.com/office/drawing/2014/main" id="{D9C209EB-74C9-132C-A388-E05FE447B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93" y="2320698"/>
            <a:ext cx="3530837" cy="354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845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1606</Words>
  <Application>Microsoft Office PowerPoint</Application>
  <PresentationFormat>Widescreen</PresentationFormat>
  <Paragraphs>110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Aptos</vt:lpstr>
      <vt:lpstr>Aptos Display</vt:lpstr>
      <vt:lpstr>Arial</vt:lpstr>
      <vt:lpstr>Office Theme</vt:lpstr>
      <vt:lpstr>Introduction To Psychiatric </vt:lpstr>
      <vt:lpstr>Learning Outcome </vt:lpstr>
      <vt:lpstr>Mental Health</vt:lpstr>
      <vt:lpstr>Con..</vt:lpstr>
      <vt:lpstr>Mental illness</vt:lpstr>
      <vt:lpstr>TREATMENT OF MENTAL ILLNESS –  Ancient Times</vt:lpstr>
      <vt:lpstr>Con..</vt:lpstr>
      <vt:lpstr>Con..</vt:lpstr>
      <vt:lpstr>Humoral Theory Components</vt:lpstr>
      <vt:lpstr>PowerPoint Presentation</vt:lpstr>
      <vt:lpstr>Con..</vt:lpstr>
      <vt:lpstr>Christian Times</vt:lpstr>
      <vt:lpstr>incarceration in dungeons &amp; flogging</vt:lpstr>
      <vt:lpstr>Renaissance </vt:lpstr>
      <vt:lpstr>First Psychiatric Hospital </vt:lpstr>
      <vt:lpstr>Period of Enlightenment</vt:lpstr>
      <vt:lpstr>United state during Enlightenment</vt:lpstr>
      <vt:lpstr>Dorothea Dix Hospital</vt:lpstr>
      <vt:lpstr>The Decline of Early Asylums</vt:lpstr>
      <vt:lpstr>Sigmund Freud and Treatment of Mental Disorders</vt:lpstr>
      <vt:lpstr>Neurotransmitters</vt:lpstr>
      <vt:lpstr>PowerPoint Presentation</vt:lpstr>
      <vt:lpstr>PowerPoint Presentation</vt:lpstr>
      <vt:lpstr>PowerPoint Presentation</vt:lpstr>
      <vt:lpstr>PowerPoint Presentation</vt:lpstr>
      <vt:lpstr>Dopamine</vt:lpstr>
      <vt:lpstr>Norepinephrine and Epinephrine</vt:lpstr>
      <vt:lpstr>Con..</vt:lpstr>
      <vt:lpstr>Serotonin</vt:lpstr>
      <vt:lpstr>Con..</vt:lpstr>
      <vt:lpstr>Histamine</vt:lpstr>
      <vt:lpstr>Acetylcholine</vt:lpstr>
      <vt:lpstr>Glutamate</vt:lpstr>
      <vt:lpstr>Gamma-Aminobutyric Acid</vt:lpstr>
      <vt:lpstr>Videbeck, S. L. (2020). Psychiatric–Mental Health Nursing (8th ed.). Philadelphia, PA: Wolters Kluwer.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Hilal Farouq</dc:creator>
  <cp:lastModifiedBy>Hilal Farouq</cp:lastModifiedBy>
  <cp:revision>117</cp:revision>
  <dcterms:created xsi:type="dcterms:W3CDTF">2026-02-12T03:22:06Z</dcterms:created>
  <dcterms:modified xsi:type="dcterms:W3CDTF">2026-02-15T19:23:30Z</dcterms:modified>
</cp:coreProperties>
</file>