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87" r:id="rId35"/>
    <p:sldId id="290" r:id="rId36"/>
    <p:sldId id="291" r:id="rId37"/>
    <p:sldId id="29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699DC-9286-4C6D-8BBA-E4728B6003D6}" type="datetimeFigureOut">
              <a:rPr lang="en-US" smtClean="0"/>
              <a:t>5/21/2025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C93EB-C278-497E-ACFA-21B3EFE2850E}" type="slidenum">
              <a:rPr lang="en-US" smtClean="0"/>
              <a:t>‹#›</a:t>
            </a:fld>
            <a:endParaRPr lang="en-US"/>
          </a:p>
        </p:txBody>
      </p:sp>
    </p:spTree>
    <p:extLst>
      <p:ext uri="{BB962C8B-B14F-4D97-AF65-F5344CB8AC3E}">
        <p14:creationId xmlns:p14="http://schemas.microsoft.com/office/powerpoint/2010/main" val="150228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0F68F07C-258C-4AB2-A2A3-369259D056DA}" type="slidenum">
              <a:rPr lang="en-US" altLang="en-US" smtClean="0">
                <a:latin typeface="Arial" charset="0"/>
              </a:rPr>
              <a:pPr/>
              <a:t>5</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smtClean="0">
                <a:latin typeface="Arial" charset="0"/>
              </a:rPr>
              <a:t>While the move toward regional economic integration is generally seen as a good thing, some observers worry that it will lead to a world in which regional trade blocs compete against each other. </a:t>
            </a:r>
          </a:p>
          <a:p>
            <a:pPr eaLnBrk="1" hangingPunct="1"/>
            <a:r>
              <a:rPr lang="en-US" altLang="en-US" smtClean="0">
                <a:latin typeface="Arial" charset="0"/>
              </a:rPr>
              <a:t>In this possible future scenario, free trade will exist within each bloc, but each bloc will protect its market from outside competition with high tariffs. </a:t>
            </a:r>
          </a:p>
          <a:p>
            <a:pPr eaLnBrk="1" hangingPunct="1"/>
            <a:r>
              <a:rPr lang="en-US" altLang="en-US" smtClean="0">
                <a:latin typeface="Arial" charset="0"/>
              </a:rPr>
              <a:t>The specter of the EU and NAFTA turning into economic fortresses that shut out foreign producers with high tariff barriers is worrisome to those who believe in unrestricted free trade. If such a situation were to materialize, the resulting decline in trade between blocs could more than offset the gains from free trade within blocs.</a:t>
            </a:r>
          </a:p>
          <a:p>
            <a:pPr eaLnBrk="1" hangingPunct="1"/>
            <a:r>
              <a:rPr lang="en-US" altLang="en-US" smtClean="0">
                <a:latin typeface="Arial" charset="0"/>
              </a:rPr>
              <a:t>The </a:t>
            </a:r>
            <a:r>
              <a:rPr lang="en-US" altLang="en-US" b="1" smtClean="0">
                <a:latin typeface="Arial" charset="0"/>
              </a:rPr>
              <a:t>Opening Case: I Want my Greek TV </a:t>
            </a:r>
            <a:r>
              <a:rPr lang="en-US" altLang="en-US" smtClean="0">
                <a:latin typeface="Arial" charset="0"/>
              </a:rPr>
              <a:t>explores how one broadcast subscriber took on the industry in an effort to get the pricing that was available in Greece, but unavailable in the United Kingdom. </a:t>
            </a:r>
            <a:r>
              <a:rPr lang="en-US" altLang="en-US" b="1" smtClean="0">
                <a:latin typeface="Arial" charset="0"/>
              </a:rPr>
              <a:t> </a:t>
            </a:r>
            <a:endParaRPr lang="en-US" altLang="en-US" smtClean="0">
              <a:latin typeface="Arial" charset="0"/>
            </a:endParaRPr>
          </a:p>
          <a:p>
            <a:pPr eaLnBrk="1" hangingPunct="1"/>
            <a:endParaRPr lang="en-US" altLang="en-US" smtClean="0">
              <a:latin typeface="Arial" charset="0"/>
            </a:endParaRPr>
          </a:p>
        </p:txBody>
      </p:sp>
    </p:spTree>
    <p:extLst>
      <p:ext uri="{BB962C8B-B14F-4D97-AF65-F5344CB8AC3E}">
        <p14:creationId xmlns:p14="http://schemas.microsoft.com/office/powerpoint/2010/main" val="145926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miter lim="800000"/>
            <a:headEnd/>
            <a:tailEnd/>
          </a:ln>
        </p:spPr>
        <p:txBody>
          <a:bodyPr/>
          <a:lstStyle/>
          <a:p>
            <a:fld id="{91BBCA02-6CB5-416D-A7EE-F0FD6801622C}" type="slidenum">
              <a:rPr lang="en-US" altLang="en-US" smtClean="0">
                <a:latin typeface="Arial" charset="0"/>
              </a:rPr>
              <a:pPr/>
              <a:t>22</a:t>
            </a:fld>
            <a:endParaRPr lang="en-US" alt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en-US" altLang="en-US" smtClean="0">
                <a:latin typeface="Arial" charset="0"/>
              </a:rPr>
              <a:t>LO4: Explain the history, current scope, and future prospects of the world’s most important regional economic agreements.</a:t>
            </a:r>
          </a:p>
          <a:p>
            <a:pPr eaLnBrk="1" hangingPunct="1"/>
            <a:endParaRPr lang="en-US" altLang="en-US" smtClean="0">
              <a:latin typeface="Arial" charset="0"/>
            </a:endParaRPr>
          </a:p>
        </p:txBody>
      </p:sp>
    </p:spTree>
    <p:extLst>
      <p:ext uri="{BB962C8B-B14F-4D97-AF65-F5344CB8AC3E}">
        <p14:creationId xmlns:p14="http://schemas.microsoft.com/office/powerpoint/2010/main" val="161749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18EE6BF8-D1E9-4774-996F-35C34A44F282}" type="slidenum">
              <a:rPr lang="en-US" altLang="en-US" smtClean="0">
                <a:latin typeface="Arial" charset="0"/>
              </a:rPr>
              <a:pPr/>
              <a:t>23</a:t>
            </a:fld>
            <a:endParaRPr lang="en-US" alt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a:p>
            <a:pPr eaLnBrk="1" hangingPunct="1"/>
            <a:r>
              <a:rPr lang="en-US" altLang="en-US" dirty="0" smtClean="0">
                <a:latin typeface="Arial" charset="0"/>
              </a:rPr>
              <a:t>LO4: Explain the history, current scope, and future prospects of the world’s most important regional economic agreements.</a:t>
            </a:r>
          </a:p>
          <a:p>
            <a:pPr eaLnBrk="1" hangingPunct="1"/>
            <a:endParaRPr lang="en-US" alt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u="none" dirty="0" smtClean="0">
                <a:solidFill>
                  <a:schemeClr val="tx1"/>
                </a:solidFill>
              </a:rPr>
              <a:t>Notes: Andean culture is a collective term used to refer to the indigenous</a:t>
            </a:r>
            <a:r>
              <a:rPr lang="en-US" b="1" u="none" baseline="0" dirty="0" smtClean="0">
                <a:solidFill>
                  <a:schemeClr val="tx1"/>
                </a:solidFill>
              </a:rPr>
              <a:t> peoples</a:t>
            </a:r>
            <a:r>
              <a:rPr lang="en-US" b="1" u="none" dirty="0" smtClean="0">
                <a:solidFill>
                  <a:schemeClr val="tx1"/>
                </a:solidFill>
              </a:rPr>
              <a:t> of the Andes mountains especially those that came under the influence of the Inca Empire </a:t>
            </a:r>
            <a:endParaRPr lang="en-US" altLang="en-US" b="1" u="none" dirty="0" smtClean="0">
              <a:solidFill>
                <a:schemeClr val="tx1"/>
              </a:solidFill>
            </a:endParaRPr>
          </a:p>
          <a:p>
            <a:pPr eaLnBrk="1" hangingPunct="1"/>
            <a:endParaRPr lang="en-US" altLang="en-US" b="1" u="none" dirty="0" smtClean="0">
              <a:latin typeface="Arial" charset="0"/>
            </a:endParaRPr>
          </a:p>
        </p:txBody>
      </p:sp>
    </p:spTree>
    <p:extLst>
      <p:ext uri="{BB962C8B-B14F-4D97-AF65-F5344CB8AC3E}">
        <p14:creationId xmlns:p14="http://schemas.microsoft.com/office/powerpoint/2010/main" val="270711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miter lim="800000"/>
            <a:headEnd/>
            <a:tailEnd/>
          </a:ln>
        </p:spPr>
        <p:txBody>
          <a:bodyPr/>
          <a:lstStyle/>
          <a:p>
            <a:fld id="{99DA4E2A-D639-4097-B104-0ABB6CFA2710}" type="slidenum">
              <a:rPr lang="en-US" altLang="en-US" smtClean="0">
                <a:latin typeface="Arial" charset="0"/>
              </a:rPr>
              <a:pPr/>
              <a:t>32</a:t>
            </a:fld>
            <a:endParaRPr lang="en-US" alt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r>
              <a:rPr lang="en-US" altLang="en-US" smtClean="0">
                <a:latin typeface="Arial" charset="0"/>
              </a:rPr>
              <a:t>LO5: Understand the implications for businesses that are inherent in regional economic integration agreements. </a:t>
            </a:r>
          </a:p>
        </p:txBody>
      </p:sp>
    </p:spTree>
    <p:extLst>
      <p:ext uri="{BB962C8B-B14F-4D97-AF65-F5344CB8AC3E}">
        <p14:creationId xmlns:p14="http://schemas.microsoft.com/office/powerpoint/2010/main" val="2481501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0F68F07C-258C-4AB2-A2A3-369259D056DA}" type="slidenum">
              <a:rPr lang="en-US" altLang="en-US" smtClean="0">
                <a:latin typeface="Arial" charset="0"/>
              </a:rPr>
              <a:pPr/>
              <a:t>7</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val="2319970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0F68F07C-258C-4AB2-A2A3-369259D056DA}" type="slidenum">
              <a:rPr lang="en-US" altLang="en-US" smtClean="0">
                <a:latin typeface="Arial" charset="0"/>
              </a:rPr>
              <a:pPr/>
              <a:t>8</a:t>
            </a:fld>
            <a:endParaRPr lang="en-US" alt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val="1569507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EBE52980-2044-477D-8904-92119A82CFFB}" type="slidenum">
              <a:rPr lang="en-US" altLang="en-US" smtClean="0">
                <a:latin typeface="Arial" charset="0"/>
              </a:rPr>
              <a:pPr/>
              <a:t>11</a:t>
            </a:fld>
            <a:endParaRPr lang="en-US" alt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dirty="0" smtClean="0">
              <a:latin typeface="Arial" charset="0"/>
            </a:endParaRPr>
          </a:p>
        </p:txBody>
      </p:sp>
    </p:spTree>
    <p:extLst>
      <p:ext uri="{BB962C8B-B14F-4D97-AF65-F5344CB8AC3E}">
        <p14:creationId xmlns:p14="http://schemas.microsoft.com/office/powerpoint/2010/main" val="2432007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D824383A-9A9F-45F6-9B43-D064835FD59C}" type="slidenum">
              <a:rPr lang="en-US" altLang="en-US" smtClean="0">
                <a:latin typeface="Arial" charset="0"/>
              </a:rPr>
              <a:pPr/>
              <a:t>12</a:t>
            </a:fld>
            <a:endParaRPr lang="en-US" alt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charset="0"/>
            </a:endParaRPr>
          </a:p>
        </p:txBody>
      </p:sp>
    </p:spTree>
    <p:extLst>
      <p:ext uri="{BB962C8B-B14F-4D97-AF65-F5344CB8AC3E}">
        <p14:creationId xmlns:p14="http://schemas.microsoft.com/office/powerpoint/2010/main" val="415403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6C39226C-E942-4B0F-AB7E-0059C825A930}" type="slidenum">
              <a:rPr lang="en-US" altLang="en-US" smtClean="0">
                <a:latin typeface="Arial" charset="0"/>
              </a:rPr>
              <a:pPr/>
              <a:t>13</a:t>
            </a:fld>
            <a:endParaRPr lang="en-US" alt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buClr>
                <a:srgbClr val="CC6600"/>
              </a:buClr>
              <a:buFont typeface="Wingdings" pitchFamily="2" charset="2"/>
              <a:buNone/>
            </a:pPr>
            <a:r>
              <a:rPr lang="en-US" altLang="en-US" smtClean="0">
                <a:latin typeface="Arial" charset="0"/>
              </a:rPr>
              <a:t>The European Union (EU) is an economic union, although an imperfect one since not all members of the EU have adopted the euro, and differences in tax rates across countries still remain </a:t>
            </a:r>
          </a:p>
          <a:p>
            <a:pPr eaLnBrk="1" hangingPunct="1"/>
            <a:endParaRPr lang="en-US" altLang="en-US" smtClean="0">
              <a:latin typeface="Arial" charset="0"/>
            </a:endParaRPr>
          </a:p>
          <a:p>
            <a:pPr eaLnBrk="1" hangingPunct="1"/>
            <a:endParaRPr lang="en-US" altLang="en-US" smtClean="0">
              <a:latin typeface="Arial" charset="0"/>
            </a:endParaRPr>
          </a:p>
        </p:txBody>
      </p:sp>
    </p:spTree>
    <p:extLst>
      <p:ext uri="{BB962C8B-B14F-4D97-AF65-F5344CB8AC3E}">
        <p14:creationId xmlns:p14="http://schemas.microsoft.com/office/powerpoint/2010/main" val="33837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FF2EE7FE-D844-42A4-8090-297B56C4C0BD}" type="slidenum">
              <a:rPr lang="en-US" altLang="en-US" smtClean="0">
                <a:latin typeface="Arial" charset="0"/>
              </a:rPr>
              <a:pPr/>
              <a:t>17</a:t>
            </a:fld>
            <a:endParaRPr lang="en-US" alt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altLang="en-US" smtClean="0">
                <a:latin typeface="Arial" charset="0"/>
              </a:rPr>
              <a:t>LO4: Explain the history, current scope, and future prospects of the world’s most important regional economic agreements.</a:t>
            </a:r>
          </a:p>
        </p:txBody>
      </p:sp>
    </p:spTree>
    <p:extLst>
      <p:ext uri="{BB962C8B-B14F-4D97-AF65-F5344CB8AC3E}">
        <p14:creationId xmlns:p14="http://schemas.microsoft.com/office/powerpoint/2010/main" val="349381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miter lim="800000"/>
            <a:headEnd/>
            <a:tailEnd/>
          </a:ln>
        </p:spPr>
        <p:txBody>
          <a:bodyPr/>
          <a:lstStyle/>
          <a:p>
            <a:fld id="{ABCDDD20-919F-4872-8BDA-65EAB64B23CB}" type="slidenum">
              <a:rPr lang="en-US" altLang="en-US" smtClean="0">
                <a:latin typeface="Arial" charset="0"/>
              </a:rPr>
              <a:pPr/>
              <a:t>19</a:t>
            </a:fld>
            <a:endParaRPr lang="en-US" alt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b="1" smtClean="0">
                <a:latin typeface="Arial" charset="0"/>
              </a:rPr>
              <a:t>Management Focus: The European Commission and Media Industry Mergers</a:t>
            </a:r>
            <a:r>
              <a:rPr lang="en-US" altLang="en-US" smtClean="0">
                <a:latin typeface="Arial" charset="0"/>
              </a:rPr>
              <a:t> explores the efforts of the European Commission to influence the strategies of media companies as they joined forces in Europe.  The European Commission, concerned that proposed joint ventures and mergers between companies would negatively affect competition within the industry, demanded that some companies alter their plans to work together, and indeed abandon relationships all together.  Discussion of the feature can begin with the following questions.</a:t>
            </a:r>
          </a:p>
        </p:txBody>
      </p:sp>
    </p:spTree>
    <p:extLst>
      <p:ext uri="{BB962C8B-B14F-4D97-AF65-F5344CB8AC3E}">
        <p14:creationId xmlns:p14="http://schemas.microsoft.com/office/powerpoint/2010/main" val="934402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D088B5C4-2137-465B-92F1-8EC542C883B1}" type="slidenum">
              <a:rPr lang="en-US" altLang="en-US" smtClean="0">
                <a:latin typeface="Arial" charset="0"/>
              </a:rPr>
              <a:pPr/>
              <a:t>20</a:t>
            </a:fld>
            <a:endParaRPr lang="en-US" alt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en-US" altLang="en-US" smtClean="0">
                <a:latin typeface="Arial" charset="0"/>
              </a:rPr>
              <a:t>LO4: Explain the history, current scope, and future prospects of the world’s most important regional economic agreements.</a:t>
            </a:r>
          </a:p>
          <a:p>
            <a:pPr eaLnBrk="1" hangingPunct="1"/>
            <a:endParaRPr lang="en-US" altLang="en-US" smtClean="0">
              <a:latin typeface="Arial" charset="0"/>
            </a:endParaRPr>
          </a:p>
        </p:txBody>
      </p:sp>
    </p:spTree>
    <p:extLst>
      <p:ext uri="{BB962C8B-B14F-4D97-AF65-F5344CB8AC3E}">
        <p14:creationId xmlns:p14="http://schemas.microsoft.com/office/powerpoint/2010/main" val="20032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43823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95B90-C06B-40C8-8032-BF0D359927C9}"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44627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62815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232059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474933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416068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950620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2596095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680734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02A95B90-C06B-40C8-8032-BF0D359927C9}" type="datetimeFigureOut">
              <a:rPr lang="en-US" smtClean="0"/>
              <a:t>5/21/2025</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AD9F67A3-EEFC-4B52-A3EA-5CA9164432B0}" type="slidenum">
              <a:rPr lang="en-US" smtClean="0"/>
              <a:t>‹#›</a:t>
            </a:fld>
            <a:endParaRPr lang="en-US"/>
          </a:p>
        </p:txBody>
      </p:sp>
    </p:spTree>
    <p:extLst>
      <p:ext uri="{BB962C8B-B14F-4D97-AF65-F5344CB8AC3E}">
        <p14:creationId xmlns:p14="http://schemas.microsoft.com/office/powerpoint/2010/main" val="906699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2A95B90-C06B-40C8-8032-BF0D359927C9}" type="datetimeFigureOut">
              <a:rPr lang="en-US" smtClean="0"/>
              <a:t>5/21/2025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D9F67A3-EEFC-4B52-A3EA-5CA9164432B0}" type="slidenum">
              <a:rPr lang="en-US" smtClean="0"/>
              <a:t>‹#›</a:t>
            </a:fld>
            <a:endParaRPr lang="en-US"/>
          </a:p>
        </p:txBody>
      </p:sp>
    </p:spTree>
    <p:extLst>
      <p:ext uri="{BB962C8B-B14F-4D97-AF65-F5344CB8AC3E}">
        <p14:creationId xmlns:p14="http://schemas.microsoft.com/office/powerpoint/2010/main" val="62079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758313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95B90-C06B-40C8-8032-BF0D359927C9}"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236259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A95B90-C06B-40C8-8032-BF0D359927C9}"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7345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A95B90-C06B-40C8-8032-BF0D359927C9}"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4005452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A95B90-C06B-40C8-8032-BF0D359927C9}" type="datetimeFigureOut">
              <a:rPr lang="en-US" smtClean="0"/>
              <a:t>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7732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95B90-C06B-40C8-8032-BF0D359927C9}"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20608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95B90-C06B-40C8-8032-BF0D359927C9}"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92201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A95B90-C06B-40C8-8032-BF0D359927C9}"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F67A3-EEFC-4B52-A3EA-5CA9164432B0}" type="slidenum">
              <a:rPr lang="en-US" smtClean="0"/>
              <a:t>‹#›</a:t>
            </a:fld>
            <a:endParaRPr lang="en-US"/>
          </a:p>
        </p:txBody>
      </p:sp>
    </p:spTree>
    <p:extLst>
      <p:ext uri="{BB962C8B-B14F-4D97-AF65-F5344CB8AC3E}">
        <p14:creationId xmlns:p14="http://schemas.microsoft.com/office/powerpoint/2010/main" val="371171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A95B90-C06B-40C8-8032-BF0D359927C9}" type="datetimeFigureOut">
              <a:rPr lang="en-US" smtClean="0"/>
              <a:t>5/21/2025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D9F67A3-EEFC-4B52-A3EA-5CA9164432B0}" type="slidenum">
              <a:rPr lang="en-US" smtClean="0"/>
              <a:t>‹#›</a:t>
            </a:fld>
            <a:endParaRPr lang="en-US"/>
          </a:p>
        </p:txBody>
      </p:sp>
    </p:spTree>
    <p:extLst>
      <p:ext uri="{BB962C8B-B14F-4D97-AF65-F5344CB8AC3E}">
        <p14:creationId xmlns:p14="http://schemas.microsoft.com/office/powerpoint/2010/main" val="2653500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celand.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swissworld.org/en/" TargetMode="External"/><Relationship Id="rId5" Type="http://schemas.openxmlformats.org/officeDocument/2006/relationships/hyperlink" Target="http://www.norway.no/" TargetMode="External"/><Relationship Id="rId4" Type="http://schemas.openxmlformats.org/officeDocument/2006/relationships/hyperlink" Target="http://www.liechtenstein.li/index.php?id=54&amp;L=1"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9.wmf"/><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image" Target="../media/image13.wmf"/><Relationship Id="rId2" Type="http://schemas.openxmlformats.org/officeDocument/2006/relationships/slideLayout" Target="../slideLayouts/slideLayout19.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8401" y="1064525"/>
            <a:ext cx="8574622" cy="1910687"/>
          </a:xfrm>
        </p:spPr>
        <p:txBody>
          <a:bodyPr>
            <a:normAutofit fontScale="90000"/>
          </a:bodyPr>
          <a:lstStyle/>
          <a:p>
            <a:r>
              <a:rPr lang="en-CA" dirty="0"/>
              <a:t>Regional Economic</a:t>
            </a:r>
            <a:br>
              <a:rPr lang="en-CA" dirty="0"/>
            </a:br>
            <a:r>
              <a:rPr lang="en-CA" dirty="0"/>
              <a:t>Integration</a:t>
            </a:r>
            <a:endParaRPr lang="en-US" dirty="0"/>
          </a:p>
        </p:txBody>
      </p:sp>
      <p:sp>
        <p:nvSpPr>
          <p:cNvPr id="3" name="Subtitle 2"/>
          <p:cNvSpPr>
            <a:spLocks noGrp="1"/>
          </p:cNvSpPr>
          <p:nvPr>
            <p:ph type="subTitle" idx="1"/>
          </p:nvPr>
        </p:nvSpPr>
        <p:spPr>
          <a:xfrm>
            <a:off x="3766783" y="3084394"/>
            <a:ext cx="7736240" cy="3098041"/>
          </a:xfrm>
        </p:spPr>
        <p:txBody>
          <a:bodyPr>
            <a:normAutofit fontScale="77500" lnSpcReduction="20000"/>
          </a:bodyPr>
          <a:lstStyle/>
          <a:p>
            <a:r>
              <a:rPr lang="en-CA" dirty="0" smtClean="0"/>
              <a:t> </a:t>
            </a:r>
            <a:endParaRPr lang="en-CA" dirty="0"/>
          </a:p>
          <a:p>
            <a:endParaRPr lang="en-CA" dirty="0"/>
          </a:p>
          <a:p>
            <a:r>
              <a:rPr lang="en-CA" sz="3500" b="1" dirty="0" smtClean="0"/>
              <a:t>Lesson-06</a:t>
            </a:r>
            <a:endParaRPr lang="en-CA" sz="3500" b="1" dirty="0" smtClean="0"/>
          </a:p>
          <a:p>
            <a:r>
              <a:rPr lang="en-CA" sz="3500" b="1" dirty="0" smtClean="0"/>
              <a:t>Chapter-09</a:t>
            </a:r>
            <a:endParaRPr lang="en-CA" sz="3500" b="1" dirty="0"/>
          </a:p>
          <a:p>
            <a:r>
              <a:rPr lang="en-CA" sz="3500" b="1" dirty="0"/>
              <a:t>Session 1 &amp; 2</a:t>
            </a:r>
          </a:p>
          <a:p>
            <a:r>
              <a:rPr lang="en-CA" sz="3500" b="1" dirty="0" smtClean="0"/>
              <a:t>Spring</a:t>
            </a:r>
            <a:r>
              <a:rPr lang="en-CA" sz="3500" b="1" dirty="0" smtClean="0"/>
              <a:t> 2025</a:t>
            </a:r>
            <a:endParaRPr lang="en-CA" sz="3500" b="1" dirty="0" smtClean="0"/>
          </a:p>
          <a:p>
            <a:r>
              <a:rPr lang="en-CA" b="1" dirty="0" smtClean="0"/>
              <a:t> </a:t>
            </a:r>
            <a:endParaRPr lang="en-CA" b="1" dirty="0"/>
          </a:p>
          <a:p>
            <a:endParaRPr lang="en-US" dirty="0"/>
          </a:p>
        </p:txBody>
      </p:sp>
    </p:spTree>
    <p:extLst>
      <p:ext uri="{BB962C8B-B14F-4D97-AF65-F5344CB8AC3E}">
        <p14:creationId xmlns:p14="http://schemas.microsoft.com/office/powerpoint/2010/main" val="3213257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032000" y="361949"/>
            <a:ext cx="8331200" cy="842939"/>
          </a:xfrm>
          <a:ln/>
        </p:spPr>
        <p:style>
          <a:lnRef idx="2">
            <a:schemeClr val="accent1"/>
          </a:lnRef>
          <a:fillRef idx="1">
            <a:schemeClr val="lt1"/>
          </a:fillRef>
          <a:effectRef idx="0">
            <a:schemeClr val="accent1"/>
          </a:effectRef>
          <a:fontRef idx="minor">
            <a:schemeClr val="dk1"/>
          </a:fontRef>
        </p:style>
        <p:txBody>
          <a:bodyPr vert="horz" lIns="90487" tIns="44450" rIns="90487" bIns="44450" rtlCol="0" anchor="ctr">
            <a:normAutofit/>
          </a:bodyPr>
          <a:lstStyle/>
          <a:p>
            <a:r>
              <a:rPr lang="en-US" b="0" dirty="0">
                <a:solidFill>
                  <a:schemeClr val="tx1"/>
                </a:solidFill>
              </a:rPr>
              <a:t>Levels of Economic Integration</a:t>
            </a:r>
          </a:p>
        </p:txBody>
      </p:sp>
      <p:sp>
        <p:nvSpPr>
          <p:cNvPr id="10243" name="Rectangle 3"/>
          <p:cNvSpPr>
            <a:spLocks noGrp="1" noChangeArrowheads="1"/>
          </p:cNvSpPr>
          <p:nvPr>
            <p:ph type="body" idx="1"/>
          </p:nvPr>
        </p:nvSpPr>
        <p:spPr>
          <a:xfrm>
            <a:off x="1173707" y="1204889"/>
            <a:ext cx="10290412" cy="5660524"/>
          </a:xfrm>
          <a:ln/>
        </p:spPr>
        <p:style>
          <a:lnRef idx="2">
            <a:schemeClr val="accent1"/>
          </a:lnRef>
          <a:fillRef idx="1">
            <a:schemeClr val="lt1"/>
          </a:fillRef>
          <a:effectRef idx="0">
            <a:schemeClr val="accent1"/>
          </a:effectRef>
          <a:fontRef idx="minor">
            <a:schemeClr val="dk1"/>
          </a:fontRef>
        </p:style>
        <p:txBody>
          <a:bodyPr vert="horz" wrap="square" lIns="90487" tIns="44450" rIns="90487" bIns="44450" rtlCol="0" anchor="ctr">
            <a:spAutoFit/>
          </a:bodyPr>
          <a:lstStyle/>
          <a:p>
            <a:pPr>
              <a:buClr>
                <a:schemeClr val="tx1"/>
              </a:buClr>
              <a:buFont typeface="Wingdings" panose="05000000000000000000" pitchFamily="2" charset="2"/>
              <a:buChar char="q"/>
            </a:pPr>
            <a:r>
              <a:rPr lang="en-US" b="1" dirty="0"/>
              <a:t>Free Trade Area (FTA):</a:t>
            </a:r>
          </a:p>
          <a:p>
            <a:pPr lvl="1"/>
            <a:r>
              <a:rPr lang="en-US" sz="2400" b="1" dirty="0"/>
              <a:t>removes tariffs among members</a:t>
            </a:r>
          </a:p>
          <a:p>
            <a:pPr lvl="1"/>
            <a:r>
              <a:rPr lang="en-US" sz="2400" b="1" dirty="0"/>
              <a:t>members retain own trade policies toward others</a:t>
            </a:r>
          </a:p>
          <a:p>
            <a:pPr>
              <a:buClr>
                <a:schemeClr val="tx1"/>
              </a:buClr>
              <a:buFont typeface="Wingdings" panose="05000000000000000000" pitchFamily="2" charset="2"/>
              <a:buChar char="q"/>
            </a:pPr>
            <a:r>
              <a:rPr lang="en-US" b="1" dirty="0"/>
              <a:t>Customs Union (CU): FTA+</a:t>
            </a:r>
          </a:p>
          <a:p>
            <a:pPr lvl="1"/>
            <a:r>
              <a:rPr lang="en-US" sz="2400" b="1" dirty="0"/>
              <a:t>common trade policy toward others</a:t>
            </a:r>
          </a:p>
          <a:p>
            <a:pPr>
              <a:buClr>
                <a:schemeClr val="tx1"/>
              </a:buClr>
              <a:buFont typeface="Wingdings" panose="05000000000000000000" pitchFamily="2" charset="2"/>
              <a:buChar char="q"/>
            </a:pPr>
            <a:r>
              <a:rPr lang="en-US" b="1" dirty="0"/>
              <a:t>Common Market (CM): CU+</a:t>
            </a:r>
          </a:p>
          <a:p>
            <a:pPr lvl="1"/>
            <a:r>
              <a:rPr lang="en-US" sz="2400" b="1" dirty="0"/>
              <a:t>eliminates intra-market factor of production movements</a:t>
            </a:r>
          </a:p>
          <a:p>
            <a:pPr>
              <a:buClr>
                <a:schemeClr val="tx1"/>
              </a:buClr>
              <a:buFont typeface="Wingdings" panose="05000000000000000000" pitchFamily="2" charset="2"/>
              <a:buChar char="q"/>
            </a:pPr>
            <a:r>
              <a:rPr lang="en-US" b="1" dirty="0"/>
              <a:t>Economic Union (EU): CM+</a:t>
            </a:r>
          </a:p>
          <a:p>
            <a:pPr lvl="1"/>
            <a:r>
              <a:rPr lang="en-US" sz="2400" b="1" dirty="0"/>
              <a:t>full integration of member economies (common policy)</a:t>
            </a:r>
          </a:p>
          <a:p>
            <a:pPr>
              <a:buClr>
                <a:schemeClr val="tx1"/>
              </a:buClr>
              <a:buFont typeface="Wingdings" panose="05000000000000000000" pitchFamily="2" charset="2"/>
              <a:buChar char="q"/>
            </a:pPr>
            <a:r>
              <a:rPr lang="en-US" b="1" dirty="0"/>
              <a:t>Political Union: EU+</a:t>
            </a:r>
          </a:p>
          <a:p>
            <a:pPr lvl="1"/>
            <a:r>
              <a:rPr lang="en-US" sz="2400" b="1" dirty="0"/>
              <a:t>political and economic integration</a:t>
            </a:r>
          </a:p>
        </p:txBody>
      </p:sp>
    </p:spTree>
    <p:extLst>
      <p:ext uri="{BB962C8B-B14F-4D97-AF65-F5344CB8AC3E}">
        <p14:creationId xmlns:p14="http://schemas.microsoft.com/office/powerpoint/2010/main" val="16005746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84311" y="685800"/>
            <a:ext cx="9488489" cy="842749"/>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altLang="en-US" sz="2800" dirty="0">
                <a:latin typeface="Cambria" pitchFamily="18" charset="0"/>
              </a:rPr>
              <a:t>Levels of  Regional Economic Integration</a:t>
            </a:r>
          </a:p>
        </p:txBody>
      </p:sp>
      <p:sp>
        <p:nvSpPr>
          <p:cNvPr id="5123" name="Rectangle 3"/>
          <p:cNvSpPr>
            <a:spLocks noGrp="1" noChangeArrowheads="1"/>
          </p:cNvSpPr>
          <p:nvPr>
            <p:ph idx="1"/>
          </p:nvPr>
        </p:nvSpPr>
        <p:spPr>
          <a:xfrm>
            <a:off x="1091821" y="1528549"/>
            <a:ext cx="10411203" cy="4948451"/>
          </a:xfrm>
        </p:spPr>
        <p:style>
          <a:lnRef idx="2">
            <a:schemeClr val="accent1"/>
          </a:lnRef>
          <a:fillRef idx="1">
            <a:schemeClr val="lt1"/>
          </a:fillRef>
          <a:effectRef idx="0">
            <a:schemeClr val="accent1"/>
          </a:effectRef>
          <a:fontRef idx="minor">
            <a:schemeClr val="dk1"/>
          </a:fontRef>
        </p:style>
        <p:txBody>
          <a:bodyPr>
            <a:normAutofit/>
          </a:bodyPr>
          <a:lstStyle/>
          <a:p>
            <a:pPr marL="533400" indent="-533400">
              <a:buFont typeface="Wingdings" pitchFamily="2" charset="2"/>
              <a:buAutoNum type="arabicPeriod"/>
              <a:defRPr/>
            </a:pPr>
            <a:r>
              <a:rPr lang="en-US" altLang="en-US" b="1" dirty="0" smtClean="0">
                <a:solidFill>
                  <a:srgbClr val="FF0000"/>
                </a:solidFill>
              </a:rPr>
              <a:t>Free Trade Area:  </a:t>
            </a:r>
            <a:r>
              <a:rPr lang="en-US" altLang="en-US" dirty="0" smtClean="0"/>
              <a:t>Eliminates all barriers to the trade of goods and services among member countries.</a:t>
            </a:r>
          </a:p>
          <a:p>
            <a:pPr lvl="1" indent="458788">
              <a:lnSpc>
                <a:spcPct val="90000"/>
              </a:lnSpc>
              <a:buFontTx/>
              <a:buChar char="–"/>
              <a:defRPr/>
            </a:pPr>
            <a:r>
              <a:rPr lang="en-US" altLang="en-US" sz="2400" kern="0" dirty="0"/>
              <a:t>removes tariffs among members.</a:t>
            </a:r>
          </a:p>
          <a:p>
            <a:pPr lvl="1" indent="458788">
              <a:lnSpc>
                <a:spcPct val="90000"/>
              </a:lnSpc>
              <a:buFontTx/>
              <a:buChar char="–"/>
              <a:defRPr/>
            </a:pPr>
            <a:r>
              <a:rPr lang="en-US" altLang="en-US" sz="2400" kern="0" dirty="0">
                <a:solidFill>
                  <a:schemeClr val="tx1"/>
                </a:solidFill>
              </a:rPr>
              <a:t>members keep own trade policies toward others</a:t>
            </a:r>
            <a:r>
              <a:rPr lang="en-US" altLang="en-US" sz="2400" kern="0" dirty="0" smtClean="0">
                <a:solidFill>
                  <a:schemeClr val="tx1"/>
                </a:solidFill>
              </a:rPr>
              <a:t>.</a:t>
            </a:r>
            <a:endParaRPr lang="en-US" altLang="en-US" sz="2400" kern="0" dirty="0">
              <a:solidFill>
                <a:schemeClr val="tx1"/>
              </a:solidFill>
            </a:endParaRPr>
          </a:p>
          <a:p>
            <a:pPr marL="914400" lvl="1" indent="-457200">
              <a:defRPr/>
            </a:pPr>
            <a:r>
              <a:rPr lang="en-US" altLang="en-US" sz="2400" dirty="0" smtClean="0">
                <a:solidFill>
                  <a:srgbClr val="003399"/>
                </a:solidFill>
              </a:rPr>
              <a:t>European Free Trade Association (EFTA)</a:t>
            </a:r>
            <a:r>
              <a:rPr lang="en-US" altLang="en-US" sz="2400" dirty="0" smtClean="0"/>
              <a:t> - Norway, Iceland, Liechtenstein, and Switzerland </a:t>
            </a:r>
          </a:p>
          <a:p>
            <a:pPr marL="914400" lvl="1" indent="-457200">
              <a:defRPr/>
            </a:pPr>
            <a:r>
              <a:rPr lang="en-US" altLang="en-US" sz="2400" dirty="0" smtClean="0">
                <a:solidFill>
                  <a:srgbClr val="003399"/>
                </a:solidFill>
              </a:rPr>
              <a:t>North American Free Trade Agreement (NAFTA)</a:t>
            </a:r>
            <a:r>
              <a:rPr lang="en-US" altLang="en-US" sz="2400" dirty="0" smtClean="0"/>
              <a:t> - USA, Canada, and Mexico</a:t>
            </a:r>
          </a:p>
          <a:p>
            <a:pPr marL="0" indent="0">
              <a:buNone/>
              <a:defRPr/>
            </a:pPr>
            <a:endParaRPr lang="en-US" altLang="en-US" dirty="0" smtClean="0"/>
          </a:p>
        </p:txBody>
      </p:sp>
    </p:spTree>
    <p:extLst>
      <p:ext uri="{BB962C8B-B14F-4D97-AF65-F5344CB8AC3E}">
        <p14:creationId xmlns:p14="http://schemas.microsoft.com/office/powerpoint/2010/main" val="3879933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8229600" cy="868362"/>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altLang="en-US" sz="3200" dirty="0">
                <a:latin typeface="Cambria" pitchFamily="18" charset="0"/>
              </a:rPr>
              <a:t>Levels of  Regional Economic Integration</a:t>
            </a:r>
          </a:p>
        </p:txBody>
      </p:sp>
      <p:sp>
        <p:nvSpPr>
          <p:cNvPr id="6147" name="Rectangle 3"/>
          <p:cNvSpPr>
            <a:spLocks noGrp="1" noChangeArrowheads="1"/>
          </p:cNvSpPr>
          <p:nvPr>
            <p:ph idx="1"/>
          </p:nvPr>
        </p:nvSpPr>
        <p:spPr>
          <a:xfrm>
            <a:off x="1009933" y="1143000"/>
            <a:ext cx="10372299" cy="5334000"/>
          </a:xfrm>
        </p:spPr>
        <p:style>
          <a:lnRef idx="2">
            <a:schemeClr val="accent1"/>
          </a:lnRef>
          <a:fillRef idx="1">
            <a:schemeClr val="lt1"/>
          </a:fillRef>
          <a:effectRef idx="0">
            <a:schemeClr val="accent1"/>
          </a:effectRef>
          <a:fontRef idx="minor">
            <a:schemeClr val="dk1"/>
          </a:fontRef>
        </p:style>
        <p:txBody>
          <a:bodyPr>
            <a:normAutofit/>
          </a:bodyPr>
          <a:lstStyle/>
          <a:p>
            <a:pPr marL="533400" indent="-533400">
              <a:lnSpc>
                <a:spcPct val="150000"/>
              </a:lnSpc>
              <a:buFont typeface="Wingdings" pitchFamily="2" charset="2"/>
              <a:buAutoNum type="arabicPeriod" startAt="2"/>
            </a:pPr>
            <a:r>
              <a:rPr lang="en-US" altLang="en-US" sz="2800" b="1" dirty="0">
                <a:solidFill>
                  <a:srgbClr val="FF0000"/>
                </a:solidFill>
              </a:rPr>
              <a:t>Customs Union</a:t>
            </a:r>
            <a:r>
              <a:rPr lang="en-US" altLang="en-US" sz="2800" dirty="0">
                <a:solidFill>
                  <a:srgbClr val="003399"/>
                </a:solidFill>
              </a:rPr>
              <a:t>:</a:t>
            </a:r>
            <a:r>
              <a:rPr lang="en-US" altLang="en-US" sz="2800" dirty="0"/>
              <a:t> Eliminates trade barriers between member countries, and </a:t>
            </a:r>
            <a:r>
              <a:rPr lang="en-US" altLang="en-US" sz="2800" u="sng" dirty="0">
                <a:solidFill>
                  <a:srgbClr val="FF0000"/>
                </a:solidFill>
              </a:rPr>
              <a:t>adopts a common external trade policy.</a:t>
            </a:r>
          </a:p>
          <a:p>
            <a:pPr marL="914400" lvl="1" indent="-457200">
              <a:lnSpc>
                <a:spcPct val="90000"/>
              </a:lnSpc>
            </a:pPr>
            <a:r>
              <a:rPr lang="en-US" altLang="en-US" sz="2400" dirty="0">
                <a:solidFill>
                  <a:srgbClr val="003399"/>
                </a:solidFill>
              </a:rPr>
              <a:t>Andean Community</a:t>
            </a:r>
            <a:r>
              <a:rPr lang="en-US" altLang="en-US" sz="2400" dirty="0"/>
              <a:t> (Bolivia, Columbia, Ecuador, and Peru). </a:t>
            </a:r>
            <a:endParaRPr lang="en-US" altLang="en-US" sz="1000" dirty="0"/>
          </a:p>
          <a:p>
            <a:pPr marL="533400" indent="-533400">
              <a:lnSpc>
                <a:spcPct val="150000"/>
              </a:lnSpc>
              <a:buFont typeface="Wingdings" pitchFamily="2" charset="2"/>
              <a:buAutoNum type="arabicPeriod" startAt="3"/>
            </a:pPr>
            <a:r>
              <a:rPr lang="en-US" altLang="en-US" sz="2800" b="1" dirty="0">
                <a:solidFill>
                  <a:srgbClr val="FF0000"/>
                </a:solidFill>
              </a:rPr>
              <a:t>Common Market </a:t>
            </a:r>
            <a:r>
              <a:rPr lang="en-US" altLang="en-US" sz="2800" dirty="0"/>
              <a:t>: has no barriers to trade between member countries, a common external trade policy, and the free movement of the factors of production. </a:t>
            </a:r>
          </a:p>
          <a:p>
            <a:pPr marL="914400" lvl="1" indent="-457200">
              <a:lnSpc>
                <a:spcPct val="150000"/>
              </a:lnSpc>
            </a:pPr>
            <a:r>
              <a:rPr lang="en-US" altLang="en-US" sz="2400" dirty="0">
                <a:solidFill>
                  <a:srgbClr val="003399"/>
                </a:solidFill>
              </a:rPr>
              <a:t>Gulf Cooperation Council (GCC)</a:t>
            </a:r>
            <a:endParaRPr lang="en-US" altLang="en-US" dirty="0" smtClean="0"/>
          </a:p>
        </p:txBody>
      </p:sp>
    </p:spTree>
    <p:extLst>
      <p:ext uri="{BB962C8B-B14F-4D97-AF65-F5344CB8AC3E}">
        <p14:creationId xmlns:p14="http://schemas.microsoft.com/office/powerpoint/2010/main" val="67848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81199" y="274638"/>
            <a:ext cx="8500281" cy="868362"/>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altLang="en-US" dirty="0" smtClean="0">
                <a:solidFill>
                  <a:srgbClr val="003399"/>
                </a:solidFill>
                <a:latin typeface="Cambria" pitchFamily="18" charset="0"/>
              </a:rPr>
              <a:t> </a:t>
            </a:r>
            <a:r>
              <a:rPr lang="en-US" altLang="en-US" sz="3600" dirty="0">
                <a:solidFill>
                  <a:srgbClr val="003399"/>
                </a:solidFill>
                <a:latin typeface="Cambria" pitchFamily="18" charset="0"/>
              </a:rPr>
              <a:t>Levels Of  Regional Economic Integration</a:t>
            </a:r>
          </a:p>
        </p:txBody>
      </p:sp>
      <p:sp>
        <p:nvSpPr>
          <p:cNvPr id="7171" name="Rectangle 3"/>
          <p:cNvSpPr>
            <a:spLocks noGrp="1" noChangeArrowheads="1"/>
          </p:cNvSpPr>
          <p:nvPr>
            <p:ph idx="1"/>
          </p:nvPr>
        </p:nvSpPr>
        <p:spPr>
          <a:xfrm>
            <a:off x="1064525" y="1143000"/>
            <a:ext cx="10508776" cy="525780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marL="609600" indent="-609600">
              <a:lnSpc>
                <a:spcPct val="150000"/>
              </a:lnSpc>
              <a:buFont typeface="Wingdings" pitchFamily="2" charset="2"/>
              <a:buAutoNum type="arabicPeriod" startAt="4"/>
              <a:defRPr/>
            </a:pPr>
            <a:endParaRPr lang="en-US" altLang="en-US" b="1" dirty="0" smtClean="0">
              <a:solidFill>
                <a:srgbClr val="FF0000"/>
              </a:solidFill>
            </a:endParaRPr>
          </a:p>
          <a:p>
            <a:pPr marL="609600" indent="-609600">
              <a:lnSpc>
                <a:spcPct val="150000"/>
              </a:lnSpc>
              <a:buFont typeface="Wingdings" pitchFamily="2" charset="2"/>
              <a:buAutoNum type="arabicPeriod" startAt="4"/>
              <a:defRPr/>
            </a:pPr>
            <a:r>
              <a:rPr lang="en-US" altLang="en-US" sz="2600" b="1" dirty="0" smtClean="0">
                <a:solidFill>
                  <a:srgbClr val="FF0000"/>
                </a:solidFill>
              </a:rPr>
              <a:t>Economic Union </a:t>
            </a:r>
            <a:r>
              <a:rPr lang="en-US" altLang="en-US" sz="2600" dirty="0" smtClean="0">
                <a:solidFill>
                  <a:srgbClr val="FF0000"/>
                </a:solidFill>
              </a:rPr>
              <a:t>: </a:t>
            </a:r>
          </a:p>
          <a:p>
            <a:pPr>
              <a:buFont typeface="Wingdings" panose="05000000000000000000" pitchFamily="2" charset="2"/>
              <a:buChar char="q"/>
            </a:pPr>
            <a:r>
              <a:rPr lang="en-US" sz="2600" dirty="0"/>
              <a:t>An economic union entails even </a:t>
            </a:r>
            <a:r>
              <a:rPr lang="en-US" sz="2600" dirty="0">
                <a:solidFill>
                  <a:srgbClr val="FF0000"/>
                </a:solidFill>
              </a:rPr>
              <a:t>closer economic integration and cooperation </a:t>
            </a:r>
            <a:r>
              <a:rPr lang="en-US" sz="2600" dirty="0" smtClean="0">
                <a:solidFill>
                  <a:srgbClr val="FF0000"/>
                </a:solidFill>
              </a:rPr>
              <a:t>than a </a:t>
            </a:r>
            <a:r>
              <a:rPr lang="en-US" sz="2600" dirty="0">
                <a:solidFill>
                  <a:srgbClr val="FF0000"/>
                </a:solidFill>
              </a:rPr>
              <a:t>common </a:t>
            </a:r>
            <a:r>
              <a:rPr lang="en-US" sz="2600" dirty="0" smtClean="0">
                <a:solidFill>
                  <a:srgbClr val="FF0000"/>
                </a:solidFill>
              </a:rPr>
              <a:t>market.</a:t>
            </a:r>
            <a:endParaRPr lang="en-US" sz="2600" dirty="0">
              <a:solidFill>
                <a:srgbClr val="FF0000"/>
              </a:solidFill>
            </a:endParaRPr>
          </a:p>
          <a:p>
            <a:pPr>
              <a:buFont typeface="Wingdings" panose="05000000000000000000" pitchFamily="2" charset="2"/>
              <a:buChar char="q"/>
            </a:pPr>
            <a:r>
              <a:rPr lang="en-US" sz="2600" dirty="0"/>
              <a:t>Like the common market, an economic union involves the </a:t>
            </a:r>
            <a:r>
              <a:rPr lang="en-US" altLang="en-US" sz="2600" dirty="0"/>
              <a:t>free flow of products and factors of production between members, a common external trade policy, </a:t>
            </a:r>
            <a:r>
              <a:rPr lang="en-US" altLang="en-US" sz="2600" dirty="0">
                <a:solidFill>
                  <a:srgbClr val="FF0000"/>
                </a:solidFill>
              </a:rPr>
              <a:t>a common currency</a:t>
            </a:r>
            <a:r>
              <a:rPr lang="en-US" altLang="en-US" sz="2600" dirty="0"/>
              <a:t>, a harmonized tax rate, and a common monetary and fiscal policy.</a:t>
            </a:r>
          </a:p>
          <a:p>
            <a:pPr marL="627063" lvl="1" indent="339725">
              <a:lnSpc>
                <a:spcPct val="150000"/>
              </a:lnSpc>
              <a:defRPr/>
            </a:pPr>
            <a:r>
              <a:rPr lang="en-US" altLang="en-US" sz="2600" dirty="0" smtClean="0">
                <a:solidFill>
                  <a:srgbClr val="003399"/>
                </a:solidFill>
              </a:rPr>
              <a:t>European Union (EU)</a:t>
            </a:r>
          </a:p>
          <a:p>
            <a:pPr marL="627063" lvl="1" indent="339725">
              <a:lnSpc>
                <a:spcPct val="150000"/>
              </a:lnSpc>
              <a:defRPr/>
            </a:pPr>
            <a:r>
              <a:rPr lang="en-US" sz="2600" dirty="0">
                <a:solidFill>
                  <a:schemeClr val="accent4">
                    <a:lumMod val="75000"/>
                  </a:schemeClr>
                </a:solidFill>
              </a:rPr>
              <a:t>Mercosur</a:t>
            </a:r>
            <a:r>
              <a:rPr lang="en-US" sz="2600" dirty="0"/>
              <a:t>, the South American grouping of Argentina, Brazil, Paraguay, and </a:t>
            </a:r>
            <a:r>
              <a:rPr lang="en-US" sz="2600" dirty="0" smtClean="0"/>
              <a:t>Uruguay</a:t>
            </a:r>
            <a:endParaRPr lang="en-US" altLang="en-US" sz="2600" dirty="0"/>
          </a:p>
          <a:p>
            <a:pPr marL="609600" indent="-609600">
              <a:lnSpc>
                <a:spcPct val="80000"/>
              </a:lnSpc>
              <a:defRPr/>
            </a:pPr>
            <a:endParaRPr lang="en-US" altLang="en-US" sz="2600" dirty="0"/>
          </a:p>
        </p:txBody>
      </p:sp>
    </p:spTree>
    <p:extLst>
      <p:ext uri="{BB962C8B-B14F-4D97-AF65-F5344CB8AC3E}">
        <p14:creationId xmlns:p14="http://schemas.microsoft.com/office/powerpoint/2010/main" val="199783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84311" y="685801"/>
            <a:ext cx="10018713" cy="782392"/>
          </a:xfrm>
        </p:spPr>
        <p:style>
          <a:lnRef idx="2">
            <a:schemeClr val="accent1"/>
          </a:lnRef>
          <a:fillRef idx="1">
            <a:schemeClr val="lt1"/>
          </a:fillRef>
          <a:effectRef idx="0">
            <a:schemeClr val="accent1"/>
          </a:effectRef>
          <a:fontRef idx="minor">
            <a:schemeClr val="dk1"/>
          </a:fontRef>
        </p:style>
        <p:txBody>
          <a:bodyPr>
            <a:normAutofit/>
          </a:bodyPr>
          <a:lstStyle/>
          <a:p>
            <a:r>
              <a:rPr lang="en-US" altLang="en-US" sz="3200" dirty="0">
                <a:solidFill>
                  <a:srgbClr val="003399"/>
                </a:solidFill>
                <a:latin typeface="Cambria" pitchFamily="18" charset="0"/>
              </a:rPr>
              <a:t>Levels of  Regional Economic Integration</a:t>
            </a:r>
            <a:endParaRPr lang="en-US" altLang="en-US" sz="3200" dirty="0"/>
          </a:p>
        </p:txBody>
      </p:sp>
      <p:sp>
        <p:nvSpPr>
          <p:cNvPr id="3" name="Content Placeholder 2"/>
          <p:cNvSpPr>
            <a:spLocks noGrp="1"/>
          </p:cNvSpPr>
          <p:nvPr>
            <p:ph idx="1"/>
          </p:nvPr>
        </p:nvSpPr>
        <p:spPr>
          <a:xfrm>
            <a:off x="1484311" y="1468194"/>
            <a:ext cx="10018713" cy="5008806"/>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609600" indent="-609600">
              <a:lnSpc>
                <a:spcPct val="80000"/>
              </a:lnSpc>
              <a:buFont typeface="Wingdings" pitchFamily="2" charset="2"/>
              <a:buAutoNum type="arabicPeriod" startAt="5"/>
              <a:defRPr/>
            </a:pPr>
            <a:r>
              <a:rPr lang="en-US" altLang="en-US" b="1" dirty="0" smtClean="0">
                <a:solidFill>
                  <a:srgbClr val="FF0000"/>
                </a:solidFill>
              </a:rPr>
              <a:t>Political Union : </a:t>
            </a:r>
          </a:p>
          <a:p>
            <a:pPr>
              <a:buFont typeface="Wingdings" panose="05000000000000000000" pitchFamily="2" charset="2"/>
              <a:buChar char="q"/>
            </a:pPr>
            <a:r>
              <a:rPr lang="en-US" dirty="0"/>
              <a:t>The move toward economic union raises the issue of how to make a </a:t>
            </a:r>
            <a:r>
              <a:rPr lang="en-US" dirty="0" smtClean="0">
                <a:solidFill>
                  <a:srgbClr val="FF0000"/>
                </a:solidFill>
              </a:rPr>
              <a:t>coordinating bureaucracy </a:t>
            </a:r>
            <a:r>
              <a:rPr lang="en-US" dirty="0">
                <a:solidFill>
                  <a:srgbClr val="FF0000"/>
                </a:solidFill>
              </a:rPr>
              <a:t>accountable</a:t>
            </a:r>
            <a:r>
              <a:rPr lang="en-US" dirty="0"/>
              <a:t> to the </a:t>
            </a:r>
            <a:r>
              <a:rPr lang="en-US" dirty="0">
                <a:solidFill>
                  <a:srgbClr val="FF0000"/>
                </a:solidFill>
              </a:rPr>
              <a:t>citizens of member </a:t>
            </a:r>
            <a:r>
              <a:rPr lang="en-US" dirty="0" smtClean="0">
                <a:solidFill>
                  <a:srgbClr val="FF0000"/>
                </a:solidFill>
              </a:rPr>
              <a:t>nations.</a:t>
            </a:r>
            <a:endParaRPr lang="en-US" dirty="0" smtClean="0"/>
          </a:p>
          <a:p>
            <a:pPr>
              <a:buFont typeface="Wingdings" panose="05000000000000000000" pitchFamily="2" charset="2"/>
              <a:buChar char="q"/>
            </a:pPr>
            <a:r>
              <a:rPr lang="en-US" sz="2800" dirty="0"/>
              <a:t>Political union in which a </a:t>
            </a:r>
            <a:r>
              <a:rPr lang="en-US" sz="2800" dirty="0">
                <a:solidFill>
                  <a:srgbClr val="FF0000"/>
                </a:solidFill>
              </a:rPr>
              <a:t>central political apparatus </a:t>
            </a:r>
            <a:r>
              <a:rPr lang="en-US" sz="2800" i="1" dirty="0"/>
              <a:t>[structure/framework] </a:t>
            </a:r>
            <a:r>
              <a:rPr lang="en-US" sz="2800" dirty="0">
                <a:solidFill>
                  <a:srgbClr val="FF0000"/>
                </a:solidFill>
              </a:rPr>
              <a:t>coordinates</a:t>
            </a:r>
            <a:r>
              <a:rPr lang="en-US" sz="2800" dirty="0"/>
              <a:t> the </a:t>
            </a:r>
            <a:r>
              <a:rPr lang="en-US" sz="2800" dirty="0">
                <a:solidFill>
                  <a:srgbClr val="FF0000"/>
                </a:solidFill>
              </a:rPr>
              <a:t>economic, social, and foreign policy of the member states</a:t>
            </a:r>
            <a:r>
              <a:rPr lang="en-US" sz="2800" dirty="0" smtClean="0">
                <a:solidFill>
                  <a:srgbClr val="FF0000"/>
                </a:solidFill>
              </a:rPr>
              <a:t>.</a:t>
            </a:r>
            <a:endParaRPr lang="en-US" sz="2800" b="1" dirty="0">
              <a:solidFill>
                <a:srgbClr val="FF0000"/>
              </a:solidFill>
            </a:endParaRPr>
          </a:p>
          <a:p>
            <a:pPr>
              <a:buFont typeface="Wingdings" panose="05000000000000000000" pitchFamily="2" charset="2"/>
              <a:buChar char="q"/>
            </a:pPr>
            <a:r>
              <a:rPr lang="en-US" sz="2800" dirty="0"/>
              <a:t>The EU is on the </a:t>
            </a:r>
            <a:r>
              <a:rPr lang="en-US" sz="2800" dirty="0">
                <a:solidFill>
                  <a:schemeClr val="tx1"/>
                </a:solidFill>
              </a:rPr>
              <a:t>road toward at </a:t>
            </a:r>
            <a:r>
              <a:rPr lang="en-US" sz="2800" dirty="0">
                <a:solidFill>
                  <a:srgbClr val="FF0000"/>
                </a:solidFill>
              </a:rPr>
              <a:t>least partial political union </a:t>
            </a:r>
          </a:p>
          <a:p>
            <a:pPr>
              <a:buFont typeface="Wingdings" panose="05000000000000000000" pitchFamily="2" charset="2"/>
              <a:buChar char="q"/>
            </a:pPr>
            <a:r>
              <a:rPr lang="en-US" sz="2800" dirty="0"/>
              <a:t>The United States provides an example of even </a:t>
            </a:r>
            <a:r>
              <a:rPr lang="en-US" sz="2800" dirty="0">
                <a:solidFill>
                  <a:srgbClr val="FF0000"/>
                </a:solidFill>
              </a:rPr>
              <a:t>closer political union; in the United States</a:t>
            </a:r>
            <a:r>
              <a:rPr lang="en-US" sz="2800" dirty="0"/>
              <a:t>, independent states are effectively combined into a single </a:t>
            </a:r>
            <a:r>
              <a:rPr lang="en-US" sz="2800" dirty="0" smtClean="0"/>
              <a:t>nation</a:t>
            </a:r>
            <a:endParaRPr lang="en-US" sz="2800" dirty="0"/>
          </a:p>
          <a:p>
            <a:pPr>
              <a:buFont typeface="Wingdings" panose="05000000000000000000" pitchFamily="2" charset="2"/>
              <a:buChar char="q"/>
            </a:pPr>
            <a:r>
              <a:rPr lang="en-US" dirty="0"/>
              <a:t>Ultimately, the </a:t>
            </a:r>
            <a:r>
              <a:rPr lang="en-US" dirty="0">
                <a:solidFill>
                  <a:srgbClr val="FF0000"/>
                </a:solidFill>
              </a:rPr>
              <a:t>EU </a:t>
            </a:r>
            <a:r>
              <a:rPr lang="en-US" dirty="0"/>
              <a:t>may move toward a </a:t>
            </a:r>
            <a:r>
              <a:rPr lang="en-US" dirty="0">
                <a:solidFill>
                  <a:srgbClr val="FF0000"/>
                </a:solidFill>
              </a:rPr>
              <a:t>similar federal structure</a:t>
            </a:r>
            <a:r>
              <a:rPr lang="en-US" dirty="0"/>
              <a:t>.</a:t>
            </a:r>
            <a:endParaRPr lang="en-US" sz="2800" dirty="0">
              <a:solidFill>
                <a:srgbClr val="FF0000"/>
              </a:solidFill>
            </a:endParaRPr>
          </a:p>
        </p:txBody>
      </p:sp>
    </p:spTree>
    <p:extLst>
      <p:ext uri="{BB962C8B-B14F-4D97-AF65-F5344CB8AC3E}">
        <p14:creationId xmlns:p14="http://schemas.microsoft.com/office/powerpoint/2010/main" val="202822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4310" y="2150772"/>
            <a:ext cx="10018713" cy="2047741"/>
          </a:xfrm>
        </p:spPr>
        <p:style>
          <a:lnRef idx="2">
            <a:schemeClr val="accent1"/>
          </a:lnRef>
          <a:fillRef idx="1">
            <a:schemeClr val="lt1"/>
          </a:fillRef>
          <a:effectRef idx="0">
            <a:schemeClr val="accent1"/>
          </a:effectRef>
          <a:fontRef idx="minor">
            <a:schemeClr val="dk1"/>
          </a:fontRef>
        </p:style>
        <p:txBody>
          <a:bodyPr/>
          <a:lstStyle/>
          <a:p>
            <a:pPr marL="109728" indent="0" algn="ctr">
              <a:buNone/>
            </a:pPr>
            <a:r>
              <a:rPr lang="en-US" altLang="en-US" sz="3200" dirty="0" smtClean="0">
                <a:solidFill>
                  <a:schemeClr val="tx1"/>
                </a:solidFill>
                <a:latin typeface="Cambria" pitchFamily="18" charset="0"/>
              </a:rPr>
              <a:t>Regional </a:t>
            </a:r>
            <a:r>
              <a:rPr lang="en-US" altLang="en-US" sz="3200" dirty="0">
                <a:solidFill>
                  <a:schemeClr val="tx1"/>
                </a:solidFill>
                <a:latin typeface="Cambria" pitchFamily="18" charset="0"/>
              </a:rPr>
              <a:t>Economic Integration in Europe</a:t>
            </a:r>
            <a:endParaRPr lang="en-US" sz="3200" dirty="0">
              <a:solidFill>
                <a:schemeClr val="tx1"/>
              </a:solidFill>
            </a:endParaRPr>
          </a:p>
        </p:txBody>
      </p:sp>
    </p:spTree>
    <p:extLst>
      <p:ext uri="{BB962C8B-B14F-4D97-AF65-F5344CB8AC3E}">
        <p14:creationId xmlns:p14="http://schemas.microsoft.com/office/powerpoint/2010/main" val="1206625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Owner\Desktop\IBUS300\Europe that died.jpg"/>
          <p:cNvPicPr>
            <a:picLocks noChangeAspect="1" noChangeArrowheads="1"/>
          </p:cNvPicPr>
          <p:nvPr/>
        </p:nvPicPr>
        <p:blipFill>
          <a:blip r:embed="rId2" cstate="print"/>
          <a:srcRect/>
          <a:stretch>
            <a:fillRect/>
          </a:stretch>
        </p:blipFill>
        <p:spPr bwMode="auto">
          <a:xfrm>
            <a:off x="1493949" y="450760"/>
            <a:ext cx="9169758" cy="5873839"/>
          </a:xfrm>
          <a:prstGeom prst="rect">
            <a:avLst/>
          </a:prstGeom>
          <a:noFill/>
        </p:spPr>
      </p:pic>
    </p:spTree>
    <p:extLst>
      <p:ext uri="{BB962C8B-B14F-4D97-AF65-F5344CB8AC3E}">
        <p14:creationId xmlns:p14="http://schemas.microsoft.com/office/powerpoint/2010/main" val="292102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84311" y="685801"/>
            <a:ext cx="10018713" cy="756634"/>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defRPr/>
            </a:pPr>
            <a:r>
              <a:rPr lang="en-US" altLang="en-US" sz="2800" dirty="0" smtClean="0">
                <a:solidFill>
                  <a:schemeClr val="tx1"/>
                </a:solidFill>
                <a:latin typeface="Cambria" pitchFamily="18" charset="0"/>
              </a:rPr>
              <a:t/>
            </a:r>
            <a:br>
              <a:rPr lang="en-US" altLang="en-US" sz="2800" dirty="0" smtClean="0">
                <a:solidFill>
                  <a:schemeClr val="tx1"/>
                </a:solidFill>
                <a:latin typeface="Cambria" pitchFamily="18" charset="0"/>
              </a:rPr>
            </a:br>
            <a:r>
              <a:rPr lang="en-US" altLang="en-US" sz="2800" b="1" dirty="0" smtClean="0">
                <a:solidFill>
                  <a:schemeClr val="tx1"/>
                </a:solidFill>
                <a:latin typeface="Cambria" pitchFamily="18" charset="0"/>
              </a:rPr>
              <a:t>Regional </a:t>
            </a:r>
            <a:r>
              <a:rPr lang="en-US" altLang="en-US" sz="2800" b="1" dirty="0">
                <a:solidFill>
                  <a:schemeClr val="tx1"/>
                </a:solidFill>
                <a:latin typeface="Cambria" pitchFamily="18" charset="0"/>
              </a:rPr>
              <a:t>Economic Integration in Europe</a:t>
            </a:r>
            <a:r>
              <a:rPr lang="en-US" sz="2800" b="1" dirty="0">
                <a:solidFill>
                  <a:schemeClr val="tx1"/>
                </a:solidFill>
              </a:rPr>
              <a:t/>
            </a:r>
            <a:br>
              <a:rPr lang="en-US" sz="2800" b="1" dirty="0">
                <a:solidFill>
                  <a:schemeClr val="tx1"/>
                </a:solidFill>
              </a:rPr>
            </a:br>
            <a:endParaRPr lang="en-US" altLang="en-US" sz="2800" b="1" dirty="0" smtClean="0">
              <a:solidFill>
                <a:srgbClr val="003399"/>
              </a:solidFill>
              <a:latin typeface="Cambria" pitchFamily="18" charset="0"/>
            </a:endParaRPr>
          </a:p>
        </p:txBody>
      </p:sp>
      <p:sp>
        <p:nvSpPr>
          <p:cNvPr id="11267" name="Rectangle 3"/>
          <p:cNvSpPr>
            <a:spLocks noGrp="1" noChangeArrowheads="1"/>
          </p:cNvSpPr>
          <p:nvPr>
            <p:ph idx="1"/>
          </p:nvPr>
        </p:nvSpPr>
        <p:spPr>
          <a:xfrm>
            <a:off x="1068946" y="1442435"/>
            <a:ext cx="11024315" cy="4882165"/>
          </a:xfrm>
        </p:spPr>
        <p:style>
          <a:lnRef idx="2">
            <a:schemeClr val="accent1"/>
          </a:lnRef>
          <a:fillRef idx="1">
            <a:schemeClr val="lt1"/>
          </a:fillRef>
          <a:effectRef idx="0">
            <a:schemeClr val="accent1"/>
          </a:effectRef>
          <a:fontRef idx="minor">
            <a:schemeClr val="dk1"/>
          </a:fontRef>
        </p:style>
        <p:txBody>
          <a:bodyPr>
            <a:normAutofit/>
          </a:bodyPr>
          <a:lstStyle/>
          <a:p>
            <a:pPr marL="457200" indent="-457200">
              <a:buFont typeface="Wingdings" panose="05000000000000000000" pitchFamily="2" charset="2"/>
              <a:buChar char="q"/>
              <a:defRPr/>
            </a:pPr>
            <a:r>
              <a:rPr lang="en-US" altLang="en-US" sz="3200" dirty="0">
                <a:solidFill>
                  <a:srgbClr val="003399"/>
                </a:solidFill>
                <a:latin typeface="Cambria" pitchFamily="18" charset="0"/>
              </a:rPr>
              <a:t>What is the Status of Regional Economic Integration In Europe?</a:t>
            </a:r>
            <a:endParaRPr lang="en-US" altLang="en-US" sz="3200" u="sng" dirty="0" smtClean="0">
              <a:solidFill>
                <a:srgbClr val="FF0000"/>
              </a:solidFill>
            </a:endParaRPr>
          </a:p>
          <a:p>
            <a:pPr>
              <a:buFont typeface="Wingdings" panose="05000000000000000000" pitchFamily="2" charset="2"/>
              <a:buChar char="§"/>
              <a:defRPr/>
            </a:pPr>
            <a:r>
              <a:rPr lang="en-US" altLang="en-US" sz="3200" u="sng" dirty="0" smtClean="0">
                <a:solidFill>
                  <a:srgbClr val="FF0000"/>
                </a:solidFill>
              </a:rPr>
              <a:t>Europe has two trade blocs:  </a:t>
            </a:r>
          </a:p>
          <a:p>
            <a:pPr marL="609600" indent="-609600">
              <a:buFont typeface="Wingdings" pitchFamily="2" charset="2"/>
              <a:buAutoNum type="arabicPeriod"/>
              <a:defRPr/>
            </a:pPr>
            <a:r>
              <a:rPr lang="en-US" altLang="en-US" sz="3200" dirty="0" smtClean="0"/>
              <a:t>The </a:t>
            </a:r>
            <a:r>
              <a:rPr lang="en-US" altLang="en-US" sz="3200" dirty="0" smtClean="0">
                <a:solidFill>
                  <a:srgbClr val="003399"/>
                </a:solidFill>
              </a:rPr>
              <a:t>European Union (EU)</a:t>
            </a:r>
            <a:r>
              <a:rPr lang="en-US" altLang="en-US" sz="3200" dirty="0" smtClean="0"/>
              <a:t> with 27 members</a:t>
            </a:r>
          </a:p>
          <a:p>
            <a:pPr marL="609600" indent="-609600">
              <a:buFont typeface="Wingdings" pitchFamily="2" charset="2"/>
              <a:buAutoNum type="arabicPeriod"/>
              <a:defRPr/>
            </a:pPr>
            <a:r>
              <a:rPr lang="en-US" altLang="en-US" sz="3200" dirty="0" smtClean="0"/>
              <a:t>The </a:t>
            </a:r>
            <a:r>
              <a:rPr lang="en-US" altLang="en-US" sz="3200" dirty="0" smtClean="0">
                <a:solidFill>
                  <a:srgbClr val="003399"/>
                </a:solidFill>
              </a:rPr>
              <a:t>European Free Trade Area (EFTA)</a:t>
            </a:r>
            <a:r>
              <a:rPr lang="en-US" altLang="en-US" sz="3200" dirty="0" smtClean="0"/>
              <a:t> with 4 members </a:t>
            </a:r>
            <a:r>
              <a:rPr lang="en-US" altLang="en-US" sz="3200" dirty="0" smtClean="0">
                <a:solidFill>
                  <a:srgbClr val="1462AD"/>
                </a:solidFill>
                <a:hlinkClick r:id="rId3"/>
              </a:rPr>
              <a:t>Iceland</a:t>
            </a:r>
            <a:r>
              <a:rPr lang="en-US" altLang="en-US" sz="3200" dirty="0" smtClean="0"/>
              <a:t>, </a:t>
            </a:r>
            <a:r>
              <a:rPr lang="en-US" altLang="en-US" sz="3200" dirty="0" smtClean="0">
                <a:hlinkClick r:id="rId4"/>
              </a:rPr>
              <a:t>Liechtenstein</a:t>
            </a:r>
            <a:r>
              <a:rPr lang="en-US" altLang="en-US" sz="3200" dirty="0" smtClean="0"/>
              <a:t>, </a:t>
            </a:r>
            <a:r>
              <a:rPr lang="en-US" altLang="en-US" sz="3200" dirty="0" smtClean="0">
                <a:hlinkClick r:id="rId5"/>
              </a:rPr>
              <a:t>Norway</a:t>
            </a:r>
            <a:r>
              <a:rPr lang="en-US" altLang="en-US" sz="3200" dirty="0" smtClean="0"/>
              <a:t>, </a:t>
            </a:r>
            <a:r>
              <a:rPr lang="en-US" altLang="en-US" sz="3200" dirty="0" smtClean="0">
                <a:hlinkClick r:id="rId6"/>
              </a:rPr>
              <a:t>Switzerland</a:t>
            </a:r>
            <a:endParaRPr lang="en-US" altLang="en-US" sz="3200" dirty="0"/>
          </a:p>
          <a:p>
            <a:pPr>
              <a:buFont typeface="Wingdings" panose="05000000000000000000" pitchFamily="2" charset="2"/>
              <a:buChar char="§"/>
              <a:defRPr/>
            </a:pPr>
            <a:r>
              <a:rPr lang="en-US" altLang="en-US" sz="3200" dirty="0" smtClean="0"/>
              <a:t>The </a:t>
            </a:r>
            <a:r>
              <a:rPr lang="en-US" altLang="en-US" sz="3200" dirty="0" smtClean="0">
                <a:solidFill>
                  <a:srgbClr val="FF0000"/>
                </a:solidFill>
              </a:rPr>
              <a:t>EU</a:t>
            </a:r>
            <a:r>
              <a:rPr lang="en-US" altLang="en-US" sz="3200" dirty="0" smtClean="0"/>
              <a:t> is seen as the world’s next economic and political superpower</a:t>
            </a:r>
          </a:p>
        </p:txBody>
      </p:sp>
    </p:spTree>
    <p:extLst>
      <p:ext uri="{BB962C8B-B14F-4D97-AF65-F5344CB8AC3E}">
        <p14:creationId xmlns:p14="http://schemas.microsoft.com/office/powerpoint/2010/main" val="660551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109" name="Object 5"/>
          <p:cNvGraphicFramePr>
            <a:graphicFrameLocks noGrp="1" noChangeAspect="1"/>
          </p:cNvGraphicFramePr>
          <p:nvPr>
            <p:ph idx="1"/>
            <p:extLst>
              <p:ext uri="{D42A27DB-BD31-4B8C-83A1-F6EECF244321}">
                <p14:modId xmlns:p14="http://schemas.microsoft.com/office/powerpoint/2010/main" val="3364883788"/>
              </p:ext>
            </p:extLst>
          </p:nvPr>
        </p:nvGraphicFramePr>
        <p:xfrm>
          <a:off x="965915" y="1219200"/>
          <a:ext cx="10161431" cy="5056188"/>
        </p:xfrm>
        <a:graphic>
          <a:graphicData uri="http://schemas.openxmlformats.org/presentationml/2006/ole">
            <mc:AlternateContent xmlns:mc="http://schemas.openxmlformats.org/markup-compatibility/2006">
              <mc:Choice xmlns:v="urn:schemas-microsoft-com:vml" Requires="v">
                <p:oleObj spid="_x0000_s1035" name="Document" r:id="rId3" imgW="6377760" imgH="4979520" progId="Word.Document.8">
                  <p:embed/>
                </p:oleObj>
              </mc:Choice>
              <mc:Fallback>
                <p:oleObj name="Document" r:id="rId3" imgW="6377760" imgH="497952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915" y="1219200"/>
                        <a:ext cx="10161431" cy="5056188"/>
                      </a:xfrm>
                      <a:prstGeom prst="rect">
                        <a:avLst/>
                      </a:prstGeom>
                      <a:noFill/>
                      <a:ln>
                        <a:noFill/>
                      </a:ln>
                      <a:effectLst/>
                    </p:spPr>
                  </p:pic>
                </p:oleObj>
              </mc:Fallback>
            </mc:AlternateContent>
          </a:graphicData>
        </a:graphic>
      </p:graphicFrame>
      <p:sp>
        <p:nvSpPr>
          <p:cNvPr id="431114" name="Text Box 10"/>
          <p:cNvSpPr txBox="1">
            <a:spLocks noChangeArrowheads="1"/>
          </p:cNvSpPr>
          <p:nvPr/>
        </p:nvSpPr>
        <p:spPr bwMode="auto">
          <a:xfrm>
            <a:off x="3073400" y="5321300"/>
            <a:ext cx="2209800" cy="1004888"/>
          </a:xfrm>
          <a:prstGeom prst="rect">
            <a:avLst/>
          </a:prstGeom>
          <a:solidFill>
            <a:schemeClr val="bg1"/>
          </a:solidFill>
          <a:ln w="9525">
            <a:noFill/>
            <a:miter lim="800000"/>
            <a:headEnd/>
            <a:tailEnd/>
          </a:ln>
          <a:effectLst>
            <a:prstShdw prst="shdw17" dist="17961" dir="2700000">
              <a:schemeClr val="bg1">
                <a:gamma/>
                <a:shade val="60000"/>
                <a:invGamma/>
              </a:schemeClr>
            </a:prstShdw>
          </a:effectLst>
        </p:spPr>
        <p:txBody>
          <a:bodyPr wrap="none" lIns="0" tIns="0" rIns="0" bIns="0"/>
          <a:lstStyle/>
          <a:p>
            <a:endParaRPr lang="en-US">
              <a:solidFill>
                <a:schemeClr val="bg1"/>
              </a:solidFill>
            </a:endParaRPr>
          </a:p>
          <a:p>
            <a:endParaRPr lang="en-US">
              <a:solidFill>
                <a:schemeClr val="bg1"/>
              </a:solidFill>
            </a:endParaRPr>
          </a:p>
        </p:txBody>
      </p:sp>
      <p:sp>
        <p:nvSpPr>
          <p:cNvPr id="431107" name="Rectangle 3"/>
          <p:cNvSpPr>
            <a:spLocks noGrp="1" noChangeArrowheads="1"/>
          </p:cNvSpPr>
          <p:nvPr>
            <p:ph type="title"/>
          </p:nvPr>
        </p:nvSpPr>
        <p:spPr>
          <a:xfrm>
            <a:off x="1981200" y="304800"/>
            <a:ext cx="8229600" cy="914400"/>
          </a:xfrm>
        </p:spPr>
        <p:style>
          <a:lnRef idx="2">
            <a:schemeClr val="accent1"/>
          </a:lnRef>
          <a:fillRef idx="1">
            <a:schemeClr val="lt1"/>
          </a:fillRef>
          <a:effectRef idx="0">
            <a:schemeClr val="accent1"/>
          </a:effectRef>
          <a:fontRef idx="minor">
            <a:schemeClr val="dk1"/>
          </a:fontRef>
        </p:style>
        <p:txBody>
          <a:bodyPr/>
          <a:lstStyle/>
          <a:p>
            <a:r>
              <a:rPr lang="en-US" sz="3200" dirty="0">
                <a:solidFill>
                  <a:schemeClr val="tx1"/>
                </a:solidFill>
                <a:effectLst>
                  <a:outerShdw blurRad="38100" dist="38100" dir="2700000" algn="tl">
                    <a:srgbClr val="000000"/>
                  </a:outerShdw>
                </a:effectLst>
              </a:rPr>
              <a:t>European</a:t>
            </a:r>
            <a:r>
              <a:rPr lang="en-US" dirty="0">
                <a:solidFill>
                  <a:schemeClr val="bg1"/>
                </a:solidFill>
                <a:effectLst>
                  <a:outerShdw blurRad="38100" dist="38100" dir="2700000" algn="tl">
                    <a:srgbClr val="000000"/>
                  </a:outerShdw>
                </a:effectLst>
              </a:rPr>
              <a:t> </a:t>
            </a:r>
            <a:r>
              <a:rPr lang="en-US" sz="3200" dirty="0">
                <a:solidFill>
                  <a:schemeClr val="tx1"/>
                </a:solidFill>
                <a:effectLst>
                  <a:outerShdw blurRad="38100" dist="38100" dir="2700000" algn="tl">
                    <a:srgbClr val="000000"/>
                  </a:outerShdw>
                </a:effectLst>
              </a:rPr>
              <a:t>Union (EU)</a:t>
            </a:r>
          </a:p>
        </p:txBody>
      </p:sp>
      <p:sp>
        <p:nvSpPr>
          <p:cNvPr id="431111" name="AutoShape 7"/>
          <p:cNvSpPr>
            <a:spLocks noChangeArrowheads="1"/>
          </p:cNvSpPr>
          <p:nvPr/>
        </p:nvSpPr>
        <p:spPr bwMode="auto">
          <a:xfrm>
            <a:off x="2959101" y="4419600"/>
            <a:ext cx="2603500" cy="1600200"/>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en-CA"/>
          </a:p>
        </p:txBody>
      </p:sp>
      <p:sp>
        <p:nvSpPr>
          <p:cNvPr id="431110" name="Rectangle 6"/>
          <p:cNvSpPr>
            <a:spLocks noChangeArrowheads="1"/>
          </p:cNvSpPr>
          <p:nvPr/>
        </p:nvSpPr>
        <p:spPr bwMode="auto">
          <a:xfrm>
            <a:off x="2959100" y="4495800"/>
            <a:ext cx="1905000" cy="1524000"/>
          </a:xfrm>
          <a:prstGeom prst="rect">
            <a:avLst/>
          </a:prstGeom>
          <a:noFill/>
          <a:ln w="9525">
            <a:noFill/>
            <a:miter lim="800000"/>
            <a:headEnd/>
            <a:tailEnd/>
          </a:ln>
        </p:spPr>
        <p:txBody>
          <a:bodyPr/>
          <a:lstStyle/>
          <a:p>
            <a:pPr marL="342900" indent="-342900">
              <a:spcBef>
                <a:spcPct val="20000"/>
              </a:spcBef>
              <a:buSzPct val="50000"/>
            </a:pPr>
            <a:r>
              <a:rPr lang="en-US" sz="1600">
                <a:latin typeface="Arial" charset="0"/>
              </a:rPr>
              <a:t>Pop: 485 million</a:t>
            </a:r>
          </a:p>
          <a:p>
            <a:pPr marL="342900" indent="-342900">
              <a:spcBef>
                <a:spcPct val="20000"/>
              </a:spcBef>
              <a:buSzPct val="50000"/>
            </a:pPr>
            <a:r>
              <a:rPr lang="en-US" sz="1600">
                <a:latin typeface="Arial" charset="0"/>
              </a:rPr>
              <a:t>GDP: $9.5 trillion</a:t>
            </a:r>
          </a:p>
          <a:p>
            <a:pPr marL="342900" indent="-342900">
              <a:spcBef>
                <a:spcPct val="20000"/>
              </a:spcBef>
              <a:buSzPct val="50000"/>
            </a:pPr>
            <a:r>
              <a:rPr lang="en-US" sz="1600">
                <a:latin typeface="Arial" charset="0"/>
              </a:rPr>
              <a:t>Members: 27</a:t>
            </a:r>
          </a:p>
          <a:p>
            <a:pPr marL="342900" indent="-342900">
              <a:spcBef>
                <a:spcPct val="20000"/>
              </a:spcBef>
              <a:buSzPct val="50000"/>
            </a:pPr>
            <a:r>
              <a:rPr lang="en-US" sz="1600">
                <a:latin typeface="Arial" charset="0"/>
              </a:rPr>
              <a:t>Economic Union</a:t>
            </a:r>
          </a:p>
          <a:p>
            <a:pPr marL="342900" indent="-342900">
              <a:spcBef>
                <a:spcPct val="20000"/>
              </a:spcBef>
              <a:buSzPct val="50000"/>
            </a:pPr>
            <a:r>
              <a:rPr lang="en-US" sz="1600">
                <a:latin typeface="Arial" charset="0"/>
              </a:rPr>
              <a:t>Began: 1951</a:t>
            </a:r>
          </a:p>
        </p:txBody>
      </p:sp>
      <p:sp>
        <p:nvSpPr>
          <p:cNvPr id="431113" name="Text Box 9"/>
          <p:cNvSpPr txBox="1">
            <a:spLocks noChangeArrowheads="1"/>
          </p:cNvSpPr>
          <p:nvPr/>
        </p:nvSpPr>
        <p:spPr bwMode="auto">
          <a:xfrm>
            <a:off x="3657600" y="5715000"/>
            <a:ext cx="1905000" cy="369332"/>
          </a:xfrm>
          <a:prstGeom prst="rect">
            <a:avLst/>
          </a:prstGeom>
          <a:noFill/>
          <a:ln w="9525">
            <a:noFill/>
            <a:miter lim="800000"/>
            <a:headEnd/>
            <a:tailEnd/>
          </a:ln>
          <a:effectLst>
            <a:prstShdw prst="shdw17" dist="17961" dir="2700000">
              <a:srgbClr val="FFEFD1">
                <a:gamma/>
                <a:shade val="60000"/>
                <a:invGamma/>
              </a:srgbClr>
            </a:prstShdw>
          </a:effectLst>
        </p:spPr>
        <p:txBody>
          <a:bodyPr>
            <a:spAutoFit/>
          </a:bodyPr>
          <a:lstStyle/>
          <a:p>
            <a:endParaRPr lang="en-US"/>
          </a:p>
        </p:txBody>
      </p:sp>
    </p:spTree>
    <p:extLst>
      <p:ext uri="{BB962C8B-B14F-4D97-AF65-F5344CB8AC3E}">
        <p14:creationId xmlns:p14="http://schemas.microsoft.com/office/powerpoint/2010/main" val="2248619885"/>
      </p:ext>
    </p:extLst>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274638"/>
            <a:ext cx="8229600" cy="1096962"/>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defRPr/>
            </a:pPr>
            <a:r>
              <a:rPr lang="en-US" altLang="en-US" sz="3200" dirty="0" smtClean="0">
                <a:latin typeface="Cambria" pitchFamily="18" charset="0"/>
              </a:rPr>
              <a:t/>
            </a:r>
            <a:br>
              <a:rPr lang="en-US" altLang="en-US" sz="3200" dirty="0" smtClean="0">
                <a:latin typeface="Cambria" pitchFamily="18" charset="0"/>
              </a:rPr>
            </a:br>
            <a:r>
              <a:rPr lang="en-US" altLang="en-US" sz="3200" dirty="0" smtClean="0">
                <a:latin typeface="Cambria" pitchFamily="18" charset="0"/>
              </a:rPr>
              <a:t>Political </a:t>
            </a:r>
            <a:r>
              <a:rPr lang="en-US" altLang="en-US" sz="3200" dirty="0">
                <a:latin typeface="Cambria" pitchFamily="18" charset="0"/>
              </a:rPr>
              <a:t>Structure  of The European </a:t>
            </a:r>
            <a:r>
              <a:rPr lang="en-US" altLang="en-US" sz="3200" dirty="0" smtClean="0">
                <a:latin typeface="Cambria" pitchFamily="18" charset="0"/>
              </a:rPr>
              <a:t>Union</a:t>
            </a:r>
            <a:r>
              <a:rPr lang="en-US" altLang="en-US" sz="3200" b="1" u="sng" dirty="0">
                <a:solidFill>
                  <a:srgbClr val="FF0000"/>
                </a:solidFill>
              </a:rPr>
              <a:t/>
            </a:r>
            <a:br>
              <a:rPr lang="en-US" altLang="en-US" sz="3200" b="1" u="sng" dirty="0">
                <a:solidFill>
                  <a:srgbClr val="FF0000"/>
                </a:solidFill>
              </a:rPr>
            </a:br>
            <a:endParaRPr lang="en-US" altLang="en-US" sz="3200" dirty="0">
              <a:latin typeface="Cambria" pitchFamily="18" charset="0"/>
            </a:endParaRPr>
          </a:p>
        </p:txBody>
      </p:sp>
      <p:sp>
        <p:nvSpPr>
          <p:cNvPr id="12291" name="Rectangle 3"/>
          <p:cNvSpPr>
            <a:spLocks noGrp="1" noChangeArrowheads="1"/>
          </p:cNvSpPr>
          <p:nvPr>
            <p:ph idx="1"/>
          </p:nvPr>
        </p:nvSpPr>
        <p:spPr>
          <a:xfrm>
            <a:off x="1210613" y="1371600"/>
            <a:ext cx="10277341" cy="52578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endParaRPr lang="en-US" altLang="en-US" sz="2800" dirty="0" smtClean="0">
              <a:latin typeface="Cambria" pitchFamily="18" charset="0"/>
            </a:endParaRPr>
          </a:p>
          <a:p>
            <a:pPr>
              <a:buFont typeface="Wingdings" panose="05000000000000000000" pitchFamily="2" charset="2"/>
              <a:buChar char="q"/>
            </a:pPr>
            <a:r>
              <a:rPr lang="en-US" altLang="en-US" sz="2800" dirty="0" smtClean="0">
                <a:latin typeface="Cambria" pitchFamily="18" charset="0"/>
              </a:rPr>
              <a:t>What </a:t>
            </a:r>
            <a:r>
              <a:rPr lang="en-US" altLang="en-US" sz="2800" dirty="0">
                <a:latin typeface="Cambria" pitchFamily="18" charset="0"/>
              </a:rPr>
              <a:t>Is The Political Structure </a:t>
            </a:r>
            <a:r>
              <a:rPr lang="en-US" altLang="en-US" sz="2800" dirty="0" smtClean="0">
                <a:latin typeface="Cambria" pitchFamily="18" charset="0"/>
              </a:rPr>
              <a:t> of </a:t>
            </a:r>
            <a:r>
              <a:rPr lang="en-US" altLang="en-US" sz="2800" dirty="0">
                <a:latin typeface="Cambria" pitchFamily="18" charset="0"/>
              </a:rPr>
              <a:t>The European Union?</a:t>
            </a:r>
            <a:endParaRPr lang="en-US" altLang="en-US" sz="2800" b="1" u="sng" dirty="0" smtClean="0">
              <a:solidFill>
                <a:srgbClr val="FF0000"/>
              </a:solidFill>
            </a:endParaRPr>
          </a:p>
          <a:p>
            <a:pPr marL="0" indent="0">
              <a:buNone/>
            </a:pPr>
            <a:r>
              <a:rPr lang="en-US" altLang="en-US" sz="2800" b="1" u="sng" dirty="0" smtClean="0">
                <a:solidFill>
                  <a:srgbClr val="FF0000"/>
                </a:solidFill>
              </a:rPr>
              <a:t>The </a:t>
            </a:r>
            <a:r>
              <a:rPr lang="en-US" altLang="en-US" sz="2800" b="1" u="sng" dirty="0">
                <a:solidFill>
                  <a:srgbClr val="FF0000"/>
                </a:solidFill>
              </a:rPr>
              <a:t>main institutions in the EU include: </a:t>
            </a:r>
          </a:p>
          <a:p>
            <a:pPr marL="457200" indent="-457200">
              <a:buFont typeface="Wingdings" pitchFamily="2" charset="2"/>
              <a:buAutoNum type="arabicPeriod"/>
            </a:pPr>
            <a:r>
              <a:rPr lang="en-US" altLang="en-US" sz="2700" dirty="0"/>
              <a:t>The </a:t>
            </a:r>
            <a:r>
              <a:rPr lang="en-US" altLang="en-US" sz="2700" dirty="0">
                <a:solidFill>
                  <a:srgbClr val="003399"/>
                </a:solidFill>
              </a:rPr>
              <a:t>European Council</a:t>
            </a:r>
            <a:r>
              <a:rPr lang="en-US" altLang="en-US" sz="2700" dirty="0"/>
              <a:t> - the ultimate controlling authority within the EU</a:t>
            </a:r>
            <a:r>
              <a:rPr lang="en-US" altLang="en-US" sz="2700" dirty="0" smtClean="0"/>
              <a:t>.</a:t>
            </a:r>
            <a:endParaRPr lang="en-US" altLang="en-US" sz="2700" dirty="0"/>
          </a:p>
          <a:p>
            <a:pPr marL="457200" indent="-457200">
              <a:buFont typeface="Wingdings" pitchFamily="2" charset="2"/>
              <a:buAutoNum type="arabicPeriod"/>
            </a:pPr>
            <a:r>
              <a:rPr lang="en-US" altLang="en-US" sz="2700" dirty="0"/>
              <a:t>The </a:t>
            </a:r>
            <a:r>
              <a:rPr lang="en-US" altLang="en-US" sz="2700" dirty="0">
                <a:solidFill>
                  <a:srgbClr val="003399"/>
                </a:solidFill>
              </a:rPr>
              <a:t>European Commission</a:t>
            </a:r>
            <a:r>
              <a:rPr lang="en-US" altLang="en-US" sz="2700" dirty="0"/>
              <a:t> - responsible for recommending EU legislation, implementing it, and monitoring compliance with EU laws by member states </a:t>
            </a:r>
          </a:p>
          <a:p>
            <a:pPr marL="457200" indent="-457200">
              <a:buFont typeface="Wingdings" pitchFamily="2" charset="2"/>
              <a:buAutoNum type="arabicPeriod"/>
            </a:pPr>
            <a:r>
              <a:rPr lang="en-US" altLang="en-US" sz="2700" dirty="0"/>
              <a:t>The </a:t>
            </a:r>
            <a:r>
              <a:rPr lang="en-US" altLang="en-US" sz="2700" dirty="0">
                <a:solidFill>
                  <a:srgbClr val="003399"/>
                </a:solidFill>
              </a:rPr>
              <a:t>European Parliament</a:t>
            </a:r>
            <a:r>
              <a:rPr lang="en-US" altLang="en-US" sz="2700" dirty="0"/>
              <a:t> - debates legislation proposed by the commission and forwarded to it by the council</a:t>
            </a:r>
            <a:r>
              <a:rPr lang="en-US" altLang="en-US" sz="2700" dirty="0" smtClean="0"/>
              <a:t>.</a:t>
            </a:r>
            <a:endParaRPr lang="en-US" altLang="en-US" sz="2700" dirty="0"/>
          </a:p>
          <a:p>
            <a:pPr marL="457200" indent="-457200">
              <a:buFont typeface="Wingdings" pitchFamily="2" charset="2"/>
              <a:buAutoNum type="arabicPeriod"/>
            </a:pPr>
            <a:r>
              <a:rPr lang="en-US" altLang="en-US" sz="2700" dirty="0">
                <a:solidFill>
                  <a:srgbClr val="003399"/>
                </a:solidFill>
              </a:rPr>
              <a:t>The European Court of Justice.</a:t>
            </a:r>
            <a:endParaRPr lang="en-US" altLang="en-US" sz="2700" dirty="0"/>
          </a:p>
          <a:p>
            <a:pPr marL="457200" indent="-457200">
              <a:lnSpc>
                <a:spcPct val="90000"/>
              </a:lnSpc>
            </a:pPr>
            <a:endParaRPr lang="en-US" altLang="en-US" dirty="0"/>
          </a:p>
        </p:txBody>
      </p:sp>
    </p:spTree>
    <p:extLst>
      <p:ext uri="{BB962C8B-B14F-4D97-AF65-F5344CB8AC3E}">
        <p14:creationId xmlns:p14="http://schemas.microsoft.com/office/powerpoint/2010/main" val="393127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938284"/>
          </a:xfrm>
        </p:spPr>
        <p:style>
          <a:lnRef idx="2">
            <a:schemeClr val="accent1"/>
          </a:lnRef>
          <a:fillRef idx="1">
            <a:schemeClr val="lt1"/>
          </a:fillRef>
          <a:effectRef idx="0">
            <a:schemeClr val="accent1"/>
          </a:effectRef>
          <a:fontRef idx="minor">
            <a:schemeClr val="dk1"/>
          </a:fontRef>
        </p:style>
        <p:txBody>
          <a:bodyPr/>
          <a:lstStyle/>
          <a:p>
            <a:r>
              <a:rPr lang="en-US" dirty="0"/>
              <a:t>Learning Objectives</a:t>
            </a:r>
          </a:p>
        </p:txBody>
      </p:sp>
      <p:sp>
        <p:nvSpPr>
          <p:cNvPr id="3" name="Content Placeholder 2"/>
          <p:cNvSpPr>
            <a:spLocks noGrp="1"/>
          </p:cNvSpPr>
          <p:nvPr>
            <p:ph idx="1"/>
          </p:nvPr>
        </p:nvSpPr>
        <p:spPr>
          <a:xfrm>
            <a:off x="859810" y="1624085"/>
            <a:ext cx="11332190" cy="4708476"/>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anose="05000000000000000000" pitchFamily="2" charset="2"/>
              <a:buChar char="q"/>
            </a:pPr>
            <a:r>
              <a:rPr lang="en-IN" dirty="0"/>
              <a:t>Describe the </a:t>
            </a:r>
            <a:r>
              <a:rPr lang="en-IN" dirty="0">
                <a:solidFill>
                  <a:srgbClr val="FF0000"/>
                </a:solidFill>
              </a:rPr>
              <a:t>different levels </a:t>
            </a:r>
            <a:r>
              <a:rPr lang="en-IN" dirty="0"/>
              <a:t>of regional economic integration</a:t>
            </a:r>
            <a:r>
              <a:rPr lang="en-IN" dirty="0" smtClean="0"/>
              <a:t>.</a:t>
            </a:r>
            <a:endParaRPr lang="en-IN" dirty="0"/>
          </a:p>
          <a:p>
            <a:pPr>
              <a:lnSpc>
                <a:spcPct val="150000"/>
              </a:lnSpc>
              <a:buFont typeface="Wingdings" panose="05000000000000000000" pitchFamily="2" charset="2"/>
              <a:buChar char="q"/>
            </a:pPr>
            <a:r>
              <a:rPr lang="en-IN" dirty="0"/>
              <a:t>Understand the </a:t>
            </a:r>
            <a:r>
              <a:rPr lang="en-IN" dirty="0">
                <a:solidFill>
                  <a:srgbClr val="FF0000"/>
                </a:solidFill>
              </a:rPr>
              <a:t>economic and political arguments </a:t>
            </a:r>
            <a:r>
              <a:rPr lang="en-IN" dirty="0"/>
              <a:t>for regional economic integration</a:t>
            </a:r>
            <a:r>
              <a:rPr lang="en-IN" dirty="0" smtClean="0"/>
              <a:t>.</a:t>
            </a:r>
            <a:endParaRPr lang="en-IN" dirty="0"/>
          </a:p>
          <a:p>
            <a:pPr>
              <a:lnSpc>
                <a:spcPct val="150000"/>
              </a:lnSpc>
              <a:buFont typeface="Wingdings" panose="05000000000000000000" pitchFamily="2" charset="2"/>
              <a:buChar char="q"/>
            </a:pPr>
            <a:r>
              <a:rPr lang="en-IN" dirty="0"/>
              <a:t>Explain the history, current scope, and future prospects of the </a:t>
            </a:r>
            <a:r>
              <a:rPr lang="en-IN" dirty="0">
                <a:solidFill>
                  <a:srgbClr val="FF0000"/>
                </a:solidFill>
              </a:rPr>
              <a:t>world's most important regional economic agreements</a:t>
            </a:r>
            <a:r>
              <a:rPr lang="en-IN" dirty="0" smtClean="0">
                <a:solidFill>
                  <a:srgbClr val="FF0000"/>
                </a:solidFill>
              </a:rPr>
              <a:t>.</a:t>
            </a:r>
            <a:endParaRPr lang="en-IN" dirty="0">
              <a:solidFill>
                <a:srgbClr val="FF0000"/>
              </a:solidFill>
            </a:endParaRPr>
          </a:p>
          <a:p>
            <a:pPr>
              <a:lnSpc>
                <a:spcPct val="150000"/>
              </a:lnSpc>
              <a:buFont typeface="Wingdings" panose="05000000000000000000" pitchFamily="2" charset="2"/>
              <a:buChar char="q"/>
            </a:pPr>
            <a:r>
              <a:rPr lang="en-IN" dirty="0"/>
              <a:t>Understand </a:t>
            </a:r>
            <a:r>
              <a:rPr lang="en-IN" dirty="0">
                <a:solidFill>
                  <a:srgbClr val="FF0000"/>
                </a:solidFill>
              </a:rPr>
              <a:t>the implications for business </a:t>
            </a:r>
            <a:r>
              <a:rPr lang="en-IN" dirty="0"/>
              <a:t>that are inherent in regional economic integration </a:t>
            </a:r>
            <a:r>
              <a:rPr lang="en-IN" dirty="0" smtClean="0"/>
              <a:t>agreements</a:t>
            </a:r>
            <a:endParaRPr lang="en-IN" dirty="0"/>
          </a:p>
          <a:p>
            <a:endParaRPr lang="en-US" dirty="0"/>
          </a:p>
        </p:txBody>
      </p:sp>
    </p:spTree>
    <p:extLst>
      <p:ext uri="{BB962C8B-B14F-4D97-AF65-F5344CB8AC3E}">
        <p14:creationId xmlns:p14="http://schemas.microsoft.com/office/powerpoint/2010/main" val="577178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59099" y="618186"/>
            <a:ext cx="9903853" cy="982014"/>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altLang="en-US" sz="3200" dirty="0" smtClean="0">
                <a:latin typeface="Cambria" pitchFamily="18" charset="0"/>
              </a:rPr>
              <a:t>The </a:t>
            </a:r>
            <a:r>
              <a:rPr lang="en-US" altLang="en-US" sz="3200" dirty="0">
                <a:latin typeface="Cambria" pitchFamily="18" charset="0"/>
              </a:rPr>
              <a:t>Status of Economic Integration In The </a:t>
            </a:r>
            <a:r>
              <a:rPr lang="en-US" altLang="en-US" sz="3200" dirty="0" smtClean="0">
                <a:latin typeface="Cambria" pitchFamily="18" charset="0"/>
              </a:rPr>
              <a:t>Americas</a:t>
            </a:r>
            <a:endParaRPr lang="en-US" altLang="en-US" sz="3200" dirty="0">
              <a:latin typeface="Cambria" pitchFamily="18" charset="0"/>
            </a:endParaRPr>
          </a:p>
        </p:txBody>
      </p:sp>
      <p:sp>
        <p:nvSpPr>
          <p:cNvPr id="13315" name="Rectangle 3"/>
          <p:cNvSpPr>
            <a:spLocks noGrp="1" noChangeArrowheads="1"/>
          </p:cNvSpPr>
          <p:nvPr>
            <p:ph idx="1"/>
          </p:nvPr>
        </p:nvSpPr>
        <p:spPr>
          <a:xfrm>
            <a:off x="888641" y="1600200"/>
            <a:ext cx="10740981" cy="4876800"/>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q"/>
            </a:pPr>
            <a:r>
              <a:rPr lang="en-US" altLang="en-US" sz="2800" dirty="0">
                <a:latin typeface="Cambria" pitchFamily="18" charset="0"/>
              </a:rPr>
              <a:t>What Is The Status of Economic Integration In The Americas</a:t>
            </a:r>
            <a:r>
              <a:rPr lang="en-US" altLang="en-US" sz="2800" dirty="0" smtClean="0">
                <a:latin typeface="Cambria" pitchFamily="18" charset="0"/>
              </a:rPr>
              <a:t>?</a:t>
            </a:r>
            <a:endParaRPr lang="en-US" sz="2800" dirty="0"/>
          </a:p>
          <a:p>
            <a:pPr>
              <a:buFont typeface="Wingdings" panose="05000000000000000000" pitchFamily="2" charset="2"/>
              <a:buChar char="§"/>
            </a:pPr>
            <a:r>
              <a:rPr lang="en-US" sz="2800" dirty="0" smtClean="0"/>
              <a:t>The </a:t>
            </a:r>
            <a:r>
              <a:rPr lang="en-US" sz="2800" dirty="0"/>
              <a:t>most significant attempt is the North American </a:t>
            </a:r>
            <a:r>
              <a:rPr lang="en-US" sz="2800" dirty="0" smtClean="0"/>
              <a:t>Free Trade Agreement (NAFTA)</a:t>
            </a:r>
            <a:endParaRPr lang="en-US" altLang="en-US" sz="2800" b="1" u="sng" dirty="0">
              <a:solidFill>
                <a:srgbClr val="FF0000"/>
              </a:solidFill>
              <a:cs typeface="Times New Roman" pitchFamily="18" charset="0"/>
            </a:endParaRPr>
          </a:p>
          <a:p>
            <a:pPr>
              <a:buFont typeface="Wingdings" panose="05000000000000000000" pitchFamily="2" charset="2"/>
              <a:buChar char="§"/>
            </a:pPr>
            <a:r>
              <a:rPr lang="en-US" altLang="en-US" sz="2800" b="1" u="sng" dirty="0" smtClean="0">
                <a:solidFill>
                  <a:srgbClr val="FF0000"/>
                </a:solidFill>
                <a:cs typeface="Times New Roman" pitchFamily="18" charset="0"/>
              </a:rPr>
              <a:t>NAFTA : </a:t>
            </a:r>
            <a:r>
              <a:rPr lang="en-US" altLang="en-US" sz="2800" dirty="0" smtClean="0">
                <a:cs typeface="Times New Roman" pitchFamily="18" charset="0"/>
              </a:rPr>
              <a:t>an agreement that came into effect in January 1994 between the </a:t>
            </a:r>
            <a:r>
              <a:rPr lang="en-US" altLang="en-US" sz="2800" dirty="0" smtClean="0">
                <a:solidFill>
                  <a:srgbClr val="FF0000"/>
                </a:solidFill>
                <a:cs typeface="Times New Roman" pitchFamily="18" charset="0"/>
              </a:rPr>
              <a:t>US, Canada, and Mexico </a:t>
            </a:r>
            <a:r>
              <a:rPr lang="en-US" altLang="en-US" sz="2800" dirty="0" smtClean="0">
                <a:cs typeface="Times New Roman" pitchFamily="18" charset="0"/>
              </a:rPr>
              <a:t>to remove barriers to trade between the three countries over a ten-year period</a:t>
            </a:r>
          </a:p>
          <a:p>
            <a:pPr marL="566928" lvl="1" indent="-457200">
              <a:spcBef>
                <a:spcPts val="400"/>
              </a:spcBef>
              <a:buSzPct val="68000"/>
              <a:buFont typeface="Wingdings" panose="05000000000000000000" pitchFamily="2" charset="2"/>
              <a:buChar char="§"/>
            </a:pPr>
            <a:r>
              <a:rPr lang="en-US" sz="2800" dirty="0" smtClean="0"/>
              <a:t>In </a:t>
            </a:r>
            <a:r>
              <a:rPr lang="en-US" sz="2800" dirty="0"/>
              <a:t>addition to NAFTA, several other trade blocs are in the offing </a:t>
            </a:r>
            <a:r>
              <a:rPr lang="en-US" sz="2800" dirty="0" smtClean="0"/>
              <a:t>in the Americas, </a:t>
            </a:r>
            <a:r>
              <a:rPr lang="en-US" sz="2800" dirty="0"/>
              <a:t>the most significant of which appear to be the </a:t>
            </a:r>
            <a:r>
              <a:rPr lang="en-US" sz="2800" dirty="0">
                <a:solidFill>
                  <a:srgbClr val="FF0000"/>
                </a:solidFill>
              </a:rPr>
              <a:t>Andean </a:t>
            </a:r>
            <a:r>
              <a:rPr lang="en-US" sz="2800" dirty="0" smtClean="0">
                <a:solidFill>
                  <a:srgbClr val="FF0000"/>
                </a:solidFill>
              </a:rPr>
              <a:t>Community (</a:t>
            </a:r>
            <a:r>
              <a:rPr lang="en-US" altLang="en-US" sz="2800" i="1" dirty="0"/>
              <a:t>Bolivia, Columbia, Ecuador, and Peru)</a:t>
            </a:r>
            <a:r>
              <a:rPr lang="en-US" altLang="en-US" sz="2800" dirty="0"/>
              <a:t> </a:t>
            </a:r>
            <a:r>
              <a:rPr lang="en-US" sz="2800" dirty="0" smtClean="0"/>
              <a:t>and </a:t>
            </a:r>
            <a:r>
              <a:rPr lang="en-US" sz="2800" dirty="0" smtClean="0">
                <a:solidFill>
                  <a:srgbClr val="FF0000"/>
                </a:solidFill>
              </a:rPr>
              <a:t>Mercosur </a:t>
            </a:r>
            <a:r>
              <a:rPr lang="en-US" sz="2800" i="1" dirty="0" smtClean="0">
                <a:solidFill>
                  <a:srgbClr val="FF0000"/>
                </a:solidFill>
              </a:rPr>
              <a:t>(</a:t>
            </a:r>
            <a:r>
              <a:rPr lang="en-US" sz="2800" i="1" dirty="0"/>
              <a:t>Argentina, Brazil, Paraguay, and Uruguay</a:t>
            </a:r>
            <a:r>
              <a:rPr lang="en-US" sz="2800" i="1" dirty="0" smtClean="0"/>
              <a:t>)</a:t>
            </a:r>
            <a:endParaRPr lang="en-US" altLang="en-US" sz="2800" i="1" dirty="0">
              <a:solidFill>
                <a:srgbClr val="003399"/>
              </a:solidFill>
            </a:endParaRPr>
          </a:p>
        </p:txBody>
      </p:sp>
    </p:spTree>
    <p:extLst>
      <p:ext uri="{BB962C8B-B14F-4D97-AF65-F5344CB8AC3E}">
        <p14:creationId xmlns:p14="http://schemas.microsoft.com/office/powerpoint/2010/main" val="2955002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88" name="Object 28"/>
          <p:cNvGraphicFramePr>
            <a:graphicFrameLocks noGrp="1" noChangeAspect="1"/>
          </p:cNvGraphicFramePr>
          <p:nvPr>
            <p:ph sz="half" idx="2"/>
            <p:extLst>
              <p:ext uri="{D42A27DB-BD31-4B8C-83A1-F6EECF244321}">
                <p14:modId xmlns:p14="http://schemas.microsoft.com/office/powerpoint/2010/main" val="4271808261"/>
              </p:ext>
            </p:extLst>
          </p:nvPr>
        </p:nvGraphicFramePr>
        <p:xfrm>
          <a:off x="1403797" y="1524000"/>
          <a:ext cx="8925059" cy="4724400"/>
        </p:xfrm>
        <a:graphic>
          <a:graphicData uri="http://schemas.openxmlformats.org/presentationml/2006/ole">
            <mc:AlternateContent xmlns:mc="http://schemas.openxmlformats.org/markup-compatibility/2006">
              <mc:Choice xmlns:v="urn:schemas-microsoft-com:vml" Requires="v">
                <p:oleObj spid="_x0000_s2058" name="Document" r:id="rId3" imgW="6377760" imgH="4854960" progId="Word.Document.8">
                  <p:embed/>
                </p:oleObj>
              </mc:Choice>
              <mc:Fallback>
                <p:oleObj name="Document" r:id="rId3" imgW="6377760" imgH="485496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797" y="1524000"/>
                        <a:ext cx="8925059" cy="4724400"/>
                      </a:xfrm>
                      <a:prstGeom prst="rect">
                        <a:avLst/>
                      </a:prstGeom>
                      <a:noFill/>
                      <a:ln>
                        <a:noFill/>
                      </a:ln>
                      <a:effectLst/>
                      <a:extLst/>
                    </p:spPr>
                  </p:pic>
                </p:oleObj>
              </mc:Fallback>
            </mc:AlternateContent>
          </a:graphicData>
        </a:graphic>
      </p:graphicFrame>
      <p:sp>
        <p:nvSpPr>
          <p:cNvPr id="322562" name="Rectangle 2"/>
          <p:cNvSpPr>
            <a:spLocks noGrp="1" noChangeArrowheads="1"/>
          </p:cNvSpPr>
          <p:nvPr>
            <p:ph type="title"/>
          </p:nvPr>
        </p:nvSpPr>
        <p:spPr>
          <a:xfrm>
            <a:off x="1403797" y="457200"/>
            <a:ext cx="8925059" cy="1066800"/>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a:solidFill>
                  <a:schemeClr val="tx1"/>
                </a:solidFill>
                <a:effectLst>
                  <a:outerShdw blurRad="38100" dist="38100" dir="2700000" algn="tl">
                    <a:srgbClr val="000000"/>
                  </a:outerShdw>
                </a:effectLst>
              </a:rPr>
              <a:t>North </a:t>
            </a:r>
            <a:r>
              <a:rPr lang="en-US" sz="3200" dirty="0" smtClean="0">
                <a:solidFill>
                  <a:schemeClr val="tx1"/>
                </a:solidFill>
                <a:effectLst>
                  <a:outerShdw blurRad="38100" dist="38100" dir="2700000" algn="tl">
                    <a:srgbClr val="000000"/>
                  </a:outerShdw>
                </a:effectLst>
              </a:rPr>
              <a:t>American Free </a:t>
            </a:r>
            <a:r>
              <a:rPr lang="en-US" sz="3200" dirty="0">
                <a:solidFill>
                  <a:schemeClr val="tx1"/>
                </a:solidFill>
                <a:effectLst>
                  <a:outerShdw blurRad="38100" dist="38100" dir="2700000" algn="tl">
                    <a:srgbClr val="000000"/>
                  </a:outerShdw>
                </a:effectLst>
              </a:rPr>
              <a:t>Trade </a:t>
            </a:r>
            <a:r>
              <a:rPr lang="en-US" sz="3200" dirty="0" smtClean="0">
                <a:solidFill>
                  <a:schemeClr val="tx1"/>
                </a:solidFill>
                <a:effectLst>
                  <a:outerShdw blurRad="38100" dist="38100" dir="2700000" algn="tl">
                    <a:srgbClr val="000000"/>
                  </a:outerShdw>
                </a:effectLst>
              </a:rPr>
              <a:t>Agreement [NAFTA]</a:t>
            </a:r>
            <a:endParaRPr lang="en-US" sz="3200" dirty="0">
              <a:solidFill>
                <a:schemeClr val="tx1"/>
              </a:solidFill>
              <a:effectLst>
                <a:outerShdw blurRad="38100" dist="38100" dir="2700000" algn="tl">
                  <a:srgbClr val="000000"/>
                </a:outerShdw>
              </a:effectLst>
            </a:endParaRPr>
          </a:p>
        </p:txBody>
      </p:sp>
      <p:pic>
        <p:nvPicPr>
          <p:cNvPr id="322574" name="Picture 14" descr="MCFL00101_0000[1]"/>
          <p:cNvPicPr>
            <a:picLocks noGrp="1" noChangeAspect="1" noChangeArrowheads="1"/>
          </p:cNvPicPr>
          <p:nvPr/>
        </p:nvPicPr>
        <p:blipFill>
          <a:blip r:embed="rId5" cstate="print"/>
          <a:srcRect/>
          <a:stretch>
            <a:fillRect/>
          </a:stretch>
        </p:blipFill>
        <p:spPr bwMode="auto">
          <a:xfrm>
            <a:off x="4279900" y="3911600"/>
            <a:ext cx="496888" cy="400050"/>
          </a:xfrm>
          <a:prstGeom prst="rect">
            <a:avLst/>
          </a:prstGeom>
          <a:noFill/>
          <a:ln w="9525">
            <a:noFill/>
            <a:miter lim="800000"/>
            <a:headEnd/>
            <a:tailEnd/>
          </a:ln>
          <a:effectLst/>
        </p:spPr>
      </p:pic>
      <p:pic>
        <p:nvPicPr>
          <p:cNvPr id="322576" name="Picture 16" descr="MCFL00115_0000[1]"/>
          <p:cNvPicPr>
            <a:picLocks noGrp="1" noChangeAspect="1" noChangeArrowheads="1"/>
          </p:cNvPicPr>
          <p:nvPr/>
        </p:nvPicPr>
        <p:blipFill>
          <a:blip r:embed="rId6" cstate="print"/>
          <a:srcRect/>
          <a:stretch>
            <a:fillRect/>
          </a:stretch>
        </p:blipFill>
        <p:spPr bwMode="auto">
          <a:xfrm>
            <a:off x="3886200" y="2819401"/>
            <a:ext cx="457200" cy="360363"/>
          </a:xfrm>
          <a:prstGeom prst="rect">
            <a:avLst/>
          </a:prstGeom>
          <a:noFill/>
          <a:ln w="9525">
            <a:noFill/>
            <a:miter lim="800000"/>
            <a:headEnd/>
            <a:tailEnd/>
          </a:ln>
          <a:effectLst/>
        </p:spPr>
      </p:pic>
      <p:pic>
        <p:nvPicPr>
          <p:cNvPr id="322578" name="Picture 18" descr="MCFL00066_0000[1]"/>
          <p:cNvPicPr>
            <a:picLocks noGrp="1" noChangeAspect="1" noChangeArrowheads="1"/>
          </p:cNvPicPr>
          <p:nvPr/>
        </p:nvPicPr>
        <p:blipFill>
          <a:blip r:embed="rId7" cstate="print"/>
          <a:srcRect/>
          <a:stretch>
            <a:fillRect/>
          </a:stretch>
        </p:blipFill>
        <p:spPr bwMode="auto">
          <a:xfrm>
            <a:off x="4229100" y="4864100"/>
            <a:ext cx="457200" cy="368300"/>
          </a:xfrm>
          <a:prstGeom prst="rect">
            <a:avLst/>
          </a:prstGeom>
          <a:noFill/>
          <a:ln w="9525">
            <a:noFill/>
            <a:miter lim="800000"/>
            <a:headEnd/>
            <a:tailEnd/>
          </a:ln>
          <a:effectLst/>
        </p:spPr>
      </p:pic>
      <p:sp>
        <p:nvSpPr>
          <p:cNvPr id="322582" name="AutoShape 22"/>
          <p:cNvSpPr>
            <a:spLocks noChangeArrowheads="1"/>
          </p:cNvSpPr>
          <p:nvPr/>
        </p:nvSpPr>
        <p:spPr bwMode="auto">
          <a:xfrm>
            <a:off x="7239000" y="4191000"/>
            <a:ext cx="1905000" cy="1752600"/>
          </a:xfrm>
          <a:prstGeom prst="foldedCorner">
            <a:avLst>
              <a:gd name="adj" fmla="val 12500"/>
            </a:avLst>
          </a:prstGeom>
          <a:noFill/>
          <a:ln w="9525">
            <a:solidFill>
              <a:schemeClr val="tx1"/>
            </a:solidFill>
            <a:round/>
            <a:headEnd/>
            <a:tailEnd/>
          </a:ln>
          <a:effectLst/>
        </p:spPr>
        <p:txBody>
          <a:bodyPr wrap="none" anchor="ctr"/>
          <a:lstStyle/>
          <a:p>
            <a:endParaRPr lang="en-CA"/>
          </a:p>
        </p:txBody>
      </p:sp>
      <p:sp>
        <p:nvSpPr>
          <p:cNvPr id="322568" name="Rectangle 8"/>
          <p:cNvSpPr>
            <a:spLocks noChangeArrowheads="1"/>
          </p:cNvSpPr>
          <p:nvPr/>
        </p:nvSpPr>
        <p:spPr bwMode="auto">
          <a:xfrm>
            <a:off x="7264400" y="4267200"/>
            <a:ext cx="1828800" cy="1600200"/>
          </a:xfrm>
          <a:prstGeom prst="rect">
            <a:avLst/>
          </a:prstGeom>
          <a:noFill/>
          <a:ln w="9525">
            <a:noFill/>
            <a:miter lim="800000"/>
            <a:headEnd/>
            <a:tailEnd/>
          </a:ln>
        </p:spPr>
        <p:txBody>
          <a:bodyPr/>
          <a:lstStyle/>
          <a:p>
            <a:pPr marL="342900" indent="-342900">
              <a:spcBef>
                <a:spcPct val="20000"/>
              </a:spcBef>
              <a:buSzPct val="50000"/>
            </a:pPr>
            <a:r>
              <a:rPr lang="en-US" sz="1600" dirty="0">
                <a:latin typeface="Arial" charset="0"/>
              </a:rPr>
              <a:t>Pop: 420 million</a:t>
            </a:r>
          </a:p>
          <a:p>
            <a:pPr marL="342900" indent="-342900">
              <a:spcBef>
                <a:spcPct val="20000"/>
              </a:spcBef>
              <a:buSzPct val="50000"/>
            </a:pPr>
            <a:r>
              <a:rPr lang="en-US" sz="1600" dirty="0">
                <a:latin typeface="Arial" charset="0"/>
              </a:rPr>
              <a:t>GDP: $12 trillion</a:t>
            </a:r>
          </a:p>
          <a:p>
            <a:pPr marL="342900" indent="-342900">
              <a:spcBef>
                <a:spcPct val="20000"/>
              </a:spcBef>
              <a:buSzPct val="50000"/>
            </a:pPr>
            <a:r>
              <a:rPr lang="en-US" sz="1600" dirty="0">
                <a:latin typeface="Arial" charset="0"/>
              </a:rPr>
              <a:t>Members: 3</a:t>
            </a:r>
          </a:p>
          <a:p>
            <a:pPr marL="342900" indent="-342900">
              <a:spcBef>
                <a:spcPct val="20000"/>
              </a:spcBef>
              <a:buSzPct val="50000"/>
            </a:pPr>
            <a:r>
              <a:rPr lang="en-US" sz="1600" dirty="0">
                <a:latin typeface="Arial" charset="0"/>
              </a:rPr>
              <a:t>Free-Trade Area</a:t>
            </a:r>
          </a:p>
          <a:p>
            <a:pPr marL="342900" indent="-342900">
              <a:spcBef>
                <a:spcPct val="20000"/>
              </a:spcBef>
              <a:buSzPct val="50000"/>
            </a:pPr>
            <a:r>
              <a:rPr lang="en-US" sz="1600" dirty="0">
                <a:latin typeface="Arial" charset="0"/>
              </a:rPr>
              <a:t>Began: 1994</a:t>
            </a:r>
          </a:p>
        </p:txBody>
      </p:sp>
    </p:spTree>
    <p:extLst>
      <p:ext uri="{BB962C8B-B14F-4D97-AF65-F5344CB8AC3E}">
        <p14:creationId xmlns:p14="http://schemas.microsoft.com/office/powerpoint/2010/main" val="347267993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84311" y="685801"/>
            <a:ext cx="10018713" cy="911180"/>
          </a:xfrm>
        </p:spPr>
        <p:style>
          <a:lnRef idx="2">
            <a:schemeClr val="accent1"/>
          </a:lnRef>
          <a:fillRef idx="1">
            <a:schemeClr val="lt1"/>
          </a:fillRef>
          <a:effectRef idx="0">
            <a:schemeClr val="accent1"/>
          </a:effectRef>
          <a:fontRef idx="minor">
            <a:schemeClr val="dk1"/>
          </a:fontRef>
        </p:style>
        <p:txBody>
          <a:bodyPr>
            <a:normAutofit/>
          </a:bodyPr>
          <a:lstStyle/>
          <a:p>
            <a:r>
              <a:rPr lang="en-US" altLang="en-US" sz="2400" b="1" dirty="0"/>
              <a:t>The Status of Economic Integration In The Americas</a:t>
            </a:r>
            <a:endParaRPr lang="en-US" altLang="en-US" sz="2400" b="1" dirty="0">
              <a:solidFill>
                <a:srgbClr val="003399"/>
              </a:solidFill>
            </a:endParaRPr>
          </a:p>
        </p:txBody>
      </p:sp>
      <p:sp>
        <p:nvSpPr>
          <p:cNvPr id="15363" name="Rectangle 3"/>
          <p:cNvSpPr>
            <a:spLocks noGrp="1" noChangeArrowheads="1"/>
          </p:cNvSpPr>
          <p:nvPr>
            <p:ph idx="1"/>
          </p:nvPr>
        </p:nvSpPr>
        <p:spPr>
          <a:xfrm>
            <a:off x="1146221" y="1596982"/>
            <a:ext cx="10637948" cy="4651418"/>
          </a:xfrm>
        </p:spPr>
        <p:style>
          <a:lnRef idx="2">
            <a:schemeClr val="accent1"/>
          </a:lnRef>
          <a:fillRef idx="1">
            <a:schemeClr val="lt1"/>
          </a:fillRef>
          <a:effectRef idx="0">
            <a:schemeClr val="accent1"/>
          </a:effectRef>
          <a:fontRef idx="minor">
            <a:schemeClr val="dk1"/>
          </a:fontRef>
        </p:style>
        <p:txBody>
          <a:bodyPr>
            <a:normAutofit/>
          </a:bodyPr>
          <a:lstStyle/>
          <a:p>
            <a:pPr marL="0" indent="0" eaLnBrk="1" hangingPunct="1">
              <a:buNone/>
            </a:pPr>
            <a:endParaRPr lang="en-US" altLang="en-US" b="1" u="sng" dirty="0">
              <a:solidFill>
                <a:srgbClr val="FF0000"/>
              </a:solidFill>
            </a:endParaRPr>
          </a:p>
          <a:p>
            <a:pPr eaLnBrk="1" hangingPunct="1">
              <a:buFont typeface="Wingdings" panose="05000000000000000000" pitchFamily="2" charset="2"/>
              <a:buChar char="q"/>
            </a:pPr>
            <a:r>
              <a:rPr lang="en-US" altLang="en-US" b="1" u="sng" dirty="0" smtClean="0">
                <a:solidFill>
                  <a:schemeClr val="tx1"/>
                </a:solidFill>
              </a:rPr>
              <a:t>Benefits of NAFTA :</a:t>
            </a:r>
          </a:p>
          <a:p>
            <a:pPr lvl="1" eaLnBrk="1" hangingPunct="1"/>
            <a:r>
              <a:rPr lang="en-US" altLang="en-US" sz="2400" dirty="0" smtClean="0"/>
              <a:t>Eliminated tariffs on 99% of the goods traded among members.</a:t>
            </a:r>
          </a:p>
          <a:p>
            <a:pPr lvl="1" eaLnBrk="1" hangingPunct="1"/>
            <a:r>
              <a:rPr lang="en-US" altLang="en-US" sz="2400" dirty="0" smtClean="0"/>
              <a:t>Removed barriers on the cross-border flow of services.</a:t>
            </a:r>
          </a:p>
          <a:p>
            <a:pPr lvl="1" eaLnBrk="1" hangingPunct="1"/>
            <a:r>
              <a:rPr lang="en-US" altLang="en-US" sz="2400" dirty="0" smtClean="0"/>
              <a:t>Protects intellectual property rights.</a:t>
            </a:r>
          </a:p>
          <a:p>
            <a:pPr lvl="1" eaLnBrk="1" hangingPunct="1"/>
            <a:r>
              <a:rPr lang="en-US" altLang="en-US" sz="2400" dirty="0" smtClean="0"/>
              <a:t>Removes most restrictions on FDI between members.</a:t>
            </a:r>
          </a:p>
          <a:p>
            <a:pPr lvl="1" eaLnBrk="1" hangingPunct="1"/>
            <a:r>
              <a:rPr lang="en-US" altLang="en-US" sz="2400" dirty="0" smtClean="0"/>
              <a:t>Allows each country to apply its own environmental standards.</a:t>
            </a:r>
          </a:p>
          <a:p>
            <a:pPr marL="457200" lvl="1" indent="0" eaLnBrk="1" hangingPunct="1">
              <a:lnSpc>
                <a:spcPct val="80000"/>
              </a:lnSpc>
              <a:buNone/>
            </a:pPr>
            <a:endParaRPr lang="en-US" altLang="en-US" sz="2400" dirty="0"/>
          </a:p>
          <a:p>
            <a:pPr marL="0" indent="0" eaLnBrk="1" hangingPunct="1">
              <a:lnSpc>
                <a:spcPct val="80000"/>
              </a:lnSpc>
              <a:buNone/>
            </a:pPr>
            <a:endParaRPr lang="en-US" altLang="en-US" dirty="0"/>
          </a:p>
          <a:p>
            <a:pPr eaLnBrk="1" hangingPunct="1">
              <a:lnSpc>
                <a:spcPct val="80000"/>
              </a:lnSpc>
            </a:pPr>
            <a:endParaRPr lang="en-US" altLang="en-US" sz="2000" dirty="0"/>
          </a:p>
        </p:txBody>
      </p:sp>
    </p:spTree>
    <p:extLst>
      <p:ext uri="{BB962C8B-B14F-4D97-AF65-F5344CB8AC3E}">
        <p14:creationId xmlns:p14="http://schemas.microsoft.com/office/powerpoint/2010/main" val="2613387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42563" y="274638"/>
            <a:ext cx="8656749" cy="792162"/>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defRPr/>
            </a:pPr>
            <a:r>
              <a:rPr lang="en-US" altLang="en-US" sz="3200" dirty="0" smtClean="0">
                <a:solidFill>
                  <a:srgbClr val="003399"/>
                </a:solidFill>
                <a:latin typeface="Cambria" pitchFamily="18" charset="0"/>
              </a:rPr>
              <a:t/>
            </a:r>
            <a:br>
              <a:rPr lang="en-US" altLang="en-US" sz="3200" dirty="0" smtClean="0">
                <a:solidFill>
                  <a:srgbClr val="003399"/>
                </a:solidFill>
                <a:latin typeface="Cambria" pitchFamily="18" charset="0"/>
              </a:rPr>
            </a:br>
            <a:r>
              <a:rPr lang="en-US" altLang="en-US" sz="3600" b="1" dirty="0" smtClean="0">
                <a:solidFill>
                  <a:schemeClr val="tx1"/>
                </a:solidFill>
              </a:rPr>
              <a:t>The </a:t>
            </a:r>
            <a:r>
              <a:rPr lang="en-US" altLang="en-US" sz="3600" b="1" dirty="0">
                <a:solidFill>
                  <a:schemeClr val="tx1"/>
                </a:solidFill>
              </a:rPr>
              <a:t>Andean </a:t>
            </a:r>
            <a:r>
              <a:rPr lang="en-US" altLang="en-US" sz="3600" b="1" dirty="0" smtClean="0">
                <a:solidFill>
                  <a:schemeClr val="tx1"/>
                </a:solidFill>
              </a:rPr>
              <a:t>Community</a:t>
            </a:r>
            <a:r>
              <a:rPr lang="en-US" altLang="en-US" sz="3600" b="1" u="sng" dirty="0">
                <a:solidFill>
                  <a:schemeClr val="tx1"/>
                </a:solidFill>
              </a:rPr>
              <a:t/>
            </a:r>
            <a:br>
              <a:rPr lang="en-US" altLang="en-US" sz="3600" b="1" u="sng" dirty="0">
                <a:solidFill>
                  <a:schemeClr val="tx1"/>
                </a:solidFill>
              </a:rPr>
            </a:br>
            <a:endParaRPr lang="en-US" altLang="en-US" sz="3600" b="1" dirty="0">
              <a:solidFill>
                <a:schemeClr val="tx1"/>
              </a:solidFill>
            </a:endParaRPr>
          </a:p>
        </p:txBody>
      </p:sp>
      <p:sp>
        <p:nvSpPr>
          <p:cNvPr id="16387" name="Rectangle 3"/>
          <p:cNvSpPr>
            <a:spLocks noGrp="1" noChangeArrowheads="1"/>
          </p:cNvSpPr>
          <p:nvPr>
            <p:ph idx="1"/>
          </p:nvPr>
        </p:nvSpPr>
        <p:spPr>
          <a:xfrm>
            <a:off x="1326524" y="1066800"/>
            <a:ext cx="10174310" cy="5410200"/>
          </a:xfrm>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q"/>
              <a:defRPr/>
            </a:pPr>
            <a:r>
              <a:rPr lang="en-US" altLang="en-US" sz="2800" dirty="0">
                <a:solidFill>
                  <a:srgbClr val="003399"/>
                </a:solidFill>
                <a:latin typeface="Cambria" pitchFamily="18" charset="0"/>
              </a:rPr>
              <a:t>What Is  The Andean Community?</a:t>
            </a:r>
            <a:endParaRPr lang="en-US" altLang="en-US" sz="3000" b="1" u="sng" dirty="0" smtClean="0">
              <a:solidFill>
                <a:srgbClr val="0070C0"/>
              </a:solidFill>
              <a:latin typeface="+mj-lt"/>
            </a:endParaRPr>
          </a:p>
          <a:p>
            <a:pPr eaLnBrk="1" hangingPunct="1">
              <a:buFont typeface="Wingdings" panose="05000000000000000000" pitchFamily="2" charset="2"/>
              <a:buChar char="§"/>
              <a:defRPr/>
            </a:pPr>
            <a:r>
              <a:rPr lang="en-US" altLang="en-US" sz="3000" b="1" u="sng" dirty="0" smtClean="0">
                <a:solidFill>
                  <a:srgbClr val="0070C0"/>
                </a:solidFill>
                <a:latin typeface="+mj-lt"/>
              </a:rPr>
              <a:t>The </a:t>
            </a:r>
            <a:r>
              <a:rPr lang="en-US" altLang="en-US" sz="3000" b="1" u="sng" dirty="0">
                <a:solidFill>
                  <a:srgbClr val="0070C0"/>
                </a:solidFill>
                <a:latin typeface="+mj-lt"/>
              </a:rPr>
              <a:t>Andean Pact : </a:t>
            </a:r>
            <a:r>
              <a:rPr lang="en-US" altLang="en-US" sz="3000" dirty="0">
                <a:latin typeface="+mj-lt"/>
                <a:cs typeface="Times New Roman" panose="02020603050405020304" pitchFamily="18" charset="0"/>
              </a:rPr>
              <a:t>A trade association formed in 1969 by the South American countries of Bolivia, Columbia, Ecuador, and Peru that aimed to develop industry in the </a:t>
            </a:r>
            <a:r>
              <a:rPr lang="en-US" altLang="en-US" sz="3000" dirty="0" smtClean="0">
                <a:latin typeface="+mj-lt"/>
                <a:cs typeface="Times New Roman" panose="02020603050405020304" pitchFamily="18" charset="0"/>
              </a:rPr>
              <a:t>area</a:t>
            </a:r>
            <a:endParaRPr lang="en-US" altLang="en-US" sz="3000" dirty="0">
              <a:solidFill>
                <a:srgbClr val="CC6600"/>
              </a:solidFill>
              <a:latin typeface="+mj-lt"/>
              <a:cs typeface="Times New Roman" panose="02020603050405020304" pitchFamily="18" charset="0"/>
            </a:endParaRPr>
          </a:p>
          <a:p>
            <a:pPr lvl="1">
              <a:defRPr/>
            </a:pPr>
            <a:r>
              <a:rPr lang="en-US" altLang="en-US" dirty="0" smtClean="0"/>
              <a:t>formed in 1969 using the EU model,</a:t>
            </a:r>
            <a:r>
              <a:rPr lang="en-IN" dirty="0" smtClean="0"/>
              <a:t>but was far less successful at achieving its stated goals. </a:t>
            </a:r>
            <a:endParaRPr lang="en-US" altLang="en-US" dirty="0" smtClean="0"/>
          </a:p>
          <a:p>
            <a:pPr lvl="1" eaLnBrk="1" hangingPunct="1">
              <a:defRPr/>
            </a:pPr>
            <a:r>
              <a:rPr lang="en-US" altLang="en-US" dirty="0" smtClean="0"/>
              <a:t>was re-launched in 1990, and now operates as a </a:t>
            </a:r>
            <a:r>
              <a:rPr lang="en-US" altLang="en-US" b="1" dirty="0" smtClean="0"/>
              <a:t>customs union </a:t>
            </a:r>
          </a:p>
          <a:p>
            <a:pPr lvl="1" eaLnBrk="1" hangingPunct="1">
              <a:defRPr/>
            </a:pPr>
            <a:r>
              <a:rPr lang="en-US" altLang="en-US" dirty="0" smtClean="0"/>
              <a:t>renamed the </a:t>
            </a:r>
            <a:r>
              <a:rPr lang="en-US" altLang="en-US" dirty="0" smtClean="0">
                <a:solidFill>
                  <a:srgbClr val="003399"/>
                </a:solidFill>
              </a:rPr>
              <a:t>Andean Community</a:t>
            </a:r>
            <a:r>
              <a:rPr lang="en-US" altLang="en-US" b="1" dirty="0" smtClean="0">
                <a:solidFill>
                  <a:srgbClr val="003399"/>
                </a:solidFill>
              </a:rPr>
              <a:t> </a:t>
            </a:r>
            <a:r>
              <a:rPr lang="en-US" altLang="en-US" dirty="0" smtClean="0"/>
              <a:t>in 1997.</a:t>
            </a:r>
          </a:p>
          <a:p>
            <a:pPr marL="457200" lvl="1" indent="0" eaLnBrk="1" hangingPunct="1">
              <a:buNone/>
              <a:defRPr/>
            </a:pPr>
            <a:endParaRPr lang="en-US" i="1" dirty="0" smtClean="0">
              <a:solidFill>
                <a:schemeClr val="tx1"/>
              </a:solidFill>
            </a:endParaRPr>
          </a:p>
          <a:p>
            <a:pPr marL="457200" lvl="1" indent="0" eaLnBrk="1" hangingPunct="1">
              <a:buNone/>
              <a:defRPr/>
            </a:pPr>
            <a:r>
              <a:rPr lang="en-US" i="1" dirty="0" smtClean="0">
                <a:solidFill>
                  <a:schemeClr val="tx1"/>
                </a:solidFill>
              </a:rPr>
              <a:t>[Notes</a:t>
            </a:r>
            <a:r>
              <a:rPr lang="en-US" i="1" dirty="0">
                <a:solidFill>
                  <a:schemeClr val="tx1"/>
                </a:solidFill>
              </a:rPr>
              <a:t>: Andean culture is a collective term used to refer to the indigenous peoples of the </a:t>
            </a:r>
            <a:r>
              <a:rPr lang="en-US" i="1" dirty="0">
                <a:solidFill>
                  <a:srgbClr val="0070C0"/>
                </a:solidFill>
              </a:rPr>
              <a:t>Andes mountains</a:t>
            </a:r>
            <a:r>
              <a:rPr lang="en-US" i="1" dirty="0">
                <a:solidFill>
                  <a:schemeClr val="tx1"/>
                </a:solidFill>
              </a:rPr>
              <a:t> especially those that came under the influence of the </a:t>
            </a:r>
            <a:r>
              <a:rPr lang="en-US" i="1" dirty="0">
                <a:solidFill>
                  <a:srgbClr val="0070C0"/>
                </a:solidFill>
              </a:rPr>
              <a:t>Inca </a:t>
            </a:r>
            <a:r>
              <a:rPr lang="en-US" i="1" dirty="0" smtClean="0">
                <a:solidFill>
                  <a:srgbClr val="0070C0"/>
                </a:solidFill>
              </a:rPr>
              <a:t>Empire</a:t>
            </a:r>
            <a:r>
              <a:rPr lang="en-US" i="1" dirty="0" smtClean="0">
                <a:solidFill>
                  <a:schemeClr val="tx1"/>
                </a:solidFill>
              </a:rPr>
              <a:t>]</a:t>
            </a:r>
            <a:r>
              <a:rPr lang="en-US" i="1" dirty="0">
                <a:solidFill>
                  <a:schemeClr val="tx1"/>
                </a:solidFill>
              </a:rPr>
              <a:t> </a:t>
            </a:r>
            <a:endParaRPr lang="en-US" altLang="en-US" i="1" dirty="0">
              <a:solidFill>
                <a:schemeClr val="tx1"/>
              </a:solidFill>
            </a:endParaRPr>
          </a:p>
        </p:txBody>
      </p:sp>
    </p:spTree>
    <p:extLst>
      <p:ext uri="{BB962C8B-B14F-4D97-AF65-F5344CB8AC3E}">
        <p14:creationId xmlns:p14="http://schemas.microsoft.com/office/powerpoint/2010/main" val="709817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4631" name="Object 23"/>
          <p:cNvGraphicFramePr>
            <a:graphicFrameLocks noGrp="1" noChangeAspect="1"/>
          </p:cNvGraphicFramePr>
          <p:nvPr>
            <p:ph sz="half" idx="2"/>
          </p:nvPr>
        </p:nvGraphicFramePr>
        <p:xfrm>
          <a:off x="6096000" y="1828800"/>
          <a:ext cx="4038600" cy="4419600"/>
        </p:xfrm>
        <a:graphic>
          <a:graphicData uri="http://schemas.openxmlformats.org/presentationml/2006/ole">
            <mc:AlternateContent xmlns:mc="http://schemas.openxmlformats.org/markup-compatibility/2006">
              <mc:Choice xmlns:v="urn:schemas-microsoft-com:vml" Requires="v">
                <p:oleObj spid="_x0000_s3080" name="Document" r:id="rId3" imgW="2957760" imgH="3570840" progId="Word.Document.8">
                  <p:embed/>
                </p:oleObj>
              </mc:Choice>
              <mc:Fallback>
                <p:oleObj name="Document" r:id="rId3" imgW="2957760" imgH="3570840" progId="Word.Documen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828800"/>
                        <a:ext cx="4038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4610" name="Rectangle 2"/>
          <p:cNvSpPr>
            <a:spLocks noGrp="1" noChangeArrowheads="1"/>
          </p:cNvSpPr>
          <p:nvPr>
            <p:ph type="title"/>
          </p:nvPr>
        </p:nvSpPr>
        <p:spPr>
          <a:xfrm>
            <a:off x="1981200" y="381000"/>
            <a:ext cx="8229600" cy="1295400"/>
          </a:xfrm>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effectLst>
                  <a:outerShdw blurRad="38100" dist="38100" dir="2700000" algn="tl">
                    <a:srgbClr val="000000"/>
                  </a:outerShdw>
                </a:effectLst>
              </a:rPr>
              <a:t>Andean Community</a:t>
            </a:r>
          </a:p>
        </p:txBody>
      </p:sp>
      <p:sp>
        <p:nvSpPr>
          <p:cNvPr id="324611" name="Rectangle 3"/>
          <p:cNvSpPr>
            <a:spLocks noGrp="1" noChangeArrowheads="1"/>
          </p:cNvSpPr>
          <p:nvPr>
            <p:ph type="body" sz="half" idx="1"/>
          </p:nvPr>
        </p:nvSpPr>
        <p:spPr bwMode="auto">
          <a:xfrm>
            <a:off x="2057400" y="1981200"/>
            <a:ext cx="4114800" cy="1828800"/>
          </a:xfr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rmAutofit/>
          </a:bodyPr>
          <a:lstStyle/>
          <a:p>
            <a:pPr>
              <a:spcAft>
                <a:spcPct val="30000"/>
              </a:spcAft>
              <a:buSzTx/>
              <a:buFont typeface="Wingdings" pitchFamily="2" charset="2"/>
              <a:buChar char="Ø"/>
            </a:pPr>
            <a:r>
              <a:rPr lang="en-US" sz="2000" dirty="0"/>
              <a:t>Internal tariff reduction</a:t>
            </a:r>
          </a:p>
          <a:p>
            <a:pPr>
              <a:spcAft>
                <a:spcPct val="30000"/>
              </a:spcAft>
              <a:buSzTx/>
              <a:buFont typeface="Wingdings" pitchFamily="2" charset="2"/>
              <a:buChar char="Ø"/>
            </a:pPr>
            <a:r>
              <a:rPr lang="en-US" sz="2000" dirty="0"/>
              <a:t>Common external tariff</a:t>
            </a:r>
          </a:p>
          <a:p>
            <a:pPr>
              <a:spcAft>
                <a:spcPct val="30000"/>
              </a:spcAft>
              <a:buSzTx/>
              <a:buFont typeface="Wingdings" pitchFamily="2" charset="2"/>
              <a:buChar char="Ø"/>
            </a:pPr>
            <a:r>
              <a:rPr lang="en-US" sz="2000" dirty="0"/>
              <a:t>Common transport policies</a:t>
            </a:r>
          </a:p>
          <a:p>
            <a:pPr>
              <a:spcAft>
                <a:spcPct val="30000"/>
              </a:spcAft>
              <a:buSzTx/>
              <a:buFont typeface="Wingdings" pitchFamily="2" charset="2"/>
              <a:buChar char="Ø"/>
            </a:pPr>
            <a:r>
              <a:rPr lang="en-US" sz="2000" dirty="0"/>
              <a:t>Impaired by ideological conflict</a:t>
            </a:r>
          </a:p>
        </p:txBody>
      </p:sp>
      <p:sp>
        <p:nvSpPr>
          <p:cNvPr id="324613" name="Rectangle 5"/>
          <p:cNvSpPr>
            <a:spLocks noChangeArrowheads="1"/>
          </p:cNvSpPr>
          <p:nvPr/>
        </p:nvSpPr>
        <p:spPr bwMode="auto">
          <a:xfrm>
            <a:off x="2895600" y="4191000"/>
            <a:ext cx="1981200" cy="1600200"/>
          </a:xfrm>
          <a:prstGeom prst="rect">
            <a:avLst/>
          </a:prstGeom>
          <a:noFill/>
          <a:ln w="9525">
            <a:noFill/>
            <a:miter lim="800000"/>
            <a:headEnd/>
            <a:tailEnd/>
          </a:ln>
        </p:spPr>
        <p:txBody>
          <a:bodyPr/>
          <a:lstStyle/>
          <a:p>
            <a:pPr marL="342900" indent="-342900">
              <a:spcBef>
                <a:spcPct val="20000"/>
              </a:spcBef>
              <a:buSzPct val="50000"/>
            </a:pPr>
            <a:r>
              <a:rPr lang="en-US" sz="1600">
                <a:latin typeface="Arial" charset="0"/>
              </a:rPr>
              <a:t>Pop: 97 million</a:t>
            </a:r>
          </a:p>
          <a:p>
            <a:pPr marL="342900" indent="-342900">
              <a:spcBef>
                <a:spcPct val="20000"/>
              </a:spcBef>
              <a:buSzPct val="50000"/>
            </a:pPr>
            <a:r>
              <a:rPr lang="en-US" sz="1600">
                <a:latin typeface="Arial" charset="0"/>
              </a:rPr>
              <a:t>GDP: $216 billion</a:t>
            </a:r>
          </a:p>
          <a:p>
            <a:pPr marL="342900" indent="-342900">
              <a:spcBef>
                <a:spcPct val="20000"/>
              </a:spcBef>
              <a:buSzPct val="50000"/>
            </a:pPr>
            <a:r>
              <a:rPr lang="en-US" sz="1600">
                <a:latin typeface="Arial" charset="0"/>
              </a:rPr>
              <a:t>Members: 4</a:t>
            </a:r>
          </a:p>
          <a:p>
            <a:pPr marL="342900" indent="-342900">
              <a:spcBef>
                <a:spcPct val="20000"/>
              </a:spcBef>
              <a:buSzPct val="50000"/>
            </a:pPr>
            <a:r>
              <a:rPr lang="en-US" sz="1600">
                <a:latin typeface="Arial" charset="0"/>
              </a:rPr>
              <a:t>Customs Union</a:t>
            </a:r>
          </a:p>
          <a:p>
            <a:pPr marL="342900" indent="-342900">
              <a:spcBef>
                <a:spcPct val="20000"/>
              </a:spcBef>
              <a:buSzPct val="50000"/>
            </a:pPr>
            <a:r>
              <a:rPr lang="en-US" sz="1600">
                <a:latin typeface="Arial" charset="0"/>
              </a:rPr>
              <a:t>Began: 1969</a:t>
            </a:r>
          </a:p>
        </p:txBody>
      </p:sp>
      <p:pic>
        <p:nvPicPr>
          <p:cNvPr id="324614" name="Picture 6" descr="MCFL00112_0000[1]"/>
          <p:cNvPicPr>
            <a:picLocks noGrp="1" noChangeAspect="1" noChangeArrowheads="1"/>
          </p:cNvPicPr>
          <p:nvPr/>
        </p:nvPicPr>
        <p:blipFill>
          <a:blip r:embed="rId5" cstate="print"/>
          <a:srcRect/>
          <a:stretch>
            <a:fillRect/>
          </a:stretch>
        </p:blipFill>
        <p:spPr bwMode="auto">
          <a:xfrm>
            <a:off x="8305800" y="4800601"/>
            <a:ext cx="514350" cy="403225"/>
          </a:xfrm>
          <a:prstGeom prst="rect">
            <a:avLst/>
          </a:prstGeom>
          <a:noFill/>
          <a:ln w="9525">
            <a:noFill/>
            <a:miter lim="800000"/>
            <a:headEnd/>
            <a:tailEnd/>
          </a:ln>
          <a:effectLst/>
        </p:spPr>
      </p:pic>
      <p:pic>
        <p:nvPicPr>
          <p:cNvPr id="324616" name="Picture 8" descr="MCFL00076_0000[1]"/>
          <p:cNvPicPr>
            <a:picLocks noGrp="1" noChangeAspect="1" noChangeArrowheads="1"/>
          </p:cNvPicPr>
          <p:nvPr/>
        </p:nvPicPr>
        <p:blipFill>
          <a:blip r:embed="rId6" cstate="print"/>
          <a:srcRect/>
          <a:stretch>
            <a:fillRect/>
          </a:stretch>
        </p:blipFill>
        <p:spPr bwMode="auto">
          <a:xfrm>
            <a:off x="7010401" y="3886200"/>
            <a:ext cx="460375" cy="376238"/>
          </a:xfrm>
          <a:prstGeom prst="rect">
            <a:avLst/>
          </a:prstGeom>
          <a:noFill/>
          <a:ln w="9525">
            <a:noFill/>
            <a:miter lim="800000"/>
            <a:headEnd/>
            <a:tailEnd/>
          </a:ln>
          <a:effectLst/>
        </p:spPr>
      </p:pic>
      <p:pic>
        <p:nvPicPr>
          <p:cNvPr id="324618" name="Picture 10" descr="MCFL00123_0000[1]"/>
          <p:cNvPicPr>
            <a:picLocks noGrp="1" noChangeAspect="1" noChangeArrowheads="1"/>
          </p:cNvPicPr>
          <p:nvPr/>
        </p:nvPicPr>
        <p:blipFill>
          <a:blip r:embed="rId7" cstate="print"/>
          <a:srcRect/>
          <a:stretch>
            <a:fillRect/>
          </a:stretch>
        </p:blipFill>
        <p:spPr bwMode="auto">
          <a:xfrm>
            <a:off x="6629400" y="3276600"/>
            <a:ext cx="381000" cy="300038"/>
          </a:xfrm>
          <a:prstGeom prst="rect">
            <a:avLst/>
          </a:prstGeom>
          <a:noFill/>
          <a:ln w="9525">
            <a:noFill/>
            <a:miter lim="800000"/>
            <a:headEnd/>
            <a:tailEnd/>
          </a:ln>
          <a:effectLst/>
        </p:spPr>
      </p:pic>
      <p:pic>
        <p:nvPicPr>
          <p:cNvPr id="324620" name="Picture 12" descr="MCFL00118_0000[1]"/>
          <p:cNvPicPr>
            <a:picLocks noGrp="1" noChangeAspect="1" noChangeArrowheads="1"/>
          </p:cNvPicPr>
          <p:nvPr/>
        </p:nvPicPr>
        <p:blipFill>
          <a:blip r:embed="rId8" cstate="print"/>
          <a:srcRect/>
          <a:stretch>
            <a:fillRect/>
          </a:stretch>
        </p:blipFill>
        <p:spPr bwMode="auto">
          <a:xfrm>
            <a:off x="7162800" y="2667001"/>
            <a:ext cx="457200" cy="358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24625" name="AutoShape 17"/>
          <p:cNvSpPr>
            <a:spLocks noChangeArrowheads="1"/>
          </p:cNvSpPr>
          <p:nvPr/>
        </p:nvSpPr>
        <p:spPr bwMode="auto">
          <a:xfrm>
            <a:off x="2819400" y="4114800"/>
            <a:ext cx="1981200" cy="1752600"/>
          </a:xfrm>
          <a:prstGeom prst="foldedCorner">
            <a:avLst>
              <a:gd name="adj" fmla="val 12500"/>
            </a:avLst>
          </a:prstGeom>
          <a:noFill/>
          <a:ln w="9525">
            <a:solidFill>
              <a:schemeClr val="tx1"/>
            </a:solidFill>
            <a:round/>
            <a:headEnd/>
            <a:tailEnd/>
          </a:ln>
          <a:effectLst/>
        </p:spPr>
        <p:txBody>
          <a:bodyPr wrap="none" anchor="ctr"/>
          <a:lstStyle/>
          <a:p>
            <a:endParaRPr lang="en-CA"/>
          </a:p>
        </p:txBody>
      </p:sp>
    </p:spTree>
    <p:extLst>
      <p:ext uri="{BB962C8B-B14F-4D97-AF65-F5344CB8AC3E}">
        <p14:creationId xmlns:p14="http://schemas.microsoft.com/office/powerpoint/2010/main" val="2508461179"/>
      </p:ext>
    </p:extLst>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8" name="AutoShape 10"/>
          <p:cNvSpPr>
            <a:spLocks noChangeArrowheads="1"/>
          </p:cNvSpPr>
          <p:nvPr/>
        </p:nvSpPr>
        <p:spPr bwMode="auto">
          <a:xfrm>
            <a:off x="7848600" y="4419600"/>
            <a:ext cx="2209800" cy="1524000"/>
          </a:xfrm>
          <a:prstGeom prst="foldedCorner">
            <a:avLst>
              <a:gd name="adj" fmla="val 12500"/>
            </a:avLst>
          </a:prstGeom>
          <a:solidFill>
            <a:schemeClr val="bg1"/>
          </a:solidFill>
          <a:ln w="9525">
            <a:solidFill>
              <a:schemeClr val="tx1"/>
            </a:solidFill>
            <a:round/>
            <a:headEnd/>
            <a:tailEnd/>
          </a:ln>
          <a:effectLst/>
        </p:spPr>
        <p:txBody>
          <a:bodyPr wrap="none" anchor="ctr"/>
          <a:lstStyle/>
          <a:p>
            <a:endParaRPr lang="en-CA"/>
          </a:p>
        </p:txBody>
      </p:sp>
      <p:sp>
        <p:nvSpPr>
          <p:cNvPr id="329731" name="Rectangle 3"/>
          <p:cNvSpPr>
            <a:spLocks noGrp="1" noChangeArrowheads="1"/>
          </p:cNvSpPr>
          <p:nvPr>
            <p:ph type="title"/>
          </p:nvPr>
        </p:nvSpPr>
        <p:spPr>
          <a:xfrm>
            <a:off x="1905000" y="381000"/>
            <a:ext cx="8305800" cy="1295400"/>
          </a:xfrm>
        </p:spPr>
        <p:style>
          <a:lnRef idx="2">
            <a:schemeClr val="accent1"/>
          </a:lnRef>
          <a:fillRef idx="1">
            <a:schemeClr val="lt1"/>
          </a:fillRef>
          <a:effectRef idx="0">
            <a:schemeClr val="accent1"/>
          </a:effectRef>
          <a:fontRef idx="minor">
            <a:schemeClr val="dk1"/>
          </a:fontRef>
        </p:style>
        <p:txBody>
          <a:bodyPr>
            <a:normAutofit/>
          </a:bodyPr>
          <a:lstStyle/>
          <a:p>
            <a:r>
              <a:rPr lang="en-US" sz="3200" dirty="0">
                <a:solidFill>
                  <a:schemeClr val="tx1"/>
                </a:solidFill>
                <a:effectLst>
                  <a:outerShdw blurRad="38100" dist="38100" dir="2700000" algn="tl">
                    <a:srgbClr val="000000"/>
                  </a:outerShdw>
                </a:effectLst>
              </a:rPr>
              <a:t>Association of </a:t>
            </a:r>
            <a:r>
              <a:rPr lang="en-US" sz="3200" dirty="0" smtClean="0">
                <a:solidFill>
                  <a:schemeClr val="tx1"/>
                </a:solidFill>
                <a:effectLst>
                  <a:outerShdw blurRad="38100" dist="38100" dir="2700000" algn="tl">
                    <a:srgbClr val="000000"/>
                  </a:outerShdw>
                </a:effectLst>
              </a:rPr>
              <a:t>Southeast Asian Nations [ASEAN]</a:t>
            </a:r>
            <a:endParaRPr lang="en-US" sz="3200" dirty="0">
              <a:solidFill>
                <a:schemeClr val="tx1"/>
              </a:solidFill>
              <a:effectLst>
                <a:outerShdw blurRad="38100" dist="38100" dir="2700000" algn="tl">
                  <a:srgbClr val="000000"/>
                </a:outerShdw>
              </a:effectLst>
            </a:endParaRPr>
          </a:p>
        </p:txBody>
      </p:sp>
      <p:sp>
        <p:nvSpPr>
          <p:cNvPr id="329730" name="Rectangle 2"/>
          <p:cNvSpPr>
            <a:spLocks noGrp="1" noChangeArrowheads="1"/>
          </p:cNvSpPr>
          <p:nvPr>
            <p:ph type="body" sz="half" idx="1"/>
          </p:nvPr>
        </p:nvSpPr>
        <p:spPr bwMode="auto">
          <a:xfrm>
            <a:off x="1905000" y="1752600"/>
            <a:ext cx="8305800" cy="1371600"/>
          </a:xfr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rmAutofit lnSpcReduction="10000"/>
          </a:bodyPr>
          <a:lstStyle/>
          <a:p>
            <a:pPr algn="ctr">
              <a:lnSpc>
                <a:spcPct val="90000"/>
              </a:lnSpc>
              <a:spcAft>
                <a:spcPct val="5000"/>
              </a:spcAft>
              <a:buFontTx/>
              <a:buNone/>
            </a:pPr>
            <a:r>
              <a:rPr lang="en-US" sz="2200" dirty="0"/>
              <a:t>ASEAN</a:t>
            </a:r>
          </a:p>
          <a:p>
            <a:pPr>
              <a:lnSpc>
                <a:spcPct val="90000"/>
              </a:lnSpc>
              <a:spcAft>
                <a:spcPct val="5000"/>
              </a:spcAft>
              <a:buFontTx/>
              <a:buNone/>
            </a:pPr>
            <a:endParaRPr lang="en-US" sz="600" dirty="0"/>
          </a:p>
          <a:p>
            <a:pPr>
              <a:lnSpc>
                <a:spcPct val="90000"/>
              </a:lnSpc>
              <a:spcAft>
                <a:spcPct val="5000"/>
              </a:spcAft>
              <a:buFontTx/>
              <a:buNone/>
            </a:pPr>
            <a:r>
              <a:rPr lang="en-US" sz="1800" dirty="0"/>
              <a:t>		1.   Economic, social, and cultural development</a:t>
            </a:r>
          </a:p>
          <a:p>
            <a:pPr>
              <a:lnSpc>
                <a:spcPct val="90000"/>
              </a:lnSpc>
              <a:spcAft>
                <a:spcPct val="5000"/>
              </a:spcAft>
              <a:buFontTx/>
              <a:buNone/>
            </a:pPr>
            <a:r>
              <a:rPr lang="en-US" sz="1800" dirty="0"/>
              <a:t>		2.   Safeguard economic and political stability</a:t>
            </a:r>
          </a:p>
          <a:p>
            <a:pPr>
              <a:lnSpc>
                <a:spcPct val="90000"/>
              </a:lnSpc>
              <a:spcAft>
                <a:spcPct val="5000"/>
              </a:spcAft>
              <a:buFontTx/>
              <a:buNone/>
            </a:pPr>
            <a:r>
              <a:rPr lang="en-US" sz="1800" dirty="0"/>
              <a:t>		3.   Serve as a forum to resolve disputes</a:t>
            </a:r>
          </a:p>
        </p:txBody>
      </p:sp>
      <p:sp>
        <p:nvSpPr>
          <p:cNvPr id="329732" name="Rectangle 4"/>
          <p:cNvSpPr>
            <a:spLocks noChangeArrowheads="1"/>
          </p:cNvSpPr>
          <p:nvPr/>
        </p:nvSpPr>
        <p:spPr bwMode="auto">
          <a:xfrm>
            <a:off x="7848600" y="4419600"/>
            <a:ext cx="2209800" cy="152400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spcBef>
                <a:spcPct val="20000"/>
              </a:spcBef>
              <a:buSzPct val="50000"/>
            </a:pPr>
            <a:r>
              <a:rPr lang="en-US" sz="1600" dirty="0">
                <a:latin typeface="Arial" charset="0"/>
              </a:rPr>
              <a:t>Pop: 500 million</a:t>
            </a:r>
          </a:p>
          <a:p>
            <a:pPr marL="342900" indent="-342900">
              <a:spcBef>
                <a:spcPct val="20000"/>
              </a:spcBef>
              <a:buSzPct val="50000"/>
            </a:pPr>
            <a:r>
              <a:rPr lang="en-US" sz="1600" dirty="0">
                <a:latin typeface="Arial" charset="0"/>
              </a:rPr>
              <a:t>GDP: $740 billion</a:t>
            </a:r>
          </a:p>
          <a:p>
            <a:pPr marL="342900" indent="-342900">
              <a:spcBef>
                <a:spcPct val="20000"/>
              </a:spcBef>
              <a:buSzPct val="50000"/>
            </a:pPr>
            <a:r>
              <a:rPr lang="en-US" sz="1600" dirty="0">
                <a:latin typeface="Arial" charset="0"/>
              </a:rPr>
              <a:t>Members: 10</a:t>
            </a:r>
          </a:p>
          <a:p>
            <a:pPr marL="342900" indent="-342900">
              <a:spcBef>
                <a:spcPct val="20000"/>
              </a:spcBef>
              <a:buSzPct val="50000"/>
            </a:pPr>
            <a:r>
              <a:rPr lang="en-US" sz="1600" dirty="0">
                <a:latin typeface="Arial" charset="0"/>
              </a:rPr>
              <a:t>General Cooperation</a:t>
            </a:r>
          </a:p>
          <a:p>
            <a:pPr marL="342900" indent="-342900">
              <a:spcBef>
                <a:spcPct val="20000"/>
              </a:spcBef>
              <a:buSzPct val="50000"/>
            </a:pPr>
            <a:r>
              <a:rPr lang="en-US" sz="1600" dirty="0">
                <a:latin typeface="Arial" charset="0"/>
              </a:rPr>
              <a:t>Began: 1967</a:t>
            </a:r>
          </a:p>
        </p:txBody>
      </p:sp>
      <p:pic>
        <p:nvPicPr>
          <p:cNvPr id="329740" name="Picture 12" descr="12asean11"/>
          <p:cNvPicPr>
            <a:picLocks noGrp="1" noChangeAspect="1" noChangeArrowheads="1"/>
          </p:cNvPicPr>
          <p:nvPr>
            <p:ph sz="half" idx="2"/>
          </p:nvPr>
        </p:nvPicPr>
        <p:blipFill>
          <a:blip r:embed="rId2" cstate="print"/>
          <a:srcRect/>
          <a:stretch>
            <a:fillRect/>
          </a:stretch>
        </p:blipFill>
        <p:spPr bwMode="auto">
          <a:xfrm>
            <a:off x="2057400" y="3276601"/>
            <a:ext cx="5562600" cy="2982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67593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1825" y="1143000"/>
            <a:ext cx="10097037" cy="5181600"/>
          </a:xfrm>
        </p:spPr>
        <p:style>
          <a:lnRef idx="2">
            <a:schemeClr val="accent1"/>
          </a:lnRef>
          <a:fillRef idx="1">
            <a:schemeClr val="lt1"/>
          </a:fillRef>
          <a:effectRef idx="0">
            <a:schemeClr val="accent1"/>
          </a:effectRef>
          <a:fontRef idx="minor">
            <a:schemeClr val="dk1"/>
          </a:fontRef>
        </p:style>
        <p:txBody>
          <a:bodyPr>
            <a:normAutofit/>
          </a:bodyPr>
          <a:lstStyle/>
          <a:p>
            <a:pPr>
              <a:lnSpc>
                <a:spcPct val="150000"/>
              </a:lnSpc>
              <a:buFont typeface="Wingdings" panose="05000000000000000000" pitchFamily="2" charset="2"/>
              <a:buChar char="q"/>
            </a:pPr>
            <a:r>
              <a:rPr lang="en-IN" dirty="0"/>
              <a:t>Formed in 1967. the Association of Southeast Asian Nations (ASEAN) includes Brunei, Cambodia, Indonesia, Laos, Malaysia, Myanmar, Philippines, Singapore, Thailand, and Vietnam. </a:t>
            </a:r>
            <a:endParaRPr lang="en-IN" dirty="0" smtClean="0"/>
          </a:p>
          <a:p>
            <a:pPr>
              <a:lnSpc>
                <a:spcPct val="150000"/>
              </a:lnSpc>
              <a:buFont typeface="Wingdings" panose="05000000000000000000" pitchFamily="2" charset="2"/>
              <a:buChar char="q"/>
            </a:pPr>
            <a:r>
              <a:rPr lang="en-IN" dirty="0" smtClean="0"/>
              <a:t>The </a:t>
            </a:r>
            <a:r>
              <a:rPr lang="en-IN" dirty="0"/>
              <a:t>basic objective of ASEAN is to foster freer trade among member countries and to achieve cooperation in their industrial policies.</a:t>
            </a:r>
          </a:p>
        </p:txBody>
      </p:sp>
      <p:sp>
        <p:nvSpPr>
          <p:cNvPr id="2" name="Title 1"/>
          <p:cNvSpPr>
            <a:spLocks noGrp="1"/>
          </p:cNvSpPr>
          <p:nvPr>
            <p:ph type="title"/>
          </p:nvPr>
        </p:nvSpPr>
        <p:spPr>
          <a:xfrm>
            <a:off x="1981200" y="274638"/>
            <a:ext cx="8229600" cy="868362"/>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sz="3200" dirty="0">
                <a:solidFill>
                  <a:schemeClr val="tx1"/>
                </a:solidFill>
                <a:effectLst>
                  <a:outerShdw blurRad="38100" dist="38100" dir="2700000" algn="tl">
                    <a:srgbClr val="000000"/>
                  </a:outerShdw>
                </a:effectLst>
              </a:rPr>
              <a:t>Association of </a:t>
            </a:r>
            <a:r>
              <a:rPr lang="en-US" sz="3200" dirty="0" smtClean="0">
                <a:solidFill>
                  <a:schemeClr val="tx1"/>
                </a:solidFill>
                <a:effectLst>
                  <a:outerShdw blurRad="38100" dist="38100" dir="2700000" algn="tl">
                    <a:srgbClr val="000000"/>
                  </a:outerShdw>
                </a:effectLst>
              </a:rPr>
              <a:t>Southeast Asian </a:t>
            </a:r>
            <a:r>
              <a:rPr lang="en-US" sz="3200" dirty="0">
                <a:solidFill>
                  <a:schemeClr val="tx1"/>
                </a:solidFill>
                <a:effectLst>
                  <a:outerShdw blurRad="38100" dist="38100" dir="2700000" algn="tl">
                    <a:srgbClr val="000000"/>
                  </a:outerShdw>
                </a:effectLst>
              </a:rPr>
              <a:t>Nations </a:t>
            </a:r>
            <a:r>
              <a:rPr lang="en-US" sz="3200" b="1" dirty="0">
                <a:solidFill>
                  <a:schemeClr val="tx1"/>
                </a:solidFill>
                <a:effectLst>
                  <a:outerShdw blurRad="38100" dist="38100" dir="2700000" algn="tl">
                    <a:srgbClr val="000000"/>
                  </a:outerShdw>
                </a:effectLst>
              </a:rPr>
              <a:t>[</a:t>
            </a:r>
            <a:r>
              <a:rPr lang="en-US" sz="3200" b="1" dirty="0">
                <a:solidFill>
                  <a:schemeClr val="tx1"/>
                </a:solidFill>
              </a:rPr>
              <a:t>ASEAN]</a:t>
            </a:r>
            <a:endParaRPr lang="en-IN" sz="3200" b="1" dirty="0">
              <a:solidFill>
                <a:schemeClr val="tx1"/>
              </a:solidFill>
            </a:endParaRPr>
          </a:p>
        </p:txBody>
      </p:sp>
    </p:spTree>
    <p:extLst>
      <p:ext uri="{BB962C8B-B14F-4D97-AF65-F5344CB8AC3E}">
        <p14:creationId xmlns:p14="http://schemas.microsoft.com/office/powerpoint/2010/main" val="422189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5007" y="1143000"/>
            <a:ext cx="10187189" cy="5334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nSpc>
                <a:spcPct val="150000"/>
              </a:lnSpc>
              <a:buFont typeface="Wingdings" panose="05000000000000000000" pitchFamily="2" charset="2"/>
              <a:buChar char="q"/>
            </a:pPr>
            <a:r>
              <a:rPr lang="en-IN" dirty="0"/>
              <a:t>The Asia-Pacific Economic Cooperation (APEC) was founded in 1990 at the suggestion of </a:t>
            </a:r>
            <a:r>
              <a:rPr lang="en-IN" dirty="0" smtClean="0"/>
              <a:t>Australia.</a:t>
            </a:r>
          </a:p>
          <a:p>
            <a:pPr>
              <a:lnSpc>
                <a:spcPct val="150000"/>
              </a:lnSpc>
              <a:buFont typeface="Wingdings" panose="05000000000000000000" pitchFamily="2" charset="2"/>
              <a:buChar char="q"/>
            </a:pPr>
            <a:r>
              <a:rPr lang="en-IN" dirty="0" smtClean="0"/>
              <a:t>APEC </a:t>
            </a:r>
            <a:r>
              <a:rPr lang="en-IN" dirty="0"/>
              <a:t>currently </a:t>
            </a:r>
            <a:r>
              <a:rPr lang="en-IN" dirty="0">
                <a:solidFill>
                  <a:srgbClr val="FF0000"/>
                </a:solidFill>
              </a:rPr>
              <a:t>has 21 member states</a:t>
            </a:r>
            <a:r>
              <a:rPr lang="en-IN" dirty="0"/>
              <a:t>, including such economic powerhouses as the United States, Japan, and </a:t>
            </a:r>
            <a:r>
              <a:rPr lang="en-IN" dirty="0" smtClean="0"/>
              <a:t>China.</a:t>
            </a:r>
          </a:p>
          <a:p>
            <a:pPr>
              <a:lnSpc>
                <a:spcPct val="150000"/>
              </a:lnSpc>
              <a:buFont typeface="Wingdings" panose="05000000000000000000" pitchFamily="2" charset="2"/>
              <a:buChar char="q"/>
            </a:pPr>
            <a:r>
              <a:rPr lang="en-IN" dirty="0" smtClean="0"/>
              <a:t>Collectively</a:t>
            </a:r>
            <a:r>
              <a:rPr lang="en-IN" dirty="0"/>
              <a:t>, the member states account for about 55 % of the world's GNP, 49 % of world trade, and much of the growth in the world economy. </a:t>
            </a:r>
          </a:p>
          <a:p>
            <a:pPr>
              <a:lnSpc>
                <a:spcPct val="150000"/>
              </a:lnSpc>
              <a:buFont typeface="Wingdings" panose="05000000000000000000" pitchFamily="2" charset="2"/>
              <a:buChar char="q"/>
            </a:pPr>
            <a:r>
              <a:rPr lang="en-IN" dirty="0" smtClean="0"/>
              <a:t>The </a:t>
            </a:r>
            <a:r>
              <a:rPr lang="en-IN" dirty="0"/>
              <a:t>stated aim of APEC is to increase multilateral cooperation in view of the economic rise of the Pacific nations and the growing interdependence within the region.</a:t>
            </a:r>
          </a:p>
        </p:txBody>
      </p:sp>
      <p:sp>
        <p:nvSpPr>
          <p:cNvPr id="2" name="Title 1"/>
          <p:cNvSpPr>
            <a:spLocks noGrp="1"/>
          </p:cNvSpPr>
          <p:nvPr>
            <p:ph type="title"/>
          </p:nvPr>
        </p:nvSpPr>
        <p:spPr>
          <a:xfrm>
            <a:off x="1981200" y="274638"/>
            <a:ext cx="8229600" cy="868362"/>
          </a:xfrm>
        </p:spPr>
        <p:style>
          <a:lnRef idx="2">
            <a:schemeClr val="accent1"/>
          </a:lnRef>
          <a:fillRef idx="1">
            <a:schemeClr val="lt1"/>
          </a:fillRef>
          <a:effectRef idx="0">
            <a:schemeClr val="accent1"/>
          </a:effectRef>
          <a:fontRef idx="minor">
            <a:schemeClr val="dk1"/>
          </a:fontRef>
        </p:style>
        <p:txBody>
          <a:bodyPr>
            <a:normAutofit/>
          </a:bodyPr>
          <a:lstStyle/>
          <a:p>
            <a:r>
              <a:rPr lang="en-IN" sz="2800" dirty="0"/>
              <a:t>Asia-Pacific Economic Cooperation (APEC)</a:t>
            </a:r>
          </a:p>
        </p:txBody>
      </p:sp>
    </p:spTree>
    <p:extLst>
      <p:ext uri="{BB962C8B-B14F-4D97-AF65-F5344CB8AC3E}">
        <p14:creationId xmlns:p14="http://schemas.microsoft.com/office/powerpoint/2010/main" val="3765324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1" y="990600"/>
            <a:ext cx="8381999" cy="541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1981200" y="274638"/>
            <a:ext cx="8381999" cy="715962"/>
          </a:xfrm>
        </p:spPr>
        <p:style>
          <a:lnRef idx="2">
            <a:schemeClr val="dk1"/>
          </a:lnRef>
          <a:fillRef idx="1">
            <a:schemeClr val="lt1"/>
          </a:fillRef>
          <a:effectRef idx="0">
            <a:schemeClr val="dk1"/>
          </a:effectRef>
          <a:fontRef idx="minor">
            <a:schemeClr val="dk1"/>
          </a:fontRef>
        </p:style>
        <p:txBody>
          <a:bodyPr>
            <a:normAutofit/>
          </a:bodyPr>
          <a:lstStyle/>
          <a:p>
            <a:r>
              <a:rPr lang="en-IN" sz="2800" dirty="0"/>
              <a:t>Asia-Pacific Economic Cooperation (APEC)</a:t>
            </a:r>
            <a:endParaRPr lang="en-US" sz="2800" dirty="0"/>
          </a:p>
        </p:txBody>
      </p:sp>
    </p:spTree>
    <p:extLst>
      <p:ext uri="{BB962C8B-B14F-4D97-AF65-F5344CB8AC3E}">
        <p14:creationId xmlns:p14="http://schemas.microsoft.com/office/powerpoint/2010/main" val="1886090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il73714_m0804"/>
          <p:cNvPicPr>
            <a:picLocks noChangeAspect="1" noChangeArrowheads="1"/>
          </p:cNvPicPr>
          <p:nvPr/>
        </p:nvPicPr>
        <p:blipFill>
          <a:blip r:embed="rId2" cstate="print"/>
          <a:srcRect/>
          <a:stretch>
            <a:fillRect/>
          </a:stretch>
        </p:blipFill>
        <p:spPr bwMode="auto">
          <a:xfrm>
            <a:off x="2260242" y="405685"/>
            <a:ext cx="7772400" cy="58674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984807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8841475" cy="868362"/>
          </a:xfrm>
        </p:spPr>
        <p:style>
          <a:lnRef idx="2">
            <a:schemeClr val="accent1"/>
          </a:lnRef>
          <a:fillRef idx="1">
            <a:schemeClr val="lt1"/>
          </a:fillRef>
          <a:effectRef idx="0">
            <a:schemeClr val="accent1"/>
          </a:effectRef>
          <a:fontRef idx="minor">
            <a:schemeClr val="dk1"/>
          </a:fontRef>
        </p:style>
        <p:txBody>
          <a:bodyPr/>
          <a:lstStyle/>
          <a:p>
            <a:r>
              <a:rPr lang="en-US" dirty="0" smtClean="0"/>
              <a:t>Introduction</a:t>
            </a:r>
            <a:endParaRPr lang="en-IN" dirty="0"/>
          </a:p>
        </p:txBody>
      </p:sp>
      <p:sp>
        <p:nvSpPr>
          <p:cNvPr id="3" name="Content Placeholder 2"/>
          <p:cNvSpPr>
            <a:spLocks noGrp="1"/>
          </p:cNvSpPr>
          <p:nvPr>
            <p:ph idx="1"/>
          </p:nvPr>
        </p:nvSpPr>
        <p:spPr>
          <a:xfrm>
            <a:off x="1378424" y="1143000"/>
            <a:ext cx="10481480" cy="5257800"/>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q"/>
            </a:pPr>
            <a:endParaRPr lang="en-IN" sz="3600" dirty="0" smtClean="0"/>
          </a:p>
          <a:p>
            <a:pPr>
              <a:buFont typeface="Wingdings" panose="05000000000000000000" pitchFamily="2" charset="2"/>
              <a:buChar char="q"/>
            </a:pPr>
            <a:r>
              <a:rPr lang="en-IN" sz="3200" dirty="0" smtClean="0"/>
              <a:t>This </a:t>
            </a:r>
            <a:r>
              <a:rPr lang="en-IN" sz="3200" dirty="0"/>
              <a:t>lesson takes a close look at the arguments for </a:t>
            </a:r>
            <a:r>
              <a:rPr lang="en-IN" sz="3200" dirty="0">
                <a:solidFill>
                  <a:srgbClr val="FF0000"/>
                </a:solidFill>
              </a:rPr>
              <a:t>regional economic integration </a:t>
            </a:r>
            <a:r>
              <a:rPr lang="en-IN" sz="3200" dirty="0"/>
              <a:t>through the establishment of </a:t>
            </a:r>
            <a:r>
              <a:rPr lang="en-IN" sz="3200" dirty="0">
                <a:solidFill>
                  <a:srgbClr val="FF0000"/>
                </a:solidFill>
              </a:rPr>
              <a:t>trading </a:t>
            </a:r>
            <a:r>
              <a:rPr lang="en-IN" sz="3200" dirty="0" smtClean="0">
                <a:solidFill>
                  <a:srgbClr val="FF0000"/>
                </a:solidFill>
              </a:rPr>
              <a:t>blocs </a:t>
            </a:r>
            <a:r>
              <a:rPr lang="en-IN" sz="3200" i="1" dirty="0" smtClean="0">
                <a:solidFill>
                  <a:schemeClr val="tx1"/>
                </a:solidFill>
              </a:rPr>
              <a:t>[alliance/federation]-</a:t>
            </a:r>
            <a:endParaRPr lang="en-IN" sz="3200" i="1" dirty="0">
              <a:solidFill>
                <a:schemeClr val="tx1"/>
              </a:solidFill>
            </a:endParaRPr>
          </a:p>
          <a:p>
            <a:pPr>
              <a:buFont typeface="Wingdings" panose="05000000000000000000" pitchFamily="2" charset="2"/>
              <a:buChar char="§"/>
            </a:pPr>
            <a:r>
              <a:rPr lang="en-IN" sz="3200" dirty="0"/>
              <a:t>such as the European Union (EU) </a:t>
            </a:r>
          </a:p>
          <a:p>
            <a:pPr>
              <a:buFont typeface="Wingdings" panose="05000000000000000000" pitchFamily="2" charset="2"/>
              <a:buChar char="§"/>
            </a:pPr>
            <a:r>
              <a:rPr lang="en-IN" sz="3200" dirty="0"/>
              <a:t>the North American Free Trade Agreement (NAFTA</a:t>
            </a:r>
            <a:r>
              <a:rPr lang="en-IN" sz="3200" dirty="0" smtClean="0"/>
              <a:t>)</a:t>
            </a:r>
            <a:endParaRPr lang="en-IN" sz="3200" dirty="0"/>
          </a:p>
          <a:p>
            <a:pPr>
              <a:buFont typeface="Wingdings" panose="05000000000000000000" pitchFamily="2" charset="2"/>
              <a:buChar char="q"/>
            </a:pPr>
            <a:endParaRPr lang="en-IN" sz="3200" dirty="0"/>
          </a:p>
        </p:txBody>
      </p:sp>
    </p:spTree>
    <p:extLst>
      <p:ext uri="{BB962C8B-B14F-4D97-AF65-F5344CB8AC3E}">
        <p14:creationId xmlns:p14="http://schemas.microsoft.com/office/powerpoint/2010/main" val="3913796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905000" y="381000"/>
            <a:ext cx="8305800" cy="1295400"/>
          </a:xfrm>
        </p:spPr>
        <p:style>
          <a:lnRef idx="2">
            <a:schemeClr val="accent1"/>
          </a:lnRef>
          <a:fillRef idx="1">
            <a:schemeClr val="lt1"/>
          </a:fillRef>
          <a:effectRef idx="0">
            <a:schemeClr val="accent1"/>
          </a:effectRef>
          <a:fontRef idx="minor">
            <a:schemeClr val="dk1"/>
          </a:fontRef>
        </p:style>
        <p:txBody>
          <a:bodyPr/>
          <a:lstStyle/>
          <a:p>
            <a:r>
              <a:rPr lang="en-US" dirty="0">
                <a:solidFill>
                  <a:schemeClr val="tx1"/>
                </a:solidFill>
                <a:effectLst>
                  <a:outerShdw blurRad="38100" dist="38100" dir="2700000" algn="tl">
                    <a:srgbClr val="000000"/>
                  </a:outerShdw>
                </a:effectLst>
              </a:rPr>
              <a:t>Middle East and Africa</a:t>
            </a:r>
          </a:p>
        </p:txBody>
      </p:sp>
      <p:sp>
        <p:nvSpPr>
          <p:cNvPr id="330755" name="Rectangle 3"/>
          <p:cNvSpPr>
            <a:spLocks noGrp="1" noChangeArrowheads="1"/>
          </p:cNvSpPr>
          <p:nvPr>
            <p:ph type="body" sz="half" idx="1"/>
          </p:nvPr>
        </p:nvSpPr>
        <p:spPr bwMode="auto">
          <a:xfrm>
            <a:off x="1981200" y="1752601"/>
            <a:ext cx="4038600" cy="4297363"/>
          </a:xfr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normAutofit/>
          </a:bodyPr>
          <a:lstStyle/>
          <a:p>
            <a:pPr algn="ctr">
              <a:lnSpc>
                <a:spcPct val="90000"/>
              </a:lnSpc>
              <a:spcAft>
                <a:spcPct val="5000"/>
              </a:spcAft>
              <a:buFontTx/>
              <a:buNone/>
            </a:pPr>
            <a:r>
              <a:rPr lang="en-US" sz="2200" dirty="0"/>
              <a:t>Gulf Cooperation Council</a:t>
            </a:r>
          </a:p>
          <a:p>
            <a:pPr algn="ctr">
              <a:lnSpc>
                <a:spcPct val="90000"/>
              </a:lnSpc>
              <a:spcAft>
                <a:spcPct val="5000"/>
              </a:spcAft>
              <a:buFontTx/>
              <a:buNone/>
            </a:pPr>
            <a:r>
              <a:rPr lang="en-US" sz="2200" dirty="0"/>
              <a:t>(GCC)</a:t>
            </a:r>
          </a:p>
          <a:p>
            <a:pPr lvl="1">
              <a:lnSpc>
                <a:spcPct val="90000"/>
              </a:lnSpc>
              <a:spcAft>
                <a:spcPct val="5000"/>
              </a:spcAft>
              <a:buSzTx/>
              <a:buFont typeface="Wingdings" pitchFamily="2" charset="2"/>
              <a:buNone/>
            </a:pPr>
            <a:endParaRPr lang="en-US" sz="800" dirty="0"/>
          </a:p>
          <a:p>
            <a:pPr lvl="1">
              <a:lnSpc>
                <a:spcPct val="90000"/>
              </a:lnSpc>
              <a:spcAft>
                <a:spcPct val="5000"/>
              </a:spcAft>
              <a:buSzTx/>
              <a:buFont typeface="Wingdings" pitchFamily="2" charset="2"/>
              <a:buChar char="§"/>
            </a:pPr>
            <a:r>
              <a:rPr lang="en-US" sz="1800" dirty="0"/>
              <a:t>Six Arab nations (1980)</a:t>
            </a:r>
          </a:p>
          <a:p>
            <a:pPr lvl="1">
              <a:lnSpc>
                <a:spcPct val="90000"/>
              </a:lnSpc>
              <a:spcAft>
                <a:spcPct val="5000"/>
              </a:spcAft>
              <a:buSzTx/>
              <a:buFont typeface="Wingdings" pitchFamily="2" charset="2"/>
              <a:buChar char="§"/>
            </a:pPr>
            <a:r>
              <a:rPr lang="en-US" sz="1800" dirty="0"/>
              <a:t>Economic and political aims</a:t>
            </a:r>
          </a:p>
          <a:p>
            <a:pPr lvl="1">
              <a:lnSpc>
                <a:spcPct val="90000"/>
              </a:lnSpc>
              <a:spcAft>
                <a:spcPct val="5000"/>
              </a:spcAft>
              <a:buSzTx/>
              <a:buFont typeface="Wingdings" pitchFamily="2" charset="2"/>
              <a:buChar char="§"/>
            </a:pPr>
            <a:r>
              <a:rPr lang="en-US" sz="1800" dirty="0"/>
              <a:t>Free travel; property rights</a:t>
            </a:r>
          </a:p>
        </p:txBody>
      </p:sp>
      <p:pic>
        <p:nvPicPr>
          <p:cNvPr id="330762" name="Picture 10" descr="13gcc"/>
          <p:cNvPicPr>
            <a:picLocks noGrp="1" noChangeAspect="1" noChangeArrowheads="1"/>
          </p:cNvPicPr>
          <p:nvPr>
            <p:ph sz="quarter" idx="2"/>
          </p:nvPr>
        </p:nvPicPr>
        <p:blipFill>
          <a:blip r:embed="rId2" cstate="print"/>
          <a:srcRect/>
          <a:stretch>
            <a:fillRect/>
          </a:stretch>
        </p:blipFill>
        <p:spPr bwMode="auto">
          <a:xfrm>
            <a:off x="2133600" y="3657600"/>
            <a:ext cx="3657600" cy="2590800"/>
          </a:xfrm>
          <a:ln>
            <a:headEnd/>
            <a:tailEnd/>
          </a:ln>
        </p:spPr>
        <p:style>
          <a:lnRef idx="3">
            <a:schemeClr val="lt1"/>
          </a:lnRef>
          <a:fillRef idx="1">
            <a:schemeClr val="accent1"/>
          </a:fillRef>
          <a:effectRef idx="1">
            <a:schemeClr val="accent1"/>
          </a:effectRef>
          <a:fontRef idx="minor">
            <a:schemeClr val="lt1"/>
          </a:fontRef>
        </p:style>
      </p:pic>
      <p:sp>
        <p:nvSpPr>
          <p:cNvPr id="330758" name="Text Box 6"/>
          <p:cNvSpPr txBox="1">
            <a:spLocks noChangeArrowheads="1"/>
          </p:cNvSpPr>
          <p:nvPr/>
        </p:nvSpPr>
        <p:spPr bwMode="auto">
          <a:xfrm>
            <a:off x="6096000" y="1676400"/>
            <a:ext cx="4114800" cy="179279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0"/>
              </a:spcBef>
            </a:pPr>
            <a:r>
              <a:rPr lang="en-US" sz="2200" dirty="0">
                <a:latin typeface="Arial" charset="0"/>
              </a:rPr>
              <a:t>Economic Community of</a:t>
            </a:r>
          </a:p>
          <a:p>
            <a:pPr algn="ctr">
              <a:spcBef>
                <a:spcPct val="0"/>
              </a:spcBef>
            </a:pPr>
            <a:r>
              <a:rPr lang="en-US" sz="2200" dirty="0">
                <a:latin typeface="Arial" charset="0"/>
              </a:rPr>
              <a:t>West African States</a:t>
            </a:r>
          </a:p>
          <a:p>
            <a:pPr algn="ctr">
              <a:spcBef>
                <a:spcPct val="0"/>
              </a:spcBef>
            </a:pPr>
            <a:r>
              <a:rPr lang="en-US" sz="2200" dirty="0">
                <a:latin typeface="Arial" charset="0"/>
              </a:rPr>
              <a:t>(ECOWAS)</a:t>
            </a:r>
          </a:p>
          <a:p>
            <a:pPr algn="ctr">
              <a:spcBef>
                <a:spcPct val="0"/>
              </a:spcBef>
            </a:pPr>
            <a:endParaRPr lang="en-US" sz="400" dirty="0">
              <a:latin typeface="Arial" charset="0"/>
            </a:endParaRPr>
          </a:p>
          <a:p>
            <a:pPr lvl="1">
              <a:lnSpc>
                <a:spcPct val="90000"/>
              </a:lnSpc>
              <a:spcBef>
                <a:spcPct val="20000"/>
              </a:spcBef>
              <a:spcAft>
                <a:spcPct val="5000"/>
              </a:spcAft>
              <a:buFont typeface="Wingdings" pitchFamily="2" charset="2"/>
              <a:buChar char="§"/>
            </a:pPr>
            <a:r>
              <a:rPr lang="en-US" dirty="0">
                <a:latin typeface="Arial" charset="0"/>
              </a:rPr>
              <a:t>   Common market hopes (1975)</a:t>
            </a:r>
          </a:p>
          <a:p>
            <a:pPr lvl="1">
              <a:lnSpc>
                <a:spcPct val="90000"/>
              </a:lnSpc>
              <a:spcBef>
                <a:spcPct val="20000"/>
              </a:spcBef>
              <a:spcAft>
                <a:spcPct val="5000"/>
              </a:spcAft>
              <a:buFont typeface="Wingdings" pitchFamily="2" charset="2"/>
              <a:buChar char="§"/>
            </a:pPr>
            <a:r>
              <a:rPr lang="en-US" dirty="0">
                <a:latin typeface="Arial" charset="0"/>
              </a:rPr>
              <a:t>   Little progress to date</a:t>
            </a:r>
          </a:p>
        </p:txBody>
      </p:sp>
      <p:sp>
        <p:nvSpPr>
          <p:cNvPr id="330759" name="Line 7"/>
          <p:cNvSpPr>
            <a:spLocks noChangeShapeType="1"/>
          </p:cNvSpPr>
          <p:nvPr/>
        </p:nvSpPr>
        <p:spPr bwMode="auto">
          <a:xfrm>
            <a:off x="6019800" y="1524000"/>
            <a:ext cx="0" cy="4800600"/>
          </a:xfrm>
          <a:prstGeom prst="line">
            <a:avLst/>
          </a:prstGeom>
          <a:noFill/>
          <a:ln w="9525">
            <a:solidFill>
              <a:schemeClr val="tx1"/>
            </a:solidFill>
            <a:round/>
            <a:headEnd/>
            <a:tailEnd/>
          </a:ln>
          <a:effectLst/>
        </p:spPr>
        <p:txBody>
          <a:bodyPr/>
          <a:lstStyle/>
          <a:p>
            <a:endParaRPr lang="en-CA"/>
          </a:p>
        </p:txBody>
      </p:sp>
      <p:pic>
        <p:nvPicPr>
          <p:cNvPr id="330764" name="Picture 12" descr="13ecowas"/>
          <p:cNvPicPr>
            <a:picLocks noGrp="1" noChangeAspect="1" noChangeArrowheads="1"/>
          </p:cNvPicPr>
          <p:nvPr>
            <p:ph sz="quarter" idx="3"/>
          </p:nvPr>
        </p:nvPicPr>
        <p:blipFill>
          <a:blip r:embed="rId3" cstate="print"/>
          <a:srcRect/>
          <a:stretch>
            <a:fillRect/>
          </a:stretch>
        </p:blipFill>
        <p:spPr bwMode="auto">
          <a:xfrm>
            <a:off x="6019800" y="3505200"/>
            <a:ext cx="4267200" cy="2730500"/>
          </a:xfrm>
          <a:ln>
            <a:headEnd/>
            <a:tailEnd/>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046056438"/>
      </p:ext>
    </p:extLst>
  </p:cSld>
  <p:clrMapOvr>
    <a:masterClrMapping/>
  </p:clrMapOvr>
  <p:transition>
    <p:split orient="vert"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3493" y="1143000"/>
            <a:ext cx="10148552" cy="5334000"/>
          </a:xfrm>
        </p:spPr>
        <p:style>
          <a:lnRef idx="2">
            <a:schemeClr val="accent1"/>
          </a:lnRef>
          <a:fillRef idx="1">
            <a:schemeClr val="lt1"/>
          </a:fillRef>
          <a:effectRef idx="0">
            <a:schemeClr val="accent1"/>
          </a:effectRef>
          <a:fontRef idx="minor">
            <a:schemeClr val="dk1"/>
          </a:fontRef>
        </p:style>
        <p:txBody>
          <a:bodyPr>
            <a:normAutofit/>
          </a:bodyPr>
          <a:lstStyle/>
          <a:p>
            <a:pPr>
              <a:lnSpc>
                <a:spcPct val="110000"/>
              </a:lnSpc>
              <a:buFont typeface="Wingdings" panose="05000000000000000000" pitchFamily="2" charset="2"/>
              <a:buChar char="q"/>
            </a:pPr>
            <a:r>
              <a:rPr lang="en-IN" dirty="0"/>
              <a:t>Despite the strong economic and political arguments in support, integration has never been easy to achieve or sustain for two main reasons. </a:t>
            </a:r>
            <a:endParaRPr lang="en-IN" b="1" dirty="0"/>
          </a:p>
          <a:p>
            <a:pPr>
              <a:lnSpc>
                <a:spcPct val="110000"/>
              </a:lnSpc>
              <a:buFont typeface="Wingdings" panose="05000000000000000000" pitchFamily="2" charset="2"/>
              <a:buChar char="q"/>
            </a:pPr>
            <a:r>
              <a:rPr lang="en-IN" b="1" dirty="0" smtClean="0">
                <a:solidFill>
                  <a:srgbClr val="FF0000"/>
                </a:solidFill>
              </a:rPr>
              <a:t>First</a:t>
            </a:r>
            <a:r>
              <a:rPr lang="en-IN" b="1" dirty="0"/>
              <a:t>,</a:t>
            </a:r>
            <a:r>
              <a:rPr lang="en-IN" dirty="0"/>
              <a:t> although economic integration aids the majority, </a:t>
            </a:r>
            <a:r>
              <a:rPr lang="en-IN" b="1" dirty="0"/>
              <a:t>it has its costs</a:t>
            </a:r>
            <a:r>
              <a:rPr lang="en-IN" dirty="0"/>
              <a:t>. </a:t>
            </a:r>
          </a:p>
          <a:p>
            <a:pPr>
              <a:lnSpc>
                <a:spcPct val="110000"/>
              </a:lnSpc>
              <a:buFont typeface="Wingdings" panose="05000000000000000000" pitchFamily="2" charset="2"/>
              <a:buChar char="q"/>
            </a:pPr>
            <a:r>
              <a:rPr lang="en-IN" dirty="0" smtClean="0"/>
              <a:t>While </a:t>
            </a:r>
            <a:r>
              <a:rPr lang="en-IN" dirty="0"/>
              <a:t>a nation as a whole may benefit significantly from a regional free trade agreement, </a:t>
            </a:r>
            <a:r>
              <a:rPr lang="en-IN" dirty="0">
                <a:solidFill>
                  <a:srgbClr val="0070C0"/>
                </a:solidFill>
              </a:rPr>
              <a:t>certain groups may </a:t>
            </a:r>
            <a:r>
              <a:rPr lang="en-IN" dirty="0" smtClean="0">
                <a:solidFill>
                  <a:srgbClr val="0070C0"/>
                </a:solidFill>
              </a:rPr>
              <a:t>lose</a:t>
            </a:r>
            <a:r>
              <a:rPr lang="en-IN" dirty="0" smtClean="0"/>
              <a:t>.</a:t>
            </a:r>
            <a:endParaRPr lang="en-IN" b="1" dirty="0"/>
          </a:p>
          <a:p>
            <a:pPr>
              <a:lnSpc>
                <a:spcPct val="110000"/>
              </a:lnSpc>
              <a:buFont typeface="Wingdings" panose="05000000000000000000" pitchFamily="2" charset="2"/>
              <a:buChar char="q"/>
            </a:pPr>
            <a:r>
              <a:rPr lang="en-IN" b="1" dirty="0" smtClean="0"/>
              <a:t>A </a:t>
            </a:r>
            <a:r>
              <a:rPr lang="en-IN" b="1" dirty="0">
                <a:solidFill>
                  <a:srgbClr val="FF0000"/>
                </a:solidFill>
              </a:rPr>
              <a:t>second</a:t>
            </a:r>
            <a:r>
              <a:rPr lang="en-IN" b="1" dirty="0"/>
              <a:t> </a:t>
            </a:r>
            <a:r>
              <a:rPr lang="en-IN" dirty="0" smtClean="0"/>
              <a:t>impediment </a:t>
            </a:r>
            <a:r>
              <a:rPr lang="en-IN" i="1" dirty="0" smtClean="0"/>
              <a:t>[barrier] </a:t>
            </a:r>
            <a:r>
              <a:rPr lang="en-IN" dirty="0"/>
              <a:t>to integration arises from </a:t>
            </a:r>
            <a:r>
              <a:rPr lang="en-IN" b="1" dirty="0"/>
              <a:t>concerns over national </a:t>
            </a:r>
            <a:r>
              <a:rPr lang="en-IN" b="1" dirty="0" smtClean="0"/>
              <a:t>sovereignty</a:t>
            </a:r>
            <a:endParaRPr lang="en-IN" dirty="0"/>
          </a:p>
          <a:p>
            <a:pPr>
              <a:lnSpc>
                <a:spcPct val="110000"/>
              </a:lnSpc>
              <a:buFont typeface="Wingdings" panose="05000000000000000000" pitchFamily="2" charset="2"/>
              <a:buChar char="q"/>
            </a:pPr>
            <a:r>
              <a:rPr lang="en-IN" dirty="0" smtClean="0"/>
              <a:t>Concerns </a:t>
            </a:r>
            <a:r>
              <a:rPr lang="en-IN" dirty="0"/>
              <a:t>about </a:t>
            </a:r>
            <a:r>
              <a:rPr lang="en-IN" b="1" dirty="0">
                <a:solidFill>
                  <a:srgbClr val="0070C0"/>
                </a:solidFill>
              </a:rPr>
              <a:t>national sovereignty </a:t>
            </a:r>
            <a:r>
              <a:rPr lang="en-IN" dirty="0"/>
              <a:t>arise because close economic integration demands that countries give up some degree of control over such key issues as monetary policy, fiscal policy (e.g., tax policy), and trade policy.</a:t>
            </a:r>
          </a:p>
        </p:txBody>
      </p:sp>
      <p:sp>
        <p:nvSpPr>
          <p:cNvPr id="2" name="Title 1"/>
          <p:cNvSpPr>
            <a:spLocks noGrp="1"/>
          </p:cNvSpPr>
          <p:nvPr>
            <p:ph type="title"/>
          </p:nvPr>
        </p:nvSpPr>
        <p:spPr>
          <a:xfrm>
            <a:off x="1981200" y="274638"/>
            <a:ext cx="8229600" cy="868362"/>
          </a:xfrm>
        </p:spPr>
        <p:style>
          <a:lnRef idx="2">
            <a:schemeClr val="accent1"/>
          </a:lnRef>
          <a:fillRef idx="1">
            <a:schemeClr val="lt1"/>
          </a:fillRef>
          <a:effectRef idx="0">
            <a:schemeClr val="accent1"/>
          </a:effectRef>
          <a:fontRef idx="minor">
            <a:schemeClr val="dk1"/>
          </a:fontRef>
        </p:style>
        <p:txBody>
          <a:bodyPr/>
          <a:lstStyle/>
          <a:p>
            <a:r>
              <a:rPr lang="en-IN" dirty="0"/>
              <a:t>Impediments to Integration</a:t>
            </a:r>
          </a:p>
        </p:txBody>
      </p:sp>
    </p:spTree>
    <p:extLst>
      <p:ext uri="{BB962C8B-B14F-4D97-AF65-F5344CB8AC3E}">
        <p14:creationId xmlns:p14="http://schemas.microsoft.com/office/powerpoint/2010/main" val="2980359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484312" y="685801"/>
            <a:ext cx="9179396" cy="962696"/>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sz="2800" dirty="0"/>
              <a:t>Implications for Managers</a:t>
            </a:r>
            <a:endParaRPr lang="en-US" altLang="en-US" sz="2800" dirty="0">
              <a:solidFill>
                <a:schemeClr val="tx1"/>
              </a:solidFill>
            </a:endParaRPr>
          </a:p>
        </p:txBody>
      </p:sp>
      <p:sp>
        <p:nvSpPr>
          <p:cNvPr id="17411" name="Rectangle 3"/>
          <p:cNvSpPr>
            <a:spLocks noGrp="1" noChangeArrowheads="1"/>
          </p:cNvSpPr>
          <p:nvPr>
            <p:ph idx="1"/>
          </p:nvPr>
        </p:nvSpPr>
        <p:spPr>
          <a:xfrm>
            <a:off x="824248" y="1648497"/>
            <a:ext cx="10856889" cy="4676102"/>
          </a:xfrm>
        </p:spPr>
        <p:style>
          <a:lnRef idx="2">
            <a:schemeClr val="accent1"/>
          </a:lnRef>
          <a:fillRef idx="1">
            <a:schemeClr val="lt1"/>
          </a:fillRef>
          <a:effectRef idx="0">
            <a:schemeClr val="accent1"/>
          </a:effectRef>
          <a:fontRef idx="minor">
            <a:schemeClr val="dk1"/>
          </a:fontRef>
        </p:style>
        <p:txBody>
          <a:bodyPr/>
          <a:lstStyle/>
          <a:p>
            <a:pPr>
              <a:buFont typeface="Wingdings" panose="05000000000000000000" pitchFamily="2" charset="2"/>
              <a:buChar char="q"/>
            </a:pPr>
            <a:r>
              <a:rPr lang="en-US" altLang="en-US" sz="3200" dirty="0">
                <a:solidFill>
                  <a:schemeClr val="tx1"/>
                </a:solidFill>
              </a:rPr>
              <a:t>What Does Economic  Integration Mean For Managers?</a:t>
            </a:r>
            <a:endParaRPr lang="en-US" altLang="en-US" sz="3000" b="1" u="sng" dirty="0" smtClean="0">
              <a:solidFill>
                <a:srgbClr val="FF0000"/>
              </a:solidFill>
            </a:endParaRPr>
          </a:p>
          <a:p>
            <a:pPr eaLnBrk="1" hangingPunct="1"/>
            <a:r>
              <a:rPr lang="en-US" altLang="en-US" sz="3000" b="1" u="sng" dirty="0" smtClean="0">
                <a:solidFill>
                  <a:srgbClr val="FF0000"/>
                </a:solidFill>
              </a:rPr>
              <a:t>Regional </a:t>
            </a:r>
            <a:r>
              <a:rPr lang="en-US" altLang="en-US" sz="3000" b="1" u="sng" dirty="0">
                <a:solidFill>
                  <a:srgbClr val="FF0000"/>
                </a:solidFill>
              </a:rPr>
              <a:t>Economic Integration:</a:t>
            </a:r>
          </a:p>
          <a:p>
            <a:pPr lvl="1" eaLnBrk="1" hangingPunct="1"/>
            <a:r>
              <a:rPr lang="en-US" altLang="en-US" dirty="0" smtClean="0"/>
              <a:t>opens new markets.  </a:t>
            </a:r>
          </a:p>
          <a:p>
            <a:pPr lvl="1" eaLnBrk="1" hangingPunct="1"/>
            <a:r>
              <a:rPr lang="en-US" altLang="en-US" dirty="0" smtClean="0"/>
              <a:t>allows firms to realize </a:t>
            </a:r>
            <a:r>
              <a:rPr lang="en-US" altLang="en-US" dirty="0" smtClean="0">
                <a:solidFill>
                  <a:srgbClr val="0000FF"/>
                </a:solidFill>
              </a:rPr>
              <a:t>cost economies </a:t>
            </a:r>
            <a:r>
              <a:rPr lang="en-US" altLang="en-US" dirty="0" smtClean="0"/>
              <a:t>by centralizing production in those locations where the mix of factor costs and skills is the best</a:t>
            </a:r>
          </a:p>
          <a:p>
            <a:pPr eaLnBrk="1" hangingPunct="1"/>
            <a:r>
              <a:rPr lang="en-US" altLang="en-US" b="1" u="sng" dirty="0" smtClean="0">
                <a:solidFill>
                  <a:srgbClr val="FF0000"/>
                </a:solidFill>
              </a:rPr>
              <a:t>But</a:t>
            </a:r>
          </a:p>
          <a:p>
            <a:pPr lvl="1" eaLnBrk="1" hangingPunct="1"/>
            <a:r>
              <a:rPr lang="en-US" altLang="en-US" dirty="0" smtClean="0"/>
              <a:t>within each grouping, the business environment becomes competitive.</a:t>
            </a:r>
          </a:p>
        </p:txBody>
      </p:sp>
    </p:spTree>
    <p:extLst>
      <p:ext uri="{BB962C8B-B14F-4D97-AF65-F5344CB8AC3E}">
        <p14:creationId xmlns:p14="http://schemas.microsoft.com/office/powerpoint/2010/main" val="39018337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195513" y="457200"/>
            <a:ext cx="7772400" cy="762000"/>
          </a:xfrm>
          <a:ln/>
        </p:spPr>
        <p:style>
          <a:lnRef idx="2">
            <a:schemeClr val="accent1"/>
          </a:lnRef>
          <a:fillRef idx="1">
            <a:schemeClr val="lt1"/>
          </a:fillRef>
          <a:effectRef idx="0">
            <a:schemeClr val="accent1"/>
          </a:effectRef>
          <a:fontRef idx="minor">
            <a:schemeClr val="dk1"/>
          </a:fontRef>
        </p:style>
        <p:txBody>
          <a:bodyPr/>
          <a:lstStyle/>
          <a:p>
            <a:r>
              <a:rPr lang="en-US" dirty="0"/>
              <a:t>Implications for </a:t>
            </a:r>
            <a:r>
              <a:rPr lang="en-US" dirty="0" smtClean="0"/>
              <a:t>Managers</a:t>
            </a:r>
            <a:endParaRPr lang="en-US" dirty="0"/>
          </a:p>
        </p:txBody>
      </p:sp>
      <p:sp>
        <p:nvSpPr>
          <p:cNvPr id="28675" name="Rectangle 3"/>
          <p:cNvSpPr>
            <a:spLocks noGrp="1" noChangeArrowheads="1"/>
          </p:cNvSpPr>
          <p:nvPr>
            <p:ph type="body" idx="1"/>
          </p:nvPr>
        </p:nvSpPr>
        <p:spPr>
          <a:xfrm>
            <a:off x="708338" y="1219200"/>
            <a:ext cx="11088710" cy="5410200"/>
          </a:xfrm>
          <a:ln/>
        </p:spPr>
        <p:style>
          <a:lnRef idx="2">
            <a:schemeClr val="accent1"/>
          </a:lnRef>
          <a:fillRef idx="1">
            <a:schemeClr val="lt1"/>
          </a:fillRef>
          <a:effectRef idx="0">
            <a:schemeClr val="accent1"/>
          </a:effectRef>
          <a:fontRef idx="minor">
            <a:schemeClr val="dk1"/>
          </a:fontRef>
        </p:style>
        <p:txBody>
          <a:bodyPr>
            <a:normAutofit/>
          </a:bodyPr>
          <a:lstStyle/>
          <a:p>
            <a:pPr marL="0" indent="0">
              <a:lnSpc>
                <a:spcPct val="90000"/>
              </a:lnSpc>
              <a:buClr>
                <a:schemeClr val="tx1"/>
              </a:buClr>
              <a:buNone/>
            </a:pPr>
            <a:r>
              <a:rPr lang="en-US" b="1" dirty="0" smtClean="0">
                <a:solidFill>
                  <a:srgbClr val="FF0000"/>
                </a:solidFill>
              </a:rPr>
              <a:t>Opportunities</a:t>
            </a:r>
            <a:endParaRPr lang="en-US" b="1" dirty="0" smtClean="0"/>
          </a:p>
          <a:p>
            <a:pPr marL="457200" indent="-457200">
              <a:lnSpc>
                <a:spcPct val="90000"/>
              </a:lnSpc>
              <a:buClr>
                <a:schemeClr val="tx1"/>
              </a:buClr>
              <a:buFont typeface="Wingdings" panose="05000000000000000000" pitchFamily="2" charset="2"/>
              <a:buChar char="q"/>
            </a:pPr>
            <a:r>
              <a:rPr lang="en-US" dirty="0" smtClean="0"/>
              <a:t>Less </a:t>
            </a:r>
            <a:r>
              <a:rPr lang="en-US" dirty="0"/>
              <a:t>protectionism; higher economic </a:t>
            </a:r>
            <a:r>
              <a:rPr lang="en-US" dirty="0" smtClean="0"/>
              <a:t>growth</a:t>
            </a:r>
          </a:p>
          <a:p>
            <a:pPr marL="457200" indent="-457200">
              <a:lnSpc>
                <a:spcPct val="90000"/>
              </a:lnSpc>
              <a:buClr>
                <a:schemeClr val="tx1"/>
              </a:buClr>
              <a:buFont typeface="Wingdings" panose="05000000000000000000" pitchFamily="2" charset="2"/>
              <a:buChar char="q"/>
            </a:pPr>
            <a:r>
              <a:rPr lang="en-US" dirty="0" smtClean="0"/>
              <a:t>Lower </a:t>
            </a:r>
            <a:r>
              <a:rPr lang="en-US" dirty="0"/>
              <a:t>cost of doing business (fewer </a:t>
            </a:r>
            <a:r>
              <a:rPr lang="en-US" dirty="0" smtClean="0"/>
              <a:t>borders)</a:t>
            </a:r>
          </a:p>
          <a:p>
            <a:pPr marL="0" indent="0">
              <a:lnSpc>
                <a:spcPct val="90000"/>
              </a:lnSpc>
              <a:buClr>
                <a:schemeClr val="tx1"/>
              </a:buClr>
              <a:buNone/>
            </a:pPr>
            <a:r>
              <a:rPr lang="en-US" b="1" dirty="0" smtClean="0">
                <a:solidFill>
                  <a:srgbClr val="FF0000"/>
                </a:solidFill>
              </a:rPr>
              <a:t>Threats</a:t>
            </a:r>
            <a:endParaRPr lang="en-US" dirty="0"/>
          </a:p>
          <a:p>
            <a:pPr marL="457200" indent="-457200">
              <a:lnSpc>
                <a:spcPct val="90000"/>
              </a:lnSpc>
              <a:buClr>
                <a:schemeClr val="tx1"/>
              </a:buClr>
              <a:buFont typeface="Wingdings" panose="05000000000000000000" pitchFamily="2" charset="2"/>
              <a:buChar char="q"/>
            </a:pPr>
            <a:r>
              <a:rPr lang="en-US" dirty="0" smtClean="0"/>
              <a:t>Cultural </a:t>
            </a:r>
            <a:r>
              <a:rPr lang="en-US" dirty="0"/>
              <a:t>differences </a:t>
            </a:r>
            <a:r>
              <a:rPr lang="en-US" dirty="0" smtClean="0"/>
              <a:t>persist</a:t>
            </a:r>
          </a:p>
          <a:p>
            <a:pPr marL="457200" indent="-457200">
              <a:lnSpc>
                <a:spcPct val="90000"/>
              </a:lnSpc>
              <a:buClr>
                <a:schemeClr val="tx1"/>
              </a:buClr>
              <a:buFont typeface="Wingdings" panose="05000000000000000000" pitchFamily="2" charset="2"/>
              <a:buChar char="q"/>
            </a:pPr>
            <a:r>
              <a:rPr lang="en-US" dirty="0" smtClean="0"/>
              <a:t>Increased </a:t>
            </a:r>
            <a:r>
              <a:rPr lang="en-US" dirty="0"/>
              <a:t>price competition within </a:t>
            </a:r>
            <a:r>
              <a:rPr lang="en-US" dirty="0" smtClean="0"/>
              <a:t>blocks</a:t>
            </a:r>
          </a:p>
          <a:p>
            <a:pPr marL="457200" indent="-457200">
              <a:lnSpc>
                <a:spcPct val="90000"/>
              </a:lnSpc>
              <a:buClr>
                <a:schemeClr val="tx1"/>
              </a:buClr>
              <a:buFont typeface="Wingdings" panose="05000000000000000000" pitchFamily="2" charset="2"/>
              <a:buChar char="q"/>
            </a:pPr>
            <a:r>
              <a:rPr lang="en-US" dirty="0" smtClean="0"/>
              <a:t>Across-trading-block </a:t>
            </a:r>
            <a:r>
              <a:rPr lang="en-US" dirty="0"/>
              <a:t>rivalry can increase </a:t>
            </a:r>
            <a:r>
              <a:rPr lang="en-US" dirty="0" smtClean="0"/>
              <a:t>barriers</a:t>
            </a:r>
          </a:p>
          <a:p>
            <a:pPr marL="457200" indent="-457200">
              <a:lnSpc>
                <a:spcPct val="90000"/>
              </a:lnSpc>
              <a:buClr>
                <a:schemeClr val="tx1"/>
              </a:buClr>
              <a:buFont typeface="Wingdings" panose="05000000000000000000" pitchFamily="2" charset="2"/>
              <a:buChar char="q"/>
            </a:pPr>
            <a:r>
              <a:rPr lang="en-US" dirty="0" smtClean="0"/>
              <a:t>Improvement </a:t>
            </a:r>
            <a:r>
              <a:rPr lang="en-US" dirty="0"/>
              <a:t>of competitiveness of many local firm within the blocks</a:t>
            </a:r>
          </a:p>
        </p:txBody>
      </p:sp>
    </p:spTree>
    <p:extLst>
      <p:ext uri="{BB962C8B-B14F-4D97-AF65-F5344CB8AC3E}">
        <p14:creationId xmlns:p14="http://schemas.microsoft.com/office/powerpoint/2010/main" val="21077537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2999"/>
          </a:xfrm>
        </p:spPr>
        <p:style>
          <a:lnRef idx="2">
            <a:schemeClr val="accent1"/>
          </a:lnRef>
          <a:fillRef idx="1">
            <a:schemeClr val="lt1"/>
          </a:fillRef>
          <a:effectRef idx="0">
            <a:schemeClr val="accent1"/>
          </a:effectRef>
          <a:fontRef idx="minor">
            <a:schemeClr val="dk1"/>
          </a:fontRef>
        </p:style>
        <p:txBody>
          <a:bodyPr/>
          <a:lstStyle/>
          <a:p>
            <a:r>
              <a:rPr lang="en-US" smtClean="0"/>
              <a:t>Case </a:t>
            </a:r>
            <a:endParaRPr lang="en-US" dirty="0"/>
          </a:p>
        </p:txBody>
      </p:sp>
      <p:sp>
        <p:nvSpPr>
          <p:cNvPr id="3" name="Content Placeholder 2"/>
          <p:cNvSpPr>
            <a:spLocks noGrp="1"/>
          </p:cNvSpPr>
          <p:nvPr>
            <p:ph idx="1"/>
          </p:nvPr>
        </p:nvSpPr>
        <p:spPr>
          <a:xfrm>
            <a:off x="1484310" y="1828800"/>
            <a:ext cx="10018713" cy="3232597"/>
          </a:xfrm>
        </p:spPr>
        <p:style>
          <a:lnRef idx="2">
            <a:schemeClr val="accent1"/>
          </a:lnRef>
          <a:fillRef idx="1">
            <a:schemeClr val="lt1"/>
          </a:fillRef>
          <a:effectRef idx="0">
            <a:schemeClr val="accent1"/>
          </a:effectRef>
          <a:fontRef idx="minor">
            <a:schemeClr val="dk1"/>
          </a:fontRef>
        </p:style>
        <p:txBody>
          <a:bodyPr>
            <a:normAutofit/>
          </a:bodyPr>
          <a:lstStyle/>
          <a:p>
            <a:r>
              <a:rPr lang="en-US" sz="3200" i="1" dirty="0"/>
              <a:t>Case 08: The Push toward Free Trade in Africa (Page no. 281-282)</a:t>
            </a:r>
            <a:endParaRPr lang="en-US" sz="3200" dirty="0"/>
          </a:p>
          <a:p>
            <a:pPr marL="0" indent="0">
              <a:buNone/>
            </a:pPr>
            <a:r>
              <a:rPr lang="en-US" sz="3200" dirty="0" smtClean="0"/>
              <a:t> </a:t>
            </a:r>
            <a:endParaRPr lang="en-US" sz="3200" dirty="0"/>
          </a:p>
        </p:txBody>
      </p:sp>
    </p:spTree>
    <p:extLst>
      <p:ext uri="{BB962C8B-B14F-4D97-AF65-F5344CB8AC3E}">
        <p14:creationId xmlns:p14="http://schemas.microsoft.com/office/powerpoint/2010/main" val="5895684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2" y="332656"/>
            <a:ext cx="7543801" cy="1296144"/>
          </a:xfrm>
        </p:spPr>
        <p:txBody>
          <a:bodyPr>
            <a:normAutofit fontScale="90000"/>
          </a:bodyPr>
          <a:lstStyle/>
          <a:p>
            <a:pPr algn="ctr"/>
            <a:r>
              <a:rPr lang="en-CA" sz="3200" b="1" dirty="0"/>
              <a:t>Classroom Assessment Techniques (CATs): </a:t>
            </a:r>
            <a:br>
              <a:rPr lang="en-CA" sz="3200" b="1" dirty="0"/>
            </a:br>
            <a:r>
              <a:rPr lang="en-CA" sz="3200" b="1" dirty="0"/>
              <a:t>The Minute Paper</a:t>
            </a:r>
          </a:p>
        </p:txBody>
      </p:sp>
      <p:sp>
        <p:nvSpPr>
          <p:cNvPr id="3" name="Text Placeholder 2"/>
          <p:cNvSpPr>
            <a:spLocks noGrp="1"/>
          </p:cNvSpPr>
          <p:nvPr>
            <p:ph type="body" idx="1"/>
          </p:nvPr>
        </p:nvSpPr>
        <p:spPr>
          <a:xfrm>
            <a:off x="1981200" y="1600201"/>
            <a:ext cx="8229600" cy="4407091"/>
          </a:xfrm>
        </p:spPr>
        <p:txBody>
          <a:bodyPr>
            <a:normAutofit/>
          </a:bodyPr>
          <a:lstStyle/>
          <a:p>
            <a:pPr>
              <a:buNone/>
            </a:pPr>
            <a:r>
              <a:rPr lang="en-CA" sz="4000" dirty="0"/>
              <a:t>1. </a:t>
            </a:r>
            <a:r>
              <a:rPr lang="en-CA" sz="3200" dirty="0"/>
              <a:t>What are the two [three, four, five] most significant [central, useful, meaningful, surprising, disturbing] things you have learned during this session?</a:t>
            </a:r>
          </a:p>
          <a:p>
            <a:pPr>
              <a:buNone/>
            </a:pPr>
            <a:endParaRPr lang="en-CA" sz="4000" dirty="0"/>
          </a:p>
          <a:p>
            <a:endParaRPr lang="en-CA" sz="4000" dirty="0"/>
          </a:p>
        </p:txBody>
      </p:sp>
    </p:spTree>
    <p:extLst>
      <p:ext uri="{BB962C8B-B14F-4D97-AF65-F5344CB8AC3E}">
        <p14:creationId xmlns:p14="http://schemas.microsoft.com/office/powerpoint/2010/main" val="377986382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3200" b="1" dirty="0"/>
              <a:t>Classroom Assessment Techniques (CATs) :</a:t>
            </a:r>
            <a:br>
              <a:rPr lang="en-CA" sz="3200" b="1" dirty="0"/>
            </a:br>
            <a:r>
              <a:rPr lang="en-CA" sz="3200" b="1" dirty="0"/>
              <a:t>The Muddiest points</a:t>
            </a:r>
            <a:endParaRPr lang="en-CA" sz="3200" dirty="0"/>
          </a:p>
        </p:txBody>
      </p:sp>
      <p:sp>
        <p:nvSpPr>
          <p:cNvPr id="3" name="Text Placeholder 2"/>
          <p:cNvSpPr>
            <a:spLocks noGrp="1"/>
          </p:cNvSpPr>
          <p:nvPr>
            <p:ph type="body" idx="1"/>
          </p:nvPr>
        </p:nvSpPr>
        <p:spPr/>
        <p:txBody>
          <a:bodyPr>
            <a:normAutofit/>
          </a:bodyPr>
          <a:lstStyle/>
          <a:p>
            <a:r>
              <a:rPr lang="en-CA" sz="3200" dirty="0"/>
              <a:t>2. What has been the “muddiest” [most unclear or most confusing] point so far in this session? That is, what topic remains the least clear to you?</a:t>
            </a:r>
          </a:p>
        </p:txBody>
      </p:sp>
    </p:spTree>
    <p:extLst>
      <p:ext uri="{BB962C8B-B14F-4D97-AF65-F5344CB8AC3E}">
        <p14:creationId xmlns:p14="http://schemas.microsoft.com/office/powerpoint/2010/main" val="48706318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Book: International Business: Competing in the Global Marketplace</a:t>
            </a:r>
          </a:p>
          <a:p>
            <a:r>
              <a:rPr lang="en-CA" dirty="0" smtClean="0"/>
              <a:t>Author : Charles W. L. Hill</a:t>
            </a:r>
          </a:p>
          <a:p>
            <a:r>
              <a:rPr lang="en-CA" dirty="0" smtClean="0"/>
              <a:t>Published by McGraw-Hill/Irwin,</a:t>
            </a:r>
            <a:endParaRPr lang="en-CA" dirty="0"/>
          </a:p>
        </p:txBody>
      </p:sp>
      <p:sp>
        <p:nvSpPr>
          <p:cNvPr id="3" name="Title 2"/>
          <p:cNvSpPr>
            <a:spLocks noGrp="1"/>
          </p:cNvSpPr>
          <p:nvPr>
            <p:ph type="title"/>
          </p:nvPr>
        </p:nvSpPr>
        <p:spPr>
          <a:xfrm>
            <a:off x="1981200" y="533400"/>
            <a:ext cx="8229600" cy="884238"/>
          </a:xfrm>
        </p:spPr>
        <p:txBody>
          <a:bodyPr/>
          <a:lstStyle/>
          <a:p>
            <a:r>
              <a:rPr lang="en-CA" dirty="0" smtClean="0"/>
              <a:t>Acknowledgement and Thanks</a:t>
            </a:r>
            <a:endParaRPr lang="en-CA" dirty="0"/>
          </a:p>
        </p:txBody>
      </p:sp>
    </p:spTree>
    <p:extLst>
      <p:ext uri="{BB962C8B-B14F-4D97-AF65-F5344CB8AC3E}">
        <p14:creationId xmlns:p14="http://schemas.microsoft.com/office/powerpoint/2010/main" val="89635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274638"/>
            <a:ext cx="8871045" cy="868362"/>
          </a:xfrm>
        </p:spPr>
        <p:style>
          <a:lnRef idx="2">
            <a:schemeClr val="accent1"/>
          </a:lnRef>
          <a:fillRef idx="1">
            <a:schemeClr val="lt1"/>
          </a:fillRef>
          <a:effectRef idx="0">
            <a:schemeClr val="accent1"/>
          </a:effectRef>
          <a:fontRef idx="minor">
            <a:schemeClr val="dk1"/>
          </a:fontRef>
        </p:style>
        <p:txBody>
          <a:bodyPr/>
          <a:lstStyle/>
          <a:p>
            <a:r>
              <a:rPr lang="en-US" dirty="0" smtClean="0"/>
              <a:t>Introduction </a:t>
            </a:r>
            <a:endParaRPr lang="en-IN" dirty="0"/>
          </a:p>
        </p:txBody>
      </p:sp>
      <p:sp>
        <p:nvSpPr>
          <p:cNvPr id="3" name="Content Placeholder 2"/>
          <p:cNvSpPr>
            <a:spLocks noGrp="1"/>
          </p:cNvSpPr>
          <p:nvPr>
            <p:ph idx="1"/>
          </p:nvPr>
        </p:nvSpPr>
        <p:spPr>
          <a:xfrm>
            <a:off x="1064525" y="1143000"/>
            <a:ext cx="10454185" cy="5410200"/>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anose="05000000000000000000" pitchFamily="2" charset="2"/>
              <a:buChar char="q"/>
            </a:pPr>
            <a:r>
              <a:rPr lang="en-US" sz="2800" b="1" dirty="0"/>
              <a:t>Growth in Trade Blocs</a:t>
            </a:r>
            <a:endParaRPr lang="en-IN" sz="2800" b="1" dirty="0" smtClean="0"/>
          </a:p>
          <a:p>
            <a:pPr>
              <a:buFont typeface="Arial" panose="020B0604020202020204" pitchFamily="34" charset="0"/>
              <a:buChar char="•"/>
            </a:pPr>
            <a:r>
              <a:rPr lang="en-IN" sz="2800" dirty="0" smtClean="0"/>
              <a:t>The </a:t>
            </a:r>
            <a:r>
              <a:rPr lang="en-IN" sz="2800" dirty="0"/>
              <a:t>past two decades have witnessed an </a:t>
            </a:r>
            <a:r>
              <a:rPr lang="en-IN" sz="2800" dirty="0">
                <a:solidFill>
                  <a:srgbClr val="FF0000"/>
                </a:solidFill>
              </a:rPr>
              <a:t>unprecedented</a:t>
            </a:r>
            <a:r>
              <a:rPr lang="en-IN" sz="2800" dirty="0"/>
              <a:t> </a:t>
            </a:r>
            <a:r>
              <a:rPr lang="en-IN" sz="2800" i="1" dirty="0"/>
              <a:t>[exceptional/unique] </a:t>
            </a:r>
            <a:r>
              <a:rPr lang="en-IN" sz="2800" dirty="0">
                <a:solidFill>
                  <a:srgbClr val="FF0000"/>
                </a:solidFill>
              </a:rPr>
              <a:t>proliferation</a:t>
            </a:r>
            <a:r>
              <a:rPr lang="en-IN" sz="2800" i="1" dirty="0"/>
              <a:t>[expand/increase] </a:t>
            </a:r>
            <a:r>
              <a:rPr lang="en-IN" sz="2800" dirty="0"/>
              <a:t>of </a:t>
            </a:r>
            <a:r>
              <a:rPr lang="en-IN" sz="2800" b="1" dirty="0">
                <a:solidFill>
                  <a:srgbClr val="0070C0"/>
                </a:solidFill>
              </a:rPr>
              <a:t>regional trade blocs</a:t>
            </a:r>
            <a:r>
              <a:rPr lang="en-IN" sz="2800" dirty="0"/>
              <a:t> that </a:t>
            </a:r>
            <a:r>
              <a:rPr lang="en-IN" sz="2800" dirty="0">
                <a:solidFill>
                  <a:srgbClr val="FF0000"/>
                </a:solidFill>
              </a:rPr>
              <a:t>promote regional economic </a:t>
            </a:r>
            <a:r>
              <a:rPr lang="en-IN" sz="2800" dirty="0" smtClean="0">
                <a:solidFill>
                  <a:srgbClr val="FF0000"/>
                </a:solidFill>
              </a:rPr>
              <a:t>integration </a:t>
            </a:r>
            <a:endParaRPr lang="en-IN" sz="2800" dirty="0">
              <a:solidFill>
                <a:srgbClr val="FF0000"/>
              </a:solidFill>
            </a:endParaRPr>
          </a:p>
          <a:p>
            <a:pPr>
              <a:buFont typeface="Arial" panose="020B0604020202020204" pitchFamily="34" charset="0"/>
              <a:buChar char="•"/>
            </a:pPr>
            <a:r>
              <a:rPr lang="en-IN" sz="2800" dirty="0"/>
              <a:t>World Trade Organization (WTO) members are </a:t>
            </a:r>
            <a:r>
              <a:rPr lang="en-IN" sz="2800" dirty="0">
                <a:solidFill>
                  <a:srgbClr val="FF0000"/>
                </a:solidFill>
              </a:rPr>
              <a:t>required to notify the WTO </a:t>
            </a:r>
            <a:r>
              <a:rPr lang="en-IN" sz="2800" dirty="0"/>
              <a:t>of any regional trade agreements in </a:t>
            </a:r>
            <a:r>
              <a:rPr lang="en-IN" sz="2800" dirty="0">
                <a:solidFill>
                  <a:srgbClr val="FF0000"/>
                </a:solidFill>
              </a:rPr>
              <a:t>which they participate.</a:t>
            </a:r>
          </a:p>
          <a:p>
            <a:pPr marL="0" indent="0">
              <a:buNone/>
            </a:pPr>
            <a:endParaRPr lang="en-IN" sz="2800" dirty="0"/>
          </a:p>
        </p:txBody>
      </p:sp>
    </p:spTree>
    <p:extLst>
      <p:ext uri="{BB962C8B-B14F-4D97-AF65-F5344CB8AC3E}">
        <p14:creationId xmlns:p14="http://schemas.microsoft.com/office/powerpoint/2010/main" val="133643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709684"/>
            <a:ext cx="8229600" cy="873456"/>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altLang="en-US" sz="2800" dirty="0" smtClean="0">
                <a:latin typeface="Cambria" pitchFamily="18" charset="0"/>
              </a:rPr>
              <a:t>Introduction </a:t>
            </a:r>
            <a:endParaRPr lang="en-US" altLang="en-US" sz="2800" dirty="0">
              <a:latin typeface="Cambria" pitchFamily="18" charset="0"/>
            </a:endParaRPr>
          </a:p>
        </p:txBody>
      </p:sp>
      <p:sp>
        <p:nvSpPr>
          <p:cNvPr id="4099" name="Rectangle 3"/>
          <p:cNvSpPr>
            <a:spLocks noGrp="1" noChangeArrowheads="1"/>
          </p:cNvSpPr>
          <p:nvPr>
            <p:ph idx="1"/>
          </p:nvPr>
        </p:nvSpPr>
        <p:spPr>
          <a:xfrm>
            <a:off x="982639" y="1583140"/>
            <a:ext cx="11068334" cy="4735773"/>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nSpc>
                <a:spcPct val="150000"/>
              </a:lnSpc>
              <a:buNone/>
            </a:pPr>
            <a:endParaRPr lang="en-US" altLang="en-US" sz="2800" dirty="0" smtClean="0"/>
          </a:p>
          <a:p>
            <a:pPr>
              <a:lnSpc>
                <a:spcPct val="150000"/>
              </a:lnSpc>
              <a:buFont typeface="Wingdings" panose="05000000000000000000" pitchFamily="2" charset="2"/>
              <a:buChar char="q"/>
            </a:pPr>
            <a:r>
              <a:rPr lang="en-US" altLang="en-US" sz="3600" dirty="0" smtClean="0"/>
              <a:t>What </a:t>
            </a:r>
            <a:r>
              <a:rPr lang="en-US" altLang="en-US" sz="3600" dirty="0"/>
              <a:t>is Regional Economic Integration</a:t>
            </a:r>
            <a:r>
              <a:rPr lang="en-US" altLang="en-US" sz="3600" dirty="0" smtClean="0"/>
              <a:t>?</a:t>
            </a:r>
          </a:p>
          <a:p>
            <a:pPr>
              <a:lnSpc>
                <a:spcPct val="150000"/>
              </a:lnSpc>
              <a:buFont typeface="Wingdings" panose="05000000000000000000" pitchFamily="2" charset="2"/>
              <a:buChar char="§"/>
            </a:pPr>
            <a:r>
              <a:rPr lang="en-US" altLang="en-US" sz="3600" b="1" dirty="0" smtClean="0">
                <a:solidFill>
                  <a:srgbClr val="003399"/>
                </a:solidFill>
              </a:rPr>
              <a:t>Regional economic integration</a:t>
            </a:r>
            <a:r>
              <a:rPr lang="en-US" altLang="en-US" sz="3600" b="1" dirty="0" smtClean="0"/>
              <a:t> </a:t>
            </a:r>
            <a:r>
              <a:rPr lang="en-US" altLang="en-US" sz="3600" dirty="0" smtClean="0"/>
              <a:t>: </a:t>
            </a:r>
            <a:r>
              <a:rPr lang="en-US" altLang="en-US" sz="3600" dirty="0" smtClean="0">
                <a:solidFill>
                  <a:srgbClr val="FF0000"/>
                </a:solidFill>
              </a:rPr>
              <a:t>agreements </a:t>
            </a:r>
            <a:r>
              <a:rPr lang="en-US" altLang="en-US" sz="3600" dirty="0" smtClean="0"/>
              <a:t>among countries in </a:t>
            </a:r>
            <a:r>
              <a:rPr lang="en-US" altLang="en-US" sz="3600" dirty="0" smtClean="0">
                <a:solidFill>
                  <a:srgbClr val="FF0000"/>
                </a:solidFill>
              </a:rPr>
              <a:t>a geographic region </a:t>
            </a:r>
            <a:r>
              <a:rPr lang="en-US" altLang="en-US" sz="3600" dirty="0" smtClean="0"/>
              <a:t>to </a:t>
            </a:r>
            <a:r>
              <a:rPr lang="en-US" altLang="en-US" sz="3600" dirty="0" smtClean="0">
                <a:solidFill>
                  <a:srgbClr val="FF0000"/>
                </a:solidFill>
              </a:rPr>
              <a:t>reduce tariff and non-tariff barriers </a:t>
            </a:r>
            <a:r>
              <a:rPr lang="en-US" altLang="en-US" sz="3600" dirty="0" smtClean="0"/>
              <a:t>to the free flow of goods, services, and factors of production between each others.</a:t>
            </a:r>
            <a:endParaRPr lang="en-US" sz="3600" dirty="0"/>
          </a:p>
          <a:p>
            <a:pPr>
              <a:lnSpc>
                <a:spcPct val="150000"/>
              </a:lnSpc>
              <a:buFont typeface="Wingdings" panose="05000000000000000000" pitchFamily="2" charset="2"/>
              <a:buChar char="§"/>
            </a:pPr>
            <a:r>
              <a:rPr lang="en-US" sz="3600" i="1" dirty="0"/>
              <a:t>[Examples,</a:t>
            </a:r>
            <a:r>
              <a:rPr lang="en-US" sz="3600" b="1" i="1" dirty="0"/>
              <a:t> Tariff barriers-</a:t>
            </a:r>
            <a:r>
              <a:rPr lang="en-US" sz="3600" i="1" dirty="0"/>
              <a:t>taxes imposed by a government on imports or exports of goods. </a:t>
            </a:r>
            <a:r>
              <a:rPr lang="en-US" sz="3600" b="1" i="1" dirty="0">
                <a:solidFill>
                  <a:schemeClr val="tx1"/>
                </a:solidFill>
              </a:rPr>
              <a:t>Nontariff barriers </a:t>
            </a:r>
            <a:r>
              <a:rPr lang="en-US" sz="3600" i="1" dirty="0">
                <a:solidFill>
                  <a:schemeClr val="tx1"/>
                </a:solidFill>
              </a:rPr>
              <a:t>include quotas, embargoes, sanctions, and levies</a:t>
            </a:r>
            <a:r>
              <a:rPr lang="en-US" sz="3600" i="1" dirty="0" smtClean="0">
                <a:solidFill>
                  <a:schemeClr val="tx1"/>
                </a:solidFill>
              </a:rPr>
              <a:t>]</a:t>
            </a:r>
            <a:endParaRPr lang="en-US" altLang="en-US" sz="3600" i="1" dirty="0">
              <a:solidFill>
                <a:schemeClr val="tx1"/>
              </a:solidFill>
            </a:endParaRPr>
          </a:p>
          <a:p>
            <a:pPr>
              <a:lnSpc>
                <a:spcPct val="150000"/>
              </a:lnSpc>
              <a:buFont typeface="Wingdings" panose="05000000000000000000" pitchFamily="2" charset="2"/>
              <a:buChar char="§"/>
            </a:pPr>
            <a:endParaRPr lang="en-US" altLang="en-US" sz="3600" i="1" dirty="0" smtClean="0">
              <a:solidFill>
                <a:schemeClr val="tx1"/>
              </a:solidFill>
            </a:endParaRPr>
          </a:p>
          <a:p>
            <a:pPr>
              <a:lnSpc>
                <a:spcPct val="150000"/>
              </a:lnSpc>
              <a:buFont typeface="Wingdings" panose="05000000000000000000" pitchFamily="2" charset="2"/>
              <a:buChar char="§"/>
            </a:pPr>
            <a:endParaRPr lang="en-US" altLang="en-US" sz="1700" dirty="0">
              <a:solidFill>
                <a:schemeClr val="tx1"/>
              </a:solidFill>
            </a:endParaRPr>
          </a:p>
          <a:p>
            <a:pPr>
              <a:lnSpc>
                <a:spcPct val="150000"/>
              </a:lnSpc>
              <a:buFont typeface="Wingdings" panose="05000000000000000000" pitchFamily="2" charset="2"/>
              <a:buChar char="§"/>
            </a:pPr>
            <a:endParaRPr lang="en-US" altLang="en-US" sz="1700" dirty="0">
              <a:solidFill>
                <a:schemeClr val="tx1"/>
              </a:solidFill>
            </a:endParaRPr>
          </a:p>
          <a:p>
            <a:pPr eaLnBrk="1" hangingPunct="1">
              <a:buNone/>
            </a:pPr>
            <a:endParaRPr lang="en-US" altLang="en-US" sz="1700" b="1" dirty="0">
              <a:solidFill>
                <a:schemeClr val="tx1"/>
              </a:solidFill>
            </a:endParaRPr>
          </a:p>
        </p:txBody>
      </p:sp>
    </p:spTree>
    <p:extLst>
      <p:ext uri="{BB962C8B-B14F-4D97-AF65-F5344CB8AC3E}">
        <p14:creationId xmlns:p14="http://schemas.microsoft.com/office/powerpoint/2010/main" val="1385436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1199" y="2086378"/>
            <a:ext cx="8734023" cy="2266682"/>
          </a:xfrm>
        </p:spPr>
        <p:style>
          <a:lnRef idx="2">
            <a:schemeClr val="accent1"/>
          </a:lnRef>
          <a:fillRef idx="1">
            <a:schemeClr val="lt1"/>
          </a:fillRef>
          <a:effectRef idx="0">
            <a:schemeClr val="accent1"/>
          </a:effectRef>
          <a:fontRef idx="minor">
            <a:schemeClr val="dk1"/>
          </a:fontRef>
        </p:style>
        <p:txBody>
          <a:bodyPr/>
          <a:lstStyle/>
          <a:p>
            <a:pPr marL="109728" indent="0" algn="ctr">
              <a:buNone/>
            </a:pPr>
            <a:r>
              <a:rPr lang="en-US" sz="3600" b="1" dirty="0" smtClean="0"/>
              <a:t>Levels </a:t>
            </a:r>
            <a:r>
              <a:rPr lang="en-US" sz="3600" b="1" dirty="0"/>
              <a:t>of Economic Integration</a:t>
            </a:r>
          </a:p>
        </p:txBody>
      </p:sp>
    </p:spTree>
    <p:extLst>
      <p:ext uri="{BB962C8B-B14F-4D97-AF65-F5344CB8AC3E}">
        <p14:creationId xmlns:p14="http://schemas.microsoft.com/office/powerpoint/2010/main" val="526258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709684"/>
            <a:ext cx="8229600" cy="873456"/>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sz="2800" b="1" dirty="0" smtClean="0"/>
              <a:t>Levels </a:t>
            </a:r>
            <a:r>
              <a:rPr lang="en-US" sz="2800" b="1" dirty="0"/>
              <a:t>of Economic Integration</a:t>
            </a:r>
            <a:endParaRPr lang="en-US" altLang="en-US" sz="2800" b="1" dirty="0">
              <a:latin typeface="Cambria" pitchFamily="18" charset="0"/>
            </a:endParaRPr>
          </a:p>
        </p:txBody>
      </p:sp>
      <p:sp>
        <p:nvSpPr>
          <p:cNvPr id="4099" name="Rectangle 3"/>
          <p:cNvSpPr>
            <a:spLocks noGrp="1" noChangeArrowheads="1"/>
          </p:cNvSpPr>
          <p:nvPr>
            <p:ph idx="1"/>
          </p:nvPr>
        </p:nvSpPr>
        <p:spPr>
          <a:xfrm>
            <a:off x="982639" y="1583140"/>
            <a:ext cx="11068334" cy="4735773"/>
          </a:xfrm>
        </p:spPr>
        <p:style>
          <a:lnRef idx="2">
            <a:schemeClr val="accent1"/>
          </a:lnRef>
          <a:fillRef idx="1">
            <a:schemeClr val="lt1"/>
          </a:fillRef>
          <a:effectRef idx="0">
            <a:schemeClr val="accent1"/>
          </a:effectRef>
          <a:fontRef idx="minor">
            <a:schemeClr val="dk1"/>
          </a:fontRef>
        </p:style>
        <p:txBody>
          <a:bodyPr>
            <a:normAutofit/>
          </a:bodyPr>
          <a:lstStyle/>
          <a:p>
            <a:r>
              <a:rPr lang="en-US" sz="2800" dirty="0"/>
              <a:t>Several levels of economic integration are </a:t>
            </a:r>
            <a:r>
              <a:rPr lang="en-US" sz="2800" b="1" dirty="0">
                <a:solidFill>
                  <a:srgbClr val="0070C0"/>
                </a:solidFill>
              </a:rPr>
              <a:t>possible in theory </a:t>
            </a:r>
            <a:r>
              <a:rPr lang="en-US" sz="2800" dirty="0"/>
              <a:t>(see Figure 9.1</a:t>
            </a:r>
            <a:r>
              <a:rPr lang="en-US" sz="2800" dirty="0" smtClean="0"/>
              <a:t>) </a:t>
            </a:r>
          </a:p>
          <a:p>
            <a:r>
              <a:rPr lang="en-US" sz="2800" dirty="0" smtClean="0"/>
              <a:t>From </a:t>
            </a:r>
            <a:r>
              <a:rPr lang="en-US" sz="2800" dirty="0" smtClean="0">
                <a:solidFill>
                  <a:srgbClr val="FF0000"/>
                </a:solidFill>
              </a:rPr>
              <a:t>least integrated </a:t>
            </a:r>
            <a:r>
              <a:rPr lang="en-US" sz="2800" dirty="0">
                <a:solidFill>
                  <a:srgbClr val="FF0000"/>
                </a:solidFill>
              </a:rPr>
              <a:t>to most integrated</a:t>
            </a:r>
            <a:r>
              <a:rPr lang="en-US" sz="2800" dirty="0"/>
              <a:t>, they are a free trade area, a customs union, a </a:t>
            </a:r>
            <a:r>
              <a:rPr lang="en-US" sz="2800" dirty="0" smtClean="0"/>
              <a:t>common market</a:t>
            </a:r>
            <a:r>
              <a:rPr lang="en-US" sz="2800" dirty="0"/>
              <a:t>, an economic union, and, </a:t>
            </a:r>
            <a:r>
              <a:rPr lang="en-US" sz="2800" b="1" dirty="0">
                <a:solidFill>
                  <a:srgbClr val="0070C0"/>
                </a:solidFill>
              </a:rPr>
              <a:t>finally, a full political </a:t>
            </a:r>
            <a:r>
              <a:rPr lang="en-US" sz="2800" b="1" dirty="0" smtClean="0">
                <a:solidFill>
                  <a:srgbClr val="0070C0"/>
                </a:solidFill>
              </a:rPr>
              <a:t>union</a:t>
            </a:r>
          </a:p>
        </p:txBody>
      </p:sp>
    </p:spTree>
    <p:extLst>
      <p:ext uri="{BB962C8B-B14F-4D97-AF65-F5344CB8AC3E}">
        <p14:creationId xmlns:p14="http://schemas.microsoft.com/office/powerpoint/2010/main" val="3948601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199" y="218365"/>
            <a:ext cx="8923362" cy="914400"/>
          </a:xfrm>
        </p:spPr>
        <p:style>
          <a:lnRef idx="2">
            <a:schemeClr val="accent1"/>
          </a:lnRef>
          <a:fillRef idx="1">
            <a:schemeClr val="lt1"/>
          </a:fillRef>
          <a:effectRef idx="0">
            <a:schemeClr val="accent1"/>
          </a:effectRef>
          <a:fontRef idx="minor">
            <a:schemeClr val="dk1"/>
          </a:fontRef>
        </p:style>
        <p:txBody>
          <a:bodyPr rtlCol="0">
            <a:normAutofit/>
          </a:bodyPr>
          <a:lstStyle/>
          <a:p>
            <a:pPr>
              <a:defRPr/>
            </a:pPr>
            <a:r>
              <a:rPr lang="en-US" sz="2800" b="1" dirty="0" smtClean="0"/>
              <a:t>Levels </a:t>
            </a:r>
            <a:r>
              <a:rPr lang="en-US" sz="2800" b="1" dirty="0"/>
              <a:t>of Economic Integration</a:t>
            </a:r>
            <a:endParaRPr lang="en-US" altLang="en-US" sz="2800" b="1" dirty="0">
              <a:latin typeface="Cambria" pitchFamily="18"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5594" y="1132764"/>
            <a:ext cx="10317707" cy="5431809"/>
          </a:xfr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98492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228600"/>
            <a:ext cx="8534400" cy="6400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32642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5E42F543-49CF-48DF-8FD5-6398DCA023DA}" vid="{26F81534-DAC7-4716-B921-D11952AF78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158</TotalTime>
  <Words>2099</Words>
  <Application>Microsoft Office PowerPoint</Application>
  <PresentationFormat>Widescreen</PresentationFormat>
  <Paragraphs>222</Paragraphs>
  <Slides>37</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Arial</vt:lpstr>
      <vt:lpstr>Calibri</vt:lpstr>
      <vt:lpstr>Cambria</vt:lpstr>
      <vt:lpstr>Corbel</vt:lpstr>
      <vt:lpstr>Times New Roman</vt:lpstr>
      <vt:lpstr>Wingdings</vt:lpstr>
      <vt:lpstr>Theme1</vt:lpstr>
      <vt:lpstr>Document</vt:lpstr>
      <vt:lpstr>Regional Economic Integration</vt:lpstr>
      <vt:lpstr>Learning Objectives</vt:lpstr>
      <vt:lpstr>Introduction</vt:lpstr>
      <vt:lpstr>Introduction </vt:lpstr>
      <vt:lpstr>Introduction </vt:lpstr>
      <vt:lpstr>PowerPoint Presentation</vt:lpstr>
      <vt:lpstr>Levels of Economic Integration</vt:lpstr>
      <vt:lpstr>Levels of Economic Integration</vt:lpstr>
      <vt:lpstr>PowerPoint Presentation</vt:lpstr>
      <vt:lpstr>Levels of Economic Integration</vt:lpstr>
      <vt:lpstr>Levels of  Regional Economic Integration</vt:lpstr>
      <vt:lpstr>Levels of  Regional Economic Integration</vt:lpstr>
      <vt:lpstr> Levels Of  Regional Economic Integration</vt:lpstr>
      <vt:lpstr>Levels of  Regional Economic Integration</vt:lpstr>
      <vt:lpstr>PowerPoint Presentation</vt:lpstr>
      <vt:lpstr>PowerPoint Presentation</vt:lpstr>
      <vt:lpstr> Regional Economic Integration in Europe </vt:lpstr>
      <vt:lpstr>European Union (EU)</vt:lpstr>
      <vt:lpstr> Political Structure  of The European Union </vt:lpstr>
      <vt:lpstr>The Status of Economic Integration In The Americas</vt:lpstr>
      <vt:lpstr>North American Free Trade Agreement [NAFTA]</vt:lpstr>
      <vt:lpstr>The Status of Economic Integration In The Americas</vt:lpstr>
      <vt:lpstr> The Andean Community </vt:lpstr>
      <vt:lpstr>Andean Community</vt:lpstr>
      <vt:lpstr>Association of Southeast Asian Nations [ASEAN]</vt:lpstr>
      <vt:lpstr>Association of Southeast Asian Nations [ASEAN]</vt:lpstr>
      <vt:lpstr>Asia-Pacific Economic Cooperation (APEC)</vt:lpstr>
      <vt:lpstr>Asia-Pacific Economic Cooperation (APEC)</vt:lpstr>
      <vt:lpstr>PowerPoint Presentation</vt:lpstr>
      <vt:lpstr>Middle East and Africa</vt:lpstr>
      <vt:lpstr>Impediments to Integration</vt:lpstr>
      <vt:lpstr>Implications for Managers</vt:lpstr>
      <vt:lpstr>Implications for Managers</vt:lpstr>
      <vt:lpstr>Case </vt:lpstr>
      <vt:lpstr>Classroom Assessment Techniques (CATs):  The Minute Paper</vt:lpstr>
      <vt:lpstr>Classroom Assessment Techniques (CATs) : The Muddiest points</vt:lpstr>
      <vt:lpstr>Acknowledgement and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Economic Integration</dc:title>
  <dc:creator>Asadul Hoque</dc:creator>
  <cp:lastModifiedBy>Md Asadul Hoque</cp:lastModifiedBy>
  <cp:revision>19</cp:revision>
  <dcterms:created xsi:type="dcterms:W3CDTF">2021-03-24T15:03:03Z</dcterms:created>
  <dcterms:modified xsi:type="dcterms:W3CDTF">2025-05-21T05:58:07Z</dcterms:modified>
</cp:coreProperties>
</file>