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75" r:id="rId3"/>
    <p:sldId id="287" r:id="rId4"/>
    <p:sldId id="288" r:id="rId5"/>
    <p:sldId id="257" r:id="rId6"/>
    <p:sldId id="258" r:id="rId7"/>
    <p:sldId id="259" r:id="rId8"/>
    <p:sldId id="260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88809-0FEB-404A-A02D-F9ED6E113858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B5479-FC25-44D6-A8EE-E31529CD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9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F9CAD-0AE4-4D27-A8BE-46A828B50C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06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B5479-FC25-44D6-A8EE-E31529CD88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9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644C-17F2-DFC4-DF8C-993E03744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2E74DE-911B-7305-A399-1F8FD22F9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4D32-F56F-3E22-2F35-B8E153D8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73FB3-3CEE-47A2-32D9-D6F65B4D1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A6447-22D6-AEA3-A5D5-73AF3C813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7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7EBB2-BCE8-C04A-D3BE-2DD92EA99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83050-A11B-C871-54A5-BBF4DF9B3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34BF3-7E82-DF6A-C0D0-30369EFD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173F-326E-DCC1-78EE-E32E620C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EE6D7-531F-D8C6-85ED-74CB6FC1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7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E754E6-C3F8-97C6-02F2-5B3041DBF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A6BCB-4645-5111-E360-EB60A823E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CD4E9-D558-86AF-A481-0BC50F3A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47307-D572-E301-5CC3-507C1C79A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E919F-6C09-223D-6C66-FF6D15DD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3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C5A6-9A11-7224-FAE2-985D4ECE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3B5D-5568-D32D-7CF8-A149ABEFD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D402C-35BD-159B-AF4F-39C9F623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9D500-D072-D92A-0970-BDDFF4761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77DBE-7928-9316-AE55-B28261F4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7ADA-FE75-FC7D-73A5-E7C80DA2D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665DD-C380-3E20-EE4D-B12D3B975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9ED0-1F40-B559-C1BD-4F8A94500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E0155-F707-040B-8886-F503BB68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54CD1-2326-5A3C-0028-3D67624B2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2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2C25B-B4EA-C4BF-D5E8-80C6F835D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12951-3A88-13D4-29A8-EE59415ED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ACFA0-054C-D606-34EC-5A7BD247F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383E7-4B2E-5771-03E3-EC89E29C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2D935A-4BF3-0E15-0A8A-7D227D244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985A2-FAA9-A5A6-EB73-152FD6BF1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8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036CB-9286-432D-DC07-BD76B5C5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E899E-C9D6-9E30-B08C-021BA2D59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BCAB7-D46F-1D74-06BB-C8C6A4E12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D0A3EF-9257-E1A0-D5BB-1B676D0F2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0381B4-B780-D3E8-3703-F62D5114D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0F10C3-D90D-483C-41BF-7709C3B20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74922-A0A5-F7A6-9AB8-4F4A7096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A7470-90E4-C4D1-77BA-50129918E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5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82279-4EFD-E724-2F82-12F27D111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EA212-96C0-7176-556C-B9A08FC7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9C3D9-F462-F961-3A23-3E3EF1B3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16B6F3-6E30-0D06-A44E-9F6CAB6F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97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B91E12-C52C-7F8D-F485-E74D54D2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4D6D05-FF1E-78DB-8B58-63F870AB4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16FE5-AF55-2C5B-EF2D-4E7DD7642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5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52A55-EE5B-78DD-AD6D-89B220150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51D9-CC4C-9F13-CBAB-669050D1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F863E-CEFF-FCBA-957A-90019B5B6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66508-ABD9-6D06-A267-6FE4CD5D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AD3EE-FEC9-8718-11F2-9DD8729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05BF5-5456-3055-5DEB-6F2055E8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7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F6050-9A65-DB85-DFFB-ED668978F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EE9A08-011A-EF2D-E3B6-7FCC41832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06F774-ED72-228C-B135-15ED18B55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01C3B-74C0-9444-DC7C-BA1E4F876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AE223-0238-8ABF-6FD6-C100D264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9BC80-E669-33A3-A964-C1DA33FED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4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0F0C3-7E0D-CF15-D85E-7BBEA43A2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F0A23-B431-E975-1E91-BE2C6CC78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A2DD0-60B6-B3E0-CF49-35204653C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D7663-4ECC-4E04-87B3-0AD80D9BD999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C4574-07B4-0913-7DC8-3F7FA0481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1C630-5AC4-B911-672F-5CA2760FC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14F88-AFE0-4C4A-AC17-0F0F1714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3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C1396-524A-62A2-8257-1B0D433BB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8937" y="1830432"/>
            <a:ext cx="4287254" cy="2282030"/>
          </a:xfrm>
        </p:spPr>
        <p:txBody>
          <a:bodyPr>
            <a:normAutofit/>
          </a:bodyPr>
          <a:lstStyle/>
          <a:p>
            <a:r>
              <a:rPr lang="en-US" sz="2400" b="1" cap="all" dirty="0">
                <a:solidFill>
                  <a:srgbClr val="FF0000"/>
                </a:solidFill>
              </a:rPr>
              <a:t>Summer Air-Conditioning Cycle</a:t>
            </a:r>
            <a:br>
              <a:rPr lang="en-US" sz="900" dirty="0"/>
            </a:br>
            <a:br>
              <a:rPr lang="en-US" sz="900" dirty="0"/>
            </a:br>
            <a:endParaRPr lang="en-US" sz="40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97D5C-E785-D72F-C8CC-FA44B04E5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4340" y="3797196"/>
            <a:ext cx="4016448" cy="877420"/>
          </a:xfrm>
        </p:spPr>
        <p:txBody>
          <a:bodyPr>
            <a:noAutofit/>
          </a:bodyPr>
          <a:lstStyle/>
          <a:p>
            <a:pPr>
              <a:spcAft>
                <a:spcPts val="450"/>
              </a:spcAft>
            </a:pPr>
            <a:r>
              <a:rPr lang="en-US" sz="1050" b="1" dirty="0"/>
              <a:t>Dr Hassan Hassoon ALDelfi</a:t>
            </a:r>
          </a:p>
          <a:p>
            <a:pPr marL="0" marR="0" algn="ctr" rtl="1">
              <a:tabLst>
                <a:tab pos="6647815" algn="l"/>
              </a:tabLst>
            </a:pPr>
            <a:r>
              <a:rPr lang="en-US" sz="1800" b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Sustainability and Human Response </a:t>
            </a:r>
          </a:p>
          <a:p>
            <a:pPr marL="0" marR="0" algn="ctr" rtl="1">
              <a:tabLst>
                <a:tab pos="6647815" algn="l"/>
              </a:tabLst>
            </a:pPr>
            <a:r>
              <a:rPr lang="en-US" sz="1800" b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INDS  328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>
              <a:spcAft>
                <a:spcPts val="450"/>
              </a:spcAft>
            </a:pPr>
            <a:r>
              <a:rPr lang="en-US" sz="1050" dirty="0"/>
              <a:t>Semester 2</a:t>
            </a:r>
          </a:p>
          <a:p>
            <a:pPr>
              <a:spcAft>
                <a:spcPts val="450"/>
              </a:spcAft>
            </a:pPr>
            <a:r>
              <a:rPr lang="en-US" sz="1050" dirty="0"/>
              <a:t>Week 5</a:t>
            </a:r>
          </a:p>
          <a:p>
            <a:pPr>
              <a:spcAft>
                <a:spcPts val="450"/>
              </a:spcAft>
            </a:pPr>
            <a:r>
              <a:rPr lang="en-US" sz="1050" dirty="0"/>
              <a:t>Date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A583D1-0187-937D-BA97-A4E9ED6DBA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2454879" y="2216430"/>
            <a:ext cx="2425601" cy="242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4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Using Protractor</a:t>
            </a:r>
            <a:r>
              <a:rPr lang="en-US" dirty="0"/>
              <a:t>-</a:t>
            </a:r>
            <a:r>
              <a:rPr lang="en-US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</a:t>
            </a:r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Summer Cycle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E80538F-ADB0-B91D-93C9-C85F31B971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207" y="1825625"/>
            <a:ext cx="5025586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9114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</a:t>
            </a:r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Summer Cycle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2454998-324B-F437-72A8-73851DB37F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05906"/>
            <a:ext cx="5791200" cy="2390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8514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Finding Supply air Temperature  </a:t>
            </a:r>
            <a:r>
              <a:rPr lang="en-US" b="1" dirty="0" err="1">
                <a:solidFill>
                  <a:srgbClr val="C00000"/>
                </a:solidFill>
              </a:rPr>
              <a:t>ts</a:t>
            </a:r>
            <a:r>
              <a:rPr lang="en-US" b="1" dirty="0">
                <a:solidFill>
                  <a:srgbClr val="C00000"/>
                </a:solidFill>
              </a:rPr>
              <a:t>- </a:t>
            </a:r>
            <a:r>
              <a:rPr lang="en-US" b="1" dirty="0">
                <a:solidFill>
                  <a:srgbClr val="FF0000"/>
                </a:solidFill>
              </a:rPr>
              <a:t>Using Room Ratio Line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56BDB98-66C9-2334-0E23-4D31D23980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66" y="1825625"/>
            <a:ext cx="5266668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9437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F92F-B65C-7256-7A83-65D397A1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Summer cycle calculation- </a:t>
            </a:r>
            <a:r>
              <a:rPr lang="en-US" b="1" dirty="0">
                <a:solidFill>
                  <a:srgbClr val="C00000"/>
                </a:solidFill>
              </a:rPr>
              <a:t>air mass flow rate to room …..ma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B0F863F-CFE4-BA97-552A-B717E2ADD9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249" y="1825625"/>
            <a:ext cx="5135501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388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B269A-C354-5EEF-EB0A-542B2712C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Cooling coil output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4CA28E2-6CE7-DF6E-858A-8D018CB3AB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576" y="1905138"/>
            <a:ext cx="6088364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7536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25446-2283-BA0F-5950-F45499302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7F812-D5C8-7CEA-6BE7-0B1707DD6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u="sng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cooling coil output of 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38.2 kW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is a much higher value than the sensible heat gain of 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10.8 kW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should be remembered that the difference is these two values is mostly from the </a:t>
            </a:r>
            <a:r>
              <a:rPr lang="en-US" sz="18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fresh air cooling load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takes quite a lot of energy in summer to cool fresh air coming into air handling units.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be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minimised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by bringing in minimum fresh air but </a:t>
            </a:r>
            <a:r>
              <a:rPr lang="en-US" sz="1800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 too little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otherwise the building will suffer from lack of oxygen and feel stuffy.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Sometimes mistakes are made when sizing cooling apparatus.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a cooling coil or indoor cooling unit is sized on the </a:t>
            </a:r>
            <a:r>
              <a:rPr lang="en-US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sensible heat gain only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without allowing for fresh air load then it will be </a:t>
            </a:r>
            <a:r>
              <a:rPr lang="en-US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grossly undersized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is why psychrometric charts are required to calculate cooling coil output including fresh air loads.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98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9BAD3-7284-D681-B2EA-E46CA66C2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1FEBE-7C01-9D90-CD7F-DE922FE8E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So, don’t size cooling coil and indoor cooling units on </a:t>
            </a:r>
            <a:r>
              <a:rPr lang="en-US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sensible heat gain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only if there is </a:t>
            </a:r>
            <a:r>
              <a:rPr lang="en-US" sz="18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fresh air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coming into the plant.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Size these items of plant using a psychrometric chart.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7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69A0F-8C12-8BF1-00EB-877A421A2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HEATER OUTPUT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5597F8A-1820-742E-3E76-2B3D37507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698" y="1825625"/>
            <a:ext cx="6058603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041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CF608-56A6-75F0-61DB-176D257E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SUMMER CYCLE COMPLETEION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538B7B7-93DB-87D1-756A-F404FCC4A2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18" y="1825625"/>
            <a:ext cx="5393763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03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9549C-3148-3191-BA73-F0E783C1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634" y="1509850"/>
            <a:ext cx="7344156" cy="1145309"/>
          </a:xfrm>
        </p:spPr>
        <p:txBody>
          <a:bodyPr>
            <a:normAutofit/>
          </a:bodyPr>
          <a:lstStyle/>
          <a:p>
            <a:r>
              <a:rPr lang="en-US" b="1" cap="all" dirty="0">
                <a:solidFill>
                  <a:srgbClr val="FF0000"/>
                </a:solidFill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DF8E1-05B8-E528-AEFD-EBAA7747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634" y="2775638"/>
            <a:ext cx="7344156" cy="2555897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Know the principles of air-conditioning to achieve thermal comfort</a:t>
            </a:r>
          </a:p>
          <a:p>
            <a:r>
              <a:rPr lang="en-US" dirty="0">
                <a:latin typeface="+mj-lt"/>
              </a:rPr>
              <a:t>Indicating the air states on the psychrometric chart.</a:t>
            </a:r>
          </a:p>
          <a:p>
            <a:r>
              <a:rPr lang="en-US" dirty="0">
                <a:latin typeface="+mj-lt"/>
              </a:rPr>
              <a:t>Draw the summer cycle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F12D6-AF99-23FD-B4C2-EB903677B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9769928" y="939146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FFF77-6631-198A-C4BB-AE4A54F6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ED3DF-FBC4-F148-34D9-719889A20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completion this lecture student is able to:</a:t>
            </a:r>
          </a:p>
          <a:p>
            <a:pPr marL="0" indent="0">
              <a:buNone/>
            </a:pPr>
            <a:r>
              <a:rPr lang="en-US" dirty="0"/>
              <a:t>1-Locate air state points on the chart</a:t>
            </a:r>
          </a:p>
          <a:p>
            <a:pPr marL="0" indent="0">
              <a:buNone/>
            </a:pPr>
            <a:r>
              <a:rPr lang="en-US" dirty="0"/>
              <a:t>2-fix the air mixing point tm</a:t>
            </a:r>
          </a:p>
          <a:p>
            <a:pPr marL="0" indent="0">
              <a:buNone/>
            </a:pPr>
            <a:r>
              <a:rPr lang="en-US" dirty="0"/>
              <a:t>3- draw the processes on due to humidifying coil.</a:t>
            </a:r>
          </a:p>
          <a:p>
            <a:pPr marL="0" indent="0">
              <a:buNone/>
            </a:pPr>
            <a:r>
              <a:rPr lang="en-US" dirty="0"/>
              <a:t>4-complete the summer cycle using Room ratio line from protractor </a:t>
            </a:r>
          </a:p>
          <a:p>
            <a:pPr marL="0" indent="0">
              <a:buNone/>
            </a:pPr>
            <a:r>
              <a:rPr lang="en-US" dirty="0"/>
              <a:t>5- fix the room air supply point </a:t>
            </a:r>
            <a:r>
              <a:rPr lang="en-US" dirty="0" err="1"/>
              <a:t>ts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F12D6-AF99-23FD-B4C2-EB903677B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10466732" y="444776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202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85FD-9AB9-BB2D-81F4-E3E2396C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>
                <a:solidFill>
                  <a:srgbClr val="FF0000"/>
                </a:solidFill>
              </a:rPr>
              <a:t>Chart for use</a:t>
            </a:r>
          </a:p>
        </p:txBody>
      </p:sp>
      <p:pic>
        <p:nvPicPr>
          <p:cNvPr id="4" name="Content Placeholder 3" descr="Free Online Interactive Psychrometric Chart">
            <a:extLst>
              <a:ext uri="{FF2B5EF4-FFF2-40B4-BE49-F238E27FC236}">
                <a16:creationId xmlns:a16="http://schemas.microsoft.com/office/drawing/2014/main" id="{901AFE1D-5B53-9EBC-1D7A-34616F4D3E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126" y="1576873"/>
            <a:ext cx="6701454" cy="4842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097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u="sng" dirty="0"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Examples of Psychrometric Calculations for Summer 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1AE8A-0A82-DC5D-49E6-CAB9A2FCD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3000"/>
              </a:spcBef>
              <a:spcAft>
                <a:spcPts val="1000"/>
              </a:spcAft>
            </a:pPr>
            <a:r>
              <a:rPr lang="en-US" sz="18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Example 1. Summer Cycle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room is to be maintained at 22</a:t>
            </a:r>
            <a:r>
              <a:rPr lang="en-US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 dry-bulb temperature, 50% saturation, when the sensible heat gain is 10.8 kW in summer.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latent heat gain is 7.2 kW.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Determine the cooling coil and reheater outputs required by using a psychrometric chart if the plant schematic is as shown below.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DATA: </a:t>
            </a:r>
            <a:b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Outdoor condition is 28</a:t>
            </a:r>
            <a:r>
              <a:rPr lang="en-US" sz="1800" baseline="300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C, 80% saturation. </a:t>
            </a:r>
            <a:b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outdoor air and recirculated air ratio is 20%/80%. </a:t>
            </a:r>
            <a:b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Apparatus Dew Point ADP is 8</a:t>
            </a:r>
            <a:r>
              <a:rPr lang="en-US" sz="1800" baseline="300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 </a:t>
            </a:r>
            <a:b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rgbClr val="800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Neglect the cooling coil contact factor.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6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Example 1. Summer Cycle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8F1DEC-46CE-D721-DDFB-8B65D16B6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50" y="2067719"/>
            <a:ext cx="7353300" cy="3867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610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</a:t>
            </a:r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Summer Cycle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9D00413-EF6C-D2FD-CECD-5295FF7A4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49479"/>
            <a:ext cx="5588266" cy="4351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EF0065-2B6B-B677-4F62-546310287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466" y="2271684"/>
            <a:ext cx="5659120" cy="2648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1695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</a:t>
            </a:r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Summer Cycle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EF14581-FA01-96D2-4563-7E5E0341FA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719" y="1825625"/>
            <a:ext cx="6182562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8272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8500-3934-C746-5749-3FC7002E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</a:t>
            </a:r>
            <a:r>
              <a:rPr lang="en-US" sz="4400" b="1" u="sng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Summer Cycle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4DE7F1-3139-237E-9D83-502DCA3484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595" y="1825625"/>
            <a:ext cx="5604809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0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440</Words>
  <Application>Microsoft Office PowerPoint</Application>
  <PresentationFormat>Widescreen</PresentationFormat>
  <Paragraphs>51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Times New Roman</vt:lpstr>
      <vt:lpstr>Office Theme</vt:lpstr>
      <vt:lpstr>Summer Air-Conditioning Cycle  </vt:lpstr>
      <vt:lpstr>Outline</vt:lpstr>
      <vt:lpstr>objectives</vt:lpstr>
      <vt:lpstr>Chart for use</vt:lpstr>
      <vt:lpstr>Examples of Psychrometric Calculations for Summer  </vt:lpstr>
      <vt:lpstr>Example 1. Summer Cycle </vt:lpstr>
      <vt:lpstr>Procedure Summer Cycle</vt:lpstr>
      <vt:lpstr>Procedure Summer Cycle</vt:lpstr>
      <vt:lpstr>Procedure Summer Cycle</vt:lpstr>
      <vt:lpstr>Using Protractor-Procedure Summer Cycle</vt:lpstr>
      <vt:lpstr>Procedure Summer Cycle</vt:lpstr>
      <vt:lpstr>Finding Supply air Temperature  ts- Using Room Ratio Line</vt:lpstr>
      <vt:lpstr>Summer cycle calculation- air mass flow rate to room …..ma</vt:lpstr>
      <vt:lpstr>Cooling coil output</vt:lpstr>
      <vt:lpstr>PowerPoint Presentation</vt:lpstr>
      <vt:lpstr>PowerPoint Presentation</vt:lpstr>
      <vt:lpstr>HEATER OUTPUT</vt:lpstr>
      <vt:lpstr>SUMMER CYCLE COMPLETEION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Air-Conditioning Cycle  </dc:title>
  <dc:creator>Hassan Hassoon</dc:creator>
  <cp:lastModifiedBy>Hassan Hassoon</cp:lastModifiedBy>
  <cp:revision>7</cp:revision>
  <dcterms:created xsi:type="dcterms:W3CDTF">2024-01-21T11:20:02Z</dcterms:created>
  <dcterms:modified xsi:type="dcterms:W3CDTF">2025-02-26T11:37:00Z</dcterms:modified>
</cp:coreProperties>
</file>