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5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99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38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668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30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71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307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2024-03-31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151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2024-03-31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758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2024-03-31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9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E05996-1DD0-4BAE-A12A-4DBD5B592029}" type="datetimeFigureOut">
              <a:rPr lang="en-CA" smtClean="0"/>
              <a:t>2024-03-31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65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12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E05996-1DD0-4BAE-A12A-4DBD5B592029}" type="datetimeFigureOut">
              <a:rPr lang="en-CA" smtClean="0"/>
              <a:t>2024-03-31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8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 Structure and Function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(Part 2)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895927"/>
            <a:ext cx="10058400" cy="5310909"/>
          </a:xfrm>
        </p:spPr>
        <p:txBody>
          <a:bodyPr/>
          <a:lstStyle/>
          <a:p>
            <a:r>
              <a:rPr lang="en-US" b="1" dirty="0"/>
              <a:t>Neurons: </a:t>
            </a:r>
            <a:r>
              <a:rPr lang="en-US" dirty="0"/>
              <a:t>Specialized cells that can receive and transmit chemical or electrical signals</a:t>
            </a:r>
          </a:p>
          <a:p>
            <a:r>
              <a:rPr lang="en-US" b="1" dirty="0"/>
              <a:t>Glia cells: </a:t>
            </a:r>
            <a:r>
              <a:rPr lang="en-US" dirty="0"/>
              <a:t>non-neuronal cells that provide support functions for the neurons.</a:t>
            </a:r>
          </a:p>
          <a:p>
            <a:r>
              <a:rPr lang="en-US" b="1" dirty="0"/>
              <a:t>Soma: </a:t>
            </a:r>
            <a:r>
              <a:rPr lang="en-US" dirty="0"/>
              <a:t>The cell body of a neuron, which contains the nucleus and various other organelles.</a:t>
            </a:r>
          </a:p>
          <a:p>
            <a:r>
              <a:rPr lang="en-US" b="1" dirty="0"/>
              <a:t>Dendrite: </a:t>
            </a:r>
            <a:r>
              <a:rPr lang="en-US" dirty="0"/>
              <a:t>A structure that extends away from the cell body to receive messages from other neurons</a:t>
            </a:r>
          </a:p>
          <a:p>
            <a:r>
              <a:rPr lang="en-US" b="1" dirty="0"/>
              <a:t>Synapse: </a:t>
            </a:r>
            <a:r>
              <a:rPr lang="en-US" dirty="0"/>
              <a:t>A junction between two neurons where neuronal signals are communicated</a:t>
            </a:r>
          </a:p>
          <a:p>
            <a:r>
              <a:rPr lang="en-US" b="1" dirty="0"/>
              <a:t>Axon: </a:t>
            </a:r>
            <a:r>
              <a:rPr lang="en-US" dirty="0"/>
              <a:t>The part of the neuron that carries impulses away from the cell body. </a:t>
            </a:r>
          </a:p>
          <a:p>
            <a:r>
              <a:rPr lang="en-US" b="1" dirty="0"/>
              <a:t>Myelin sheath: </a:t>
            </a:r>
            <a:r>
              <a:rPr lang="en-US" dirty="0"/>
              <a:t>A cellular extension containing a fatty substance produced by glia that surrounds and insulates axons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472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03" y="506331"/>
            <a:ext cx="8841798" cy="59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5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23636"/>
            <a:ext cx="10058400" cy="4945458"/>
          </a:xfrm>
        </p:spPr>
        <p:txBody>
          <a:bodyPr/>
          <a:lstStyle/>
          <a:p>
            <a:r>
              <a:rPr lang="en-CA" b="1" dirty="0"/>
              <a:t>CNS: </a:t>
            </a:r>
            <a:r>
              <a:rPr lang="en-CA" dirty="0"/>
              <a:t>The </a:t>
            </a:r>
            <a:r>
              <a:rPr lang="en-CA" u="sng" dirty="0"/>
              <a:t>C</a:t>
            </a:r>
            <a:r>
              <a:rPr lang="en-CA" dirty="0"/>
              <a:t>entral </a:t>
            </a:r>
            <a:r>
              <a:rPr lang="en-CA" u="sng" dirty="0"/>
              <a:t>N</a:t>
            </a:r>
            <a:r>
              <a:rPr lang="en-CA" dirty="0"/>
              <a:t>ervous </a:t>
            </a:r>
            <a:r>
              <a:rPr lang="en-CA" u="sng" dirty="0"/>
              <a:t>S</a:t>
            </a:r>
            <a:r>
              <a:rPr lang="en-CA" dirty="0"/>
              <a:t>ystem – made up of the brain and spinal cord</a:t>
            </a:r>
          </a:p>
          <a:p>
            <a:r>
              <a:rPr lang="en-CA" b="1" dirty="0"/>
              <a:t>PNS: </a:t>
            </a:r>
            <a:r>
              <a:rPr lang="en-CA" dirty="0"/>
              <a:t>The </a:t>
            </a:r>
            <a:r>
              <a:rPr lang="en-CA" u="sng" dirty="0"/>
              <a:t>P</a:t>
            </a:r>
            <a:r>
              <a:rPr lang="en-CA" dirty="0"/>
              <a:t>eripheral </a:t>
            </a:r>
            <a:r>
              <a:rPr lang="en-CA" u="sng" dirty="0"/>
              <a:t>N</a:t>
            </a:r>
            <a:r>
              <a:rPr lang="en-CA" dirty="0"/>
              <a:t>ervous </a:t>
            </a:r>
            <a:r>
              <a:rPr lang="en-CA" u="sng" dirty="0"/>
              <a:t>S</a:t>
            </a:r>
            <a:r>
              <a:rPr lang="en-CA" dirty="0"/>
              <a:t>ystem – made up of </a:t>
            </a:r>
            <a:r>
              <a:rPr lang="en-US" dirty="0"/>
              <a:t>all of the nerves that branch out from the brain and spinal cord and extend to other parts of the body</a:t>
            </a:r>
            <a:endParaRPr lang="en-CA" dirty="0"/>
          </a:p>
          <a:p>
            <a:r>
              <a:rPr lang="en-CA" b="1" dirty="0"/>
              <a:t>CSF: </a:t>
            </a:r>
            <a:r>
              <a:rPr lang="en-CA" u="sng" dirty="0"/>
              <a:t>C</a:t>
            </a:r>
            <a:r>
              <a:rPr lang="en-CA" dirty="0"/>
              <a:t>erebro</a:t>
            </a:r>
            <a:r>
              <a:rPr lang="en-CA" u="sng" dirty="0"/>
              <a:t>s</a:t>
            </a:r>
            <a:r>
              <a:rPr lang="en-CA" dirty="0"/>
              <a:t>pinal </a:t>
            </a:r>
            <a:r>
              <a:rPr lang="en-CA" u="sng" dirty="0"/>
              <a:t>F</a:t>
            </a:r>
            <a:r>
              <a:rPr lang="en-CA" dirty="0"/>
              <a:t>luid - </a:t>
            </a:r>
            <a:r>
              <a:rPr lang="en-US" dirty="0"/>
              <a:t>a clear fluid that surrounds the brain and spinal cord.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374" y="2508147"/>
            <a:ext cx="4458212" cy="390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9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CD1B-834C-3218-13AD-D23CBAE9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36706-60E3-5089-5ADC-E40829898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Define the following with your partner: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Joint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Cartilage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Tendon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Ligament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b="1" dirty="0"/>
              <a:t>Explain the following: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CNS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PNS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CSF</a:t>
            </a:r>
          </a:p>
          <a:p>
            <a:pPr marL="201168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204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ECAE-5122-37D9-EEF3-85DBB173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24ACD-2724-40F5-4AA5-41B2AFFDB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Scientific Writing and Communication: Papers, Proposals, and Presentations" by Angelika H. Hofmann.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Writing for Science and Engineering: Papers, Presentations and Reports" by Heather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Silyn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-Roberts.</a:t>
            </a:r>
          </a:p>
        </p:txBody>
      </p:sp>
    </p:spTree>
    <p:extLst>
      <p:ext uri="{BB962C8B-B14F-4D97-AF65-F5344CB8AC3E}">
        <p14:creationId xmlns:p14="http://schemas.microsoft.com/office/powerpoint/2010/main" val="337455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9074-59EF-BE5E-6B5B-6C99CE31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0BE1E-5F1C-C2D6-5F1E-28C703F59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Introduce fundamental anatomical terms to enable precise communication in describing human body structures.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Explain the hierarchical organization of the human body from atoms to systems, emphasizing the importance of anatomical terminology in scientific discourse.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Encourage application of anatomical terminology through practical exercises and case studies, fostering critical thinking and problem-solving skills in biomedical contexts.</a:t>
            </a:r>
          </a:p>
        </p:txBody>
      </p:sp>
    </p:spTree>
    <p:extLst>
      <p:ext uri="{BB962C8B-B14F-4D97-AF65-F5344CB8AC3E}">
        <p14:creationId xmlns:p14="http://schemas.microsoft.com/office/powerpoint/2010/main" val="300339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38909"/>
            <a:ext cx="10058400" cy="5811793"/>
          </a:xfrm>
        </p:spPr>
        <p:txBody>
          <a:bodyPr/>
          <a:lstStyle/>
          <a:p>
            <a:r>
              <a:rPr lang="en-US" b="1" dirty="0"/>
              <a:t>Endocrine gland: </a:t>
            </a:r>
            <a:r>
              <a:rPr lang="en-US" dirty="0"/>
              <a:t>The gland that secretes hormones into the surrounding interstitial fluid, which then diffuse into blood and are carried to various organs and tissues within the body</a:t>
            </a:r>
          </a:p>
          <a:p>
            <a:r>
              <a:rPr lang="en-US" b="1" dirty="0"/>
              <a:t>Exocrine glands: </a:t>
            </a:r>
            <a:r>
              <a:rPr lang="en-US" dirty="0"/>
              <a:t>Glands that secrete chemicals through ducts that lead outside the gland (not to the blood).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81" y="3160957"/>
            <a:ext cx="7747989" cy="338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1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32873"/>
            <a:ext cx="10058400" cy="4936221"/>
          </a:xfrm>
        </p:spPr>
        <p:txBody>
          <a:bodyPr/>
          <a:lstStyle/>
          <a:p>
            <a:r>
              <a:rPr lang="en-US" b="1" dirty="0"/>
              <a:t>Thyroid gland: </a:t>
            </a:r>
            <a:r>
              <a:rPr lang="en-US" dirty="0"/>
              <a:t>An endocrine gland located in the neck that produces thyroid hormones</a:t>
            </a:r>
          </a:p>
          <a:p>
            <a:r>
              <a:rPr lang="en-US" b="1" dirty="0"/>
              <a:t>Hypothyroidism: </a:t>
            </a:r>
            <a:r>
              <a:rPr lang="en-US" dirty="0"/>
              <a:t>also called underactive thyroid, is when the thyroid gland doesn't make enough thyroid hormones to meet your body's needs. </a:t>
            </a:r>
          </a:p>
          <a:p>
            <a:r>
              <a:rPr lang="en-US" b="1" dirty="0"/>
              <a:t>Hyperthyroidism: </a:t>
            </a:r>
            <a:r>
              <a:rPr lang="en-US" dirty="0"/>
              <a:t>also called overactive thyroid, is when the thyroid gland makes more thyroid hormones than your body needs.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681"/>
          <a:stretch/>
        </p:blipFill>
        <p:spPr>
          <a:xfrm>
            <a:off x="3773634" y="3121891"/>
            <a:ext cx="3559246" cy="35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36073"/>
            <a:ext cx="10058400" cy="4733021"/>
          </a:xfrm>
        </p:spPr>
        <p:txBody>
          <a:bodyPr/>
          <a:lstStyle/>
          <a:p>
            <a:r>
              <a:rPr lang="en-US" b="1" dirty="0"/>
              <a:t>Parathyroid gland: </a:t>
            </a:r>
            <a:r>
              <a:rPr lang="en-US" dirty="0"/>
              <a:t>The gland located on the surface of the thyroid that produces parathyroid hormone</a:t>
            </a:r>
          </a:p>
          <a:p>
            <a:r>
              <a:rPr lang="en-US" b="1" dirty="0"/>
              <a:t>Adrenal gland: </a:t>
            </a:r>
            <a:r>
              <a:rPr lang="en-US" dirty="0"/>
              <a:t>The endocrine gland associated with the kidneys</a:t>
            </a:r>
          </a:p>
          <a:p>
            <a:r>
              <a:rPr lang="en-US" b="1" dirty="0"/>
              <a:t>Thymus: </a:t>
            </a:r>
            <a:r>
              <a:rPr lang="en-US" dirty="0"/>
              <a:t>The gland located behind the sternum that produces </a:t>
            </a:r>
            <a:r>
              <a:rPr lang="en-US" dirty="0" err="1"/>
              <a:t>thymosin</a:t>
            </a:r>
            <a:r>
              <a:rPr lang="en-US" dirty="0"/>
              <a:t> hormones that contribute to the development of the immune system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10" y="3292763"/>
            <a:ext cx="3002386" cy="2896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020" y="3292763"/>
            <a:ext cx="2670579" cy="3111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131" y="3292763"/>
            <a:ext cx="3251105" cy="24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2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96" r="4848"/>
          <a:stretch/>
        </p:blipFill>
        <p:spPr>
          <a:xfrm>
            <a:off x="6677891" y="1043709"/>
            <a:ext cx="5514109" cy="4705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7" y="701964"/>
            <a:ext cx="6485775" cy="5855854"/>
          </a:xfrm>
        </p:spPr>
        <p:txBody>
          <a:bodyPr/>
          <a:lstStyle/>
          <a:p>
            <a:r>
              <a:rPr lang="en-US" b="1" dirty="0"/>
              <a:t>Axial skeleton: </a:t>
            </a:r>
            <a:r>
              <a:rPr lang="en-US" dirty="0"/>
              <a:t>Skeleton that forms the central axis of the body and includes the bones of the skull, the </a:t>
            </a:r>
            <a:r>
              <a:rPr lang="en-US" dirty="0" err="1"/>
              <a:t>ossicles</a:t>
            </a:r>
            <a:r>
              <a:rPr lang="en-US" dirty="0"/>
              <a:t> of the middle ear, the hyoid bone of the throat, the vertebral column, and the thoracic cage (ribcage)</a:t>
            </a:r>
          </a:p>
          <a:p>
            <a:endParaRPr lang="en-US" dirty="0"/>
          </a:p>
          <a:p>
            <a:r>
              <a:rPr lang="en-US" b="1" dirty="0"/>
              <a:t>Appendicular skeleton: </a:t>
            </a:r>
            <a:r>
              <a:rPr lang="en-US" dirty="0"/>
              <a:t>Composed of the bones of the upper and lower limbs.</a:t>
            </a:r>
          </a:p>
          <a:p>
            <a:endParaRPr lang="en-US" dirty="0"/>
          </a:p>
          <a:p>
            <a:r>
              <a:rPr lang="en-US" b="1" dirty="0"/>
              <a:t>Pectoral girdle: </a:t>
            </a:r>
            <a:r>
              <a:rPr lang="en-US" dirty="0"/>
              <a:t>Consists of the clavicle and the scapula and attaches each upper limb to the axial skeleton.</a:t>
            </a:r>
          </a:p>
          <a:p>
            <a:endParaRPr lang="en-US" dirty="0"/>
          </a:p>
          <a:p>
            <a:r>
              <a:rPr lang="en-US" b="1" dirty="0"/>
              <a:t>Pelvic girdle: </a:t>
            </a:r>
            <a:r>
              <a:rPr lang="en-US" dirty="0"/>
              <a:t>is formed by the hip bone which serves as the attachment point for each lower limb.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13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34473"/>
            <a:ext cx="10058400" cy="4834621"/>
          </a:xfrm>
        </p:spPr>
        <p:txBody>
          <a:bodyPr/>
          <a:lstStyle/>
          <a:p>
            <a:r>
              <a:rPr lang="en-US" b="1" dirty="0"/>
              <a:t>Joint: </a:t>
            </a:r>
            <a:r>
              <a:rPr lang="en-US" dirty="0"/>
              <a:t>The point at which two or more bones meet</a:t>
            </a:r>
          </a:p>
          <a:p>
            <a:r>
              <a:rPr lang="en-US" b="1" dirty="0"/>
              <a:t>Cartilage: </a:t>
            </a:r>
            <a:r>
              <a:rPr lang="en-US" dirty="0"/>
              <a:t>The tough but flexible tissue that covers the ends of bones at a joint. </a:t>
            </a:r>
          </a:p>
          <a:p>
            <a:r>
              <a:rPr lang="en-CA" b="1" dirty="0"/>
              <a:t>Ligament: </a:t>
            </a:r>
            <a:r>
              <a:rPr lang="en-US" dirty="0"/>
              <a:t>The fibrous connective tissue that connects bones to other bones.</a:t>
            </a:r>
          </a:p>
          <a:p>
            <a:r>
              <a:rPr lang="en-US" b="1" dirty="0"/>
              <a:t>Tendon: </a:t>
            </a:r>
            <a:r>
              <a:rPr lang="en-US" dirty="0"/>
              <a:t>A fibrous connective tissue that attaches muscle to bone.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7" t="7554" r="8102" b="4958"/>
          <a:stretch/>
        </p:blipFill>
        <p:spPr>
          <a:xfrm>
            <a:off x="3258588" y="3121892"/>
            <a:ext cx="5735783" cy="36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026" y="1025237"/>
            <a:ext cx="7132320" cy="4963930"/>
          </a:xfrm>
        </p:spPr>
        <p:txBody>
          <a:bodyPr/>
          <a:lstStyle/>
          <a:p>
            <a:r>
              <a:rPr lang="en-US" b="1" dirty="0"/>
              <a:t>Cardiac muscle: </a:t>
            </a:r>
            <a:r>
              <a:rPr lang="en-US" dirty="0"/>
              <a:t>The muscle tissue found only in the heart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Smooth muscle: </a:t>
            </a:r>
            <a:r>
              <a:rPr lang="en-US" dirty="0"/>
              <a:t>The muscle that occurs in the walls of hollow organs such as the intestines, stomach, and urinary bladder, and around passages such as the respiratory tract and blood vessels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Skeletal muscle: </a:t>
            </a:r>
            <a:r>
              <a:rPr lang="en-US" dirty="0"/>
              <a:t>The muscles that attach to bones and control locomotion and any movement that can be consciously controlled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6" y="1101129"/>
            <a:ext cx="41338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1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62182"/>
            <a:ext cx="10058400" cy="4806912"/>
          </a:xfrm>
        </p:spPr>
        <p:txBody>
          <a:bodyPr/>
          <a:lstStyle/>
          <a:p>
            <a:r>
              <a:rPr lang="en-US" b="1" dirty="0"/>
              <a:t>Myofibril: </a:t>
            </a:r>
            <a:r>
              <a:rPr lang="en-US" dirty="0"/>
              <a:t>The long cylindrical structures that lie parallel to the muscle fiber</a:t>
            </a:r>
          </a:p>
          <a:p>
            <a:r>
              <a:rPr lang="en-US" b="1" dirty="0"/>
              <a:t>Myofilament: </a:t>
            </a:r>
            <a:r>
              <a:rPr lang="en-US" dirty="0"/>
              <a:t>The small structures that make up myofibrils</a:t>
            </a:r>
          </a:p>
          <a:p>
            <a:r>
              <a:rPr lang="en-CA" b="1" dirty="0"/>
              <a:t>Sarcolemma: </a:t>
            </a:r>
            <a:r>
              <a:rPr lang="en-CA" dirty="0"/>
              <a:t>The plasma membrane of a skeletal muscle fiber</a:t>
            </a:r>
          </a:p>
          <a:p>
            <a:r>
              <a:rPr lang="en-US" b="1" dirty="0"/>
              <a:t>Sarcomere: </a:t>
            </a:r>
            <a:r>
              <a:rPr lang="en-US" dirty="0"/>
              <a:t>The unit of contraction in a muscle cell.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495" y="3064610"/>
            <a:ext cx="8011969" cy="335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4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10818</TotalTime>
  <Words>716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Retrospect</vt:lpstr>
      <vt:lpstr>Animal Structure and Function (Part 2)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Hsurji</dc:creator>
  <cp:lastModifiedBy>Heshu Jalal</cp:lastModifiedBy>
  <cp:revision>53</cp:revision>
  <dcterms:created xsi:type="dcterms:W3CDTF">2022-03-19T07:02:24Z</dcterms:created>
  <dcterms:modified xsi:type="dcterms:W3CDTF">2024-03-31T07:24:21Z</dcterms:modified>
</cp:coreProperties>
</file>