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00" y="-2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26440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750" y="1819275"/>
            <a:ext cx="10604500" cy="212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473" y="199962"/>
            <a:ext cx="5222875" cy="125675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3810" algn="l">
              <a:lnSpc>
                <a:spcPts val="3130"/>
              </a:lnSpc>
              <a:spcBef>
                <a:spcPts val="500"/>
              </a:spcBef>
            </a:pPr>
            <a:r>
              <a:rPr lang="en-US" i="0" dirty="0" smtClean="0">
                <a:solidFill>
                  <a:srgbClr val="000000"/>
                </a:solidFill>
              </a:rPr>
              <a:t>Tishk International University </a:t>
            </a:r>
            <a:r>
              <a:rPr lang="en-US" i="0" dirty="0">
                <a:solidFill>
                  <a:srgbClr val="000000"/>
                </a:solidFill>
              </a:rPr>
              <a:t/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Nutrition</a:t>
            </a:r>
            <a:r>
              <a:rPr lang="en-US" i="0" spc="-55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</a:t>
            </a:r>
            <a:r>
              <a:rPr lang="en-US" i="0" spc="-25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Diet </a:t>
            </a:r>
            <a:r>
              <a:rPr lang="en-US" i="0" spc="-10" dirty="0">
                <a:solidFill>
                  <a:srgbClr val="000000"/>
                </a:solidFill>
              </a:rPr>
              <a:t>Department </a:t>
            </a:r>
            <a:r>
              <a:rPr lang="ku-Arab-IQ" i="0" spc="-10" dirty="0" smtClean="0">
                <a:solidFill>
                  <a:srgbClr val="000000"/>
                </a:solidFill>
              </a:rPr>
              <a:t/>
            </a:r>
            <a:br>
              <a:rPr lang="ku-Arab-IQ" i="0" spc="-10" dirty="0" smtClean="0">
                <a:solidFill>
                  <a:srgbClr val="000000"/>
                </a:solidFill>
              </a:rPr>
            </a:br>
            <a:r>
              <a:rPr lang="en-US" i="0" dirty="0" smtClean="0">
                <a:solidFill>
                  <a:srgbClr val="000000"/>
                </a:solidFill>
              </a:rPr>
              <a:t>Principles</a:t>
            </a:r>
            <a:r>
              <a:rPr lang="en-US" i="0" spc="-65" dirty="0" smtClean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of</a:t>
            </a:r>
            <a:r>
              <a:rPr lang="en-US" i="0" spc="-15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Food</a:t>
            </a:r>
            <a:r>
              <a:rPr lang="en-US" i="0" spc="-15" dirty="0">
                <a:solidFill>
                  <a:srgbClr val="000000"/>
                </a:solidFill>
              </a:rPr>
              <a:t> </a:t>
            </a:r>
            <a:r>
              <a:rPr lang="en-US" i="0" spc="-10" dirty="0">
                <a:solidFill>
                  <a:srgbClr val="000000"/>
                </a:solidFill>
              </a:rPr>
              <a:t>Science I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2286000"/>
            <a:ext cx="6860540" cy="1908086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278765" rIns="0" bIns="0" rtlCol="0">
            <a:spAutoFit/>
          </a:bodyPr>
          <a:lstStyle/>
          <a:p>
            <a:pPr marL="1324610" marR="1320800" algn="ctr">
              <a:lnSpc>
                <a:spcPct val="107700"/>
              </a:lnSpc>
              <a:spcBef>
                <a:spcPts val="2195"/>
              </a:spcBef>
            </a:pPr>
            <a:r>
              <a:rPr sz="2000" dirty="0">
                <a:latin typeface="Times New Roman"/>
                <a:cs typeface="Times New Roman"/>
              </a:rPr>
              <a:t>Principles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Food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Science</a:t>
            </a:r>
            <a:r>
              <a:rPr lang="ku-Arab-IQ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Practical</a:t>
            </a:r>
            <a:endParaRPr lang="ku-Arab-IQ" sz="2000" dirty="0" smtClean="0">
              <a:latin typeface="Times New Roman"/>
              <a:cs typeface="Times New Roman"/>
            </a:endParaRPr>
          </a:p>
          <a:p>
            <a:pPr marL="1324610" marR="1320800" algn="ctr">
              <a:lnSpc>
                <a:spcPct val="107700"/>
              </a:lnSpc>
              <a:spcBef>
                <a:spcPts val="2195"/>
              </a:spcBef>
            </a:pPr>
            <a:r>
              <a:rPr sz="2000" dirty="0" smtClean="0">
                <a:latin typeface="Times New Roman"/>
                <a:cs typeface="Times New Roman"/>
              </a:rPr>
              <a:t>1</a:t>
            </a:r>
            <a:r>
              <a:rPr sz="2000" baseline="24904" dirty="0" smtClean="0">
                <a:latin typeface="Times New Roman"/>
                <a:cs typeface="Times New Roman"/>
              </a:rPr>
              <a:t>st</a:t>
            </a:r>
            <a:r>
              <a:rPr sz="2000" spc="284" baseline="24904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Grade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Food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and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Acidity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/</a:t>
            </a:r>
            <a:r>
              <a:rPr lang="en-US" sz="2000" dirty="0" smtClean="0">
                <a:latin typeface="Times New Roman"/>
                <a:cs typeface="Times New Roman"/>
              </a:rPr>
              <a:t>3</a:t>
            </a:r>
            <a:r>
              <a:rPr lang="en-US" sz="2000" baseline="24904" dirty="0" smtClean="0">
                <a:latin typeface="Times New Roman"/>
                <a:cs typeface="Times New Roman"/>
              </a:rPr>
              <a:t>rd</a:t>
            </a:r>
            <a:r>
              <a:rPr sz="2000" spc="-25" dirty="0" smtClean="0">
                <a:latin typeface="Times New Roman"/>
                <a:cs typeface="Times New Roman"/>
              </a:rPr>
              <a:t>Lab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400" y="5149114"/>
            <a:ext cx="529094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Assistant</a:t>
            </a:r>
            <a:r>
              <a:rPr sz="2000" spc="-10" dirty="0">
                <a:latin typeface="Times New Roman"/>
                <a:cs typeface="Times New Roman"/>
              </a:rPr>
              <a:t> Lecturer: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Pary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Ameer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Arsalan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4086"/>
            <a:ext cx="6629400" cy="23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40" y="76200"/>
            <a:ext cx="280733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2534"/>
            <a:ext cx="2859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Health</a:t>
            </a:r>
            <a:r>
              <a:rPr spc="-30" dirty="0"/>
              <a:t> </a:t>
            </a:r>
            <a:r>
              <a:rPr spc="-10" dirty="0"/>
              <a:t>Implications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181" y="1160285"/>
            <a:ext cx="10912475" cy="47904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Effects</a:t>
            </a:r>
            <a:r>
              <a:rPr sz="24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dietary</a:t>
            </a:r>
            <a:r>
              <a:rPr sz="24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acids</a:t>
            </a:r>
            <a:r>
              <a:rPr sz="24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bases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on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human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health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consumption of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acidic</a:t>
            </a:r>
            <a:r>
              <a:rPr sz="24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or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basic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influence</a:t>
            </a:r>
            <a:r>
              <a:rPr sz="24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metabolic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processes,</a:t>
            </a:r>
            <a:r>
              <a:rPr sz="24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potentially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impacting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overall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health.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Role</a:t>
            </a:r>
            <a:r>
              <a:rPr sz="24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balanced</a:t>
            </a:r>
            <a:r>
              <a:rPr sz="2400" b="1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pH for</a:t>
            </a:r>
            <a:r>
              <a:rPr sz="2400" b="1" spc="-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digestive</a:t>
            </a:r>
            <a:r>
              <a:rPr sz="24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health</a:t>
            </a:r>
            <a:endParaRPr sz="2400">
              <a:latin typeface="Times New Roman"/>
              <a:cs typeface="Times New Roman"/>
            </a:endParaRPr>
          </a:p>
          <a:p>
            <a:pPr marL="12700" marR="6985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400" spc="19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balanced</a:t>
            </a:r>
            <a:r>
              <a:rPr sz="24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dietary</a:t>
            </a:r>
            <a:r>
              <a:rPr sz="2400" spc="3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sz="2400" spc="3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essential</a:t>
            </a:r>
            <a:r>
              <a:rPr sz="2400" spc="3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400" spc="3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optimal</a:t>
            </a:r>
            <a:r>
              <a:rPr sz="2400" spc="3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digestion.</a:t>
            </a:r>
            <a:r>
              <a:rPr sz="24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Extremely</a:t>
            </a:r>
            <a:r>
              <a:rPr sz="2400" spc="3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acidic</a:t>
            </a:r>
            <a:r>
              <a:rPr sz="2400" spc="3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or</a:t>
            </a:r>
            <a:r>
              <a:rPr sz="24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alkaline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diets</a:t>
            </a:r>
            <a:r>
              <a:rPr sz="24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4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lead</a:t>
            </a:r>
            <a:r>
              <a:rPr sz="24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digestive</a:t>
            </a:r>
            <a:r>
              <a:rPr sz="240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issues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affect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nutrient</a:t>
            </a:r>
            <a:r>
              <a:rPr sz="24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absorption.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Link</a:t>
            </a:r>
            <a:r>
              <a:rPr sz="24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between acidic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diets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certain</a:t>
            </a:r>
            <a:r>
              <a:rPr sz="24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health</a:t>
            </a:r>
            <a:r>
              <a:rPr sz="2400" b="1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conditions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1050"/>
              </a:spcBef>
              <a:tabLst>
                <a:tab pos="814069" algn="l"/>
                <a:tab pos="1749425" algn="l"/>
                <a:tab pos="2195195" algn="l"/>
                <a:tab pos="3114040" algn="l"/>
                <a:tab pos="3982720" algn="l"/>
                <a:tab pos="4583430" algn="l"/>
                <a:tab pos="5349875" algn="l"/>
                <a:tab pos="6302375" algn="l"/>
                <a:tab pos="6732270" algn="l"/>
                <a:tab pos="8192770" algn="l"/>
                <a:tab pos="8841740" algn="l"/>
                <a:tab pos="9541510" algn="l"/>
                <a:tab pos="10460355" algn="l"/>
              </a:tabLst>
            </a:pP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High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intake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acidic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has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been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linked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conditions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like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acid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reflux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gastrointestinal</a:t>
            </a:r>
            <a:r>
              <a:rPr sz="2400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discomfort,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emphasizing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need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balance</a:t>
            </a:r>
            <a:r>
              <a:rPr sz="24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diet.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883" y="305805"/>
            <a:ext cx="7952232" cy="64399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Procedure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1528"/>
            <a:ext cx="9379585" cy="379539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900" algn="l"/>
              </a:tabLst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Prepare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Equipment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865"/>
              </a:spcBef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Clean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calibrate</a:t>
            </a:r>
            <a:r>
              <a:rPr sz="24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pH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meter: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200" spc="-10" dirty="0">
                <a:latin typeface="Times New Roman"/>
                <a:cs typeface="Times New Roman"/>
              </a:rPr>
              <a:t>Steps:</a:t>
            </a:r>
            <a:endParaRPr sz="2200">
              <a:latin typeface="Times New Roman"/>
              <a:cs typeface="Times New Roman"/>
            </a:endParaRPr>
          </a:p>
          <a:p>
            <a:pPr marL="310515" lvl="1" indent="-297815">
              <a:lnSpc>
                <a:spcPct val="100000"/>
              </a:lnSpc>
              <a:spcBef>
                <a:spcPts val="1785"/>
              </a:spcBef>
              <a:buClr>
                <a:srgbClr val="C00000"/>
              </a:buClr>
              <a:buFont typeface="Wingdings"/>
              <a:buChar char=""/>
              <a:tabLst>
                <a:tab pos="310515" algn="l"/>
              </a:tabLst>
            </a:pPr>
            <a:r>
              <a:rPr sz="2200" dirty="0">
                <a:latin typeface="Times New Roman"/>
                <a:cs typeface="Times New Roman"/>
              </a:rPr>
              <a:t>Rinse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electrode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with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distilled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water.</a:t>
            </a:r>
            <a:endParaRPr sz="2200">
              <a:latin typeface="Times New Roman"/>
              <a:cs typeface="Times New Roman"/>
            </a:endParaRPr>
          </a:p>
          <a:p>
            <a:pPr marL="311150" lvl="1" indent="-29845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/>
              <a:buChar char=""/>
              <a:tabLst>
                <a:tab pos="311150" algn="l"/>
              </a:tabLst>
            </a:pPr>
            <a:r>
              <a:rPr sz="2200" dirty="0">
                <a:latin typeface="Times New Roman"/>
                <a:cs typeface="Times New Roman"/>
              </a:rPr>
              <a:t>Calibrate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meter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using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standard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buffer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solutions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(pH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4.0,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7.0,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and/or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10.0).</a:t>
            </a:r>
            <a:endParaRPr sz="2200">
              <a:latin typeface="Times New Roman"/>
              <a:cs typeface="Times New Roman"/>
            </a:endParaRPr>
          </a:p>
          <a:p>
            <a:pPr marL="310515" lvl="1" indent="-297815">
              <a:lnSpc>
                <a:spcPct val="100000"/>
              </a:lnSpc>
              <a:spcBef>
                <a:spcPts val="1789"/>
              </a:spcBef>
              <a:buClr>
                <a:srgbClr val="C00000"/>
              </a:buClr>
              <a:buFont typeface="Wingdings"/>
              <a:buChar char=""/>
              <a:tabLst>
                <a:tab pos="310515" algn="l"/>
              </a:tabLst>
            </a:pPr>
            <a:r>
              <a:rPr sz="2200" dirty="0">
                <a:latin typeface="Times New Roman"/>
                <a:cs typeface="Times New Roman"/>
              </a:rPr>
              <a:t>Follow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manufacturer’s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instructions.</a:t>
            </a:r>
            <a:endParaRPr sz="2200">
              <a:latin typeface="Times New Roman"/>
              <a:cs typeface="Times New Roman"/>
            </a:endParaRPr>
          </a:p>
          <a:p>
            <a:pPr marL="310515" lvl="1" indent="-297815">
              <a:lnSpc>
                <a:spcPct val="100000"/>
              </a:lnSpc>
              <a:spcBef>
                <a:spcPts val="1789"/>
              </a:spcBef>
              <a:buClr>
                <a:srgbClr val="C00000"/>
              </a:buClr>
              <a:buFont typeface="Wingdings"/>
              <a:buChar char=""/>
              <a:tabLst>
                <a:tab pos="310515" algn="l"/>
              </a:tabLst>
            </a:pPr>
            <a:r>
              <a:rPr sz="2200" dirty="0">
                <a:latin typeface="Times New Roman"/>
                <a:cs typeface="Times New Roman"/>
              </a:rPr>
              <a:t>Ensure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temperature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compensation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feature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(if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available)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adjusted.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5833" y="565150"/>
            <a:ext cx="2527427" cy="31592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2.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Prepare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Food </a:t>
            </a:r>
            <a:r>
              <a:rPr sz="2400" b="1" spc="-10" dirty="0">
                <a:latin typeface="Times New Roman"/>
                <a:cs typeface="Times New Roman"/>
              </a:rPr>
              <a:t>Sample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036" y="1663954"/>
            <a:ext cx="11004550" cy="38665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Times New Roman"/>
                <a:cs typeface="Times New Roman"/>
              </a:rPr>
              <a:t>Liquids: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Measure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without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dilution.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Semi-solids: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Homogenize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sample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(e.g.,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yogurt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sauces)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ensure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consistency.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10" dirty="0">
                <a:latin typeface="Times New Roman"/>
                <a:cs typeface="Times New Roman"/>
              </a:rPr>
              <a:t>Solids: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Blend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crush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slurry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small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amount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distilled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water.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sample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contains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particles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fibers,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filter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mixture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obtain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smooth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liquid.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Use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clean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container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all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sample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preparations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avoid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contamination.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3642" y="1928431"/>
            <a:ext cx="2995929" cy="435127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8234" y="639952"/>
            <a:ext cx="581025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365" y="646557"/>
            <a:ext cx="10513060" cy="5078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3.</a:t>
            </a:r>
            <a:r>
              <a:rPr sz="24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Measure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Times New Roman"/>
                <a:cs typeface="Times New Roman"/>
              </a:rPr>
              <a:t>pH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400">
              <a:latin typeface="Times New Roman"/>
              <a:cs typeface="Times New Roman"/>
            </a:endParaRPr>
          </a:p>
          <a:p>
            <a:pPr marL="118745" indent="-114300">
              <a:lnSpc>
                <a:spcPct val="100000"/>
              </a:lnSpc>
              <a:buSzPct val="95833"/>
              <a:buChar char="•"/>
              <a:tabLst>
                <a:tab pos="118745" algn="l"/>
              </a:tabLst>
            </a:pPr>
            <a:r>
              <a:rPr sz="2400" dirty="0">
                <a:latin typeface="Times New Roman"/>
                <a:cs typeface="Times New Roman"/>
              </a:rPr>
              <a:t>Rinse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distilled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water 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gently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blot 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tissue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paper.</a:t>
            </a:r>
            <a:endParaRPr sz="2400">
              <a:latin typeface="Times New Roman"/>
              <a:cs typeface="Times New Roman"/>
            </a:endParaRPr>
          </a:p>
          <a:p>
            <a:pPr marL="118745" indent="-11430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18745" algn="l"/>
              </a:tabLst>
            </a:pPr>
            <a:r>
              <a:rPr sz="2400" dirty="0">
                <a:latin typeface="Times New Roman"/>
                <a:cs typeface="Times New Roman"/>
              </a:rPr>
              <a:t>Immerse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prepared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sample:</a:t>
            </a:r>
            <a:endParaRPr sz="2400">
              <a:latin typeface="Times New Roman"/>
              <a:cs typeface="Times New Roman"/>
            </a:endParaRPr>
          </a:p>
          <a:p>
            <a:pPr marL="118745" indent="-11430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18745" algn="l"/>
              </a:tabLst>
            </a:pP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liquids,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submerge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directly.</a:t>
            </a:r>
            <a:endParaRPr sz="2400">
              <a:latin typeface="Times New Roman"/>
              <a:cs typeface="Times New Roman"/>
            </a:endParaRPr>
          </a:p>
          <a:p>
            <a:pPr marL="12700" marR="5080" indent="-8255">
              <a:lnSpc>
                <a:spcPct val="150000"/>
              </a:lnSpc>
              <a:buSzPct val="95833"/>
              <a:buChar char="•"/>
              <a:tabLst>
                <a:tab pos="118745" algn="l"/>
              </a:tabLst>
            </a:pPr>
            <a:r>
              <a:rPr sz="2400" dirty="0">
                <a:latin typeface="Times New Roman"/>
                <a:cs typeface="Times New Roman"/>
              </a:rPr>
              <a:t>	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semi-</a:t>
            </a:r>
            <a:r>
              <a:rPr sz="2400" dirty="0">
                <a:latin typeface="Times New Roman"/>
                <a:cs typeface="Times New Roman"/>
              </a:rPr>
              <a:t>solid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solid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samples,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insert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electrode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homogenized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mixture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or </a:t>
            </a:r>
            <a:r>
              <a:rPr sz="2400" spc="-10" dirty="0">
                <a:latin typeface="Times New Roman"/>
                <a:cs typeface="Times New Roman"/>
              </a:rPr>
              <a:t>slurry.</a:t>
            </a:r>
            <a:endParaRPr sz="2400">
              <a:latin typeface="Times New Roman"/>
              <a:cs typeface="Times New Roman"/>
            </a:endParaRPr>
          </a:p>
          <a:p>
            <a:pPr marL="12700" marR="5080" indent="-8255">
              <a:lnSpc>
                <a:spcPct val="150000"/>
              </a:lnSpc>
              <a:spcBef>
                <a:spcPts val="5"/>
              </a:spcBef>
              <a:buSzPct val="95833"/>
              <a:buChar char="•"/>
              <a:tabLst>
                <a:tab pos="118745" algn="l"/>
                <a:tab pos="848994" algn="l"/>
                <a:tab pos="1367155" algn="l"/>
                <a:tab pos="1903730" algn="l"/>
                <a:tab pos="2440305" algn="l"/>
                <a:tab pos="3295015" algn="l"/>
                <a:tab pos="3696335" algn="l"/>
                <a:tab pos="4949190" algn="l"/>
                <a:tab pos="5654675" algn="l"/>
                <a:tab pos="6340475" algn="l"/>
                <a:tab pos="7011670" algn="l"/>
                <a:tab pos="7310120" algn="l"/>
                <a:tab pos="7928609" algn="l"/>
                <a:tab pos="9059545" algn="l"/>
                <a:tab pos="9460865" algn="l"/>
              </a:tabLst>
            </a:pPr>
            <a:r>
              <a:rPr sz="2400" spc="-20" dirty="0">
                <a:latin typeface="Times New Roman"/>
                <a:cs typeface="Times New Roman"/>
              </a:rPr>
              <a:t>	Wait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pH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meter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stabilize.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This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may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take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few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seconds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minutes, </a:t>
            </a:r>
            <a:r>
              <a:rPr sz="2400" dirty="0">
                <a:latin typeface="Times New Roman"/>
                <a:cs typeface="Times New Roman"/>
              </a:rPr>
              <a:t>depending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the </a:t>
            </a:r>
            <a:r>
              <a:rPr sz="2400" spc="-10" dirty="0">
                <a:latin typeface="Times New Roman"/>
                <a:cs typeface="Times New Roman"/>
              </a:rPr>
              <a:t>device.</a:t>
            </a:r>
            <a:endParaRPr sz="2400">
              <a:latin typeface="Times New Roman"/>
              <a:cs typeface="Times New Roman"/>
            </a:endParaRPr>
          </a:p>
          <a:p>
            <a:pPr marL="118745" indent="-11430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18745" algn="l"/>
              </a:tabLst>
            </a:pPr>
            <a:r>
              <a:rPr sz="2400" dirty="0">
                <a:latin typeface="Times New Roman"/>
                <a:cs typeface="Times New Roman"/>
              </a:rPr>
              <a:t>Record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value.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556" y="633221"/>
            <a:ext cx="11043920" cy="4810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Times New Roman"/>
              <a:buAutoNum type="arabicPeriod" startAt="4"/>
              <a:tabLst>
                <a:tab pos="317500" algn="l"/>
              </a:tabLst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Rinse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Repeat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10"/>
              </a:spcBef>
              <a:buClr>
                <a:srgbClr val="C00000"/>
              </a:buClr>
              <a:buFont typeface="Times New Roman"/>
              <a:buAutoNum type="arabicPeriod" startAt="4"/>
            </a:pPr>
            <a:endParaRPr sz="2400">
              <a:latin typeface="Times New Roman"/>
              <a:cs typeface="Times New Roman"/>
            </a:endParaRPr>
          </a:p>
          <a:p>
            <a:pPr marL="240029" marR="6985" lvl="1" indent="-227329">
              <a:lnSpc>
                <a:spcPts val="2590"/>
              </a:lnSpc>
              <a:buFont typeface="Arial MT"/>
              <a:buChar char="•"/>
              <a:tabLst>
                <a:tab pos="241300" algn="l"/>
                <a:tab pos="1064260" algn="l"/>
                <a:tab pos="1800225" algn="l"/>
                <a:tab pos="3677920" algn="l"/>
                <a:tab pos="4449445" algn="l"/>
                <a:tab pos="5001260" algn="l"/>
                <a:tab pos="6293485" algn="l"/>
                <a:tab pos="7016115" algn="l"/>
                <a:tab pos="8174355" algn="l"/>
                <a:tab pos="9029700" algn="l"/>
                <a:tab pos="9445625" algn="l"/>
                <a:tab pos="10300970" algn="l"/>
              </a:tabLst>
            </a:pPr>
            <a:r>
              <a:rPr sz="2400" spc="-10" dirty="0">
                <a:latin typeface="Times New Roman"/>
                <a:cs typeface="Times New Roman"/>
              </a:rPr>
              <a:t>After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each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measurement,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rinse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electrode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distilled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water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avoid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cross- 	contamination.</a:t>
            </a:r>
            <a:endParaRPr sz="2400">
              <a:latin typeface="Times New Roman"/>
              <a:cs typeface="Times New Roman"/>
            </a:endParaRPr>
          </a:p>
          <a:p>
            <a:pPr marL="240029" lvl="1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multiple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samples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tested,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thoroughly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samples.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0"/>
              </a:spcBef>
            </a:pP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buAutoNum type="arabicPeriod" startAt="5"/>
              <a:tabLst>
                <a:tab pos="317500" algn="l"/>
              </a:tabLst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Clean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Store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Equipment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00"/>
              </a:spcBef>
              <a:buClr>
                <a:srgbClr val="C00000"/>
              </a:buClr>
              <a:buFont typeface="Times New Roman"/>
              <a:buAutoNum type="arabicPeriod" startAt="5"/>
            </a:pPr>
            <a:endParaRPr sz="2400">
              <a:latin typeface="Times New Roman"/>
              <a:cs typeface="Times New Roman"/>
            </a:endParaRPr>
          </a:p>
          <a:p>
            <a:pPr marL="240029" marR="5080" lvl="1" indent="-227329">
              <a:lnSpc>
                <a:spcPts val="2590"/>
              </a:lnSpc>
              <a:buFont typeface="Arial MT"/>
              <a:buChar char="•"/>
              <a:tabLst>
                <a:tab pos="241300" algn="l"/>
                <a:tab pos="1073150" algn="l"/>
                <a:tab pos="1583690" algn="l"/>
                <a:tab pos="2837180" algn="l"/>
                <a:tab pos="3516629" algn="l"/>
                <a:tab pos="4633595" algn="l"/>
                <a:tab pos="5449570" algn="l"/>
                <a:tab pos="6028690" algn="l"/>
                <a:tab pos="6807200" algn="l"/>
                <a:tab pos="7113905" algn="l"/>
                <a:tab pos="7488555" algn="l"/>
                <a:tab pos="7761605" algn="l"/>
                <a:tab pos="8781415" algn="l"/>
                <a:tab pos="9900285" algn="l"/>
                <a:tab pos="10293350" algn="l"/>
              </a:tabLst>
            </a:pPr>
            <a:r>
              <a:rPr sz="2400" spc="-10" dirty="0">
                <a:latin typeface="Times New Roman"/>
                <a:cs typeface="Times New Roman"/>
              </a:rPr>
              <a:t>Rinse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electrode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distilled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water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place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35" dirty="0">
                <a:latin typeface="Times New Roman"/>
                <a:cs typeface="Times New Roman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storage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solution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buffer 	</a:t>
            </a:r>
            <a:r>
              <a:rPr sz="2400" dirty="0">
                <a:latin typeface="Times New Roman"/>
                <a:cs typeface="Times New Roman"/>
              </a:rPr>
              <a:t>solution,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recommended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manufacturer.</a:t>
            </a:r>
            <a:endParaRPr sz="2400">
              <a:latin typeface="Times New Roman"/>
              <a:cs typeface="Times New Roman"/>
            </a:endParaRPr>
          </a:p>
          <a:p>
            <a:pPr marL="240029" lvl="1" indent="-227329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>
                <a:latin typeface="Times New Roman"/>
                <a:cs typeface="Times New Roman"/>
              </a:rPr>
              <a:t>Clean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containers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during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procedure.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556" y="633221"/>
            <a:ext cx="11043920" cy="5024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tabLst>
                <a:tab pos="317500" algn="l"/>
              </a:tabLst>
            </a:pPr>
            <a:r>
              <a:rPr lang="en-US" sz="32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Procedure: Litmus Test</a:t>
            </a:r>
          </a:p>
          <a:p>
            <a:pPr>
              <a:buFont typeface="+mj-lt"/>
              <a:buAutoNum type="arabicPeriod"/>
            </a:pPr>
            <a:endParaRPr lang="ku-Arab-IQ" sz="2400" dirty="0" smtClean="0">
              <a:cs typeface="+mj-cs"/>
            </a:endParaRP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Take two strips of litmus paper: </a:t>
            </a:r>
            <a:r>
              <a:rPr lang="en-US" sz="2400" b="1" dirty="0" smtClean="0">
                <a:cs typeface="+mj-cs"/>
              </a:rPr>
              <a:t>red litmus</a:t>
            </a:r>
            <a:r>
              <a:rPr lang="en-US" sz="2400" dirty="0" smtClean="0">
                <a:cs typeface="+mj-cs"/>
              </a:rPr>
              <a:t> and </a:t>
            </a:r>
            <a:r>
              <a:rPr lang="en-US" sz="2400" b="1" dirty="0" smtClean="0">
                <a:cs typeface="+mj-cs"/>
              </a:rPr>
              <a:t>blue litmus</a:t>
            </a:r>
            <a:r>
              <a:rPr lang="en-US" sz="2400" dirty="0" smtClean="0">
                <a:cs typeface="+mj-cs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Pour a small amount of the test solution into a clean container.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Dip the </a:t>
            </a:r>
            <a:r>
              <a:rPr lang="en-US" sz="2400" b="1" dirty="0" smtClean="0">
                <a:cs typeface="+mj-cs"/>
              </a:rPr>
              <a:t>blue litmus paper</a:t>
            </a:r>
            <a:r>
              <a:rPr lang="en-US" sz="2400" dirty="0" smtClean="0">
                <a:cs typeface="+mj-cs"/>
              </a:rPr>
              <a:t> into the solution for </a:t>
            </a:r>
            <a:r>
              <a:rPr lang="en-US" sz="2400" b="1" dirty="0" smtClean="0">
                <a:cs typeface="+mj-cs"/>
              </a:rPr>
              <a:t>2–3 seconds</a:t>
            </a:r>
            <a:r>
              <a:rPr lang="en-US" sz="2400" dirty="0" smtClean="0">
                <a:cs typeface="+mj-cs"/>
              </a:rPr>
              <a:t> and remove it.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Observe any change in color of the blue litmus paper.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Dip the </a:t>
            </a:r>
            <a:r>
              <a:rPr lang="en-US" sz="2400" b="1" dirty="0" smtClean="0">
                <a:cs typeface="+mj-cs"/>
              </a:rPr>
              <a:t>red litmus paper</a:t>
            </a:r>
            <a:r>
              <a:rPr lang="en-US" sz="2400" dirty="0" smtClean="0">
                <a:cs typeface="+mj-cs"/>
              </a:rPr>
              <a:t> into the solution for </a:t>
            </a:r>
            <a:r>
              <a:rPr lang="en-US" sz="2400" b="1" dirty="0" smtClean="0">
                <a:cs typeface="+mj-cs"/>
              </a:rPr>
              <a:t>2–3 seconds</a:t>
            </a:r>
            <a:r>
              <a:rPr lang="en-US" sz="2400" dirty="0" smtClean="0">
                <a:cs typeface="+mj-cs"/>
              </a:rPr>
              <a:t> and remove it.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Observe any change in color of the red litmus paper.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cs typeface="+mj-cs"/>
              </a:rPr>
              <a:t>Record the results: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If </a:t>
            </a:r>
            <a:r>
              <a:rPr lang="en-US" sz="2400" b="1" dirty="0" smtClean="0">
                <a:cs typeface="+mj-cs"/>
              </a:rPr>
              <a:t>blue litmus turns red</a:t>
            </a:r>
            <a:r>
              <a:rPr lang="en-US" sz="2400" dirty="0" smtClean="0">
                <a:cs typeface="+mj-cs"/>
              </a:rPr>
              <a:t>, the solution is </a:t>
            </a:r>
            <a:r>
              <a:rPr lang="en-US" sz="2400" b="1" dirty="0" smtClean="0">
                <a:cs typeface="+mj-cs"/>
              </a:rPr>
              <a:t>acidic</a:t>
            </a:r>
            <a:r>
              <a:rPr lang="en-US" sz="2400" dirty="0" smtClean="0">
                <a:cs typeface="+mj-cs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If </a:t>
            </a:r>
            <a:r>
              <a:rPr lang="en-US" sz="2400" b="1" dirty="0" smtClean="0">
                <a:cs typeface="+mj-cs"/>
              </a:rPr>
              <a:t>red litmus turns blue</a:t>
            </a:r>
            <a:r>
              <a:rPr lang="en-US" sz="2400" dirty="0" smtClean="0">
                <a:cs typeface="+mj-cs"/>
              </a:rPr>
              <a:t>, the solution is </a:t>
            </a:r>
            <a:r>
              <a:rPr lang="en-US" sz="2400" b="1" dirty="0" smtClean="0">
                <a:cs typeface="+mj-cs"/>
              </a:rPr>
              <a:t>basic (alkaline)</a:t>
            </a:r>
            <a:r>
              <a:rPr lang="en-US" sz="2400" dirty="0" smtClean="0">
                <a:cs typeface="+mj-cs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cs typeface="+mj-cs"/>
              </a:rPr>
              <a:t>If </a:t>
            </a:r>
            <a:r>
              <a:rPr lang="en-US" sz="2400" b="1" dirty="0" smtClean="0">
                <a:cs typeface="+mj-cs"/>
              </a:rPr>
              <a:t>no color change</a:t>
            </a:r>
            <a:r>
              <a:rPr lang="en-US" sz="2400" dirty="0" smtClean="0">
                <a:cs typeface="+mj-cs"/>
              </a:rPr>
              <a:t> occurs, the solution is </a:t>
            </a:r>
            <a:r>
              <a:rPr lang="en-US" sz="2400" b="1" dirty="0" smtClean="0">
                <a:cs typeface="+mj-cs"/>
              </a:rPr>
              <a:t>neutral</a:t>
            </a:r>
            <a:r>
              <a:rPr lang="en-US" sz="2400" dirty="0" smtClean="0">
                <a:cs typeface="+mj-cs"/>
              </a:rPr>
              <a:t>.</a:t>
            </a:r>
          </a:p>
          <a:p>
            <a:pPr marL="12700" marR="6985" lvl="1">
              <a:lnSpc>
                <a:spcPts val="2590"/>
              </a:lnSpc>
              <a:tabLst>
                <a:tab pos="241300" algn="l"/>
                <a:tab pos="1064260" algn="l"/>
                <a:tab pos="1800225" algn="l"/>
                <a:tab pos="3677920" algn="l"/>
                <a:tab pos="4449445" algn="l"/>
                <a:tab pos="5001260" algn="l"/>
                <a:tab pos="6293485" algn="l"/>
                <a:tab pos="7016115" algn="l"/>
                <a:tab pos="8174355" algn="l"/>
                <a:tab pos="9029700" algn="l"/>
                <a:tab pos="9445625" algn="l"/>
                <a:tab pos="1030097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348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1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Observation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819275"/>
          <a:ext cx="10515600" cy="212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3670"/>
                <a:gridCol w="5281930"/>
              </a:tblGrid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rgbClr val="843B0C"/>
                          </a:solidFill>
                          <a:latin typeface="Times New Roman"/>
                          <a:cs typeface="Times New Roman"/>
                        </a:rPr>
                        <a:t>Sample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843B0C"/>
                          </a:solidFill>
                          <a:latin typeface="Times New Roman"/>
                          <a:cs typeface="Times New Roman"/>
                        </a:rPr>
                        <a:t>pH</a:t>
                      </a:r>
                      <a:r>
                        <a:rPr sz="1800" b="1" spc="-10" dirty="0">
                          <a:solidFill>
                            <a:srgbClr val="843B0C"/>
                          </a:solidFill>
                          <a:latin typeface="Times New Roman"/>
                          <a:cs typeface="Times New Roman"/>
                        </a:rPr>
                        <a:t> Measure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130" y="602462"/>
            <a:ext cx="10049764" cy="5653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069705" y="1151001"/>
            <a:ext cx="15163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843B0C"/>
                </a:solidFill>
                <a:latin typeface="Times New Roman"/>
                <a:cs typeface="Times New Roman"/>
              </a:rPr>
              <a:t>Q &amp;</a:t>
            </a:r>
            <a:r>
              <a:rPr sz="4400" spc="-2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4400" spc="-50" dirty="0">
                <a:solidFill>
                  <a:srgbClr val="843B0C"/>
                </a:solidFill>
                <a:latin typeface="Times New Roman"/>
                <a:cs typeface="Times New Roman"/>
              </a:rPr>
              <a:t>A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2E5496"/>
                </a:solidFill>
              </a:rPr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80745" y="1676780"/>
            <a:ext cx="488759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Times New Roman"/>
                <a:cs typeface="Times New Roman"/>
              </a:rPr>
              <a:t>pH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20" dirty="0">
                <a:latin typeface="Times New Roman"/>
                <a:cs typeface="Times New Roman"/>
              </a:rPr>
              <a:t> Food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Times New Roman"/>
                <a:cs typeface="Times New Roman"/>
              </a:rPr>
              <a:t>pH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Determination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Methods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35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Times New Roman"/>
                <a:cs typeface="Times New Roman"/>
              </a:rPr>
              <a:t>Impact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pH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on Food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Preservation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Acid-</a:t>
            </a:r>
            <a:r>
              <a:rPr sz="2400" b="1" dirty="0">
                <a:latin typeface="Times New Roman"/>
                <a:cs typeface="Times New Roman"/>
              </a:rPr>
              <a:t>Base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reactions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Food</a:t>
            </a:r>
            <a:r>
              <a:rPr sz="2400" b="1" spc="-10" dirty="0">
                <a:latin typeface="Times New Roman"/>
                <a:cs typeface="Times New Roman"/>
              </a:rPr>
              <a:t> science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0029" indent="-227329">
              <a:lnSpc>
                <a:spcPct val="100000"/>
              </a:lnSpc>
              <a:buFont typeface="Arial MT"/>
              <a:buChar char="•"/>
              <a:tabLst>
                <a:tab pos="240029" algn="l"/>
              </a:tabLst>
            </a:pPr>
            <a:r>
              <a:rPr sz="2400" b="1" dirty="0">
                <a:latin typeface="Times New Roman"/>
                <a:cs typeface="Times New Roman"/>
              </a:rPr>
              <a:t>Health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Implications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0"/>
            <a:ext cx="60198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1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i="0" dirty="0">
                <a:solidFill>
                  <a:srgbClr val="111111"/>
                </a:solidFill>
                <a:latin typeface="Times New Roman"/>
                <a:cs typeface="Times New Roman"/>
              </a:rPr>
              <a:t>Definition</a:t>
            </a:r>
            <a:r>
              <a:rPr b="1" i="0" spc="-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b="1" i="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b="1" i="0" spc="-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b="1" i="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b="1" i="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b="1" i="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b="1" i="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b="1" i="0" dirty="0">
                <a:solidFill>
                  <a:srgbClr val="111111"/>
                </a:solidFill>
                <a:latin typeface="Times New Roman"/>
                <a:cs typeface="Times New Roman"/>
              </a:rPr>
              <a:t>its</a:t>
            </a:r>
            <a:r>
              <a:rPr b="1" i="0" spc="-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b="1" i="0" spc="-10" dirty="0">
                <a:solidFill>
                  <a:srgbClr val="111111"/>
                </a:solidFill>
                <a:latin typeface="Times New Roman"/>
                <a:cs typeface="Times New Roman"/>
              </a:rPr>
              <a:t>measurement</a:t>
            </a:r>
            <a:r>
              <a:rPr b="1" i="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b="1" i="0" spc="-20" dirty="0">
                <a:solidFill>
                  <a:srgbClr val="111111"/>
                </a:solidFill>
                <a:latin typeface="Times New Roman"/>
                <a:cs typeface="Times New Roman"/>
              </a:rPr>
              <a:t>scale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1702" y="3794123"/>
            <a:ext cx="9821051" cy="27485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36700" y="1578990"/>
            <a:ext cx="1013841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</a:tabLst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measure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how acidic</a:t>
            </a:r>
            <a:r>
              <a:rPr sz="24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or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basic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solution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is,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scale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0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 14.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60"/>
              </a:spcBef>
              <a:buClr>
                <a:srgbClr val="111111"/>
              </a:buClr>
              <a:buFont typeface="Wingdings"/>
              <a:buChar char=""/>
            </a:pPr>
            <a:endParaRPr sz="24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50000"/>
              </a:lnSpc>
              <a:buFont typeface="Wingdings"/>
              <a:buChar char=""/>
              <a:tabLst>
                <a:tab pos="354965" algn="l"/>
                <a:tab pos="1202690" algn="l"/>
                <a:tab pos="1931670" algn="l"/>
                <a:tab pos="2321560" algn="l"/>
                <a:tab pos="2609850" algn="l"/>
                <a:tab pos="2949575" algn="l"/>
                <a:tab pos="4406900" algn="l"/>
                <a:tab pos="5464175" algn="l"/>
                <a:tab pos="6376035" algn="l"/>
                <a:tab pos="7256780" algn="l"/>
                <a:tab pos="7545070" algn="l"/>
                <a:tab pos="8645525" algn="l"/>
                <a:tab pos="9685020" algn="l"/>
              </a:tabLst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400" spc="3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level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111111"/>
                </a:solidFill>
                <a:latin typeface="Times New Roman"/>
                <a:cs typeface="Times New Roman"/>
              </a:rPr>
              <a:t>7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considered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neutral,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values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below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111111"/>
                </a:solidFill>
                <a:latin typeface="Times New Roman"/>
                <a:cs typeface="Times New Roman"/>
              </a:rPr>
              <a:t>7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indicate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i="1" spc="-10" dirty="0">
                <a:solidFill>
                  <a:srgbClr val="843B0C"/>
                </a:solidFill>
                <a:latin typeface="Times New Roman"/>
                <a:cs typeface="Times New Roman"/>
              </a:rPr>
              <a:t>acidity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and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values</a:t>
            </a:r>
            <a:r>
              <a:rPr sz="24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above</a:t>
            </a:r>
            <a:r>
              <a:rPr sz="24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7 indicate</a:t>
            </a:r>
            <a:r>
              <a:rPr sz="24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1F4E79"/>
                </a:solidFill>
                <a:latin typeface="Times New Roman"/>
                <a:cs typeface="Times New Roman"/>
              </a:rPr>
              <a:t>alkalinity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8550" y="228600"/>
            <a:ext cx="2372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Acidity</a:t>
            </a:r>
            <a:r>
              <a:rPr spc="-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Foods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200" y="838200"/>
            <a:ext cx="7924800" cy="568040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Types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acids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commonly</a:t>
            </a:r>
            <a:r>
              <a:rPr sz="22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found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2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(e.g.,</a:t>
            </a:r>
            <a:r>
              <a:rPr sz="22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citric,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acetic,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lactic)</a:t>
            </a:r>
            <a:endParaRPr sz="2200" dirty="0">
              <a:latin typeface="Times New Roman"/>
              <a:cs typeface="Times New Roman"/>
            </a:endParaRPr>
          </a:p>
          <a:p>
            <a:pPr marL="12700" marR="9525">
              <a:lnSpc>
                <a:spcPts val="2160"/>
              </a:lnSpc>
              <a:spcBef>
                <a:spcPts val="1035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Common</a:t>
            </a:r>
            <a:r>
              <a:rPr sz="2200" spc="25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2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acids</a:t>
            </a:r>
            <a:r>
              <a:rPr sz="2200" spc="2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include</a:t>
            </a:r>
            <a:r>
              <a:rPr sz="22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citric</a:t>
            </a:r>
            <a:r>
              <a:rPr sz="2200" spc="229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</a:t>
            </a:r>
            <a:r>
              <a:rPr sz="22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2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citrus</a:t>
            </a:r>
            <a:r>
              <a:rPr sz="22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fruits,</a:t>
            </a:r>
            <a:r>
              <a:rPr sz="2200" spc="2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acetic</a:t>
            </a:r>
            <a:r>
              <a:rPr sz="22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</a:t>
            </a:r>
            <a:r>
              <a:rPr sz="22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vinegar,</a:t>
            </a:r>
            <a:r>
              <a:rPr sz="2200" spc="-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lactic</a:t>
            </a:r>
            <a:r>
              <a:rPr sz="22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fermented</a:t>
            </a:r>
            <a:r>
              <a:rPr sz="220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foods.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These</a:t>
            </a:r>
            <a:r>
              <a:rPr sz="2200" i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acids</a:t>
            </a:r>
            <a:r>
              <a:rPr sz="2200" i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contribute</a:t>
            </a:r>
            <a:r>
              <a:rPr sz="2200" i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i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i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overall</a:t>
            </a:r>
            <a:r>
              <a:rPr sz="2200" i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flavor</a:t>
            </a:r>
            <a:r>
              <a:rPr sz="2200" i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i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preservation</a:t>
            </a:r>
            <a:r>
              <a:rPr sz="2200" i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i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solidFill>
                  <a:srgbClr val="111111"/>
                </a:solidFill>
                <a:latin typeface="Times New Roman"/>
                <a:cs typeface="Times New Roman"/>
              </a:rPr>
              <a:t>food.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Role</a:t>
            </a:r>
            <a:r>
              <a:rPr sz="22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taste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flavor</a:t>
            </a:r>
            <a:r>
              <a:rPr sz="2200" b="1" spc="-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profiling</a:t>
            </a:r>
            <a:endParaRPr sz="22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160"/>
              </a:lnSpc>
              <a:spcBef>
                <a:spcPts val="1040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enhances</a:t>
            </a:r>
            <a:r>
              <a:rPr sz="22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flavor</a:t>
            </a:r>
            <a:r>
              <a:rPr sz="22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200" spc="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balance</a:t>
            </a:r>
            <a:r>
              <a:rPr sz="22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sweetness</a:t>
            </a:r>
            <a:r>
              <a:rPr sz="22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200" spc="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products.</a:t>
            </a:r>
            <a:r>
              <a:rPr sz="2200" spc="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It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also</a:t>
            </a:r>
            <a:r>
              <a:rPr sz="2200" spc="2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plays</a:t>
            </a:r>
            <a:r>
              <a:rPr sz="2200" spc="2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200" spc="25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significant</a:t>
            </a:r>
            <a:r>
              <a:rPr sz="2200" spc="2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role</a:t>
            </a:r>
            <a:r>
              <a:rPr sz="2200" spc="2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2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how</a:t>
            </a:r>
            <a:r>
              <a:rPr sz="2200" spc="2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we</a:t>
            </a:r>
            <a:r>
              <a:rPr sz="2200" spc="2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perceive</a:t>
            </a:r>
            <a:r>
              <a:rPr sz="2200" spc="2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taste,</a:t>
            </a:r>
            <a:r>
              <a:rPr sz="2200" spc="2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with</a:t>
            </a:r>
            <a:r>
              <a:rPr sz="2200" spc="2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different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acids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providing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unique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flavor</a:t>
            </a:r>
            <a:r>
              <a:rPr sz="22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notes.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8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Geographical</a:t>
            </a:r>
            <a:r>
              <a:rPr sz="2200" b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seasonal</a:t>
            </a:r>
            <a:r>
              <a:rPr sz="2200" b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variations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levels</a:t>
            </a:r>
            <a:endParaRPr sz="2200" dirty="0">
              <a:latin typeface="Times New Roman"/>
              <a:cs typeface="Times New Roman"/>
            </a:endParaRPr>
          </a:p>
          <a:p>
            <a:pPr marL="12700" marR="6350">
              <a:lnSpc>
                <a:spcPts val="2160"/>
              </a:lnSpc>
              <a:spcBef>
                <a:spcPts val="1040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200" spc="3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levels</a:t>
            </a:r>
            <a:r>
              <a:rPr sz="2200" spc="3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200" spc="3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vary</a:t>
            </a:r>
            <a:r>
              <a:rPr sz="2200" spc="38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based</a:t>
            </a:r>
            <a:r>
              <a:rPr sz="2200" spc="39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on</a:t>
            </a:r>
            <a:r>
              <a:rPr sz="2200" spc="39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3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geographical</a:t>
            </a:r>
            <a:r>
              <a:rPr sz="2200" spc="3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origin</a:t>
            </a:r>
            <a:r>
              <a:rPr sz="2200" spc="39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spc="38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200" spc="3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food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product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seasonal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changes.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25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200" spc="4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example,</a:t>
            </a:r>
            <a:r>
              <a:rPr sz="2200" spc="4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tomatoes</a:t>
            </a:r>
            <a:r>
              <a:rPr sz="2200" spc="43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grown</a:t>
            </a:r>
            <a:r>
              <a:rPr sz="2200" spc="4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4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different</a:t>
            </a:r>
            <a:r>
              <a:rPr sz="2200" spc="4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soils</a:t>
            </a:r>
            <a:r>
              <a:rPr sz="2200" spc="4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may</a:t>
            </a:r>
            <a:r>
              <a:rPr sz="2200" spc="4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have</a:t>
            </a:r>
            <a:r>
              <a:rPr sz="2200" spc="43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different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levels.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0386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1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Methods</a:t>
            </a:r>
            <a:r>
              <a:rPr spc="-5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pH</a:t>
            </a:r>
            <a:r>
              <a:rPr spc="-35" dirty="0"/>
              <a:t> </a:t>
            </a:r>
            <a:r>
              <a:rPr spc="-10" dirty="0"/>
              <a:t>Determination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7831" y="3793616"/>
            <a:ext cx="4491228" cy="26992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809115"/>
            <a:ext cx="545909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Common</a:t>
            </a:r>
            <a:r>
              <a:rPr sz="2400" b="1" spc="49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methods</a:t>
            </a:r>
            <a:r>
              <a:rPr sz="2400" b="1" spc="48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400" b="1" spc="43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measuring</a:t>
            </a:r>
            <a:r>
              <a:rPr sz="2400" b="1" spc="48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b="1" spc="48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in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4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products:</a:t>
            </a: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(e.g.,</a:t>
            </a:r>
            <a:r>
              <a:rPr sz="24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meters,</a:t>
            </a:r>
            <a:r>
              <a:rPr sz="24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litmus</a:t>
            </a:r>
            <a:r>
              <a:rPr sz="24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tests)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spc="5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meters</a:t>
            </a:r>
            <a:r>
              <a:rPr sz="2400" spc="55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are</a:t>
            </a:r>
            <a:r>
              <a:rPr sz="2400" spc="5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popular</a:t>
            </a:r>
            <a:r>
              <a:rPr sz="2400" spc="5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400" spc="5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their</a:t>
            </a:r>
            <a:r>
              <a:rPr sz="2400" spc="55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accuracy,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while</a:t>
            </a:r>
            <a:r>
              <a:rPr sz="24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litmus</a:t>
            </a:r>
            <a:r>
              <a:rPr sz="24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tests</a:t>
            </a:r>
            <a:r>
              <a:rPr sz="24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provide</a:t>
            </a:r>
            <a:r>
              <a:rPr sz="24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400" spc="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quick</a:t>
            </a:r>
            <a:r>
              <a:rPr sz="24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indication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of acidity</a:t>
            </a:r>
            <a:r>
              <a:rPr sz="24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through</a:t>
            </a:r>
            <a:r>
              <a:rPr sz="24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color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changes.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Both</a:t>
            </a:r>
            <a:r>
              <a:rPr sz="2400" spc="525" dirty="0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methods</a:t>
            </a:r>
            <a:r>
              <a:rPr sz="2400" spc="530" dirty="0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have</a:t>
            </a:r>
            <a:r>
              <a:rPr sz="2400" spc="530" dirty="0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their</a:t>
            </a:r>
            <a:r>
              <a:rPr sz="2400" spc="530" dirty="0">
                <a:solidFill>
                  <a:srgbClr val="111111"/>
                </a:solidFill>
                <a:latin typeface="Times New Roman"/>
                <a:cs typeface="Times New Roman"/>
              </a:rPr>
              <a:t>  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specific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applications</a:t>
            </a:r>
            <a:r>
              <a:rPr sz="240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4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4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testing.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8006" y="233679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848106"/>
            <a:ext cx="6938009" cy="537660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0"/>
              </a:spcBef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Factors</a:t>
            </a:r>
            <a:r>
              <a:rPr sz="24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affecting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4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measurements</a:t>
            </a:r>
            <a:endParaRPr sz="24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590"/>
              </a:lnSpc>
              <a:spcBef>
                <a:spcPts val="1035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Factors</a:t>
            </a:r>
            <a:r>
              <a:rPr sz="2400" spc="3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such</a:t>
            </a:r>
            <a:r>
              <a:rPr sz="2400" spc="3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as</a:t>
            </a:r>
            <a:r>
              <a:rPr sz="2400" spc="3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temperature,</a:t>
            </a:r>
            <a:r>
              <a:rPr sz="2400" spc="3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400" spc="3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presence</a:t>
            </a:r>
            <a:r>
              <a:rPr sz="24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spc="3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dissolved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salts,</a:t>
            </a:r>
            <a:r>
              <a:rPr sz="2400" spc="5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400" spc="5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400" spc="58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freshness</a:t>
            </a:r>
            <a:r>
              <a:rPr sz="2400" spc="5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spc="5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400" spc="58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sample</a:t>
            </a:r>
            <a:r>
              <a:rPr sz="2400" spc="5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400" spc="5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affect</a:t>
            </a:r>
            <a:r>
              <a:rPr sz="2400" spc="58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111111"/>
                </a:solidFill>
                <a:latin typeface="Times New Roman"/>
                <a:cs typeface="Times New Roman"/>
              </a:rPr>
              <a:t>pH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readings.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590"/>
              </a:lnSpc>
              <a:spcBef>
                <a:spcPts val="1015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Ensuring</a:t>
            </a:r>
            <a:r>
              <a:rPr sz="2400" spc="1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consistent</a:t>
            </a:r>
            <a:r>
              <a:rPr sz="2400" spc="1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measurement</a:t>
            </a:r>
            <a:r>
              <a:rPr sz="2400" spc="1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conditions</a:t>
            </a:r>
            <a:r>
              <a:rPr sz="2400" spc="15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sz="2400" spc="1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vital</a:t>
            </a:r>
            <a:r>
              <a:rPr sz="2400" spc="1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for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reliability.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Laboratory</a:t>
            </a:r>
            <a:r>
              <a:rPr sz="24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versus</a:t>
            </a:r>
            <a:r>
              <a:rPr sz="24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field</a:t>
            </a:r>
            <a:r>
              <a:rPr sz="24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11111"/>
                </a:solidFill>
                <a:latin typeface="Times New Roman"/>
                <a:cs typeface="Times New Roman"/>
              </a:rPr>
              <a:t>testing</a:t>
            </a:r>
            <a:r>
              <a:rPr sz="24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techniques</a:t>
            </a:r>
            <a:endParaRPr sz="24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90000"/>
              </a:lnSpc>
              <a:spcBef>
                <a:spcPts val="1005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Laboratory</a:t>
            </a:r>
            <a:r>
              <a:rPr sz="2400" spc="3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methods</a:t>
            </a:r>
            <a:r>
              <a:rPr sz="2400" spc="4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generally</a:t>
            </a:r>
            <a:r>
              <a:rPr sz="2400" spc="4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provide</a:t>
            </a:r>
            <a:r>
              <a:rPr sz="2400" spc="3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more</a:t>
            </a:r>
            <a:r>
              <a:rPr sz="2400" spc="4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accurate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results,</a:t>
            </a:r>
            <a:r>
              <a:rPr sz="24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while</a:t>
            </a:r>
            <a:r>
              <a:rPr sz="24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field</a:t>
            </a:r>
            <a:r>
              <a:rPr sz="2400" spc="1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tests</a:t>
            </a:r>
            <a:r>
              <a:rPr sz="24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are</a:t>
            </a:r>
            <a:r>
              <a:rPr sz="24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quicker</a:t>
            </a:r>
            <a:r>
              <a:rPr sz="24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4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111111"/>
                </a:solidFill>
                <a:latin typeface="Times New Roman"/>
                <a:cs typeface="Times New Roman"/>
              </a:rPr>
              <a:t>suitable</a:t>
            </a:r>
            <a:r>
              <a:rPr lang="en-US" sz="2400" dirty="0" smtClean="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</a:p>
          <a:p>
            <a:pPr marL="12700" marR="5715" algn="just">
              <a:lnSpc>
                <a:spcPct val="90000"/>
              </a:lnSpc>
              <a:spcBef>
                <a:spcPts val="100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Choosing</a:t>
            </a:r>
            <a:r>
              <a:rPr sz="2400" spc="31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400" spc="31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appropriate</a:t>
            </a:r>
            <a:r>
              <a:rPr sz="2400" spc="31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method</a:t>
            </a:r>
            <a:r>
              <a:rPr sz="2400" spc="31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depends</a:t>
            </a:r>
            <a:r>
              <a:rPr sz="2400" spc="31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on</a:t>
            </a:r>
            <a:r>
              <a:rPr sz="2400" spc="31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111111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context</a:t>
            </a:r>
            <a:r>
              <a:rPr sz="24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Times New Roman"/>
                <a:cs typeface="Times New Roman"/>
              </a:rPr>
              <a:t>testing.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8978" y="1545463"/>
            <a:ext cx="3758183" cy="3758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783" y="1305868"/>
            <a:ext cx="3787811" cy="36230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406146"/>
            <a:ext cx="50946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Impact</a:t>
            </a:r>
            <a:r>
              <a:rPr spc="-4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pH</a:t>
            </a:r>
            <a:r>
              <a:rPr spc="-30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Food</a:t>
            </a:r>
            <a:r>
              <a:rPr spc="-25" dirty="0"/>
              <a:t> </a:t>
            </a:r>
            <a:r>
              <a:rPr spc="-10" dirty="0"/>
              <a:t>Preservation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15585" y="1028166"/>
            <a:ext cx="7158990" cy="540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Most</a:t>
            </a:r>
            <a:r>
              <a:rPr sz="2000" spc="4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bacteria</a:t>
            </a:r>
            <a:r>
              <a:rPr sz="2000" spc="4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prefer</a:t>
            </a:r>
            <a:r>
              <a:rPr sz="2000" spc="45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neutral</a:t>
            </a:r>
            <a:r>
              <a:rPr sz="2000" b="1" spc="4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000" b="1" spc="4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levels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sz="2000" spc="43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Lowering</a:t>
            </a:r>
            <a:r>
              <a:rPr sz="2000" spc="4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000" spc="4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000" spc="4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inhibit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microbial</a:t>
            </a:r>
            <a:r>
              <a:rPr sz="20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growth,</a:t>
            </a:r>
            <a:r>
              <a:rPr sz="200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thus</a:t>
            </a:r>
            <a:r>
              <a:rPr sz="20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enhancing</a:t>
            </a:r>
            <a:r>
              <a:rPr sz="20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0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shelf</a:t>
            </a:r>
            <a:r>
              <a:rPr sz="20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life</a:t>
            </a:r>
            <a:r>
              <a:rPr sz="20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0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products.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Role</a:t>
            </a:r>
            <a:r>
              <a:rPr sz="20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0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0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preservation</a:t>
            </a:r>
            <a:r>
              <a:rPr sz="20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methods</a:t>
            </a:r>
            <a:r>
              <a:rPr sz="20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(pickling,</a:t>
            </a:r>
            <a:r>
              <a:rPr sz="20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fermentation)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60000"/>
              </a:lnSpc>
              <a:spcBef>
                <a:spcPts val="520"/>
              </a:spcBef>
            </a:pP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Acidity</a:t>
            </a:r>
            <a:r>
              <a:rPr sz="20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000" spc="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methods</a:t>
            </a:r>
            <a:r>
              <a:rPr sz="20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like</a:t>
            </a:r>
            <a:r>
              <a:rPr sz="2000" spc="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pickling</a:t>
            </a:r>
            <a:r>
              <a:rPr sz="2000" spc="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000" spc="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fermentation</a:t>
            </a:r>
            <a:r>
              <a:rPr sz="20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plays</a:t>
            </a:r>
            <a:r>
              <a:rPr sz="2000" spc="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000" spc="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central</a:t>
            </a:r>
            <a:r>
              <a:rPr sz="2000" spc="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11111"/>
                </a:solidFill>
                <a:latin typeface="Times New Roman"/>
                <a:cs typeface="Times New Roman"/>
              </a:rPr>
              <a:t>role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0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000" spc="229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preservation</a:t>
            </a:r>
            <a:r>
              <a:rPr sz="2000" spc="2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by</a:t>
            </a:r>
            <a:r>
              <a:rPr sz="20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creating</a:t>
            </a:r>
            <a:r>
              <a:rPr sz="2000" spc="2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an</a:t>
            </a:r>
            <a:r>
              <a:rPr sz="2000" spc="2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environment</a:t>
            </a:r>
            <a:r>
              <a:rPr sz="2000" spc="2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that</a:t>
            </a:r>
            <a:r>
              <a:rPr sz="2000" spc="2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sz="2000" spc="2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unfavorable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spoilage</a:t>
            </a:r>
            <a:r>
              <a:rPr sz="20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organisms.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Examples</a:t>
            </a:r>
            <a:r>
              <a:rPr sz="2000" b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0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pH-sensitive</a:t>
            </a:r>
            <a:r>
              <a:rPr sz="2000" b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r>
              <a:rPr sz="20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0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their</a:t>
            </a:r>
            <a:r>
              <a:rPr sz="2000" b="1" spc="-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1111"/>
                </a:solidFill>
                <a:latin typeface="Times New Roman"/>
                <a:cs typeface="Times New Roman"/>
              </a:rPr>
              <a:t>shelf</a:t>
            </a:r>
            <a:r>
              <a:rPr sz="20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stability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70100"/>
              </a:lnSpc>
              <a:spcBef>
                <a:spcPts val="455"/>
              </a:spcBef>
            </a:pP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r>
              <a:rPr sz="2000" spc="1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like</a:t>
            </a:r>
            <a:r>
              <a:rPr sz="2000" spc="1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dairy</a:t>
            </a:r>
            <a:r>
              <a:rPr sz="2000" spc="1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products,</a:t>
            </a:r>
            <a:r>
              <a:rPr sz="2000" spc="1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meats,</a:t>
            </a:r>
            <a:r>
              <a:rPr sz="2000" spc="1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000" spc="1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certain</a:t>
            </a:r>
            <a:r>
              <a:rPr sz="2000" spc="1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fruits</a:t>
            </a:r>
            <a:r>
              <a:rPr sz="2000" spc="1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are</a:t>
            </a:r>
            <a:r>
              <a:rPr sz="2000" spc="1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111111"/>
                </a:solidFill>
                <a:latin typeface="Times New Roman"/>
                <a:cs typeface="Times New Roman"/>
              </a:rPr>
              <a:t>pH-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sensitive.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000" spc="3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instance,</a:t>
            </a:r>
            <a:r>
              <a:rPr sz="2000" spc="4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high-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acid</a:t>
            </a:r>
            <a:r>
              <a:rPr sz="2000" spc="4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r>
              <a:rPr sz="2000" spc="4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typicaly</a:t>
            </a:r>
            <a:r>
              <a:rPr sz="2000" spc="3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have</a:t>
            </a:r>
            <a:r>
              <a:rPr sz="2000" spc="40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longer</a:t>
            </a:r>
            <a:r>
              <a:rPr sz="2000" spc="4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shelf</a:t>
            </a:r>
            <a:r>
              <a:rPr sz="2000" spc="35" dirty="0">
                <a:solidFill>
                  <a:srgbClr val="111111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stability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compared</a:t>
            </a:r>
            <a:r>
              <a:rPr sz="20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0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1111"/>
                </a:solidFill>
                <a:latin typeface="Times New Roman"/>
                <a:cs typeface="Times New Roman"/>
              </a:rPr>
              <a:t>low-acid</a:t>
            </a:r>
            <a:r>
              <a:rPr sz="20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Times New Roman"/>
                <a:cs typeface="Times New Roman"/>
              </a:rPr>
              <a:t>foods.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07" y="381000"/>
            <a:ext cx="3991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0" dirty="0">
                <a:latin typeface="Times New Roman"/>
                <a:cs typeface="Times New Roman"/>
              </a:rPr>
              <a:t>pH</a:t>
            </a:r>
            <a:r>
              <a:rPr sz="2400" b="1" i="0" spc="-45" dirty="0">
                <a:latin typeface="Times New Roman"/>
                <a:cs typeface="Times New Roman"/>
              </a:rPr>
              <a:t> </a:t>
            </a:r>
            <a:r>
              <a:rPr sz="2400" b="1" i="0" dirty="0">
                <a:latin typeface="Times New Roman"/>
                <a:cs typeface="Times New Roman"/>
              </a:rPr>
              <a:t>in</a:t>
            </a:r>
            <a:r>
              <a:rPr sz="2400" b="1" i="0" spc="-60" dirty="0">
                <a:latin typeface="Times New Roman"/>
                <a:cs typeface="Times New Roman"/>
              </a:rPr>
              <a:t> </a:t>
            </a:r>
            <a:r>
              <a:rPr sz="2400" b="1" i="0" dirty="0">
                <a:latin typeface="Times New Roman"/>
                <a:cs typeface="Times New Roman"/>
              </a:rPr>
              <a:t>Different</a:t>
            </a:r>
            <a:r>
              <a:rPr sz="2400" b="1" i="0" spc="-40" dirty="0">
                <a:latin typeface="Times New Roman"/>
                <a:cs typeface="Times New Roman"/>
              </a:rPr>
              <a:t> </a:t>
            </a:r>
            <a:r>
              <a:rPr sz="2400" b="1" i="0" dirty="0">
                <a:latin typeface="Times New Roman"/>
                <a:cs typeface="Times New Roman"/>
              </a:rPr>
              <a:t>Food</a:t>
            </a:r>
            <a:r>
              <a:rPr sz="2400" b="1" i="0" spc="-45" dirty="0">
                <a:latin typeface="Times New Roman"/>
                <a:cs typeface="Times New Roman"/>
              </a:rPr>
              <a:t> </a:t>
            </a:r>
            <a:r>
              <a:rPr sz="2400" b="1" i="0" spc="-10" dirty="0">
                <a:latin typeface="Times New Roman"/>
                <a:cs typeface="Times New Roman"/>
              </a:rPr>
              <a:t>Products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1" y="990601"/>
            <a:ext cx="8229600" cy="500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1484630" algn="l"/>
                <a:tab pos="1829435" algn="l"/>
                <a:tab pos="2298700" algn="l"/>
                <a:tab pos="3019425" algn="l"/>
                <a:tab pos="3362325" algn="l"/>
                <a:tab pos="4298315" algn="l"/>
                <a:tab pos="5006975" algn="l"/>
                <a:tab pos="6400165" algn="l"/>
                <a:tab pos="7186930" algn="l"/>
              </a:tabLst>
            </a:pP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Comparison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levels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various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(vegetables,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fruits,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	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dairy,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meats)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1030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spc="1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levels</a:t>
            </a:r>
            <a:r>
              <a:rPr sz="2200" spc="1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vary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widely</a:t>
            </a:r>
            <a:r>
              <a:rPr sz="22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across</a:t>
            </a:r>
            <a:r>
              <a:rPr sz="22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200" spc="1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categories:</a:t>
            </a:r>
            <a:r>
              <a:rPr sz="22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fruits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generally</a:t>
            </a:r>
            <a:r>
              <a:rPr sz="2200" spc="1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range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from</a:t>
            </a:r>
            <a:r>
              <a:rPr sz="22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111111"/>
                </a:solidFill>
                <a:latin typeface="Times New Roman"/>
                <a:cs typeface="Times New Roman"/>
              </a:rPr>
              <a:t>2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4,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vegetables</a:t>
            </a:r>
            <a:r>
              <a:rPr sz="2200" spc="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typically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range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from</a:t>
            </a:r>
            <a:r>
              <a:rPr sz="22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4</a:t>
            </a:r>
            <a:r>
              <a:rPr sz="2200" spc="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6,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dairy</a:t>
            </a:r>
            <a:r>
              <a:rPr sz="2200" spc="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products average</a:t>
            </a:r>
            <a:r>
              <a:rPr sz="2200" spc="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around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111111"/>
                </a:solidFill>
                <a:latin typeface="Times New Roman"/>
                <a:cs typeface="Times New Roman"/>
              </a:rPr>
              <a:t>6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7,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meats can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range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from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5.5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spc="-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6.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Specific</a:t>
            </a:r>
            <a:r>
              <a:rPr sz="22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case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studies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highlighting</a:t>
            </a:r>
            <a:r>
              <a:rPr sz="2200" b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relevance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popular</a:t>
            </a:r>
            <a:r>
              <a:rPr sz="2200" b="1" spc="-7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foods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1025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example,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yogurt</a:t>
            </a:r>
            <a:r>
              <a:rPr sz="2200" spc="19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(around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4.5)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contributes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its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tangy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flavor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ensures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safety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from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pathogenic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bacteria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during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storage.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Influence</a:t>
            </a:r>
            <a:r>
              <a:rPr sz="2200" b="1" spc="-6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processing</a:t>
            </a:r>
            <a:r>
              <a:rPr sz="22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techniques</a:t>
            </a:r>
            <a:r>
              <a:rPr sz="2200" b="1" spc="-5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on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2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  <a:spcBef>
                <a:spcPts val="1030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Processing</a:t>
            </a:r>
            <a:r>
              <a:rPr sz="22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techniques</a:t>
            </a:r>
            <a:r>
              <a:rPr sz="22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such</a:t>
            </a:r>
            <a:r>
              <a:rPr sz="2200" spc="3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as</a:t>
            </a:r>
            <a:r>
              <a:rPr sz="2200" spc="3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heat</a:t>
            </a:r>
            <a:r>
              <a:rPr sz="22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treatment,</a:t>
            </a:r>
            <a:r>
              <a:rPr sz="2200" spc="3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fermentation,</a:t>
            </a:r>
            <a:r>
              <a:rPr sz="2200" spc="3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3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chemical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additives</a:t>
            </a:r>
            <a:r>
              <a:rPr sz="220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alter</a:t>
            </a:r>
            <a:r>
              <a:rPr sz="220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food,</a:t>
            </a:r>
            <a:r>
              <a:rPr sz="2200" spc="-5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influencing</a:t>
            </a:r>
            <a:r>
              <a:rPr sz="2200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its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safety,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taste,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shelf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life.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0" y="685800"/>
            <a:ext cx="2943732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76200"/>
            <a:ext cx="4267200" cy="1295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0"/>
            <a:ext cx="10358120" cy="697230"/>
          </a:xfrm>
          <a:prstGeom prst="rect">
            <a:avLst/>
          </a:prstGeom>
        </p:spPr>
        <p:txBody>
          <a:bodyPr vert="horz" wrap="square" lIns="0" tIns="171500" rIns="0" bIns="0" rtlCol="0">
            <a:spAutoFit/>
          </a:bodyPr>
          <a:lstStyle/>
          <a:p>
            <a:pPr marL="74422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Acid-</a:t>
            </a:r>
            <a:r>
              <a:rPr sz="2400" b="1" dirty="0">
                <a:latin typeface="Times New Roman"/>
                <a:cs typeface="Times New Roman"/>
              </a:rPr>
              <a:t>Base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reactions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 Food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science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990600"/>
            <a:ext cx="11339830" cy="5872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Understanding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acid-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base</a:t>
            </a:r>
            <a:r>
              <a:rPr sz="2200" b="1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reactions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culinary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applications</a:t>
            </a:r>
            <a:endParaRPr sz="2200" dirty="0">
              <a:latin typeface="Times New Roman"/>
              <a:cs typeface="Times New Roman"/>
            </a:endParaRPr>
          </a:p>
          <a:p>
            <a:pPr marL="12700" marR="5715">
              <a:lnSpc>
                <a:spcPct val="130000"/>
              </a:lnSpc>
              <a:spcBef>
                <a:spcPts val="695"/>
              </a:spcBef>
            </a:pP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Acid-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base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reactions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are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crucial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cooking.</a:t>
            </a:r>
            <a:r>
              <a:rPr sz="2200" spc="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example,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reaction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between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baking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soda</a:t>
            </a:r>
            <a:r>
              <a:rPr sz="2200" spc="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(a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base)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vinegar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(an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acid)</a:t>
            </a:r>
            <a:r>
              <a:rPr sz="2200" spc="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produces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carbon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dioxide,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which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helps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leaven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baked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goods.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How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influences</a:t>
            </a:r>
            <a:r>
              <a:rPr sz="2200" b="1" spc="-4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texture</a:t>
            </a:r>
            <a:r>
              <a:rPr sz="22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color</a:t>
            </a:r>
            <a:r>
              <a:rPr sz="2200" b="1" spc="-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food</a:t>
            </a:r>
            <a:r>
              <a:rPr sz="2200" b="1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preparation</a:t>
            </a:r>
            <a:endParaRPr sz="2200" dirty="0">
              <a:latin typeface="Times New Roman"/>
              <a:cs typeface="Times New Roman"/>
            </a:endParaRPr>
          </a:p>
          <a:p>
            <a:pPr marL="12700" marR="6350">
              <a:lnSpc>
                <a:spcPct val="130000"/>
              </a:lnSpc>
              <a:spcBef>
                <a:spcPts val="695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1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pH</a:t>
            </a:r>
            <a:r>
              <a:rPr sz="2200" spc="1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can</a:t>
            </a:r>
            <a:r>
              <a:rPr sz="2200" spc="1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affect</a:t>
            </a:r>
            <a:r>
              <a:rPr sz="2200" spc="1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protein</a:t>
            </a:r>
            <a:r>
              <a:rPr sz="22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denaturation</a:t>
            </a:r>
            <a:r>
              <a:rPr sz="22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pigment</a:t>
            </a:r>
            <a:r>
              <a:rPr sz="22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stability,</a:t>
            </a:r>
            <a:r>
              <a:rPr sz="2200" spc="1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influencing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texture</a:t>
            </a:r>
            <a:r>
              <a:rPr sz="2200" spc="1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meats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10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color</a:t>
            </a:r>
            <a:r>
              <a:rPr sz="2200" spc="1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spc="11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vegetables</a:t>
            </a:r>
            <a:r>
              <a:rPr sz="220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111111"/>
                </a:solidFill>
                <a:latin typeface="Times New Roman"/>
                <a:cs typeface="Times New Roman"/>
              </a:rPr>
              <a:t>when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cooked.</a:t>
            </a: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Examples: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baking</a:t>
            </a:r>
            <a:r>
              <a:rPr sz="2200" b="1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(baking</a:t>
            </a:r>
            <a:r>
              <a:rPr sz="2200" b="1" spc="-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soda</a:t>
            </a:r>
            <a:r>
              <a:rPr sz="2200" b="1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and</a:t>
            </a:r>
            <a:r>
              <a:rPr sz="2200" b="1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111111"/>
                </a:solidFill>
                <a:latin typeface="Times New Roman"/>
                <a:cs typeface="Times New Roman"/>
              </a:rPr>
              <a:t>vinegar</a:t>
            </a:r>
            <a:r>
              <a:rPr sz="2200" b="1" spc="-7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111111"/>
                </a:solidFill>
                <a:latin typeface="Times New Roman"/>
                <a:cs typeface="Times New Roman"/>
              </a:rPr>
              <a:t>reactions)</a:t>
            </a: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40000"/>
              </a:lnSpc>
              <a:spcBef>
                <a:spcPts val="645"/>
              </a:spcBef>
            </a:pP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When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baking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soda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is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mixed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with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an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acidic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ingredient,</a:t>
            </a:r>
            <a:r>
              <a:rPr sz="2200" spc="2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such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as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vinegar,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2200" spc="21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resultant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carbon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dioxide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gas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causes</a:t>
            </a:r>
            <a:r>
              <a:rPr sz="2200" spc="20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dough</a:t>
            </a:r>
            <a:r>
              <a:rPr sz="2200" spc="20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2200" spc="2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rise,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showcasing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practical</a:t>
            </a:r>
            <a:r>
              <a:rPr sz="2200" spc="-3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application</a:t>
            </a:r>
            <a:r>
              <a:rPr sz="22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2200" spc="-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acid-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base</a:t>
            </a:r>
            <a:r>
              <a:rPr sz="2200" spc="-4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chemistry</a:t>
            </a:r>
            <a:r>
              <a:rPr sz="22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sz="2200" spc="-10" dirty="0">
                <a:solidFill>
                  <a:srgbClr val="111111"/>
                </a:solidFill>
                <a:latin typeface="Times New Roman"/>
                <a:cs typeface="Times New Roman"/>
              </a:rPr>
              <a:t> cooking.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921</Words>
  <Application>Microsoft Office PowerPoint</Application>
  <PresentationFormat>Custom</PresentationFormat>
  <Paragraphs>135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Tishk International University  Nutrition and Diet Department  Principles of Food Science I</vt:lpstr>
      <vt:lpstr>Objectives</vt:lpstr>
      <vt:lpstr>Definition of pH and its measurement scale</vt:lpstr>
      <vt:lpstr>Acidity in Foods</vt:lpstr>
      <vt:lpstr>Methods of pH Determination</vt:lpstr>
      <vt:lpstr>PowerPoint Presentation</vt:lpstr>
      <vt:lpstr>Impact of pH on Food Preservation</vt:lpstr>
      <vt:lpstr>pH in Different Food Products</vt:lpstr>
      <vt:lpstr>Acid-Base reactions in Food science</vt:lpstr>
      <vt:lpstr>Health Implications</vt:lpstr>
      <vt:lpstr>PowerPoint Presentation</vt:lpstr>
      <vt:lpstr>Procedure</vt:lpstr>
      <vt:lpstr>2. Prepare the Food Sample</vt:lpstr>
      <vt:lpstr>PowerPoint Presentation</vt:lpstr>
      <vt:lpstr>PowerPoint Presentation</vt:lpstr>
      <vt:lpstr>PowerPoint Presentation</vt:lpstr>
      <vt:lpstr>PowerPoint Presentation</vt:lpstr>
      <vt:lpstr>Observation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University  Collage of Health Technology Nutrition and Diet Department  Principles of Food Science I</dc:title>
  <dc:creator>Amani Tahsin</dc:creator>
  <cp:lastModifiedBy>OS</cp:lastModifiedBy>
  <cp:revision>9</cp:revision>
  <dcterms:created xsi:type="dcterms:W3CDTF">2025-12-21T20:52:55Z</dcterms:created>
  <dcterms:modified xsi:type="dcterms:W3CDTF">2026-01-11T11:19:53Z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2025-12-21T00:00:00Z</vt:filetime>
  </property>
  <property fmtid="{D5CDD505-2E9C-101B-9397-08002B2CF9AE}" pid="5" name="Producer">
    <vt:lpwstr>Microsoft® PowerPoint® 2019</vt:lpwstr>
  </property>
</Properties>
</file>