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1" r:id="rId3"/>
  </p:sldMasterIdLst>
  <p:notesMasterIdLst>
    <p:notesMasterId r:id="rId26"/>
  </p:notesMasterIdLst>
  <p:sldIdLst>
    <p:sldId id="327" r:id="rId4"/>
    <p:sldId id="514" r:id="rId5"/>
    <p:sldId id="518" r:id="rId6"/>
    <p:sldId id="517" r:id="rId7"/>
    <p:sldId id="523" r:id="rId8"/>
    <p:sldId id="520" r:id="rId9"/>
    <p:sldId id="524" r:id="rId10"/>
    <p:sldId id="525" r:id="rId11"/>
    <p:sldId id="526" r:id="rId12"/>
    <p:sldId id="527" r:id="rId13"/>
    <p:sldId id="528" r:id="rId14"/>
    <p:sldId id="529" r:id="rId15"/>
    <p:sldId id="530" r:id="rId16"/>
    <p:sldId id="521" r:id="rId17"/>
    <p:sldId id="515" r:id="rId18"/>
    <p:sldId id="531" r:id="rId19"/>
    <p:sldId id="532" r:id="rId20"/>
    <p:sldId id="522" r:id="rId21"/>
    <p:sldId id="516" r:id="rId22"/>
    <p:sldId id="519" r:id="rId23"/>
    <p:sldId id="258" r:id="rId24"/>
    <p:sldId id="5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F9669AC0-69FF-4E76-ABB2-D19AB176454A}">
          <p14:sldIdLst>
            <p14:sldId id="514"/>
            <p14:sldId id="518"/>
            <p14:sldId id="517"/>
            <p14:sldId id="523"/>
            <p14:sldId id="520"/>
            <p14:sldId id="524"/>
            <p14:sldId id="525"/>
            <p14:sldId id="526"/>
            <p14:sldId id="527"/>
            <p14:sldId id="528"/>
            <p14:sldId id="529"/>
            <p14:sldId id="530"/>
            <p14:sldId id="521"/>
            <p14:sldId id="515"/>
            <p14:sldId id="531"/>
            <p14:sldId id="532"/>
            <p14:sldId id="522"/>
            <p14:sldId id="516"/>
            <p14:sldId id="519"/>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3D9E1-C46B-4D5B-9B08-931ED7006E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3D4572-1EB8-40CA-A943-0AA9AC73678C}">
      <dgm:prSet/>
      <dgm:spPr/>
      <dgm:t>
        <a:bodyPr/>
        <a:lstStyle/>
        <a:p>
          <a:r>
            <a:rPr lang="en-US" b="0" i="0" baseline="0"/>
            <a:t>Regulation of hormone secretion</a:t>
          </a:r>
          <a:endParaRPr lang="en-US"/>
        </a:p>
      </dgm:t>
    </dgm:pt>
    <dgm:pt modelId="{373FDAFB-27A5-4B03-B31F-37236964269E}" type="parTrans" cxnId="{70C24451-C1DE-4F7E-9959-655737D255B5}">
      <dgm:prSet/>
      <dgm:spPr/>
      <dgm:t>
        <a:bodyPr/>
        <a:lstStyle/>
        <a:p>
          <a:endParaRPr lang="en-US"/>
        </a:p>
      </dgm:t>
    </dgm:pt>
    <dgm:pt modelId="{349FDF73-80F0-4855-8B4E-5BF3789E8105}" type="sibTrans" cxnId="{70C24451-C1DE-4F7E-9959-655737D255B5}">
      <dgm:prSet/>
      <dgm:spPr/>
      <dgm:t>
        <a:bodyPr/>
        <a:lstStyle/>
        <a:p>
          <a:endParaRPr lang="en-US"/>
        </a:p>
      </dgm:t>
    </dgm:pt>
    <dgm:pt modelId="{2F0E0AEC-4540-4937-B5DD-6A3676F8704F}">
      <dgm:prSet/>
      <dgm:spPr/>
      <dgm:t>
        <a:bodyPr/>
        <a:lstStyle/>
        <a:p>
          <a:r>
            <a:rPr lang="en-US" b="0" i="0" baseline="0"/>
            <a:t>Location of receptors for hormone</a:t>
          </a:r>
          <a:endParaRPr lang="en-US"/>
        </a:p>
      </dgm:t>
    </dgm:pt>
    <dgm:pt modelId="{4C3DF3CB-B727-4C38-9483-03430E4DA882}" type="parTrans" cxnId="{4A0AC1B9-C76D-4F25-8D63-4836C45381F0}">
      <dgm:prSet/>
      <dgm:spPr/>
      <dgm:t>
        <a:bodyPr/>
        <a:lstStyle/>
        <a:p>
          <a:endParaRPr lang="en-US"/>
        </a:p>
      </dgm:t>
    </dgm:pt>
    <dgm:pt modelId="{ABF66DE7-EF09-4210-AF44-10B7ED998F80}" type="sibTrans" cxnId="{4A0AC1B9-C76D-4F25-8D63-4836C45381F0}">
      <dgm:prSet/>
      <dgm:spPr/>
      <dgm:t>
        <a:bodyPr/>
        <a:lstStyle/>
        <a:p>
          <a:endParaRPr lang="en-US"/>
        </a:p>
      </dgm:t>
    </dgm:pt>
    <dgm:pt modelId="{F01D9EF0-0761-4625-AB33-A9341C6501FC}">
      <dgm:prSet/>
      <dgm:spPr/>
      <dgm:t>
        <a:bodyPr/>
        <a:lstStyle/>
        <a:p>
          <a:r>
            <a:rPr lang="en-US" b="0" i="0" baseline="0"/>
            <a:t>Upregulation and downregulation of receptors</a:t>
          </a:r>
          <a:endParaRPr lang="en-US"/>
        </a:p>
      </dgm:t>
    </dgm:pt>
    <dgm:pt modelId="{136A5A2C-EC5D-476D-96C0-00FAD6E9ED38}" type="parTrans" cxnId="{694987A0-E24A-4D3C-862E-39CCB267CFD0}">
      <dgm:prSet/>
      <dgm:spPr/>
      <dgm:t>
        <a:bodyPr/>
        <a:lstStyle/>
        <a:p>
          <a:endParaRPr lang="en-US"/>
        </a:p>
      </dgm:t>
    </dgm:pt>
    <dgm:pt modelId="{8EB2D76B-86B5-48C4-BDB0-80AE8F6C200F}" type="sibTrans" cxnId="{694987A0-E24A-4D3C-862E-39CCB267CFD0}">
      <dgm:prSet/>
      <dgm:spPr/>
      <dgm:t>
        <a:bodyPr/>
        <a:lstStyle/>
        <a:p>
          <a:endParaRPr lang="en-US"/>
        </a:p>
      </dgm:t>
    </dgm:pt>
    <dgm:pt modelId="{1973DE14-B140-4103-A312-B5800C20A97F}">
      <dgm:prSet/>
      <dgm:spPr/>
      <dgm:t>
        <a:bodyPr/>
        <a:lstStyle/>
        <a:p>
          <a:r>
            <a:rPr lang="en-US" b="0" i="0" baseline="0"/>
            <a:t>Mechanisms of the hormone action</a:t>
          </a:r>
          <a:endParaRPr lang="en-US"/>
        </a:p>
      </dgm:t>
    </dgm:pt>
    <dgm:pt modelId="{1E408A15-8823-40EE-A903-F587E783EE1A}" type="parTrans" cxnId="{A6BA57F0-BDD2-4016-AE96-4F7FBEB17BE1}">
      <dgm:prSet/>
      <dgm:spPr/>
      <dgm:t>
        <a:bodyPr/>
        <a:lstStyle/>
        <a:p>
          <a:endParaRPr lang="en-US"/>
        </a:p>
      </dgm:t>
    </dgm:pt>
    <dgm:pt modelId="{276A85EE-F988-4E30-8E79-EA8CFCC66CA3}" type="sibTrans" cxnId="{A6BA57F0-BDD2-4016-AE96-4F7FBEB17BE1}">
      <dgm:prSet/>
      <dgm:spPr/>
      <dgm:t>
        <a:bodyPr/>
        <a:lstStyle/>
        <a:p>
          <a:endParaRPr lang="en-US"/>
        </a:p>
      </dgm:t>
    </dgm:pt>
    <dgm:pt modelId="{A221B609-5BBE-459F-97ED-DACF73BCCA84}">
      <dgm:prSet/>
      <dgm:spPr/>
      <dgm:t>
        <a:bodyPr/>
        <a:lstStyle/>
        <a:p>
          <a:r>
            <a:rPr lang="en-US" b="0" i="0" baseline="0"/>
            <a:t>Response time of target cells to hormones</a:t>
          </a:r>
          <a:endParaRPr lang="en-US"/>
        </a:p>
      </dgm:t>
    </dgm:pt>
    <dgm:pt modelId="{3B98785C-0B3E-4AE1-A6E8-15FA2CC95909}" type="parTrans" cxnId="{98739014-1FB8-493B-86BC-4AB9B4481767}">
      <dgm:prSet/>
      <dgm:spPr/>
      <dgm:t>
        <a:bodyPr/>
        <a:lstStyle/>
        <a:p>
          <a:endParaRPr lang="en-US"/>
        </a:p>
      </dgm:t>
    </dgm:pt>
    <dgm:pt modelId="{98DCFA3B-0EE3-4457-97D1-00C0266C0D24}" type="sibTrans" cxnId="{98739014-1FB8-493B-86BC-4AB9B4481767}">
      <dgm:prSet/>
      <dgm:spPr/>
      <dgm:t>
        <a:bodyPr/>
        <a:lstStyle/>
        <a:p>
          <a:endParaRPr lang="en-US"/>
        </a:p>
      </dgm:t>
    </dgm:pt>
    <dgm:pt modelId="{4309FD13-061D-4FF1-A015-B117FD9D5024}" type="pres">
      <dgm:prSet presAssocID="{BE73D9E1-C46B-4D5B-9B08-931ED7006E7B}" presName="linear" presStyleCnt="0">
        <dgm:presLayoutVars>
          <dgm:animLvl val="lvl"/>
          <dgm:resizeHandles val="exact"/>
        </dgm:presLayoutVars>
      </dgm:prSet>
      <dgm:spPr/>
    </dgm:pt>
    <dgm:pt modelId="{1DAA25CF-70EC-45C2-8A89-B9FC6D277F3D}" type="pres">
      <dgm:prSet presAssocID="{1B3D4572-1EB8-40CA-A943-0AA9AC73678C}" presName="parentText" presStyleLbl="node1" presStyleIdx="0" presStyleCnt="5">
        <dgm:presLayoutVars>
          <dgm:chMax val="0"/>
          <dgm:bulletEnabled val="1"/>
        </dgm:presLayoutVars>
      </dgm:prSet>
      <dgm:spPr/>
    </dgm:pt>
    <dgm:pt modelId="{FB7181D5-5EA6-4FEA-B21A-99F87B1797F9}" type="pres">
      <dgm:prSet presAssocID="{349FDF73-80F0-4855-8B4E-5BF3789E8105}" presName="spacer" presStyleCnt="0"/>
      <dgm:spPr/>
    </dgm:pt>
    <dgm:pt modelId="{1ED1C0D1-0025-49B4-BA90-4C7EAF20A9EB}" type="pres">
      <dgm:prSet presAssocID="{2F0E0AEC-4540-4937-B5DD-6A3676F8704F}" presName="parentText" presStyleLbl="node1" presStyleIdx="1" presStyleCnt="5">
        <dgm:presLayoutVars>
          <dgm:chMax val="0"/>
          <dgm:bulletEnabled val="1"/>
        </dgm:presLayoutVars>
      </dgm:prSet>
      <dgm:spPr/>
    </dgm:pt>
    <dgm:pt modelId="{3DD344E3-4677-4F67-B7E1-C6B1CA4E98D6}" type="pres">
      <dgm:prSet presAssocID="{ABF66DE7-EF09-4210-AF44-10B7ED998F80}" presName="spacer" presStyleCnt="0"/>
      <dgm:spPr/>
    </dgm:pt>
    <dgm:pt modelId="{5A10721C-85D7-40F8-B308-36396CD5D6DC}" type="pres">
      <dgm:prSet presAssocID="{F01D9EF0-0761-4625-AB33-A9341C6501FC}" presName="parentText" presStyleLbl="node1" presStyleIdx="2" presStyleCnt="5">
        <dgm:presLayoutVars>
          <dgm:chMax val="0"/>
          <dgm:bulletEnabled val="1"/>
        </dgm:presLayoutVars>
      </dgm:prSet>
      <dgm:spPr/>
    </dgm:pt>
    <dgm:pt modelId="{16838D4D-1514-4761-A759-EA7D24791556}" type="pres">
      <dgm:prSet presAssocID="{8EB2D76B-86B5-48C4-BDB0-80AE8F6C200F}" presName="spacer" presStyleCnt="0"/>
      <dgm:spPr/>
    </dgm:pt>
    <dgm:pt modelId="{7D18CB4C-16F2-4C49-BF60-B6B5A79704C1}" type="pres">
      <dgm:prSet presAssocID="{1973DE14-B140-4103-A312-B5800C20A97F}" presName="parentText" presStyleLbl="node1" presStyleIdx="3" presStyleCnt="5">
        <dgm:presLayoutVars>
          <dgm:chMax val="0"/>
          <dgm:bulletEnabled val="1"/>
        </dgm:presLayoutVars>
      </dgm:prSet>
      <dgm:spPr/>
    </dgm:pt>
    <dgm:pt modelId="{350ECF91-24EE-4AD4-9394-AEA087AF12BA}" type="pres">
      <dgm:prSet presAssocID="{276A85EE-F988-4E30-8E79-EA8CFCC66CA3}" presName="spacer" presStyleCnt="0"/>
      <dgm:spPr/>
    </dgm:pt>
    <dgm:pt modelId="{A3122869-5E98-478D-BAB8-81F058C6132C}" type="pres">
      <dgm:prSet presAssocID="{A221B609-5BBE-459F-97ED-DACF73BCCA84}" presName="parentText" presStyleLbl="node1" presStyleIdx="4" presStyleCnt="5">
        <dgm:presLayoutVars>
          <dgm:chMax val="0"/>
          <dgm:bulletEnabled val="1"/>
        </dgm:presLayoutVars>
      </dgm:prSet>
      <dgm:spPr/>
    </dgm:pt>
  </dgm:ptLst>
  <dgm:cxnLst>
    <dgm:cxn modelId="{98739014-1FB8-493B-86BC-4AB9B4481767}" srcId="{BE73D9E1-C46B-4D5B-9B08-931ED7006E7B}" destId="{A221B609-5BBE-459F-97ED-DACF73BCCA84}" srcOrd="4" destOrd="0" parTransId="{3B98785C-0B3E-4AE1-A6E8-15FA2CC95909}" sibTransId="{98DCFA3B-0EE3-4457-97D1-00C0266C0D24}"/>
    <dgm:cxn modelId="{35645C6B-3813-4161-A739-E1D8D62D944B}" type="presOf" srcId="{F01D9EF0-0761-4625-AB33-A9341C6501FC}" destId="{5A10721C-85D7-40F8-B308-36396CD5D6DC}" srcOrd="0" destOrd="0" presId="urn:microsoft.com/office/officeart/2005/8/layout/vList2"/>
    <dgm:cxn modelId="{566B374E-DB6A-4FFB-A9D9-549963801F12}" type="presOf" srcId="{1973DE14-B140-4103-A312-B5800C20A97F}" destId="{7D18CB4C-16F2-4C49-BF60-B6B5A79704C1}" srcOrd="0" destOrd="0" presId="urn:microsoft.com/office/officeart/2005/8/layout/vList2"/>
    <dgm:cxn modelId="{70C24451-C1DE-4F7E-9959-655737D255B5}" srcId="{BE73D9E1-C46B-4D5B-9B08-931ED7006E7B}" destId="{1B3D4572-1EB8-40CA-A943-0AA9AC73678C}" srcOrd="0" destOrd="0" parTransId="{373FDAFB-27A5-4B03-B31F-37236964269E}" sibTransId="{349FDF73-80F0-4855-8B4E-5BF3789E8105}"/>
    <dgm:cxn modelId="{2E90FF56-AC42-49EF-B0AF-03416775C428}" type="presOf" srcId="{A221B609-5BBE-459F-97ED-DACF73BCCA84}" destId="{A3122869-5E98-478D-BAB8-81F058C6132C}" srcOrd="0" destOrd="0" presId="urn:microsoft.com/office/officeart/2005/8/layout/vList2"/>
    <dgm:cxn modelId="{A1D8D185-010C-435B-9E11-9E746662D4B5}" type="presOf" srcId="{1B3D4572-1EB8-40CA-A943-0AA9AC73678C}" destId="{1DAA25CF-70EC-45C2-8A89-B9FC6D277F3D}" srcOrd="0" destOrd="0" presId="urn:microsoft.com/office/officeart/2005/8/layout/vList2"/>
    <dgm:cxn modelId="{694987A0-E24A-4D3C-862E-39CCB267CFD0}" srcId="{BE73D9E1-C46B-4D5B-9B08-931ED7006E7B}" destId="{F01D9EF0-0761-4625-AB33-A9341C6501FC}" srcOrd="2" destOrd="0" parTransId="{136A5A2C-EC5D-476D-96C0-00FAD6E9ED38}" sibTransId="{8EB2D76B-86B5-48C4-BDB0-80AE8F6C200F}"/>
    <dgm:cxn modelId="{4A0AC1B9-C76D-4F25-8D63-4836C45381F0}" srcId="{BE73D9E1-C46B-4D5B-9B08-931ED7006E7B}" destId="{2F0E0AEC-4540-4937-B5DD-6A3676F8704F}" srcOrd="1" destOrd="0" parTransId="{4C3DF3CB-B727-4C38-9483-03430E4DA882}" sibTransId="{ABF66DE7-EF09-4210-AF44-10B7ED998F80}"/>
    <dgm:cxn modelId="{6AD398DD-B962-444D-8E03-91E2FE2A6BC2}" type="presOf" srcId="{BE73D9E1-C46B-4D5B-9B08-931ED7006E7B}" destId="{4309FD13-061D-4FF1-A015-B117FD9D5024}" srcOrd="0" destOrd="0" presId="urn:microsoft.com/office/officeart/2005/8/layout/vList2"/>
    <dgm:cxn modelId="{BB5FA6E9-30A4-43F6-84EA-3A70DCBD0039}" type="presOf" srcId="{2F0E0AEC-4540-4937-B5DD-6A3676F8704F}" destId="{1ED1C0D1-0025-49B4-BA90-4C7EAF20A9EB}" srcOrd="0" destOrd="0" presId="urn:microsoft.com/office/officeart/2005/8/layout/vList2"/>
    <dgm:cxn modelId="{A6BA57F0-BDD2-4016-AE96-4F7FBEB17BE1}" srcId="{BE73D9E1-C46B-4D5B-9B08-931ED7006E7B}" destId="{1973DE14-B140-4103-A312-B5800C20A97F}" srcOrd="3" destOrd="0" parTransId="{1E408A15-8823-40EE-A903-F587E783EE1A}" sibTransId="{276A85EE-F988-4E30-8E79-EA8CFCC66CA3}"/>
    <dgm:cxn modelId="{59BD418E-84B2-46DF-AC74-11E2F5773936}" type="presParOf" srcId="{4309FD13-061D-4FF1-A015-B117FD9D5024}" destId="{1DAA25CF-70EC-45C2-8A89-B9FC6D277F3D}" srcOrd="0" destOrd="0" presId="urn:microsoft.com/office/officeart/2005/8/layout/vList2"/>
    <dgm:cxn modelId="{1EC22B3B-C666-4CAE-B6B4-249864B2F220}" type="presParOf" srcId="{4309FD13-061D-4FF1-A015-B117FD9D5024}" destId="{FB7181D5-5EA6-4FEA-B21A-99F87B1797F9}" srcOrd="1" destOrd="0" presId="urn:microsoft.com/office/officeart/2005/8/layout/vList2"/>
    <dgm:cxn modelId="{352756FA-FEC5-4F1A-9D80-6671F7DA8363}" type="presParOf" srcId="{4309FD13-061D-4FF1-A015-B117FD9D5024}" destId="{1ED1C0D1-0025-49B4-BA90-4C7EAF20A9EB}" srcOrd="2" destOrd="0" presId="urn:microsoft.com/office/officeart/2005/8/layout/vList2"/>
    <dgm:cxn modelId="{4B8D547D-ECA3-4FD4-AEBB-071C70538936}" type="presParOf" srcId="{4309FD13-061D-4FF1-A015-B117FD9D5024}" destId="{3DD344E3-4677-4F67-B7E1-C6B1CA4E98D6}" srcOrd="3" destOrd="0" presId="urn:microsoft.com/office/officeart/2005/8/layout/vList2"/>
    <dgm:cxn modelId="{89EF3E59-F610-49BE-87C4-0610E988F23D}" type="presParOf" srcId="{4309FD13-061D-4FF1-A015-B117FD9D5024}" destId="{5A10721C-85D7-40F8-B308-36396CD5D6DC}" srcOrd="4" destOrd="0" presId="urn:microsoft.com/office/officeart/2005/8/layout/vList2"/>
    <dgm:cxn modelId="{03C3497F-BB4D-4572-B5C4-A35E57D523CB}" type="presParOf" srcId="{4309FD13-061D-4FF1-A015-B117FD9D5024}" destId="{16838D4D-1514-4761-A759-EA7D24791556}" srcOrd="5" destOrd="0" presId="urn:microsoft.com/office/officeart/2005/8/layout/vList2"/>
    <dgm:cxn modelId="{87C4E95F-0F2B-4B7E-90F6-A3C7CBA5587C}" type="presParOf" srcId="{4309FD13-061D-4FF1-A015-B117FD9D5024}" destId="{7D18CB4C-16F2-4C49-BF60-B6B5A79704C1}" srcOrd="6" destOrd="0" presId="urn:microsoft.com/office/officeart/2005/8/layout/vList2"/>
    <dgm:cxn modelId="{A9775ACD-D5E8-4F50-AED5-A1CC552E17AF}" type="presParOf" srcId="{4309FD13-061D-4FF1-A015-B117FD9D5024}" destId="{350ECF91-24EE-4AD4-9394-AEA087AF12BA}" srcOrd="7" destOrd="0" presId="urn:microsoft.com/office/officeart/2005/8/layout/vList2"/>
    <dgm:cxn modelId="{E36DFCE7-5F92-4459-9D75-6D6B392FAAF9}" type="presParOf" srcId="{4309FD13-061D-4FF1-A015-B117FD9D5024}" destId="{A3122869-5E98-478D-BAB8-81F058C6132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35886-8849-479A-AED3-58899EEBB5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E5DB37-056D-498E-AF20-AD5767CEFBAA}">
      <dgm:prSet/>
      <dgm:spPr/>
      <dgm:t>
        <a:bodyPr/>
        <a:lstStyle/>
        <a:p>
          <a:pPr algn="just">
            <a:lnSpc>
              <a:spcPct val="150000"/>
            </a:lnSpc>
          </a:pPr>
          <a:r>
            <a:rPr lang="en-US" b="1" i="0" baseline="0" dirty="0">
              <a:latin typeface="Times New Roman" panose="02020603050405020304" pitchFamily="18" charset="0"/>
              <a:cs typeface="Times New Roman" panose="02020603050405020304" pitchFamily="18" charset="0"/>
            </a:rPr>
            <a:t>Homeostasis</a:t>
          </a:r>
          <a:r>
            <a:rPr lang="en-US" b="0" i="0" baseline="0" dirty="0">
              <a:latin typeface="Times New Roman" panose="02020603050405020304" pitchFamily="18" charset="0"/>
              <a:cs typeface="Times New Roman" panose="02020603050405020304" pitchFamily="18" charset="0"/>
            </a:rPr>
            <a:t> is coordinating the activities of the various organs and systems throughout the body. </a:t>
          </a:r>
          <a:endParaRPr lang="en-US" dirty="0">
            <a:latin typeface="Times New Roman" panose="02020603050405020304" pitchFamily="18" charset="0"/>
            <a:cs typeface="Times New Roman" panose="02020603050405020304" pitchFamily="18" charset="0"/>
          </a:endParaRPr>
        </a:p>
      </dgm:t>
    </dgm:pt>
    <dgm:pt modelId="{0A1A282C-488E-469C-9D5A-5D4A2AD74E62}" type="parTrans" cxnId="{2DC44053-C5F3-4E45-A9EA-E780307683EA}">
      <dgm:prSet/>
      <dgm:spPr/>
      <dgm:t>
        <a:bodyPr/>
        <a:lstStyle/>
        <a:p>
          <a:endParaRPr lang="en-US"/>
        </a:p>
      </dgm:t>
    </dgm:pt>
    <dgm:pt modelId="{57AD8BA6-45C2-45C3-8259-44A5EC8962C5}" type="sibTrans" cxnId="{2DC44053-C5F3-4E45-A9EA-E780307683EA}">
      <dgm:prSet/>
      <dgm:spPr/>
      <dgm:t>
        <a:bodyPr/>
        <a:lstStyle/>
        <a:p>
          <a:endParaRPr lang="en-US"/>
        </a:p>
      </dgm:t>
    </dgm:pt>
    <dgm:pt modelId="{1AF8EBBD-F50C-4495-88C9-0C515A5E8415}">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At any given moment, cells of the </a:t>
          </a:r>
          <a:r>
            <a:rPr lang="en-US" b="1" i="0" baseline="0" dirty="0">
              <a:latin typeface="Times New Roman" panose="02020603050405020304" pitchFamily="18" charset="0"/>
              <a:cs typeface="Times New Roman" panose="02020603050405020304" pitchFamily="18" charset="0"/>
            </a:rPr>
            <a:t>nervous</a:t>
          </a:r>
          <a:r>
            <a:rPr lang="en-US" b="0" i="0" baseline="0" dirty="0">
              <a:latin typeface="Times New Roman" panose="02020603050405020304" pitchFamily="18" charset="0"/>
              <a:cs typeface="Times New Roman" panose="02020603050405020304" pitchFamily="18" charset="0"/>
            </a:rPr>
            <a:t> and </a:t>
          </a:r>
          <a:r>
            <a:rPr lang="en-US" b="1" i="0" baseline="0" dirty="0">
              <a:latin typeface="Times New Roman" panose="02020603050405020304" pitchFamily="18" charset="0"/>
              <a:cs typeface="Times New Roman" panose="02020603050405020304" pitchFamily="18" charset="0"/>
            </a:rPr>
            <a:t>endocrine systems </a:t>
          </a:r>
          <a:r>
            <a:rPr lang="en-US" b="0" i="0" baseline="0" dirty="0">
              <a:latin typeface="Times New Roman" panose="02020603050405020304" pitchFamily="18" charset="0"/>
              <a:cs typeface="Times New Roman" panose="02020603050405020304" pitchFamily="18" charset="0"/>
            </a:rPr>
            <a:t>are working together, monitoring and adjusting the body's physiological activities through </a:t>
          </a:r>
          <a:r>
            <a:rPr lang="en-US" b="1" i="0" baseline="0" dirty="0">
              <a:latin typeface="Times New Roman" panose="02020603050405020304" pitchFamily="18" charset="0"/>
              <a:cs typeface="Times New Roman" panose="02020603050405020304" pitchFamily="18" charset="0"/>
            </a:rPr>
            <a:t>chemical signals</a:t>
          </a:r>
          <a:r>
            <a:rPr lang="en-US" b="0" i="0"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DE5DBCE6-3572-40AF-9DF0-40F7EE2F6771}" type="parTrans" cxnId="{D4D75BE8-DB5D-4F63-9D7A-FF1BFAF3BF04}">
      <dgm:prSet/>
      <dgm:spPr/>
      <dgm:t>
        <a:bodyPr/>
        <a:lstStyle/>
        <a:p>
          <a:endParaRPr lang="en-US"/>
        </a:p>
      </dgm:t>
    </dgm:pt>
    <dgm:pt modelId="{1C618123-53BF-476E-BF5D-1D5DC2DDAD99}" type="sibTrans" cxnId="{D4D75BE8-DB5D-4F63-9D7A-FF1BFAF3BF04}">
      <dgm:prSet/>
      <dgm:spPr/>
      <dgm:t>
        <a:bodyPr/>
        <a:lstStyle/>
        <a:p>
          <a:endParaRPr lang="en-US"/>
        </a:p>
      </dgm:t>
    </dgm:pt>
    <dgm:pt modelId="{6191E01D-7A6E-4CBC-B080-4D1AFF1424E9}">
      <dgm:prSet/>
      <dgm:spPr/>
      <dgm:t>
        <a:bodyPr/>
        <a:lstStyle/>
        <a:p>
          <a:pPr algn="just">
            <a:lnSpc>
              <a:spcPct val="150000"/>
            </a:lnSpc>
          </a:pPr>
          <a:r>
            <a:rPr lang="en-US" b="0" i="0" baseline="0">
              <a:latin typeface="Times New Roman" panose="02020603050405020304" pitchFamily="18" charset="0"/>
              <a:cs typeface="Times New Roman" panose="02020603050405020304" pitchFamily="18" charset="0"/>
            </a:rPr>
            <a:t>The chemical signals reach their targets over different distances, ranging from locally secreted </a:t>
          </a:r>
          <a:r>
            <a:rPr lang="en-US" b="1" i="0" baseline="0">
              <a:latin typeface="Times New Roman" panose="02020603050405020304" pitchFamily="18" charset="0"/>
              <a:cs typeface="Times New Roman" panose="02020603050405020304" pitchFamily="18" charset="0"/>
            </a:rPr>
            <a:t>autocrine</a:t>
          </a:r>
          <a:r>
            <a:rPr lang="en-US" b="0" i="0" baseline="0">
              <a:latin typeface="Times New Roman" panose="02020603050405020304" pitchFamily="18" charset="0"/>
              <a:cs typeface="Times New Roman" panose="02020603050405020304" pitchFamily="18" charset="0"/>
            </a:rPr>
            <a:t> and </a:t>
          </a:r>
          <a:r>
            <a:rPr lang="en-US" b="1" i="0" baseline="0">
              <a:latin typeface="Times New Roman" panose="02020603050405020304" pitchFamily="18" charset="0"/>
              <a:cs typeface="Times New Roman" panose="02020603050405020304" pitchFamily="18" charset="0"/>
            </a:rPr>
            <a:t>paracrine</a:t>
          </a:r>
          <a:r>
            <a:rPr lang="en-US" b="0" i="0" baseline="0">
              <a:latin typeface="Times New Roman" panose="02020603050405020304" pitchFamily="18" charset="0"/>
              <a:cs typeface="Times New Roman" panose="02020603050405020304" pitchFamily="18" charset="0"/>
            </a:rPr>
            <a:t> </a:t>
          </a:r>
          <a:r>
            <a:rPr lang="en-US" b="1" i="0" baseline="0">
              <a:latin typeface="Times New Roman" panose="02020603050405020304" pitchFamily="18" charset="0"/>
              <a:cs typeface="Times New Roman" panose="02020603050405020304" pitchFamily="18" charset="0"/>
            </a:rPr>
            <a:t>signals</a:t>
          </a:r>
          <a:r>
            <a:rPr lang="en-US" b="0" i="0" baseline="0">
              <a:latin typeface="Times New Roman" panose="02020603050405020304" pitchFamily="18" charset="0"/>
              <a:cs typeface="Times New Roman" panose="02020603050405020304" pitchFamily="18" charset="0"/>
            </a:rPr>
            <a:t> to </a:t>
          </a:r>
          <a:r>
            <a:rPr lang="en-US" b="1" i="0" baseline="0">
              <a:latin typeface="Times New Roman" panose="02020603050405020304" pitchFamily="18" charset="0"/>
              <a:cs typeface="Times New Roman" panose="02020603050405020304" pitchFamily="18" charset="0"/>
            </a:rPr>
            <a:t>endocrines</a:t>
          </a:r>
          <a:r>
            <a:rPr lang="en-US" b="0" i="0" baseline="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dgm:t>
    </dgm:pt>
    <dgm:pt modelId="{210E2891-97AB-4D01-9CB6-328CC67F7A7F}" type="parTrans" cxnId="{B42CA380-3573-47A1-AB03-0F43D5979643}">
      <dgm:prSet/>
      <dgm:spPr/>
      <dgm:t>
        <a:bodyPr/>
        <a:lstStyle/>
        <a:p>
          <a:endParaRPr lang="en-US"/>
        </a:p>
      </dgm:t>
    </dgm:pt>
    <dgm:pt modelId="{50EEE9C0-B44B-448B-84B0-1577114BB55F}" type="sibTrans" cxnId="{B42CA380-3573-47A1-AB03-0F43D5979643}">
      <dgm:prSet/>
      <dgm:spPr/>
      <dgm:t>
        <a:bodyPr/>
        <a:lstStyle/>
        <a:p>
          <a:endParaRPr lang="en-US"/>
        </a:p>
      </dgm:t>
    </dgm:pt>
    <dgm:pt modelId="{17B503CC-C69E-4954-BDF9-E49B13EC7674}" type="pres">
      <dgm:prSet presAssocID="{E1735886-8849-479A-AED3-58899EEBB589}" presName="root" presStyleCnt="0">
        <dgm:presLayoutVars>
          <dgm:dir/>
          <dgm:resizeHandles val="exact"/>
        </dgm:presLayoutVars>
      </dgm:prSet>
      <dgm:spPr/>
    </dgm:pt>
    <dgm:pt modelId="{676B62AE-55BB-48C6-8560-7FBBDAF7B547}" type="pres">
      <dgm:prSet presAssocID="{A5E5DB37-056D-498E-AF20-AD5767CEFBAA}" presName="compNode" presStyleCnt="0"/>
      <dgm:spPr/>
    </dgm:pt>
    <dgm:pt modelId="{38415CC0-D94E-4C40-87A4-2C20612A9D72}" type="pres">
      <dgm:prSet presAssocID="{A5E5DB37-056D-498E-AF20-AD5767CEFBAA}" presName="bgRect" presStyleLbl="bgShp" presStyleIdx="0" presStyleCnt="3"/>
      <dgm:spPr/>
    </dgm:pt>
    <dgm:pt modelId="{A2B8AE1E-F8CD-41A9-AC92-020F239E1A34}" type="pres">
      <dgm:prSet presAssocID="{A5E5DB37-056D-498E-AF20-AD5767CEFB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mach"/>
        </a:ext>
      </dgm:extLst>
    </dgm:pt>
    <dgm:pt modelId="{3DAE0503-0B46-4A62-B35C-A982EBAB249C}" type="pres">
      <dgm:prSet presAssocID="{A5E5DB37-056D-498E-AF20-AD5767CEFBAA}" presName="spaceRect" presStyleCnt="0"/>
      <dgm:spPr/>
    </dgm:pt>
    <dgm:pt modelId="{F2554368-F7B4-4235-A557-E7676863F73F}" type="pres">
      <dgm:prSet presAssocID="{A5E5DB37-056D-498E-AF20-AD5767CEFBAA}" presName="parTx" presStyleLbl="revTx" presStyleIdx="0" presStyleCnt="3">
        <dgm:presLayoutVars>
          <dgm:chMax val="0"/>
          <dgm:chPref val="0"/>
        </dgm:presLayoutVars>
      </dgm:prSet>
      <dgm:spPr/>
    </dgm:pt>
    <dgm:pt modelId="{DA627B28-4017-4D0E-AF27-4294ECB31706}" type="pres">
      <dgm:prSet presAssocID="{57AD8BA6-45C2-45C3-8259-44A5EC8962C5}" presName="sibTrans" presStyleCnt="0"/>
      <dgm:spPr/>
    </dgm:pt>
    <dgm:pt modelId="{A7418D50-24D8-4A9D-8681-E831D5BEB6D8}" type="pres">
      <dgm:prSet presAssocID="{1AF8EBBD-F50C-4495-88C9-0C515A5E8415}" presName="compNode" presStyleCnt="0"/>
      <dgm:spPr/>
    </dgm:pt>
    <dgm:pt modelId="{FDC5B865-DE89-4629-98D7-45892DA7426A}" type="pres">
      <dgm:prSet presAssocID="{1AF8EBBD-F50C-4495-88C9-0C515A5E8415}" presName="bgRect" presStyleLbl="bgShp" presStyleIdx="1" presStyleCnt="3"/>
      <dgm:spPr/>
    </dgm:pt>
    <dgm:pt modelId="{3F1C5828-93F9-4EB5-B765-4B8298CDE1F5}" type="pres">
      <dgm:prSet presAssocID="{1AF8EBBD-F50C-4495-88C9-0C515A5E84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6139A94C-B9B9-4F8F-9979-6FCADEC07A3A}" type="pres">
      <dgm:prSet presAssocID="{1AF8EBBD-F50C-4495-88C9-0C515A5E8415}" presName="spaceRect" presStyleCnt="0"/>
      <dgm:spPr/>
    </dgm:pt>
    <dgm:pt modelId="{86DC1A93-F905-479E-8A85-85737E486E5C}" type="pres">
      <dgm:prSet presAssocID="{1AF8EBBD-F50C-4495-88C9-0C515A5E8415}" presName="parTx" presStyleLbl="revTx" presStyleIdx="1" presStyleCnt="3">
        <dgm:presLayoutVars>
          <dgm:chMax val="0"/>
          <dgm:chPref val="0"/>
        </dgm:presLayoutVars>
      </dgm:prSet>
      <dgm:spPr/>
    </dgm:pt>
    <dgm:pt modelId="{87926521-6370-4ECE-8762-781B0E0FBF2A}" type="pres">
      <dgm:prSet presAssocID="{1C618123-53BF-476E-BF5D-1D5DC2DDAD99}" presName="sibTrans" presStyleCnt="0"/>
      <dgm:spPr/>
    </dgm:pt>
    <dgm:pt modelId="{C81FAA3A-58C7-4879-A631-DDE6A3EC3DFA}" type="pres">
      <dgm:prSet presAssocID="{6191E01D-7A6E-4CBC-B080-4D1AFF1424E9}" presName="compNode" presStyleCnt="0"/>
      <dgm:spPr/>
    </dgm:pt>
    <dgm:pt modelId="{0ECACD6A-CF73-44F7-A998-C84497307ECA}" type="pres">
      <dgm:prSet presAssocID="{6191E01D-7A6E-4CBC-B080-4D1AFF1424E9}" presName="bgRect" presStyleLbl="bgShp" presStyleIdx="2" presStyleCnt="3"/>
      <dgm:spPr/>
    </dgm:pt>
    <dgm:pt modelId="{FD431DFA-374C-48F9-A76D-26528ECDC53A}" type="pres">
      <dgm:prSet presAssocID="{6191E01D-7A6E-4CBC-B080-4D1AFF1424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0104DB7A-902F-48B2-AA2C-6CEB24A40D86}" type="pres">
      <dgm:prSet presAssocID="{6191E01D-7A6E-4CBC-B080-4D1AFF1424E9}" presName="spaceRect" presStyleCnt="0"/>
      <dgm:spPr/>
    </dgm:pt>
    <dgm:pt modelId="{7C0278E9-2D76-4674-B809-7ED6057D5481}" type="pres">
      <dgm:prSet presAssocID="{6191E01D-7A6E-4CBC-B080-4D1AFF1424E9}" presName="parTx" presStyleLbl="revTx" presStyleIdx="2" presStyleCnt="3">
        <dgm:presLayoutVars>
          <dgm:chMax val="0"/>
          <dgm:chPref val="0"/>
        </dgm:presLayoutVars>
      </dgm:prSet>
      <dgm:spPr/>
    </dgm:pt>
  </dgm:ptLst>
  <dgm:cxnLst>
    <dgm:cxn modelId="{CE262F0C-1169-4AFB-88AE-7F870ED1A2B9}" type="presOf" srcId="{E1735886-8849-479A-AED3-58899EEBB589}" destId="{17B503CC-C69E-4954-BDF9-E49B13EC7674}" srcOrd="0" destOrd="0" presId="urn:microsoft.com/office/officeart/2018/2/layout/IconVerticalSolidList"/>
    <dgm:cxn modelId="{2DC44053-C5F3-4E45-A9EA-E780307683EA}" srcId="{E1735886-8849-479A-AED3-58899EEBB589}" destId="{A5E5DB37-056D-498E-AF20-AD5767CEFBAA}" srcOrd="0" destOrd="0" parTransId="{0A1A282C-488E-469C-9D5A-5D4A2AD74E62}" sibTransId="{57AD8BA6-45C2-45C3-8259-44A5EC8962C5}"/>
    <dgm:cxn modelId="{9CC37B53-3939-495A-8EE6-0BDE5B546AA9}" type="presOf" srcId="{1AF8EBBD-F50C-4495-88C9-0C515A5E8415}" destId="{86DC1A93-F905-479E-8A85-85737E486E5C}" srcOrd="0" destOrd="0" presId="urn:microsoft.com/office/officeart/2018/2/layout/IconVerticalSolidList"/>
    <dgm:cxn modelId="{C5D2377B-A973-402B-94B0-F468F57E9180}" type="presOf" srcId="{A5E5DB37-056D-498E-AF20-AD5767CEFBAA}" destId="{F2554368-F7B4-4235-A557-E7676863F73F}" srcOrd="0" destOrd="0" presId="urn:microsoft.com/office/officeart/2018/2/layout/IconVerticalSolidList"/>
    <dgm:cxn modelId="{B42CA380-3573-47A1-AB03-0F43D5979643}" srcId="{E1735886-8849-479A-AED3-58899EEBB589}" destId="{6191E01D-7A6E-4CBC-B080-4D1AFF1424E9}" srcOrd="2" destOrd="0" parTransId="{210E2891-97AB-4D01-9CB6-328CC67F7A7F}" sibTransId="{50EEE9C0-B44B-448B-84B0-1577114BB55F}"/>
    <dgm:cxn modelId="{7E1F60A7-E67C-49E4-85E5-33E898705AC9}" type="presOf" srcId="{6191E01D-7A6E-4CBC-B080-4D1AFF1424E9}" destId="{7C0278E9-2D76-4674-B809-7ED6057D5481}" srcOrd="0" destOrd="0" presId="urn:microsoft.com/office/officeart/2018/2/layout/IconVerticalSolidList"/>
    <dgm:cxn modelId="{D4D75BE8-DB5D-4F63-9D7A-FF1BFAF3BF04}" srcId="{E1735886-8849-479A-AED3-58899EEBB589}" destId="{1AF8EBBD-F50C-4495-88C9-0C515A5E8415}" srcOrd="1" destOrd="0" parTransId="{DE5DBCE6-3572-40AF-9DF0-40F7EE2F6771}" sibTransId="{1C618123-53BF-476E-BF5D-1D5DC2DDAD99}"/>
    <dgm:cxn modelId="{4E0F2DA9-6C19-4CC7-A230-B9A7B7BEDA41}" type="presParOf" srcId="{17B503CC-C69E-4954-BDF9-E49B13EC7674}" destId="{676B62AE-55BB-48C6-8560-7FBBDAF7B547}" srcOrd="0" destOrd="0" presId="urn:microsoft.com/office/officeart/2018/2/layout/IconVerticalSolidList"/>
    <dgm:cxn modelId="{2D75AF2C-26F8-4955-8DFE-E9C9179D66FD}" type="presParOf" srcId="{676B62AE-55BB-48C6-8560-7FBBDAF7B547}" destId="{38415CC0-D94E-4C40-87A4-2C20612A9D72}" srcOrd="0" destOrd="0" presId="urn:microsoft.com/office/officeart/2018/2/layout/IconVerticalSolidList"/>
    <dgm:cxn modelId="{AC4274E5-E257-4FC3-AB75-57E3C663290B}" type="presParOf" srcId="{676B62AE-55BB-48C6-8560-7FBBDAF7B547}" destId="{A2B8AE1E-F8CD-41A9-AC92-020F239E1A34}" srcOrd="1" destOrd="0" presId="urn:microsoft.com/office/officeart/2018/2/layout/IconVerticalSolidList"/>
    <dgm:cxn modelId="{0ED64B5B-69F4-4EE8-91A1-9822A90F3737}" type="presParOf" srcId="{676B62AE-55BB-48C6-8560-7FBBDAF7B547}" destId="{3DAE0503-0B46-4A62-B35C-A982EBAB249C}" srcOrd="2" destOrd="0" presId="urn:microsoft.com/office/officeart/2018/2/layout/IconVerticalSolidList"/>
    <dgm:cxn modelId="{8DD42BD2-1370-4315-AC7F-2A74A972A664}" type="presParOf" srcId="{676B62AE-55BB-48C6-8560-7FBBDAF7B547}" destId="{F2554368-F7B4-4235-A557-E7676863F73F}" srcOrd="3" destOrd="0" presId="urn:microsoft.com/office/officeart/2018/2/layout/IconVerticalSolidList"/>
    <dgm:cxn modelId="{901497C9-5AAC-4E1A-A724-C9FE480E945D}" type="presParOf" srcId="{17B503CC-C69E-4954-BDF9-E49B13EC7674}" destId="{DA627B28-4017-4D0E-AF27-4294ECB31706}" srcOrd="1" destOrd="0" presId="urn:microsoft.com/office/officeart/2018/2/layout/IconVerticalSolidList"/>
    <dgm:cxn modelId="{C9DA09FC-1013-4114-B207-DB1AA0DCB9C1}" type="presParOf" srcId="{17B503CC-C69E-4954-BDF9-E49B13EC7674}" destId="{A7418D50-24D8-4A9D-8681-E831D5BEB6D8}" srcOrd="2" destOrd="0" presId="urn:microsoft.com/office/officeart/2018/2/layout/IconVerticalSolidList"/>
    <dgm:cxn modelId="{2E2A22C1-20D7-4F8A-A6DD-79240C0CD36C}" type="presParOf" srcId="{A7418D50-24D8-4A9D-8681-E831D5BEB6D8}" destId="{FDC5B865-DE89-4629-98D7-45892DA7426A}" srcOrd="0" destOrd="0" presId="urn:microsoft.com/office/officeart/2018/2/layout/IconVerticalSolidList"/>
    <dgm:cxn modelId="{16A5158C-2B4F-4E68-9C34-E13B5656ADD0}" type="presParOf" srcId="{A7418D50-24D8-4A9D-8681-E831D5BEB6D8}" destId="{3F1C5828-93F9-4EB5-B765-4B8298CDE1F5}" srcOrd="1" destOrd="0" presId="urn:microsoft.com/office/officeart/2018/2/layout/IconVerticalSolidList"/>
    <dgm:cxn modelId="{EA4031E9-E5AF-425F-AF69-9DF2EFE83261}" type="presParOf" srcId="{A7418D50-24D8-4A9D-8681-E831D5BEB6D8}" destId="{6139A94C-B9B9-4F8F-9979-6FCADEC07A3A}" srcOrd="2" destOrd="0" presId="urn:microsoft.com/office/officeart/2018/2/layout/IconVerticalSolidList"/>
    <dgm:cxn modelId="{BB726D86-988E-4CDF-AA9D-BAFBDBAB5DD6}" type="presParOf" srcId="{A7418D50-24D8-4A9D-8681-E831D5BEB6D8}" destId="{86DC1A93-F905-479E-8A85-85737E486E5C}" srcOrd="3" destOrd="0" presId="urn:microsoft.com/office/officeart/2018/2/layout/IconVerticalSolidList"/>
    <dgm:cxn modelId="{DA74A742-1622-48DD-964D-B335C5C03BF2}" type="presParOf" srcId="{17B503CC-C69E-4954-BDF9-E49B13EC7674}" destId="{87926521-6370-4ECE-8762-781B0E0FBF2A}" srcOrd="3" destOrd="0" presId="urn:microsoft.com/office/officeart/2018/2/layout/IconVerticalSolidList"/>
    <dgm:cxn modelId="{F122612F-B364-4D18-814F-C02145C58A7A}" type="presParOf" srcId="{17B503CC-C69E-4954-BDF9-E49B13EC7674}" destId="{C81FAA3A-58C7-4879-A631-DDE6A3EC3DFA}" srcOrd="4" destOrd="0" presId="urn:microsoft.com/office/officeart/2018/2/layout/IconVerticalSolidList"/>
    <dgm:cxn modelId="{F933EB4A-96F8-40C4-8D7D-9E6835C66C2C}" type="presParOf" srcId="{C81FAA3A-58C7-4879-A631-DDE6A3EC3DFA}" destId="{0ECACD6A-CF73-44F7-A998-C84497307ECA}" srcOrd="0" destOrd="0" presId="urn:microsoft.com/office/officeart/2018/2/layout/IconVerticalSolidList"/>
    <dgm:cxn modelId="{955A9C4A-7DA2-4F8B-AD3E-D8882A5B0E29}" type="presParOf" srcId="{C81FAA3A-58C7-4879-A631-DDE6A3EC3DFA}" destId="{FD431DFA-374C-48F9-A76D-26528ECDC53A}" srcOrd="1" destOrd="0" presId="urn:microsoft.com/office/officeart/2018/2/layout/IconVerticalSolidList"/>
    <dgm:cxn modelId="{EEF2314E-BAAD-4C8B-B4FB-9128A84B855E}" type="presParOf" srcId="{C81FAA3A-58C7-4879-A631-DDE6A3EC3DFA}" destId="{0104DB7A-902F-48B2-AA2C-6CEB24A40D86}" srcOrd="2" destOrd="0" presId="urn:microsoft.com/office/officeart/2018/2/layout/IconVerticalSolidList"/>
    <dgm:cxn modelId="{03AEB485-ED2B-4E7C-B24C-3401A3C569A0}" type="presParOf" srcId="{C81FAA3A-58C7-4879-A631-DDE6A3EC3DFA}" destId="{7C0278E9-2D76-4674-B809-7ED6057D54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A25CF-70EC-45C2-8A89-B9FC6D277F3D}">
      <dsp:nvSpPr>
        <dsp:cNvPr id="0" name=""/>
        <dsp:cNvSpPr/>
      </dsp:nvSpPr>
      <dsp:spPr>
        <a:xfrm>
          <a:off x="0" y="993562"/>
          <a:ext cx="6900512"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Regulation of hormone secretion</a:t>
          </a:r>
          <a:endParaRPr lang="en-US" sz="2700" kern="1200"/>
        </a:p>
      </dsp:txBody>
      <dsp:txXfrm>
        <a:off x="31613" y="1025175"/>
        <a:ext cx="6837286" cy="584369"/>
      </dsp:txXfrm>
    </dsp:sp>
    <dsp:sp modelId="{1ED1C0D1-0025-49B4-BA90-4C7EAF20A9EB}">
      <dsp:nvSpPr>
        <dsp:cNvPr id="0" name=""/>
        <dsp:cNvSpPr/>
      </dsp:nvSpPr>
      <dsp:spPr>
        <a:xfrm>
          <a:off x="0" y="1718917"/>
          <a:ext cx="6900512" cy="64759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Location of receptors for hormone</a:t>
          </a:r>
          <a:endParaRPr lang="en-US" sz="2700" kern="1200"/>
        </a:p>
      </dsp:txBody>
      <dsp:txXfrm>
        <a:off x="31613" y="1750530"/>
        <a:ext cx="6837286" cy="584369"/>
      </dsp:txXfrm>
    </dsp:sp>
    <dsp:sp modelId="{5A10721C-85D7-40F8-B308-36396CD5D6DC}">
      <dsp:nvSpPr>
        <dsp:cNvPr id="0" name=""/>
        <dsp:cNvSpPr/>
      </dsp:nvSpPr>
      <dsp:spPr>
        <a:xfrm>
          <a:off x="0" y="2444273"/>
          <a:ext cx="6900512"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Upregulation and downregulation of receptors</a:t>
          </a:r>
          <a:endParaRPr lang="en-US" sz="2700" kern="1200"/>
        </a:p>
      </dsp:txBody>
      <dsp:txXfrm>
        <a:off x="31613" y="2475886"/>
        <a:ext cx="6837286" cy="584369"/>
      </dsp:txXfrm>
    </dsp:sp>
    <dsp:sp modelId="{7D18CB4C-16F2-4C49-BF60-B6B5A79704C1}">
      <dsp:nvSpPr>
        <dsp:cNvPr id="0" name=""/>
        <dsp:cNvSpPr/>
      </dsp:nvSpPr>
      <dsp:spPr>
        <a:xfrm>
          <a:off x="0" y="3169628"/>
          <a:ext cx="6900512" cy="64759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Mechanisms of the hormone action</a:t>
          </a:r>
          <a:endParaRPr lang="en-US" sz="2700" kern="1200"/>
        </a:p>
      </dsp:txBody>
      <dsp:txXfrm>
        <a:off x="31613" y="3201241"/>
        <a:ext cx="6837286" cy="584369"/>
      </dsp:txXfrm>
    </dsp:sp>
    <dsp:sp modelId="{A3122869-5E98-478D-BAB8-81F058C6132C}">
      <dsp:nvSpPr>
        <dsp:cNvPr id="0" name=""/>
        <dsp:cNvSpPr/>
      </dsp:nvSpPr>
      <dsp:spPr>
        <a:xfrm>
          <a:off x="0" y="3894983"/>
          <a:ext cx="6900512"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Response time of target cells to hormones</a:t>
          </a:r>
          <a:endParaRPr lang="en-US" sz="2700" kern="1200"/>
        </a:p>
      </dsp:txBody>
      <dsp:txXfrm>
        <a:off x="31613" y="3926596"/>
        <a:ext cx="6837286"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15CC0-D94E-4C40-87A4-2C20612A9D72}">
      <dsp:nvSpPr>
        <dsp:cNvPr id="0" name=""/>
        <dsp:cNvSpPr/>
      </dsp:nvSpPr>
      <dsp:spPr>
        <a:xfrm>
          <a:off x="0" y="2914"/>
          <a:ext cx="5849557" cy="1633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8AE1E-F8CD-41A9-AC92-020F239E1A34}">
      <dsp:nvSpPr>
        <dsp:cNvPr id="0" name=""/>
        <dsp:cNvSpPr/>
      </dsp:nvSpPr>
      <dsp:spPr>
        <a:xfrm>
          <a:off x="494161" y="370472"/>
          <a:ext cx="899353" cy="898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554368-F7B4-4235-A557-E7676863F73F}">
      <dsp:nvSpPr>
        <dsp:cNvPr id="0" name=""/>
        <dsp:cNvSpPr/>
      </dsp:nvSpPr>
      <dsp:spPr>
        <a:xfrm>
          <a:off x="1887675" y="2914"/>
          <a:ext cx="3787396" cy="1635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57" tIns="173057" rIns="173057" bIns="173057" numCol="1" spcCol="1270" anchor="ctr" anchorCtr="0">
          <a:noAutofit/>
        </a:bodyPr>
        <a:lstStyle/>
        <a:p>
          <a:pPr marL="0" lvl="0" indent="0" algn="just" defTabSz="622300">
            <a:lnSpc>
              <a:spcPct val="150000"/>
            </a:lnSpc>
            <a:spcBef>
              <a:spcPct val="0"/>
            </a:spcBef>
            <a:spcAft>
              <a:spcPct val="35000"/>
            </a:spcAft>
            <a:buNone/>
          </a:pPr>
          <a:r>
            <a:rPr lang="en-US" sz="1400" b="1" i="0" kern="1200" baseline="0" dirty="0">
              <a:latin typeface="Times New Roman" panose="02020603050405020304" pitchFamily="18" charset="0"/>
              <a:cs typeface="Times New Roman" panose="02020603050405020304" pitchFamily="18" charset="0"/>
            </a:rPr>
            <a:t>Homeostasis</a:t>
          </a:r>
          <a:r>
            <a:rPr lang="en-US" sz="1400" b="0" i="0" kern="1200" baseline="0" dirty="0">
              <a:latin typeface="Times New Roman" panose="02020603050405020304" pitchFamily="18" charset="0"/>
              <a:cs typeface="Times New Roman" panose="02020603050405020304" pitchFamily="18" charset="0"/>
            </a:rPr>
            <a:t> is coordinating the activities of the various organs and systems throughout the body. </a:t>
          </a:r>
          <a:endParaRPr lang="en-US" sz="1400" kern="1200" dirty="0">
            <a:latin typeface="Times New Roman" panose="02020603050405020304" pitchFamily="18" charset="0"/>
            <a:cs typeface="Times New Roman" panose="02020603050405020304" pitchFamily="18" charset="0"/>
          </a:endParaRPr>
        </a:p>
      </dsp:txBody>
      <dsp:txXfrm>
        <a:off x="1887675" y="2914"/>
        <a:ext cx="3787396" cy="1635187"/>
      </dsp:txXfrm>
    </dsp:sp>
    <dsp:sp modelId="{FDC5B865-DE89-4629-98D7-45892DA7426A}">
      <dsp:nvSpPr>
        <dsp:cNvPr id="0" name=""/>
        <dsp:cNvSpPr/>
      </dsp:nvSpPr>
      <dsp:spPr>
        <a:xfrm>
          <a:off x="0" y="1991656"/>
          <a:ext cx="5849557" cy="1633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C5828-93F9-4EB5-B765-4B8298CDE1F5}">
      <dsp:nvSpPr>
        <dsp:cNvPr id="0" name=""/>
        <dsp:cNvSpPr/>
      </dsp:nvSpPr>
      <dsp:spPr>
        <a:xfrm>
          <a:off x="494161" y="2359214"/>
          <a:ext cx="899353" cy="898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DC1A93-F905-479E-8A85-85737E486E5C}">
      <dsp:nvSpPr>
        <dsp:cNvPr id="0" name=""/>
        <dsp:cNvSpPr/>
      </dsp:nvSpPr>
      <dsp:spPr>
        <a:xfrm>
          <a:off x="1887675" y="1991656"/>
          <a:ext cx="3787396" cy="1635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57" tIns="173057" rIns="173057" bIns="173057"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At any given moment, cells of the </a:t>
          </a:r>
          <a:r>
            <a:rPr lang="en-US" sz="1400" b="1" i="0" kern="1200" baseline="0" dirty="0">
              <a:latin typeface="Times New Roman" panose="02020603050405020304" pitchFamily="18" charset="0"/>
              <a:cs typeface="Times New Roman" panose="02020603050405020304" pitchFamily="18" charset="0"/>
            </a:rPr>
            <a:t>nervous</a:t>
          </a:r>
          <a:r>
            <a:rPr lang="en-US" sz="1400" b="0" i="0" kern="1200" baseline="0" dirty="0">
              <a:latin typeface="Times New Roman" panose="02020603050405020304" pitchFamily="18" charset="0"/>
              <a:cs typeface="Times New Roman" panose="02020603050405020304" pitchFamily="18" charset="0"/>
            </a:rPr>
            <a:t> and </a:t>
          </a:r>
          <a:r>
            <a:rPr lang="en-US" sz="1400" b="1" i="0" kern="1200" baseline="0" dirty="0">
              <a:latin typeface="Times New Roman" panose="02020603050405020304" pitchFamily="18" charset="0"/>
              <a:cs typeface="Times New Roman" panose="02020603050405020304" pitchFamily="18" charset="0"/>
            </a:rPr>
            <a:t>endocrine systems </a:t>
          </a:r>
          <a:r>
            <a:rPr lang="en-US" sz="1400" b="0" i="0" kern="1200" baseline="0" dirty="0">
              <a:latin typeface="Times New Roman" panose="02020603050405020304" pitchFamily="18" charset="0"/>
              <a:cs typeface="Times New Roman" panose="02020603050405020304" pitchFamily="18" charset="0"/>
            </a:rPr>
            <a:t>are working together, monitoring and adjusting the body's physiological activities through </a:t>
          </a:r>
          <a:r>
            <a:rPr lang="en-US" sz="1400" b="1" i="0" kern="1200" baseline="0" dirty="0">
              <a:latin typeface="Times New Roman" panose="02020603050405020304" pitchFamily="18" charset="0"/>
              <a:cs typeface="Times New Roman" panose="02020603050405020304" pitchFamily="18" charset="0"/>
            </a:rPr>
            <a:t>chemical signals</a:t>
          </a:r>
          <a:r>
            <a:rPr lang="en-US" sz="1400" b="0" i="0" kern="1200" baseline="0" dirty="0">
              <a:latin typeface="Times New Roman" panose="02020603050405020304" pitchFamily="18" charset="0"/>
              <a:cs typeface="Times New Roman" panose="02020603050405020304" pitchFamily="18" charset="0"/>
            </a:rPr>
            <a:t>.</a:t>
          </a:r>
          <a:endParaRPr lang="en-US" sz="1400" kern="1200" dirty="0">
            <a:latin typeface="Times New Roman" panose="02020603050405020304" pitchFamily="18" charset="0"/>
            <a:cs typeface="Times New Roman" panose="02020603050405020304" pitchFamily="18" charset="0"/>
          </a:endParaRPr>
        </a:p>
      </dsp:txBody>
      <dsp:txXfrm>
        <a:off x="1887675" y="1991656"/>
        <a:ext cx="3787396" cy="1635187"/>
      </dsp:txXfrm>
    </dsp:sp>
    <dsp:sp modelId="{0ECACD6A-CF73-44F7-A998-C84497307ECA}">
      <dsp:nvSpPr>
        <dsp:cNvPr id="0" name=""/>
        <dsp:cNvSpPr/>
      </dsp:nvSpPr>
      <dsp:spPr>
        <a:xfrm>
          <a:off x="0" y="3980398"/>
          <a:ext cx="5849557" cy="1633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31DFA-374C-48F9-A76D-26528ECDC53A}">
      <dsp:nvSpPr>
        <dsp:cNvPr id="0" name=""/>
        <dsp:cNvSpPr/>
      </dsp:nvSpPr>
      <dsp:spPr>
        <a:xfrm>
          <a:off x="494161" y="4347956"/>
          <a:ext cx="899353" cy="898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0278E9-2D76-4674-B809-7ED6057D5481}">
      <dsp:nvSpPr>
        <dsp:cNvPr id="0" name=""/>
        <dsp:cNvSpPr/>
      </dsp:nvSpPr>
      <dsp:spPr>
        <a:xfrm>
          <a:off x="1887675" y="3980398"/>
          <a:ext cx="3787396" cy="1635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57" tIns="173057" rIns="173057" bIns="173057" numCol="1" spcCol="1270" anchor="ctr" anchorCtr="0">
          <a:noAutofit/>
        </a:bodyPr>
        <a:lstStyle/>
        <a:p>
          <a:pPr marL="0" lvl="0" indent="0" algn="just" defTabSz="622300">
            <a:lnSpc>
              <a:spcPct val="15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The chemical signals reach their targets over different distances, ranging from locally secreted </a:t>
          </a:r>
          <a:r>
            <a:rPr lang="en-US" sz="1400" b="1" i="0" kern="1200" baseline="0">
              <a:latin typeface="Times New Roman" panose="02020603050405020304" pitchFamily="18" charset="0"/>
              <a:cs typeface="Times New Roman" panose="02020603050405020304" pitchFamily="18" charset="0"/>
            </a:rPr>
            <a:t>autocrine</a:t>
          </a:r>
          <a:r>
            <a:rPr lang="en-US" sz="1400" b="0" i="0" kern="1200" baseline="0">
              <a:latin typeface="Times New Roman" panose="02020603050405020304" pitchFamily="18" charset="0"/>
              <a:cs typeface="Times New Roman" panose="02020603050405020304" pitchFamily="18" charset="0"/>
            </a:rPr>
            <a:t> and </a:t>
          </a:r>
          <a:r>
            <a:rPr lang="en-US" sz="1400" b="1" i="0" kern="1200" baseline="0">
              <a:latin typeface="Times New Roman" panose="02020603050405020304" pitchFamily="18" charset="0"/>
              <a:cs typeface="Times New Roman" panose="02020603050405020304" pitchFamily="18" charset="0"/>
            </a:rPr>
            <a:t>paracrine</a:t>
          </a:r>
          <a:r>
            <a:rPr lang="en-US" sz="1400" b="0" i="0" kern="1200" baseline="0">
              <a:latin typeface="Times New Roman" panose="02020603050405020304" pitchFamily="18" charset="0"/>
              <a:cs typeface="Times New Roman" panose="02020603050405020304" pitchFamily="18" charset="0"/>
            </a:rPr>
            <a:t> </a:t>
          </a:r>
          <a:r>
            <a:rPr lang="en-US" sz="1400" b="1" i="0" kern="1200" baseline="0">
              <a:latin typeface="Times New Roman" panose="02020603050405020304" pitchFamily="18" charset="0"/>
              <a:cs typeface="Times New Roman" panose="02020603050405020304" pitchFamily="18" charset="0"/>
            </a:rPr>
            <a:t>signals</a:t>
          </a:r>
          <a:r>
            <a:rPr lang="en-US" sz="1400" b="0" i="0" kern="1200" baseline="0">
              <a:latin typeface="Times New Roman" panose="02020603050405020304" pitchFamily="18" charset="0"/>
              <a:cs typeface="Times New Roman" panose="02020603050405020304" pitchFamily="18" charset="0"/>
            </a:rPr>
            <a:t> to </a:t>
          </a:r>
          <a:r>
            <a:rPr lang="en-US" sz="1400" b="1" i="0" kern="1200" baseline="0">
              <a:latin typeface="Times New Roman" panose="02020603050405020304" pitchFamily="18" charset="0"/>
              <a:cs typeface="Times New Roman" panose="02020603050405020304" pitchFamily="18" charset="0"/>
            </a:rPr>
            <a:t>endocrines</a:t>
          </a:r>
          <a:r>
            <a:rPr lang="en-US" sz="1400" b="0" i="0" kern="1200" baseline="0">
              <a:latin typeface="Times New Roman" panose="02020603050405020304" pitchFamily="18" charset="0"/>
              <a:cs typeface="Times New Roman" panose="02020603050405020304" pitchFamily="18" charset="0"/>
            </a:rPr>
            <a:t>. </a:t>
          </a:r>
          <a:endParaRPr lang="en-US" sz="1400" kern="1200">
            <a:latin typeface="Times New Roman" panose="02020603050405020304" pitchFamily="18" charset="0"/>
            <a:cs typeface="Times New Roman" panose="02020603050405020304" pitchFamily="18" charset="0"/>
          </a:endParaRPr>
        </a:p>
      </dsp:txBody>
      <dsp:txXfrm>
        <a:off x="1887675" y="3980398"/>
        <a:ext cx="3787396" cy="16351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51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3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87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8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41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2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0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525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210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08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87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45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29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39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6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35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49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0FF5F3-A2A5-4624-84A2-0C67D0D861CC}"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6EBCF-A356-44AC-8C20-1DB8A74107E4}"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65255-F659-4817-9CB4-42DB7A9ACECB}"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AA9F8E6-4844-43AC-BB16-E72BF6A0391F}" type="datetime1">
              <a:rPr lang="en-GB" smtClean="0"/>
              <a:t>06/02/2026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9A3D-0322-446A-872D-C54E6EF694D0}"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BD9708FC-454B-4B80-9987-6A34F67A0DDC}" type="datetime1">
              <a:rPr lang="en-GB" smtClean="0"/>
              <a:t>06/02/2026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3A0D8E-FAE1-4682-81F2-DD97EFEA1286}" type="datetime1">
              <a:rPr lang="en-GB" smtClean="0"/>
              <a:t>06/02/2026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BAEB3-0624-4525-84E4-9DD005DCC582}" type="datetime1">
              <a:rPr lang="en-GB" smtClean="0"/>
              <a:t>06/02/2026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1441E2-31D0-4396-A5EA-2B0C0CA5732E}" type="datetime1">
              <a:rPr lang="en-GB" smtClean="0"/>
              <a:t>06/02/2026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71CAC-79C8-4D88-9ED7-9E17ECFBB2FD}" type="datetime1">
              <a:rPr lang="en-GB" smtClean="0"/>
              <a:t>06/02/2026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640AAF0-C77F-4526-B67F-E6EEFADCE3CB}" type="datetime1">
              <a:rPr lang="en-GB" smtClean="0"/>
              <a:t>06/02/2026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A774B-557B-472F-AB93-647B24888A68}"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65BB3DDC-0D70-41DA-89DB-05EB39FB2089}" type="datetime1">
              <a:rPr lang="en-GB" smtClean="0"/>
              <a:t>06/02/2026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11C85-826E-44A7-8B9D-E8A6BC3B8E13}"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25E182-2337-4988-8EFF-EE5D4AA2DCDD}"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0F6A77D-C8DF-4E61-BF8F-39643EE5F637}" type="datetime1">
              <a:rPr lang="en-GB" smtClean="0">
                <a:solidFill>
                  <a:prstClr val="black">
                    <a:tint val="75000"/>
                  </a:prstClr>
                </a:solidFill>
              </a:rPr>
              <a:t>06/02/2026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52780846-77DA-45A3-A78B-F0CF70F36A3C}" type="datetime1">
              <a:rPr lang="en-GB" smtClean="0"/>
              <a:t>06/02/2026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8619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D673088F-753C-4E39-AEE4-22FC3DCF7403}" type="datetime1">
              <a:rPr lang="en-GB" smtClean="0"/>
              <a:t>06/02/2026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43671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B33D0008-3789-459A-B64E-E6FCC7F43C05}" type="datetime1">
              <a:rPr lang="en-GB" smtClean="0"/>
              <a:t>06/02/2026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219324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AA0D267-158A-4A8F-91E7-AC97B0F0F936}" type="datetime1">
              <a:rPr lang="en-GB" smtClean="0"/>
              <a:t>06/02/2026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82394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8C4EDBC9-2CF8-4EF9-927D-F3E45A2EB95E}" type="datetime1">
              <a:rPr lang="en-GB" smtClean="0"/>
              <a:t>06/02/2026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74001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75C9CF3B-C370-44AE-931C-AB4441E68ADE}" type="datetime1">
              <a:rPr lang="en-GB" smtClean="0"/>
              <a:t>06/02/2026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47752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9407C-D286-4055-8609-83BCE24F2DD5}" type="datetime1">
              <a:rPr lang="en-GB" smtClean="0"/>
              <a:t>06/02/2026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673428B6-F84B-40F1-B709-1D7EABD5CD1E}" type="datetime1">
              <a:rPr lang="en-GB" smtClean="0"/>
              <a:t>06/02/2026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88459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0732611-3924-4597-AC09-C5C1A2D7D9AC}" type="datetime1">
              <a:rPr lang="en-GB" smtClean="0"/>
              <a:t>06/02/2026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40765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9EA31530-3264-4161-97CB-AB7FA99414EC}" type="datetime1">
              <a:rPr lang="en-GB" smtClean="0"/>
              <a:t>06/02/2026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550837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BA100B58-C26A-4A6A-BEBB-EA5D92535E1A}" type="datetime1">
              <a:rPr lang="en-GB" smtClean="0"/>
              <a:t>06/02/2026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0257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A0833DA4-8D23-486A-91FC-F71BAF4896F4}" type="datetime1">
              <a:rPr lang="en-GB" smtClean="0"/>
              <a:t>06/02/2026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9036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A1833-0DD0-47AC-B53B-28B45CD91584}" type="datetime1">
              <a:rPr lang="en-GB" smtClean="0"/>
              <a:t>06/02/2026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8BE21-777E-4300-AD21-3E4376A7C226}" type="datetime1">
              <a:rPr lang="en-GB" smtClean="0"/>
              <a:t>06/02/2026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0FF96-B451-4B2A-AB69-A67459152720}" type="datetime1">
              <a:rPr lang="en-GB" smtClean="0"/>
              <a:t>06/02/2026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C3F56-2C37-497E-8C6A-50712C2108DD}" type="datetime1">
              <a:rPr lang="en-GB" smtClean="0"/>
              <a:t>06/02/2026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6D448-2DBE-43F0-B69A-2A99F6F95CBB}" type="datetime1">
              <a:rPr lang="en-GB" smtClean="0"/>
              <a:t>06/02/2026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89797C-9056-4615-A05C-3D73EC797203}" type="datetime1">
              <a:rPr lang="en-GB" smtClean="0"/>
              <a:t>06/02/2026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F1124-BAEF-4AC6-8E6D-B812A06672D1}" type="datetime1">
              <a:rPr lang="en-GB" smtClean="0"/>
              <a:t>06/02/2026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DCF9DED-E09B-43A5-9704-0C0555038A0A}" type="datetime1">
              <a:rPr lang="en-GB" smtClean="0"/>
              <a:t>06/02/2026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49D9B-80EB-4B8A-BC90-E5BEE9DF5EF6}" type="datetime1">
              <a:rPr lang="en-GB" smtClean="0"/>
              <a:t>06/02/2026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48845424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latin typeface="Times New Roman"/>
                <a:ea typeface="Calibri"/>
                <a:cs typeface="Times New Roman"/>
              </a:rPr>
              <a:t>Mechanism of action </a:t>
            </a:r>
            <a:r>
              <a:rPr lang="en-US" sz="4800">
                <a:latin typeface="Times New Roman"/>
                <a:ea typeface="Calibri"/>
                <a:cs typeface="Times New Roman"/>
              </a:rPr>
              <a:t>of hormones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2</a:t>
            </a:r>
          </a:p>
          <a:p>
            <a:pPr>
              <a:lnSpc>
                <a:spcPct val="100000"/>
              </a:lnSpc>
              <a:spcAft>
                <a:spcPts val="600"/>
              </a:spcAft>
            </a:pPr>
            <a:r>
              <a:rPr lang="en-US" sz="1400" dirty="0"/>
              <a:t>Date:   2/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97E3D1A0-4F67-4BDE-9AC0-FE3B4DB53779}" type="datetime1">
              <a:rPr lang="en-GB" smtClean="0"/>
              <a:t>06/02/2026</a:t>
            </a:fld>
            <a:endParaRPr lang="en-US"/>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207957" y="2179606"/>
            <a:ext cx="10909640" cy="1249394"/>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fontAlgn="base">
              <a:lnSpc>
                <a:spcPct val="90000"/>
              </a:lnSpc>
              <a:spcAft>
                <a:spcPts val="600"/>
              </a:spcAft>
              <a:buClrTx/>
              <a:buSzTx/>
              <a:tabLst/>
              <a:defRPr/>
            </a:pPr>
            <a:r>
              <a:rPr kumimoji="0" lang="en-US" altLang="zh-CN" sz="6100" b="1" i="0" u="none" strike="noStrike" kern="1200" cap="none" spc="0" normalizeH="0" baseline="0" noProof="0" dirty="0">
                <a:ln>
                  <a:noFill/>
                </a:ln>
                <a:solidFill>
                  <a:schemeClr val="tx1"/>
                </a:solidFill>
                <a:effectLst/>
                <a:uLnTx/>
                <a:uFillTx/>
                <a:latin typeface="+mj-lt"/>
                <a:ea typeface="+mj-ea"/>
                <a:cs typeface="+mj-cs"/>
              </a:rPr>
              <a:t>Positive feedback during childbirth</a:t>
            </a: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p:txBody>
      </p:sp>
      <p:sp>
        <p:nvSpPr>
          <p:cNvPr id="205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eedback Loops | BioNinja">
            <a:extLst>
              <a:ext uri="{FF2B5EF4-FFF2-40B4-BE49-F238E27FC236}">
                <a16:creationId xmlns:a16="http://schemas.microsoft.com/office/drawing/2014/main" id="{EC896F41-9CCF-A58D-828D-9DBD240930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3508" y="2633472"/>
            <a:ext cx="7281935" cy="3586353"/>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8F0DBF1B-A5FF-4A8A-9583-04B689D1F301}"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5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2DDC63-29C3-4CC9-A0A8-AE039EDA336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Mechanisms of the hormone action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08E493D-50A7-B699-023B-7CAE3670F0F4}"/>
              </a:ext>
            </a:extLst>
          </p:cNvPr>
          <p:cNvSpPr txBox="1"/>
          <p:nvPr/>
        </p:nvSpPr>
        <p:spPr>
          <a:xfrm>
            <a:off x="436880" y="1529084"/>
            <a:ext cx="11247120" cy="2806987"/>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hormone has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target cells</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Target cells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specific cells that have receptors needed to bind hormones and respond to their presence.</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hormone will affect only those cells that have their specific receptors.</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initiate changes in target cells, hormones first bind to specific receptor molecules.</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Receptor</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a molecule inside or on the surface of a cell (target cell) that binds to hormone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1D75EAB3-2214-443B-D2C4-193DE65AADA6}"/>
              </a:ext>
            </a:extLst>
          </p:cNvPr>
          <p:cNvSpPr txBox="1"/>
          <p:nvPr/>
        </p:nvSpPr>
        <p:spPr>
          <a:xfrm>
            <a:off x="538480" y="4353558"/>
            <a:ext cx="11191240" cy="149425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Hormone receptors are classified depending on their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cellular localization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into</a:t>
            </a:r>
          </a:p>
          <a:p>
            <a:pPr marL="342900" marR="0" lvl="0" indent="-342900" algn="l" defTabSz="914400" rtl="0" eaLnBrk="1" fontAlgn="auto" latinLnBrk="0" hangingPunct="1">
              <a:lnSpc>
                <a:spcPct val="150000"/>
              </a:lnSpc>
              <a:spcBef>
                <a:spcPts val="0"/>
              </a:spcBef>
              <a:spcAft>
                <a:spcPts val="8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membrane receptors</a:t>
            </a:r>
          </a:p>
          <a:p>
            <a:pPr marL="342900" marR="0" lvl="0" indent="-342900" algn="l" defTabSz="914400" rtl="0" eaLnBrk="1" fontAlgn="auto" latinLnBrk="0" hangingPunct="1">
              <a:lnSpc>
                <a:spcPct val="150000"/>
              </a:lnSpc>
              <a:spcBef>
                <a:spcPts val="0"/>
              </a:spcBef>
              <a:spcAft>
                <a:spcPts val="8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Intracellular receptors</a:t>
            </a:r>
          </a:p>
        </p:txBody>
      </p:sp>
    </p:spTree>
    <p:extLst>
      <p:ext uri="{BB962C8B-B14F-4D97-AF65-F5344CB8AC3E}">
        <p14:creationId xmlns:p14="http://schemas.microsoft.com/office/powerpoint/2010/main" val="17357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56A85E-AB00-4006-B34B-EDD358BDDF4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Location of receptors for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7A64-8359-D402-68A2-5B9B4C5BC0C1}"/>
              </a:ext>
            </a:extLst>
          </p:cNvPr>
          <p:cNvSpPr txBox="1"/>
          <p:nvPr/>
        </p:nvSpPr>
        <p:spPr>
          <a:xfrm>
            <a:off x="-15240" y="1178560"/>
            <a:ext cx="11191240" cy="45807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Tx/>
              <a:buAutoNum type="arabicPeriod"/>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membrane receptors</a:t>
            </a:r>
          </a:p>
        </p:txBody>
      </p:sp>
      <p:pic>
        <p:nvPicPr>
          <p:cNvPr id="1030" name="Picture 6" descr="Insulin binds to insulin receptor and induces its dimerization and auto...  | Download Scientific Diagram">
            <a:extLst>
              <a:ext uri="{FF2B5EF4-FFF2-40B4-BE49-F238E27FC236}">
                <a16:creationId xmlns:a16="http://schemas.microsoft.com/office/drawing/2014/main" id="{66635D34-A43C-3C60-7B89-3554C95D2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6" y="1988201"/>
            <a:ext cx="5192432" cy="275651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7DB3D42-9C02-0C9D-07E0-0072C4C70FC7}"/>
              </a:ext>
            </a:extLst>
          </p:cNvPr>
          <p:cNvGrpSpPr/>
          <p:nvPr/>
        </p:nvGrpSpPr>
        <p:grpSpPr>
          <a:xfrm>
            <a:off x="152400" y="1795943"/>
            <a:ext cx="5567680" cy="2693275"/>
            <a:chOff x="152400" y="2730663"/>
            <a:chExt cx="5567680" cy="2693275"/>
          </a:xfrm>
        </p:grpSpPr>
        <p:pic>
          <p:nvPicPr>
            <p:cNvPr id="1034" name="Picture 10">
              <a:extLst>
                <a:ext uri="{FF2B5EF4-FFF2-40B4-BE49-F238E27FC236}">
                  <a16:creationId xmlns:a16="http://schemas.microsoft.com/office/drawing/2014/main" id="{06F53851-BA03-57E6-E808-DCE3178C78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57" r="15570"/>
            <a:stretch/>
          </p:blipFill>
          <p:spPr bwMode="auto">
            <a:xfrm>
              <a:off x="152400" y="3188737"/>
              <a:ext cx="5567680" cy="2235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6CA414-FD4C-656D-53B7-75859044AFD3}"/>
                </a:ext>
              </a:extLst>
            </p:cNvPr>
            <p:cNvSpPr txBox="1"/>
            <p:nvPr/>
          </p:nvSpPr>
          <p:spPr>
            <a:xfrm>
              <a:off x="3665220" y="2730663"/>
              <a:ext cx="1915160"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Protein hormone</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grpSp>
      <p:sp>
        <p:nvSpPr>
          <p:cNvPr id="15" name="TextBox 14">
            <a:extLst>
              <a:ext uri="{FF2B5EF4-FFF2-40B4-BE49-F238E27FC236}">
                <a16:creationId xmlns:a16="http://schemas.microsoft.com/office/drawing/2014/main" id="{6FC99FCC-7B69-1C0B-F78B-00CE090DE6A7}"/>
              </a:ext>
            </a:extLst>
          </p:cNvPr>
          <p:cNvSpPr txBox="1"/>
          <p:nvPr/>
        </p:nvSpPr>
        <p:spPr>
          <a:xfrm>
            <a:off x="152400" y="4619218"/>
            <a:ext cx="11887200" cy="1289071"/>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Hydrophilic hormones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bind</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to cell-surface receptors.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Protein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and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Peptide hormone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are unable to cross the cell membrane lipid bilayer and in general bind to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 membrane receptors.</a:t>
            </a:r>
          </a:p>
        </p:txBody>
      </p:sp>
    </p:spTree>
    <p:extLst>
      <p:ext uri="{BB962C8B-B14F-4D97-AF65-F5344CB8AC3E}">
        <p14:creationId xmlns:p14="http://schemas.microsoft.com/office/powerpoint/2010/main" val="19122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85DE35-2DAB-40FF-8621-690F7E9C3525}"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Location of receptors for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7A64-8359-D402-68A2-5B9B4C5BC0C1}"/>
              </a:ext>
            </a:extLst>
          </p:cNvPr>
          <p:cNvSpPr txBox="1"/>
          <p:nvPr/>
        </p:nvSpPr>
        <p:spPr>
          <a:xfrm>
            <a:off x="0" y="591560"/>
            <a:ext cx="11191240" cy="98148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Intracellular receptors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Types of Hormones | BioNinja">
            <a:extLst>
              <a:ext uri="{FF2B5EF4-FFF2-40B4-BE49-F238E27FC236}">
                <a16:creationId xmlns:a16="http://schemas.microsoft.com/office/drawing/2014/main" id="{60B88698-AE94-0035-F40A-0E9C55A11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445" y="1669303"/>
            <a:ext cx="8252755" cy="35193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756080-5CFA-77FC-978F-9716AC7A4FA5}"/>
              </a:ext>
            </a:extLst>
          </p:cNvPr>
          <p:cNvSpPr txBox="1"/>
          <p:nvPr/>
        </p:nvSpPr>
        <p:spPr>
          <a:xfrm>
            <a:off x="360680" y="5188696"/>
            <a:ext cx="12075160" cy="87889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Hydrophobic hormones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bind to intracellular receptors </a:t>
            </a:r>
          </a:p>
          <a:p>
            <a:pPr marL="342900" marR="0" lvl="0" indent="-342900" algn="l"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Steroid hormones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are lipid soluble, cross the plasma membrane, and bind to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intracellular receptors</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323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41281" y="1587527"/>
            <a:ext cx="4282983" cy="120036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b="1" i="0" u="none" strike="noStrike" kern="1200" cap="none" spc="0" normalizeH="0" baseline="0" noProof="0" dirty="0">
                <a:ln>
                  <a:noFill/>
                </a:ln>
                <a:solidFill>
                  <a:schemeClr val="tx1"/>
                </a:solidFill>
                <a:effectLst/>
                <a:uLnTx/>
                <a:uFillTx/>
                <a:latin typeface="+mj-lt"/>
                <a:ea typeface="+mj-ea"/>
                <a:cs typeface="+mj-cs"/>
              </a:rPr>
              <a:t>Upregulation and downregulation of receptors</a:t>
            </a: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p:txBody>
      </p:sp>
      <p:sp>
        <p:nvSpPr>
          <p:cNvPr id="1033" name="Rectangle 10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C97A64-8359-D402-68A2-5B9B4C5BC0C1}"/>
              </a:ext>
            </a:extLst>
          </p:cNvPr>
          <p:cNvSpPr txBox="1"/>
          <p:nvPr/>
        </p:nvSpPr>
        <p:spPr>
          <a:xfrm>
            <a:off x="310234" y="2031101"/>
            <a:ext cx="5411494" cy="3511943"/>
          </a:xfrm>
          <a:prstGeom prst="rect">
            <a:avLst/>
          </a:prstGeom>
        </p:spPr>
        <p:txBody>
          <a:bodyPr vert="horz" lIns="91440" tIns="45720" rIns="91440" bIns="45720" rtlCol="0" anchor="ctr">
            <a:normAutofit fontScale="92500"/>
          </a:bodyPr>
          <a:lstStyle/>
          <a:p>
            <a:pPr marL="0" marR="0" lvl="0" indent="-228600" fontAlgn="auto">
              <a:lnSpc>
                <a:spcPct val="150000"/>
              </a:lnSpc>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Upregulation</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is the process by which a cell increases its response to a substance or signal from outside the cell to carry out a specific function. For example, a cell may increase the number or activity of protein receptors or other molecules on its surface to make it more sensitive to a hormone or drug.</a:t>
            </a:r>
            <a:endPar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fontAlgn="auto">
              <a:lnSpc>
                <a:spcPct val="150000"/>
              </a:lnSpc>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Receptor downregulation </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is characterized by a decrease in total receptor number in the cell due to </a:t>
            </a: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endocytosis</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and subsequent degradation of the receptors caused by long-term exposure to hormones</a:t>
            </a:r>
          </a:p>
        </p:txBody>
      </p:sp>
      <p:sp>
        <p:nvSpPr>
          <p:cNvPr id="1035" name="Rectangle 10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rget Cell Receptor Downregulation And Upregulation Hormone PNG, Clipart,  Cell, Cell Surface Receptor, Downregulation And Upregulation,">
            <a:extLst>
              <a:ext uri="{FF2B5EF4-FFF2-40B4-BE49-F238E27FC236}">
                <a16:creationId xmlns:a16="http://schemas.microsoft.com/office/drawing/2014/main" id="{489037B1-E03C-24C9-7D4A-F15F3937B6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25" t="218" r="9929"/>
          <a:stretch/>
        </p:blipFill>
        <p:spPr bwMode="auto">
          <a:xfrm>
            <a:off x="6567158" y="650494"/>
            <a:ext cx="4469178" cy="5324142"/>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C7D077D-C9FC-4E12-B821-74AD61FF2BF3}"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38200" y="2624367"/>
            <a:ext cx="9236700" cy="118895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000" b="1" i="0" u="none" strike="noStrike" kern="1200" cap="none" spc="0" normalizeH="0" baseline="0" noProof="0" dirty="0">
                <a:ln>
                  <a:noFill/>
                </a:ln>
                <a:solidFill>
                  <a:schemeClr val="tx1"/>
                </a:solidFill>
                <a:effectLst/>
                <a:uLnTx/>
                <a:uFillTx/>
                <a:latin typeface="+mj-lt"/>
                <a:ea typeface="+mj-ea"/>
                <a:cs typeface="+mj-cs"/>
              </a:rPr>
              <a:t>Mechanisms of the hormone action</a:t>
            </a: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584F60-C949-76C0-4F0D-7D65443A2861}"/>
              </a:ext>
            </a:extLst>
          </p:cNvPr>
          <p:cNvSpPr txBox="1"/>
          <p:nvPr/>
        </p:nvSpPr>
        <p:spPr>
          <a:xfrm>
            <a:off x="793660" y="2599509"/>
            <a:ext cx="10143668" cy="3435531"/>
          </a:xfrm>
          <a:prstGeom prst="rect">
            <a:avLst/>
          </a:prstGeom>
        </p:spPr>
        <p:txBody>
          <a:bodyPr vert="horz" lIns="91440" tIns="45720" rIns="91440" bIns="45720" rtlCol="0" anchor="ctr">
            <a:normAutofit/>
          </a:bodyPr>
          <a:lstStyle/>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To initiate changes in target cells, hormones first bind to specific receptor molecules.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Hormone molecules exert their effects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by producing biochemical changes </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in target cells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hormones exert their effects on their target organs involves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several complex processes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Enzymes</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control all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cellular activities</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and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metabolic reactions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Hormones influence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cellular operations</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by changing the types, activities, or quantities of key cytoplasmic enzymes. </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8607738-CAB7-4744-B249-B5C10D436399}"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7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7436-95AF-4612-9F2E-8395C4DE5D9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two-messenger mechanism–protein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type of hormones bind to receptors located on the cell membrane? -  Quora">
            <a:extLst>
              <a:ext uri="{FF2B5EF4-FFF2-40B4-BE49-F238E27FC236}">
                <a16:creationId xmlns:a16="http://schemas.microsoft.com/office/drawing/2014/main" id="{0F4DA269-1987-2FE4-B19C-51CFF0AC9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1" y="1178560"/>
            <a:ext cx="6719904" cy="5090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7A64-8359-D402-68A2-5B9B4C5BC0C1}"/>
              </a:ext>
            </a:extLst>
          </p:cNvPr>
          <p:cNvSpPr txBox="1"/>
          <p:nvPr/>
        </p:nvSpPr>
        <p:spPr>
          <a:xfrm>
            <a:off x="-20371" y="955801"/>
            <a:ext cx="5371649" cy="4890441"/>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Protein and peptide hormones bind to receptors of the cell membrane, and the hormone is called the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first messenger</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The binding of membrane insoluble hormones activate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G proteins</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The activated G protein activates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adenylate cyclase </a:t>
            </a: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in cell membrane </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Adenylate cyclase synthesizes a substance called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cyclic adenosine monophosphate (cyclic AMP or cAMP) </a:t>
            </a: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from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ATP</a:t>
            </a: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and cyclic AMP is the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second messenger</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Cyclic AMP activates specific enzymes within the cell, which bring about the cell’s characteristic response to the hormone. </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276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043631" y="809898"/>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a:ln>
                  <a:noFill/>
                </a:ln>
                <a:solidFill>
                  <a:schemeClr val="tx1"/>
                </a:solidFill>
                <a:effectLst/>
                <a:uLnTx/>
                <a:uFillTx/>
                <a:latin typeface="+mj-lt"/>
                <a:ea typeface="+mj-ea"/>
                <a:cs typeface="+mj-cs"/>
              </a:rPr>
              <a:t>The two-messenger mechanism–protein hormones</a:t>
            </a: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6DC97A64-8359-D402-68A2-5B9B4C5BC0C1}"/>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responses of target cells to hormones include </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 change in the permeability of the cell membrane to a specific substance, </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An increase in protein synthesis</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Activation of other enzymes</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Or the secretion of a cellular product.</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590B2DE-2B9D-4EE4-ABC0-FD95A4076D0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1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8ADE0F-A8D6-442C-867D-4E4CCEE79DD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two-messenger mechanism–protein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9DFBA19-A12C-0519-ED3E-7EAE29406DE3}"/>
              </a:ext>
            </a:extLst>
          </p:cNvPr>
          <p:cNvPicPr>
            <a:picLocks noChangeAspect="1"/>
          </p:cNvPicPr>
          <p:nvPr/>
        </p:nvPicPr>
        <p:blipFill>
          <a:blip r:embed="rId4"/>
          <a:stretch>
            <a:fillRect/>
          </a:stretch>
        </p:blipFill>
        <p:spPr>
          <a:xfrm>
            <a:off x="5974080" y="1228319"/>
            <a:ext cx="4740724" cy="5203234"/>
          </a:xfrm>
          <a:prstGeom prst="rect">
            <a:avLst/>
          </a:prstGeom>
        </p:spPr>
      </p:pic>
      <p:pic>
        <p:nvPicPr>
          <p:cNvPr id="11" name="Picture 10">
            <a:extLst>
              <a:ext uri="{FF2B5EF4-FFF2-40B4-BE49-F238E27FC236}">
                <a16:creationId xmlns:a16="http://schemas.microsoft.com/office/drawing/2014/main" id="{930D6373-EE6A-067A-ABF2-D2ED2E6B07AF}"/>
              </a:ext>
            </a:extLst>
          </p:cNvPr>
          <p:cNvPicPr>
            <a:picLocks noChangeAspect="1"/>
          </p:cNvPicPr>
          <p:nvPr/>
        </p:nvPicPr>
        <p:blipFill>
          <a:blip r:embed="rId5"/>
          <a:stretch>
            <a:fillRect/>
          </a:stretch>
        </p:blipFill>
        <p:spPr>
          <a:xfrm>
            <a:off x="244032" y="1643726"/>
            <a:ext cx="5462828" cy="4297217"/>
          </a:xfrm>
          <a:prstGeom prst="rect">
            <a:avLst/>
          </a:prstGeom>
        </p:spPr>
      </p:pic>
    </p:spTree>
    <p:extLst>
      <p:ext uri="{BB962C8B-B14F-4D97-AF65-F5344CB8AC3E}">
        <p14:creationId xmlns:p14="http://schemas.microsoft.com/office/powerpoint/2010/main" val="344705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589560" y="856180"/>
            <a:ext cx="4560584" cy="112806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400" b="1" i="0" u="none" strike="noStrike" cap="none" spc="0" normalizeH="0" baseline="0" noProof="0" dirty="0">
                <a:ln>
                  <a:noFill/>
                </a:ln>
                <a:solidFill>
                  <a:schemeClr val="tx1"/>
                </a:solidFill>
                <a:effectLst/>
                <a:uLnTx/>
                <a:uFillTx/>
              </a:rPr>
              <a:t>The action of steroid hormones</a:t>
            </a: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C97A64-8359-D402-68A2-5B9B4C5BC0C1}"/>
              </a:ext>
            </a:extLst>
          </p:cNvPr>
          <p:cNvSpPr txBox="1"/>
          <p:nvPr/>
        </p:nvSpPr>
        <p:spPr>
          <a:xfrm>
            <a:off x="262551" y="1984248"/>
            <a:ext cx="5305330" cy="4507357"/>
          </a:xfrm>
          <a:prstGeom prst="rect">
            <a:avLst/>
          </a:prstGeom>
        </p:spPr>
        <p:txBody>
          <a:bodyPr vert="horz" lIns="91440" tIns="45720" rIns="91440" bIns="45720" rtlCol="0" anchor="ctr">
            <a:normAutofit fontScale="92500" lnSpcReduction="20000"/>
          </a:bodyPr>
          <a:lstStyle/>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Steroid hormones are soluble in the lipids of the cell membrane and diffuse easily into a target cell</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Once inside the cell, the steroid hormone combines with a protein receptor in the cytoplasm, and </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This steroid-protein complex enters the nucleus of the cell. </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Within the nucleus, the steroid-protein complex activates specific genes</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Which begin the process of mRNA synthesis</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And then protein synthesis. The enzymes produced bring about the cell’s characteristic response to the hormone</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teroid Hormones | SBI4U 2013 Resource Guide">
            <a:extLst>
              <a:ext uri="{FF2B5EF4-FFF2-40B4-BE49-F238E27FC236}">
                <a16:creationId xmlns:a16="http://schemas.microsoft.com/office/drawing/2014/main" id="{20AB5522-649B-9947-9EA3-A66EA38CBCBF}"/>
              </a:ext>
            </a:extLst>
          </p:cNvPr>
          <p:cNvPicPr>
            <a:picLocks noChangeAspect="1"/>
          </p:cNvPicPr>
          <p:nvPr/>
        </p:nvPicPr>
        <p:blipFill rotWithShape="1">
          <a:blip r:embed="rId3">
            <a:extLst>
              <a:ext uri="{28A0092B-C50C-407E-A947-70E740481C1C}">
                <a14:useLocalDpi xmlns:a14="http://schemas.microsoft.com/office/drawing/2010/main" val="0"/>
              </a:ext>
            </a:extLst>
          </a:blip>
          <a:srcRect r="4" b="1589"/>
          <a:stretch/>
        </p:blipFill>
        <p:spPr bwMode="auto">
          <a:xfrm>
            <a:off x="5977788" y="799352"/>
            <a:ext cx="5425410" cy="5259296"/>
          </a:xfrm>
          <a:prstGeom prst="rect">
            <a:avLst/>
          </a:prstGeom>
          <a:noFill/>
          <a:extLst>
            <a:ext uri="{53640926-AAD7-44D8-BBD7-CCE9431645EC}">
              <a14:shadowObscured xmlns:a14="http://schemas.microsoft.com/office/drawing/2010/main"/>
            </a:ext>
          </a:extLst>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667A0F85-84BE-46D1-B772-348347BCD343}" type="datetime1">
              <a:rPr lang="en-US" altLang="sv-SE" smtClean="0">
                <a:solidFill>
                  <a:prstClr val="black">
                    <a:tint val="75000"/>
                  </a:prstClr>
                </a:solidFill>
                <a:latin typeface="Calibri" panose="020F0502020204030204"/>
              </a:rPr>
              <a:pPr>
                <a:spcAft>
                  <a:spcPts val="600"/>
                </a:spcAft>
                <a:defRPr/>
              </a:pPr>
              <a:t>2/6/2026</a:t>
            </a:fld>
            <a:endParaRPr lang="en-US" altLang="sv-SE">
              <a:solidFill>
                <a:prstClr val="black">
                  <a:tint val="75000"/>
                </a:prstClr>
              </a:solidFill>
              <a:latin typeface="Calibri" panose="020F0502020204030204"/>
            </a:endParaRPr>
          </a:p>
        </p:txBody>
      </p:sp>
      <p:sp>
        <p:nvSpPr>
          <p:cNvPr id="5" name="页脚占位符 4"/>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altLang="sv-SE"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19</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8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35000" y="640823"/>
            <a:ext cx="3418659" cy="558314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a:ln>
                  <a:noFill/>
                </a:ln>
                <a:solidFill>
                  <a:schemeClr val="tx1"/>
                </a:solidFill>
                <a:effectLst/>
                <a:uLnTx/>
                <a:uFillTx/>
                <a:latin typeface="+mj-lt"/>
                <a:ea typeface="+mj-ea"/>
                <a:cs typeface="+mj-cs"/>
              </a:rPr>
              <a:t>Objectives</a:t>
            </a: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A70D03E-AECE-437A-9DD7-6E6443DA4BAA}"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5EBA5681-2631-C3E7-B394-8BC6663DB96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B96E4456-DD55-AE8D-503D-E3CFE4D9AA69}"/>
              </a:ext>
            </a:extLst>
          </p:cNvPr>
          <p:cNvGraphicFramePr/>
          <p:nvPr>
            <p:extLst>
              <p:ext uri="{D42A27DB-BD31-4B8C-83A1-F6EECF244321}">
                <p14:modId xmlns:p14="http://schemas.microsoft.com/office/powerpoint/2010/main" val="28780044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253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043631" y="809898"/>
            <a:ext cx="9942716" cy="155448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a:ln>
                  <a:noFill/>
                </a:ln>
                <a:solidFill>
                  <a:schemeClr val="tx1"/>
                </a:solidFill>
                <a:effectLst/>
                <a:uLnTx/>
                <a:uFillTx/>
                <a:latin typeface="+mj-lt"/>
                <a:ea typeface="+mj-ea"/>
                <a:cs typeface="+mj-cs"/>
              </a:rPr>
              <a:t>Response time of target cells to hormones</a:t>
            </a: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6DC97A64-8359-D402-68A2-5B9B4C5BC0C1}"/>
              </a:ext>
            </a:extLst>
          </p:cNvPr>
          <p:cNvSpPr txBox="1"/>
          <p:nvPr/>
        </p:nvSpPr>
        <p:spPr>
          <a:xfrm>
            <a:off x="1045028" y="2704014"/>
            <a:ext cx="9941319" cy="3438166"/>
          </a:xfrm>
          <a:prstGeom prst="rect">
            <a:avLst/>
          </a:prstGeom>
        </p:spPr>
        <p:txBody>
          <a:bodyPr vert="horz" lIns="91440" tIns="45720" rIns="91440" bIns="45720" rtlCol="0" anchor="ctr">
            <a:normAutofit fontScale="85000" lnSpcReduction="10000"/>
          </a:bodyPr>
          <a:lstStyle/>
          <a:p>
            <a:pPr marL="0" marR="0" lvl="0" indent="-228600" fontAlgn="auto">
              <a:lnSpc>
                <a:spcPct val="15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responses of target cells to hormones occur with a </a:t>
            </a:r>
            <a:r>
              <a:rPr kumimoji="0" lang="en-US" sz="24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delay</a:t>
            </a:r>
          </a:p>
          <a:p>
            <a:pPr marL="0" marR="0" lvl="0" indent="-228600" fontAlgn="auto">
              <a:lnSpc>
                <a:spcPct val="150000"/>
              </a:lnSpc>
              <a:spcBef>
                <a:spcPts val="0"/>
              </a:spcBef>
              <a:spcAft>
                <a:spcPts val="8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fontAlgn="auto">
              <a:lnSpc>
                <a:spcPct val="15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Two main factors contribute to slowed responses to endocrine signals </a:t>
            </a:r>
          </a:p>
          <a:p>
            <a:pPr marL="571500" marR="0" lvl="0" indent="-457200" fontAlgn="auto">
              <a:lnSpc>
                <a:spcPct val="150000"/>
              </a:lnSpc>
              <a:spcBef>
                <a:spcPts val="0"/>
              </a:spcBef>
              <a:spcAft>
                <a:spcPts val="800"/>
              </a:spcAft>
              <a:buClrTx/>
              <a:buSzTx/>
              <a:buFont typeface="+mj-lt"/>
              <a:buAutoNum type="arabicPeriod"/>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hormones require travel time to reach target cells. </a:t>
            </a:r>
          </a:p>
          <a:p>
            <a:pPr marL="571500" marR="0" lvl="0" indent="-457200" fontAlgn="auto">
              <a:lnSpc>
                <a:spcPct val="150000"/>
              </a:lnSpc>
              <a:spcBef>
                <a:spcPts val="0"/>
              </a:spcBef>
              <a:spcAft>
                <a:spcPts val="800"/>
              </a:spcAft>
              <a:buClrTx/>
              <a:buSzTx/>
              <a:buFont typeface="+mj-lt"/>
              <a:buAutoNum type="arabicPeriod"/>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Certain hormones control gene transcription and the synthesis of proteins by target cells, so the responses they initiate are exhibited only after a delay, when protein synthesis is accomplished.</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62E0EA4-9353-45CF-A10B-46F48E0612F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dirty="0">
                <a:effectLst/>
                <a:latin typeface="Times New Roman" panose="02020603050405020304" pitchFamily="18" charset="0"/>
                <a:cs typeface="Times New Roman" panose="02020603050405020304" pitchFamily="18" charset="0"/>
              </a:rPr>
              <a:t>Greenstein B. &amp; Wood D. F. (2011). The endocrine system at a glance (3rd ed.). Wiley-Blackwell</a:t>
            </a:r>
          </a:p>
          <a:p>
            <a:pPr lvl="0"/>
            <a:r>
              <a:rPr lang="en-US" sz="1900" b="0" i="0" dirty="0" err="1">
                <a:effectLst/>
                <a:latin typeface="Times New Roman" panose="02020603050405020304" pitchFamily="18" charset="0"/>
                <a:cs typeface="Times New Roman" panose="02020603050405020304" pitchFamily="18" charset="0"/>
              </a:rPr>
              <a:t>Melmed</a:t>
            </a:r>
            <a:r>
              <a:rPr lang="en-US" sz="1900" b="0" i="0" dirty="0">
                <a:effectLst/>
                <a:latin typeface="Times New Roman" panose="02020603050405020304" pitchFamily="18" charset="0"/>
                <a:cs typeface="Times New Roman" panose="02020603050405020304" pitchFamily="18" charset="0"/>
              </a:rPr>
              <a:t> S. </a:t>
            </a:r>
            <a:r>
              <a:rPr lang="en-US" sz="1900" b="0" i="0" dirty="0" err="1">
                <a:effectLst/>
                <a:latin typeface="Times New Roman" panose="02020603050405020304" pitchFamily="18" charset="0"/>
                <a:cs typeface="Times New Roman" panose="02020603050405020304" pitchFamily="18" charset="0"/>
              </a:rPr>
              <a:t>Auchus</a:t>
            </a:r>
            <a:r>
              <a:rPr lang="en-US" sz="1900" b="0" i="0" dirty="0">
                <a:effectLst/>
                <a:latin typeface="Times New Roman" panose="02020603050405020304" pitchFamily="18" charset="0"/>
                <a:cs typeface="Times New Roman" panose="02020603050405020304" pitchFamily="18" charset="0"/>
              </a:rPr>
              <a:t> R. J. Goldfine A. B. Koenig R. Rosen C. J. &amp; Williams R. H. (2020). Williams textbook of endocrinology (14th ed.). Elsevier. Boron W. F. &amp; </a:t>
            </a:r>
            <a:r>
              <a:rPr lang="en-US" sz="1900" b="0" i="0" dirty="0" err="1">
                <a:effectLst/>
                <a:latin typeface="Times New Roman" panose="02020603050405020304" pitchFamily="18" charset="0"/>
                <a:cs typeface="Times New Roman" panose="02020603050405020304" pitchFamily="18" charset="0"/>
              </a:rPr>
              <a:t>Boulpaep</a:t>
            </a:r>
            <a:r>
              <a:rPr lang="en-US" sz="1900" b="0" i="0" dirty="0">
                <a:effectLst/>
                <a:latin typeface="Times New Roman" panose="02020603050405020304" pitchFamily="18" charset="0"/>
                <a:cs typeface="Times New Roman" panose="02020603050405020304" pitchFamily="18" charset="0"/>
              </a:rPr>
              <a:t> E. L. (2021). </a:t>
            </a:r>
          </a:p>
          <a:p>
            <a:pPr lvl="0"/>
            <a:r>
              <a:rPr lang="en-US" sz="1900" b="0" i="0" dirty="0">
                <a:effectLst/>
                <a:latin typeface="Times New Roman" panose="02020603050405020304" pitchFamily="18" charset="0"/>
                <a:cs typeface="Times New Roman" panose="02020603050405020304" pitchFamily="18" charset="0"/>
              </a:rPr>
              <a:t>Boron &amp; </a:t>
            </a:r>
            <a:r>
              <a:rPr lang="en-US" sz="1900" b="0" i="0" dirty="0" err="1">
                <a:effectLst/>
                <a:latin typeface="Times New Roman" panose="02020603050405020304" pitchFamily="18" charset="0"/>
                <a:cs typeface="Times New Roman" panose="02020603050405020304" pitchFamily="18" charset="0"/>
              </a:rPr>
              <a:t>boulpaep</a:t>
            </a:r>
            <a:r>
              <a:rPr lang="en-US" sz="1900" b="0" i="0" dirty="0">
                <a:effectLst/>
                <a:latin typeface="Times New Roman" panose="02020603050405020304" pitchFamily="18" charset="0"/>
                <a:cs typeface="Times New Roman" panose="02020603050405020304" pitchFamily="18" charset="0"/>
              </a:rPr>
              <a:t> concise medical physiology. Elsevier. Barrett K. E. Barman S. M. Yuan J. X.-J. &amp; Brooks H. (2019). </a:t>
            </a:r>
          </a:p>
          <a:p>
            <a:pPr lvl="0"/>
            <a:r>
              <a:rPr lang="en-US" sz="1900" b="0" i="0" dirty="0">
                <a:effectLst/>
                <a:latin typeface="Times New Roman" panose="02020603050405020304" pitchFamily="18" charset="0"/>
                <a:cs typeface="Times New Roman" panose="02020603050405020304" pitchFamily="18" charset="0"/>
              </a:rPr>
              <a:t>Ganong's review of medical physiology (review questions) (26th ed.). McGraw-Hill Education LLC Molina P. E. (2018). Endocrine physiology (Fifth). McGraw-Hill Education.</a:t>
            </a:r>
            <a:endParaRPr lang="en-US"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C8F50121-6B7B-4CC2-AD2A-2466E2C8458C}" type="datetime1">
              <a:rPr lang="en-GB" smtClean="0"/>
              <a:pPr>
                <a:spcAft>
                  <a:spcPts val="600"/>
                </a:spcAft>
              </a:pPr>
              <a:t>06/02/2026</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21</a:t>
            </a:fld>
            <a:endParaRPr lang="en-US"/>
          </a:p>
        </p:txBody>
      </p:sp>
    </p:spTree>
    <p:extLst>
      <p:ext uri="{BB962C8B-B14F-4D97-AF65-F5344CB8AC3E}">
        <p14:creationId xmlns:p14="http://schemas.microsoft.com/office/powerpoint/2010/main" val="280433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BFCF04C2-3303-4854-A104-FD4B1D15A0D3}" type="datetime1">
              <a:rPr lang="en-GB" smtClean="0"/>
              <a:t>06/02/2026</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22</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61802" y="858982"/>
            <a:ext cx="3160341" cy="515293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Regulation of hormone secretion</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useBgFill="1">
        <p:nvSpPr>
          <p:cNvPr id="21" name="Rectangle 1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761802" y="6356350"/>
            <a:ext cx="281959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4F6971C-3A31-4173-90E0-02A89FF8F107}" type="datetime1">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solidFill>
                <a:schemeClr val="tx1"/>
              </a:solidFill>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86800" y="6356350"/>
            <a:ext cx="3200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3</a:t>
            </a:fld>
            <a:endParaRPr kumimoji="0" lang="en-US" altLang="sv-SE" b="0" i="0" u="none" strike="noStrike" cap="none" spc="0" normalizeH="0" baseline="0" noProof="0">
              <a:ln>
                <a:noFill/>
              </a:ln>
              <a:solidFill>
                <a:schemeClr val="tx1"/>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标题 1">
            <a:extLst>
              <a:ext uri="{FF2B5EF4-FFF2-40B4-BE49-F238E27FC236}">
                <a16:creationId xmlns:a16="http://schemas.microsoft.com/office/drawing/2014/main" id="{3E2ACD07-783C-AD14-A3AA-E752A7D37865}"/>
              </a:ext>
            </a:extLst>
          </p:cNvPr>
          <p:cNvGraphicFramePr/>
          <p:nvPr>
            <p:extLst>
              <p:ext uri="{D42A27DB-BD31-4B8C-83A1-F6EECF244321}">
                <p14:modId xmlns:p14="http://schemas.microsoft.com/office/powerpoint/2010/main" val="1349439676"/>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30936" y="640080"/>
            <a:ext cx="4818888" cy="148132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fontAlgn="base">
              <a:lnSpc>
                <a:spcPct val="150000"/>
              </a:lnSpc>
              <a:spcAft>
                <a:spcPts val="600"/>
              </a:spcAft>
              <a:buClrTx/>
              <a:buSzTx/>
              <a:tabLst/>
              <a:defRPr/>
            </a:pPr>
            <a:r>
              <a:rPr kumimoji="0" lang="en-US" altLang="zh-CN" sz="3800" b="1"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Autocrine, paracrine and endocrine actions</a:t>
            </a:r>
            <a:endParaRPr kumimoji="0" lang="en-US" altLang="zh-CN" sz="3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fontAlgn="base">
              <a:lnSpc>
                <a:spcPct val="150000"/>
              </a:lnSpc>
              <a:spcAft>
                <a:spcPts val="600"/>
              </a:spcAft>
              <a:buClrTx/>
              <a:buSzTx/>
              <a:tabLst/>
              <a:defRPr/>
            </a:pPr>
            <a:endParaRPr kumimoji="0" lang="en-US" altLang="zh-CN" sz="3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0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4D321E-C31F-CC70-431C-336069DC6B56}"/>
              </a:ext>
            </a:extLst>
          </p:cNvPr>
          <p:cNvSpPr txBox="1"/>
          <p:nvPr/>
        </p:nvSpPr>
        <p:spPr>
          <a:xfrm>
            <a:off x="630936" y="2660904"/>
            <a:ext cx="4818888" cy="3547872"/>
          </a:xfrm>
          <a:prstGeom prst="rect">
            <a:avLst/>
          </a:prstGeom>
        </p:spPr>
        <p:txBody>
          <a:bodyPr vert="horz" lIns="91440" tIns="45720" rIns="91440" bIns="45720" rtlCol="0" anchor="t">
            <a:normAutofit fontScale="85000" lnSpcReduction="10000"/>
          </a:bodyPr>
          <a:lstStyle/>
          <a:p>
            <a:pPr marL="0" marR="0" lvl="0" indent="-228600" algn="just" fontAlgn="auto">
              <a:lnSpc>
                <a:spcPct val="15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Autocrine </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is a substance secreted by a cell and acting on surface receptors of the same cell.</a:t>
            </a: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Paracrine</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 hormone which has effect only in the neighborhood of the gland secreting it.</a:t>
            </a: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Endocrine</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refers to tissue that makes and releases hormones that travel in the bloodstream and control the actions of other cells or organs.</a:t>
            </a: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3074" name="Picture 2" descr="Autocrine, Paracrine and Endocrine - simple chart | VitaminDWiki">
            <a:extLst>
              <a:ext uri="{FF2B5EF4-FFF2-40B4-BE49-F238E27FC236}">
                <a16:creationId xmlns:a16="http://schemas.microsoft.com/office/drawing/2014/main" id="{3479B1DD-8251-3A3A-7841-F1DD1CE35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46"/>
          <a:stretch/>
        </p:blipFill>
        <p:spPr bwMode="auto">
          <a:xfrm>
            <a:off x="6099048" y="952326"/>
            <a:ext cx="5458968" cy="4953347"/>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E51EDA6-CC64-41B6-98B8-1D4FAEDEE559}"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6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38882" y="639193"/>
            <a:ext cx="3571810" cy="3573516"/>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600" b="1" i="0" u="none" strike="noStrike" kern="1200" cap="none" spc="0" normalizeH="0" baseline="0" noProof="0">
                <a:ln>
                  <a:noFill/>
                </a:ln>
                <a:solidFill>
                  <a:schemeClr val="tx1"/>
                </a:solidFill>
                <a:effectLst/>
                <a:uLnTx/>
                <a:uFillTx/>
                <a:latin typeface="+mj-lt"/>
                <a:ea typeface="+mj-ea"/>
                <a:cs typeface="+mj-cs"/>
              </a:rPr>
              <a:t>Autocrine, paracrine and endocrine actions</a:t>
            </a:r>
            <a:endParaRPr kumimoji="0" lang="en-US" altLang="zh-CN" sz="46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600" b="0" i="0" u="none" strike="noStrike" kern="1200" cap="none" spc="0" normalizeH="0" baseline="0" noProof="0">
              <a:ln>
                <a:noFill/>
              </a:ln>
              <a:solidFill>
                <a:schemeClr val="tx1"/>
              </a:solidFill>
              <a:effectLst/>
              <a:uLnTx/>
              <a:uFillTx/>
              <a:latin typeface="+mj-lt"/>
              <a:ea typeface="+mj-ea"/>
              <a:cs typeface="+mj-cs"/>
            </a:endParaRP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A556808-021C-4DD5-BA06-FCA1DEA552E3}"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52BB0C2-EEC1-5308-0E78-092D529E8257}"/>
              </a:ext>
            </a:extLst>
          </p:cNvPr>
          <p:cNvGrpSpPr/>
          <p:nvPr/>
        </p:nvGrpSpPr>
        <p:grpSpPr>
          <a:xfrm>
            <a:off x="5526086" y="640080"/>
            <a:ext cx="5471036" cy="5550408"/>
            <a:chOff x="1028543" y="1659251"/>
            <a:chExt cx="3307715" cy="3468394"/>
          </a:xfrm>
        </p:grpSpPr>
        <p:pic>
          <p:nvPicPr>
            <p:cNvPr id="10" name="Picture 9">
              <a:extLst>
                <a:ext uri="{FF2B5EF4-FFF2-40B4-BE49-F238E27FC236}">
                  <a16:creationId xmlns:a16="http://schemas.microsoft.com/office/drawing/2014/main" id="{A6096A61-83A2-909B-EADA-DD71EF9F358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8252"/>
            <a:stretch/>
          </p:blipFill>
          <p:spPr bwMode="auto">
            <a:xfrm>
              <a:off x="1028543" y="2979806"/>
              <a:ext cx="3307715" cy="2147839"/>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07A1838-0978-FDE3-5AD4-A7619F217E5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58585"/>
            <a:stretch/>
          </p:blipFill>
          <p:spPr bwMode="auto">
            <a:xfrm>
              <a:off x="1028545" y="1659251"/>
              <a:ext cx="3307712" cy="131060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1274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08638" y="386930"/>
            <a:ext cx="9236700" cy="118895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Regulation of hormone secretion</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793660" y="2599509"/>
            <a:ext cx="10143668" cy="3435531"/>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Hormones are secreted by endocrine glands when there is a need for them, that is, for their effects on their target organs. The cells of endocrine glands respond to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Changes in the blood or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Perhaps to other hormones in the blood. </a:t>
            </a:r>
          </a:p>
          <a:p>
            <a:pPr marL="0" marR="0" lvl="0" indent="-228600" fontAlgn="base">
              <a:lnSpc>
                <a:spcPct val="150000"/>
              </a:lnSpc>
              <a:spcBef>
                <a:spcPts val="0"/>
              </a:spcBef>
              <a:spcAft>
                <a:spcPts val="800"/>
              </a:spcAft>
              <a:buClrTx/>
              <a:buSzTx/>
              <a:buFont typeface="Arial" panose="020B0604020202020204" pitchFamily="34" charset="0"/>
              <a:buChar char="•"/>
              <a:tabLst/>
              <a:defRPr/>
            </a:pPr>
            <a:endPar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These stimuli are the information that they use to increase or decrease the secretion of hormones. </a:t>
            </a: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B25CA5-74DF-4BE7-803A-2AFCFA77B90D}"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3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FD3A53-F235-4B05-B847-CA22441DAF4E}"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760" y="260413"/>
            <a:ext cx="106781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Regulation of blood glucose by insulin and glucagon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3D319E-4E68-B43A-F155-D82CC26F71D8}"/>
              </a:ext>
            </a:extLst>
          </p:cNvPr>
          <p:cNvSpPr txBox="1"/>
          <p:nvPr/>
        </p:nvSpPr>
        <p:spPr>
          <a:xfrm>
            <a:off x="5643880" y="5557839"/>
            <a:ext cx="6548120" cy="670440"/>
          </a:xfrm>
          <a:prstGeom prst="rect">
            <a:avLst/>
          </a:prstGeom>
          <a:noFill/>
        </p:spPr>
        <p:txBody>
          <a:bodyPr wrap="square">
            <a:spAutoFit/>
          </a:bodyPr>
          <a:lstStyle/>
          <a:p>
            <a:pPr marL="0" marR="0" lvl="0" indent="22860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Figure. </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Regulation of blood glucose by insulin and glucagon hormones.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8E493D-50A7-B699-023B-7CAE3670F0F4}"/>
              </a:ext>
            </a:extLst>
          </p:cNvPr>
          <p:cNvSpPr txBox="1"/>
          <p:nvPr/>
        </p:nvSpPr>
        <p:spPr>
          <a:xfrm>
            <a:off x="447345" y="929171"/>
            <a:ext cx="5262880" cy="55769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Insulin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secreted by the pancreas when the blood glucose level is high; that is,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hyperglycemia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the stimulus for the secretion of insulin. Once circulating in the blood, insulin enables cells to remove glucose from the blood so that it can be used for energy production and enables the liver to store glucose as glycogen. As a result of action of insulin, the blood glucose level decreases, reversing the stimulus for secretion of insulin. Insulin secretion then decreases until the blood glucose level increases again.</a:t>
            </a:r>
          </a:p>
        </p:txBody>
      </p:sp>
      <p:pic>
        <p:nvPicPr>
          <p:cNvPr id="7" name="Picture 6" descr="Diagram&#10;&#10;Description automatically generated">
            <a:extLst>
              <a:ext uri="{FF2B5EF4-FFF2-40B4-BE49-F238E27FC236}">
                <a16:creationId xmlns:a16="http://schemas.microsoft.com/office/drawing/2014/main" id="{E74B34B5-1306-5BB1-38A6-E36D5655CCF1}"/>
              </a:ext>
            </a:extLst>
          </p:cNvPr>
          <p:cNvPicPr>
            <a:picLocks noChangeAspect="1"/>
          </p:cNvPicPr>
          <p:nvPr/>
        </p:nvPicPr>
        <p:blipFill rotWithShape="1">
          <a:blip r:embed="rId4">
            <a:extLst>
              <a:ext uri="{28A0092B-C50C-407E-A947-70E740481C1C}">
                <a14:useLocalDpi xmlns:a14="http://schemas.microsoft.com/office/drawing/2010/main" val="0"/>
              </a:ext>
            </a:extLst>
          </a:blip>
          <a:srcRect l="2961" r="2931"/>
          <a:stretch/>
        </p:blipFill>
        <p:spPr bwMode="auto">
          <a:xfrm>
            <a:off x="5801360" y="1417319"/>
            <a:ext cx="6197600" cy="3808561"/>
          </a:xfrm>
          <a:prstGeom prst="rect">
            <a:avLst/>
          </a:prstGeom>
          <a:noFill/>
          <a:ln>
            <a:noFill/>
          </a:ln>
        </p:spPr>
      </p:pic>
    </p:spTree>
    <p:extLst>
      <p:ext uri="{BB962C8B-B14F-4D97-AF65-F5344CB8AC3E}">
        <p14:creationId xmlns:p14="http://schemas.microsoft.com/office/powerpoint/2010/main" val="31531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043631" y="2275703"/>
            <a:ext cx="9942716" cy="155448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dirty="0">
                <a:ln>
                  <a:noFill/>
                </a:ln>
                <a:solidFill>
                  <a:schemeClr val="tx1"/>
                </a:solidFill>
                <a:effectLst/>
                <a:uLnTx/>
                <a:uFillTx/>
                <a:latin typeface="+mj-lt"/>
                <a:ea typeface="+mj-ea"/>
                <a:cs typeface="+mj-cs"/>
              </a:rPr>
              <a:t>Negative feedback inhibition in the pituitary-thyroid axis</a:t>
            </a: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3017522"/>
            <a:ext cx="9941319" cy="312465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Negative feedback to control hormone secretion is explained in following points </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secretes thyrotropin-releasing hormone (TRH).</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TRH stimulates the anterior pituitary to secrete thyroid-stimulating hormone (TSH).</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TSH stimulates the thyroid gland to secrete the two thyroid hormones, T3 and T4. </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T3 and T4 stimulate the metabolism of most cells throughout the body. </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T3 and T4 also inhibit the release of TSH by the pituitary.</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To a lesser extent, T3 and T4 also inhibit the release of TRH by the hypothalamus</a:t>
            </a:r>
          </a:p>
        </p:txBody>
      </p:sp>
      <p:cxnSp>
        <p:nvCxnSpPr>
          <p:cNvPr id="26"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C44E631-C7E7-47E0-8905-A3BAA6FCEB9E}"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15E84-5161-465F-879C-B0E589FCC84A}"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Negative feedback inhibition in the pituitary-thyroid axis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6A912FF1-ED2D-5C05-DD4B-4E8CDA679EE5}"/>
              </a:ext>
            </a:extLst>
          </p:cNvPr>
          <p:cNvPicPr>
            <a:picLocks noChangeAspect="1"/>
          </p:cNvPicPr>
          <p:nvPr/>
        </p:nvPicPr>
        <p:blipFill>
          <a:blip r:embed="rId4"/>
          <a:stretch>
            <a:fillRect/>
          </a:stretch>
        </p:blipFill>
        <p:spPr>
          <a:xfrm>
            <a:off x="6471919" y="1036065"/>
            <a:ext cx="4795520" cy="5058689"/>
          </a:xfrm>
          <a:prstGeom prst="rect">
            <a:avLst/>
          </a:prstGeom>
        </p:spPr>
      </p:pic>
      <p:sp>
        <p:nvSpPr>
          <p:cNvPr id="10" name="TextBox 9">
            <a:extLst>
              <a:ext uri="{FF2B5EF4-FFF2-40B4-BE49-F238E27FC236}">
                <a16:creationId xmlns:a16="http://schemas.microsoft.com/office/drawing/2014/main" id="{593D319E-4E68-B43A-F155-D82CC26F71D8}"/>
              </a:ext>
            </a:extLst>
          </p:cNvPr>
          <p:cNvSpPr txBox="1"/>
          <p:nvPr/>
        </p:nvSpPr>
        <p:spPr>
          <a:xfrm>
            <a:off x="5136356" y="5990496"/>
            <a:ext cx="7466647" cy="374077"/>
          </a:xfrm>
          <a:prstGeom prst="rect">
            <a:avLst/>
          </a:prstGeom>
          <a:noFill/>
        </p:spPr>
        <p:txBody>
          <a:bodyPr wrap="square">
            <a:spAutoFit/>
          </a:bodyPr>
          <a:lstStyle/>
          <a:p>
            <a:pPr marL="0" marR="0" lvl="0" indent="22860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Figure. </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Negative feedback inhibition in the pituitary-thyroid axis.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8E493D-50A7-B699-023B-7CAE3670F0F4}"/>
              </a:ext>
            </a:extLst>
          </p:cNvPr>
          <p:cNvSpPr txBox="1"/>
          <p:nvPr/>
        </p:nvSpPr>
        <p:spPr>
          <a:xfrm>
            <a:off x="447040" y="1303521"/>
            <a:ext cx="4866640" cy="46536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Steps 5 and 6 are negative feedback inhibition of the pituitary and hypothalamus respectively. These steps ensure that when thyroid hormone levels are high, TSH secretion remains low. If thyroid hormone secretion drops, TSH secretion rises and stimulates the thyroid to secrete more hormone. This negative feedback keeps thyroid hormone levels fluctuating around a set point in typical homeostatic fashion.</a:t>
            </a:r>
          </a:p>
        </p:txBody>
      </p:sp>
    </p:spTree>
    <p:extLst>
      <p:ext uri="{BB962C8B-B14F-4D97-AF65-F5344CB8AC3E}">
        <p14:creationId xmlns:p14="http://schemas.microsoft.com/office/powerpoint/2010/main" val="12600921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1449</Words>
  <Application>Microsoft Office PowerPoint</Application>
  <PresentationFormat>Widescreen</PresentationFormat>
  <Paragraphs>216</Paragraphs>
  <Slides>22</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Mechanism of action of hormones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55</cp:revision>
  <dcterms:created xsi:type="dcterms:W3CDTF">2022-10-25T13:41:35Z</dcterms:created>
  <dcterms:modified xsi:type="dcterms:W3CDTF">2026-02-06T14:57:31Z</dcterms:modified>
</cp:coreProperties>
</file>