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Lst>
  <p:notesMasterIdLst>
    <p:notesMasterId r:id="rId29"/>
  </p:notesMasterIdLst>
  <p:sldIdLst>
    <p:sldId id="327" r:id="rId4"/>
    <p:sldId id="549" r:id="rId5"/>
    <p:sldId id="518" r:id="rId6"/>
    <p:sldId id="550" r:id="rId7"/>
    <p:sldId id="551" r:id="rId8"/>
    <p:sldId id="552" r:id="rId9"/>
    <p:sldId id="556" r:id="rId10"/>
    <p:sldId id="557" r:id="rId11"/>
    <p:sldId id="558" r:id="rId12"/>
    <p:sldId id="559" r:id="rId13"/>
    <p:sldId id="560" r:id="rId14"/>
    <p:sldId id="562" r:id="rId15"/>
    <p:sldId id="561" r:id="rId16"/>
    <p:sldId id="565" r:id="rId17"/>
    <p:sldId id="563" r:id="rId18"/>
    <p:sldId id="564" r:id="rId19"/>
    <p:sldId id="567" r:id="rId20"/>
    <p:sldId id="566" r:id="rId21"/>
    <p:sldId id="568" r:id="rId22"/>
    <p:sldId id="569" r:id="rId23"/>
    <p:sldId id="570" r:id="rId24"/>
    <p:sldId id="571" r:id="rId25"/>
    <p:sldId id="572" r:id="rId26"/>
    <p:sldId id="258"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9408E56F-00AF-424A-80D9-7A16B228126C}">
          <p14:sldIdLst>
            <p14:sldId id="549"/>
            <p14:sldId id="518"/>
            <p14:sldId id="550"/>
            <p14:sldId id="551"/>
            <p14:sldId id="552"/>
            <p14:sldId id="556"/>
            <p14:sldId id="557"/>
            <p14:sldId id="558"/>
            <p14:sldId id="559"/>
            <p14:sldId id="560"/>
            <p14:sldId id="562"/>
            <p14:sldId id="561"/>
            <p14:sldId id="565"/>
            <p14:sldId id="563"/>
            <p14:sldId id="564"/>
            <p14:sldId id="567"/>
            <p14:sldId id="566"/>
            <p14:sldId id="568"/>
            <p14:sldId id="569"/>
            <p14:sldId id="570"/>
            <p14:sldId id="571"/>
            <p14:sldId id="572"/>
          </p14:sldIdLst>
        </p14:section>
        <p14:section name="Default Section" id="{D5FD9B37-291F-4FA5-89D7-0DBE4CDC8DB4}">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9" d="100"/>
          <a:sy n="39" d="100"/>
        </p:scale>
        <p:origin x="28"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967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274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69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436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95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1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357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12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76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825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A6DCD1-2BD6-46DB-81AD-1065E70B7525}"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5862-AE77-46C2-8C65-63C906902543}"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1DB49D-5325-4472-92B5-B119C53EC514}"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D25C62A3-E56A-4FB0-BAA4-5923D169B2F7}" type="datetime1">
              <a:rPr lang="en-GB" smtClean="0"/>
              <a:t>25/02/2026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4BC67B-D852-4B16-B2D7-D01CD36CB66E}"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28204C2-C432-4905-B434-F06F3048166D}" type="datetime1">
              <a:rPr lang="en-GB" smtClean="0"/>
              <a:t>25/02/2026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8B5674-3FDE-44CF-A6DC-10140DDA4F0C}" type="datetime1">
              <a:rPr lang="en-GB" smtClean="0"/>
              <a:t>25/02/2026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D4A02A-26A6-4F1B-ACE8-860BDB28FB67}" type="datetime1">
              <a:rPr lang="en-GB" smtClean="0"/>
              <a:t>25/02/2026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0507D3-ACCF-4935-A576-9D7D0F8DE73C}" type="datetime1">
              <a:rPr lang="en-GB" smtClean="0"/>
              <a:t>25/02/2026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5F3A1-07E5-4B02-8ED2-90091CFDAF97}" type="datetime1">
              <a:rPr lang="en-GB" smtClean="0"/>
              <a:t>25/02/2026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32F25CC6-6D5E-4C42-8E41-305DFB93668F}" type="datetime1">
              <a:rPr lang="en-GB" smtClean="0"/>
              <a:t>25/02/2026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883D85-CA79-4F3F-878E-CF760270E813}"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06045AF3-CA01-4D51-A676-E34AB8203ED8}" type="datetime1">
              <a:rPr lang="en-GB" smtClean="0"/>
              <a:t>25/02/2026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A57D17-C654-4801-A9C7-0832D68E5F27}"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18C02A-1EF9-40A9-9573-8EB86BD36991}"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7F0EB14-7523-4AA6-89A1-C229716E69D6}" type="datetime1">
              <a:rPr lang="en-GB" smtClean="0">
                <a:solidFill>
                  <a:prstClr val="black">
                    <a:tint val="75000"/>
                  </a:prstClr>
                </a:solidFill>
              </a:rPr>
              <a:t>25/02/2026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659A9827-B39C-4220-B0F7-A577F70F107C}" type="datetime1">
              <a:rPr lang="en-GB" smtClean="0"/>
              <a:t>25/02/2026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A8BA0DAA-28C8-4143-A854-1929D28D5FCF}" type="datetime1">
              <a:rPr lang="en-GB" smtClean="0"/>
              <a:t>25/02/2026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7BA9FE91-B8A4-479F-BB13-A20CFA90309A}" type="datetime1">
              <a:rPr lang="en-GB" smtClean="0"/>
              <a:t>25/02/2026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265CC605-389E-4391-962D-E5DAE857D41A}" type="datetime1">
              <a:rPr lang="en-GB" smtClean="0"/>
              <a:t>25/02/2026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58F28109-C2C1-4E76-B634-61DD228E7835}" type="datetime1">
              <a:rPr lang="en-GB" smtClean="0"/>
              <a:t>25/02/2026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7DBDE924-A67E-4EED-8555-46BAE59C8481}" type="datetime1">
              <a:rPr lang="en-GB" smtClean="0"/>
              <a:t>25/02/2026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79F2F2-B956-43A9-ACBA-2BC486C92ED6}" type="datetime1">
              <a:rPr lang="en-GB" smtClean="0"/>
              <a:t>25/02/2026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EF5CB621-5505-4D39-896E-B6F706CA0364}" type="datetime1">
              <a:rPr lang="en-GB" smtClean="0"/>
              <a:t>25/02/2026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F880A7C1-F3BF-40F1-8787-758F1B585AFB}" type="datetime1">
              <a:rPr lang="en-GB" smtClean="0"/>
              <a:t>25/02/2026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E9643E85-E5EA-417B-9ECD-E2569CA71079}" type="datetime1">
              <a:rPr lang="en-GB" smtClean="0"/>
              <a:t>25/02/2026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616075E4-956C-4C11-AD4C-378232A6F424}" type="datetime1">
              <a:rPr lang="en-GB" smtClean="0"/>
              <a:t>25/02/2026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5E96A46D-4426-40BA-8981-07F36A250CC9}" type="datetime1">
              <a:rPr lang="en-GB" smtClean="0"/>
              <a:t>25/02/2026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8A45CF-66AE-4B13-A26D-11D11D522C5F}" type="datetime1">
              <a:rPr lang="en-GB" smtClean="0"/>
              <a:t>25/02/2026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1315FC-9783-4399-92DF-575EBD45060D}" type="datetime1">
              <a:rPr lang="en-GB" smtClean="0"/>
              <a:t>25/02/2026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4CFD6-3F0E-4784-9719-AA4A0D87CDD4}" type="datetime1">
              <a:rPr lang="en-GB" smtClean="0"/>
              <a:t>25/02/2026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DDAC37-2213-426C-BC0E-CD779D36C22C}" type="datetime1">
              <a:rPr lang="en-GB" smtClean="0"/>
              <a:t>25/02/2026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6BC35F-F18B-411A-AADB-1C8FC8C7EEA7}" type="datetime1">
              <a:rPr lang="en-GB" smtClean="0"/>
              <a:t>25/02/2026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3479B9-B8AA-4C18-8C59-76B55E118EFF}" type="datetime1">
              <a:rPr lang="en-GB" smtClean="0"/>
              <a:t>25/02/2026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8F220-DFD9-4719-A16B-F6CC470E4FA9}" type="datetime1">
              <a:rPr lang="en-GB" smtClean="0"/>
              <a:t>25/02/2026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BD4A3A7-D313-4718-8BF4-E0B759B2B2E9}" type="datetime1">
              <a:rPr lang="en-GB" smtClean="0"/>
              <a:t>25/02/2026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2DBE5-CDC9-40B3-BB33-E1539152537E}" type="datetime1">
              <a:rPr lang="en-GB" smtClean="0"/>
              <a:t>25/02/2026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bYBil33k27I" TargetMode="Externa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Anterior pituitary and prolactin</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5</a:t>
            </a:r>
          </a:p>
          <a:p>
            <a:pPr>
              <a:lnSpc>
                <a:spcPct val="100000"/>
              </a:lnSpc>
              <a:spcAft>
                <a:spcPts val="600"/>
              </a:spcAft>
            </a:pPr>
            <a:r>
              <a:rPr lang="en-US" sz="1400" dirty="0"/>
              <a:t>Date:   2/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15A59BEA-DAF9-4242-946C-29559E2DEA21}" type="datetime1">
              <a:rPr lang="en-GB" smtClean="0"/>
              <a:t>25/02/2026</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a:xfrm>
            <a:off x="8719055" y="5650992"/>
            <a:ext cx="1955980" cy="228600"/>
          </a:xfrm>
        </p:spPr>
        <p:txBody>
          <a:bodyPr/>
          <a:lstStyle/>
          <a:p>
            <a:fld id="{34B7E4EF-A1BD-40F4-AB7B-04F084DD991D}" type="slidenum">
              <a:rPr lang="en-US" smtClean="0"/>
              <a:t>1</a:t>
            </a:fld>
            <a:endParaRPr lang="en-US" dirty="0"/>
          </a:p>
        </p:txBody>
      </p:sp>
      <p:sp>
        <p:nvSpPr>
          <p:cNvPr id="6" name="Footer Placeholder 5">
            <a:extLst>
              <a:ext uri="{FF2B5EF4-FFF2-40B4-BE49-F238E27FC236}">
                <a16:creationId xmlns:a16="http://schemas.microsoft.com/office/drawing/2014/main" id="{CE85BE62-93AC-DA9C-D7D9-24F80E291329}"/>
              </a:ext>
            </a:extLst>
          </p:cNvPr>
          <p:cNvSpPr>
            <a:spLocks noGrp="1"/>
          </p:cNvSpPr>
          <p:nvPr>
            <p:ph type="ftr" sz="quarter" idx="11"/>
          </p:nvPr>
        </p:nvSpPr>
        <p:spPr/>
        <p:txBody>
          <a:bodyPr/>
          <a:lstStyle/>
          <a:p>
            <a:r>
              <a:rPr lang="en-US" dirty="0"/>
              <a:t>Zhikal Omar </a:t>
            </a:r>
            <a:r>
              <a:rPr lang="en-US" dirty="0" err="1"/>
              <a:t>Khudhur</a:t>
            </a:r>
            <a:endParaRPr lang="en-US" dirty="0"/>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E7675F-61CE-467C-B096-0BB97AC7F84E}"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-Thyroid-stimulating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Thyroid-stimulating hormone (TSH) is also called thyrotropin</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target organ for TSH is the thyroid gland.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TSH stimulates the normal growth of the thyroid gland and the secretion of thyroxine (T4) and triiodothyronine (T3).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TSH is stimulated by thyrotropin-releasing hormone (TRH) from the hypothalamus. When metabolic rate (energy production) decreases, TRH is produced.</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968C92-B42C-4681-8590-CCAF8F6159B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32080" y="209613"/>
            <a:ext cx="1109472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-Adrenocorticotropic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643167"/>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Adrenocorticotropic hormone (ACTH) stimulates the secretion of cortisol and other hormones by the adrenal cortex.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Secretion of ACTH is increased by corticotropin-releasing hormone (CRH) from the hypothalamus. CRH is produced in any type of physiological stress situation</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182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45EF318-8230-6A3B-E884-81D4AA9D7E32}"/>
              </a:ext>
            </a:extLst>
          </p:cNvPr>
          <p:cNvPicPr>
            <a:picLocks noChangeAspect="1"/>
          </p:cNvPicPr>
          <p:nvPr/>
        </p:nvPicPr>
        <p:blipFill>
          <a:blip r:embed="rId4"/>
          <a:stretch>
            <a:fillRect/>
          </a:stretch>
        </p:blipFill>
        <p:spPr>
          <a:xfrm>
            <a:off x="3003288" y="3696249"/>
            <a:ext cx="6385415" cy="2762112"/>
          </a:xfrm>
          <a:prstGeom prst="rect">
            <a:avLst/>
          </a:prstGeom>
        </p:spPr>
      </p:pic>
    </p:spTree>
    <p:extLst>
      <p:ext uri="{BB962C8B-B14F-4D97-AF65-F5344CB8AC3E}">
        <p14:creationId xmlns:p14="http://schemas.microsoft.com/office/powerpoint/2010/main" val="310637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A0F75-B7ED-4B06-B0F4-736334AB736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-Growth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Growth hormone (GH) is also called somatotropin.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anterior pituitary gland produces at least a thousand times as much GH as any other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general effect of GH is to stimulate mitosis and cellular differentiation and thus to promote tissue growth throughout the body.</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GH is regulated by two hormones from the hypothalamus. Growth hormone-releasing hormone (GHRH), which increases the secretion of GH, is produced during hypoglycemia and exercise. Another stimulus for GHRH is a high blood level of amino acids; the GH then secreted will ensure the conversion of these amino acids into protein. Somatostatin may also be called growth hormone inhibiting hormone (GHIH), and, as its name tells us, it decreases the secretion of GH. Somatostatin is produced during hyperglycemia.</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58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4DA8D5-8ECC-4AAB-A7AA-8A335F1A0459}"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–Prolactin hormone</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Prolactin, as its name suggests, is responsible for lactation. More precisely, prolactin initiates and maintains milk production by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regulation of secretion of prolactin is complex, involving both prolactin-releasing hormone (PRH) and prolactin-inhibiting hormone (PIH) from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mammary glands must first be acted upon by other hormones such as estrogen and progesterone, which are secreted in large amounts by the placenta during pregnancy. Then, after delivery of the baby, prolactin secretion increases, and milk is produced.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If the mother continues to breast-feed, prolactin levels remain high.</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7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51D2-2704-E3B6-E790-885281DFCAE6}"/>
              </a:ext>
            </a:extLst>
          </p:cNvPr>
          <p:cNvSpPr>
            <a:spLocks noGrp="1"/>
          </p:cNvSpPr>
          <p:nvPr>
            <p:ph type="title"/>
          </p:nvPr>
        </p:nvSpPr>
        <p:spPr/>
        <p:txBody>
          <a:bodyPr/>
          <a:lstStyle/>
          <a:p>
            <a:r>
              <a:rPr lang="en-US" dirty="0"/>
              <a:t>Prolactin</a:t>
            </a:r>
          </a:p>
        </p:txBody>
      </p:sp>
      <p:sp>
        <p:nvSpPr>
          <p:cNvPr id="3" name="Content Placeholder 2">
            <a:extLst>
              <a:ext uri="{FF2B5EF4-FFF2-40B4-BE49-F238E27FC236}">
                <a16:creationId xmlns:a16="http://schemas.microsoft.com/office/drawing/2014/main" id="{057F8D7C-FEE7-2996-CB03-BC7E189FF713}"/>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Prolactin (PRL) is produced primarily by the anterior pituitary gland.</a:t>
            </a:r>
          </a:p>
          <a:p>
            <a:pPr algn="just"/>
            <a:r>
              <a:rPr lang="en-US" dirty="0">
                <a:latin typeface="Times New Roman" panose="02020603050405020304" pitchFamily="18" charset="0"/>
                <a:cs typeface="Times New Roman" panose="02020603050405020304" pitchFamily="18" charset="0"/>
              </a:rPr>
              <a:t>Lactotroph cells in the anterior pituitary synthesize and secrete prolactin.</a:t>
            </a:r>
          </a:p>
          <a:p>
            <a:pPr algn="just"/>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07B86A3C-77F9-640E-1FC3-3D716ABAB848}"/>
              </a:ext>
            </a:extLst>
          </p:cNvPr>
          <p:cNvSpPr>
            <a:spLocks noGrp="1"/>
          </p:cNvSpPr>
          <p:nvPr>
            <p:ph type="dt" sz="half" idx="10"/>
          </p:nvPr>
        </p:nvSpPr>
        <p:spPr/>
        <p:txBody>
          <a:bodyPr/>
          <a:lstStyle/>
          <a:p>
            <a:fld id="{A8BA0DAA-28C8-4143-A854-1929D28D5FCF}" type="datetime1">
              <a:rPr lang="en-GB" smtClean="0"/>
              <a:t>25/02/2026</a:t>
            </a:fld>
            <a:endParaRPr lang="en-US"/>
          </a:p>
        </p:txBody>
      </p:sp>
      <p:sp>
        <p:nvSpPr>
          <p:cNvPr id="5" name="Footer Placeholder 4">
            <a:extLst>
              <a:ext uri="{FF2B5EF4-FFF2-40B4-BE49-F238E27FC236}">
                <a16:creationId xmlns:a16="http://schemas.microsoft.com/office/drawing/2014/main" id="{0D13313F-12E5-FA0A-0CAC-BE81A3747462}"/>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4317FFE-EDF3-7E1E-34F9-EA0C9AA6F455}"/>
              </a:ext>
            </a:extLst>
          </p:cNvPr>
          <p:cNvSpPr>
            <a:spLocks noGrp="1"/>
          </p:cNvSpPr>
          <p:nvPr>
            <p:ph type="sldNum" sz="quarter" idx="12"/>
          </p:nvPr>
        </p:nvSpPr>
        <p:spPr/>
        <p:txBody>
          <a:bodyPr/>
          <a:lstStyle/>
          <a:p>
            <a:fld id="{07273F1E-9C55-4B66-BD2B-F760842A30D8}" type="slidenum">
              <a:rPr lang="en-US" smtClean="0"/>
              <a:t>14</a:t>
            </a:fld>
            <a:endParaRPr lang="en-US"/>
          </a:p>
        </p:txBody>
      </p:sp>
      <p:pic>
        <p:nvPicPr>
          <p:cNvPr id="1026" name="Picture 2" descr="Hyperprolactinaemia - almostadoctor">
            <a:extLst>
              <a:ext uri="{FF2B5EF4-FFF2-40B4-BE49-F238E27FC236}">
                <a16:creationId xmlns:a16="http://schemas.microsoft.com/office/drawing/2014/main" id="{82736ACA-D514-8D58-DD5E-445114A30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994560"/>
            <a:ext cx="5440368" cy="3182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4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3FDFB4-2FFF-7BEF-30F9-7DFF3E5B4AB0}"/>
              </a:ext>
            </a:extLst>
          </p:cNvPr>
          <p:cNvSpPr>
            <a:spLocks noGrp="1"/>
          </p:cNvSpPr>
          <p:nvPr>
            <p:ph type="title"/>
          </p:nvPr>
        </p:nvSpPr>
        <p:spPr>
          <a:xfrm>
            <a:off x="761800" y="762001"/>
            <a:ext cx="5334197" cy="1708242"/>
          </a:xfrm>
        </p:spPr>
        <p:txBody>
          <a:bodyPr anchor="ctr">
            <a:normAutofit/>
          </a:bodyPr>
          <a:lstStyle/>
          <a:p>
            <a:r>
              <a:rPr lang="en-US" sz="4000" b="1"/>
              <a:t>Structure of Prolactin</a:t>
            </a:r>
            <a:br>
              <a:rPr lang="en-US" sz="4000"/>
            </a:br>
            <a:endParaRPr lang="en-US" sz="4000"/>
          </a:p>
        </p:txBody>
      </p:sp>
      <p:sp>
        <p:nvSpPr>
          <p:cNvPr id="3" name="Content Placeholder 2">
            <a:extLst>
              <a:ext uri="{FF2B5EF4-FFF2-40B4-BE49-F238E27FC236}">
                <a16:creationId xmlns:a16="http://schemas.microsoft.com/office/drawing/2014/main" id="{8D5A2A86-B71C-494F-903E-A7A042AD1CC2}"/>
              </a:ext>
            </a:extLst>
          </p:cNvPr>
          <p:cNvSpPr>
            <a:spLocks noGrp="1"/>
          </p:cNvSpPr>
          <p:nvPr>
            <p:ph idx="1"/>
          </p:nvPr>
        </p:nvSpPr>
        <p:spPr>
          <a:xfrm>
            <a:off x="761800" y="2470244"/>
            <a:ext cx="5334197" cy="3769835"/>
          </a:xfrm>
        </p:spPr>
        <p:txBody>
          <a:bodyPr anchor="ctr">
            <a:normAutofit/>
          </a:bodyPr>
          <a:lstStyle/>
          <a:p>
            <a:pPr algn="just">
              <a:buFont typeface="Arial" panose="020B0604020202020204" pitchFamily="34" charset="0"/>
              <a:buChar char="•"/>
            </a:pPr>
            <a:r>
              <a:rPr lang="en-US" sz="2000" dirty="0"/>
              <a:t>Prolactin is a </a:t>
            </a:r>
            <a:r>
              <a:rPr lang="en-US" sz="2000" b="1" dirty="0"/>
              <a:t>single-chain polypeptide hormone</a:t>
            </a:r>
            <a:r>
              <a:rPr lang="en-US" sz="2000" dirty="0"/>
              <a:t>.</a:t>
            </a:r>
          </a:p>
          <a:p>
            <a:pPr algn="just">
              <a:buFont typeface="Arial" panose="020B0604020202020204" pitchFamily="34" charset="0"/>
              <a:buChar char="•"/>
            </a:pPr>
            <a:r>
              <a:rPr lang="en-US" sz="2000" dirty="0"/>
              <a:t>Contains </a:t>
            </a:r>
            <a:r>
              <a:rPr lang="en-US" sz="2000" b="1" dirty="0"/>
              <a:t>199 amino acids</a:t>
            </a:r>
            <a:r>
              <a:rPr lang="en-US" sz="2000" dirty="0"/>
              <a:t>.</a:t>
            </a:r>
          </a:p>
          <a:p>
            <a:pPr algn="just">
              <a:buFont typeface="Arial" panose="020B0604020202020204" pitchFamily="34" charset="0"/>
              <a:buChar char="•"/>
            </a:pPr>
            <a:r>
              <a:rPr lang="en-US" sz="2000" dirty="0"/>
              <a:t>Structurally similar to </a:t>
            </a:r>
            <a:r>
              <a:rPr lang="en-US" sz="2000" b="1" dirty="0"/>
              <a:t>growth hormone and placental lactogen</a:t>
            </a:r>
            <a:r>
              <a:rPr lang="en-US" sz="2000" dirty="0"/>
              <a:t>.</a:t>
            </a:r>
          </a:p>
          <a:p>
            <a:pPr algn="just">
              <a:buFont typeface="Arial" panose="020B0604020202020204" pitchFamily="34" charset="0"/>
              <a:buChar char="•"/>
            </a:pPr>
            <a:r>
              <a:rPr lang="en-US" sz="2000" dirty="0"/>
              <a:t>Exists in </a:t>
            </a:r>
            <a:r>
              <a:rPr lang="en-US" sz="2000" b="1" dirty="0"/>
              <a:t>monomeric, dimeric, and polymeric</a:t>
            </a:r>
            <a:r>
              <a:rPr lang="en-US" sz="2000" dirty="0"/>
              <a:t> forms.</a:t>
            </a:r>
          </a:p>
          <a:p>
            <a:pPr algn="just"/>
            <a:endParaRPr lang="en-US" sz="2000" dirty="0"/>
          </a:p>
        </p:txBody>
      </p:sp>
      <p:sp>
        <p:nvSpPr>
          <p:cNvPr id="4" name="Date Placeholder 3">
            <a:extLst>
              <a:ext uri="{FF2B5EF4-FFF2-40B4-BE49-F238E27FC236}">
                <a16:creationId xmlns:a16="http://schemas.microsoft.com/office/drawing/2014/main" id="{BEFC2E72-93B2-90AE-1791-45030895AF7D}"/>
              </a:ext>
            </a:extLst>
          </p:cNvPr>
          <p:cNvSpPr>
            <a:spLocks noGrp="1"/>
          </p:cNvSpPr>
          <p:nvPr>
            <p:ph type="dt" sz="half" idx="10"/>
          </p:nvPr>
        </p:nvSpPr>
        <p:spPr>
          <a:xfrm>
            <a:off x="761800" y="6356350"/>
            <a:ext cx="2743200" cy="365125"/>
          </a:xfrm>
        </p:spPr>
        <p:txBody>
          <a:bodyPr>
            <a:normAutofit/>
          </a:bodyPr>
          <a:lstStyle/>
          <a:p>
            <a:pPr>
              <a:spcAft>
                <a:spcPts val="600"/>
              </a:spcAft>
            </a:pPr>
            <a:fld id="{A8BA0DAA-28C8-4143-A854-1929D28D5FCF}" type="datetime1">
              <a:rPr lang="en-GB">
                <a:solidFill>
                  <a:schemeClr val="tx1"/>
                </a:solidFill>
              </a:rPr>
              <a:pPr>
                <a:spcAft>
                  <a:spcPts val="600"/>
                </a:spcAft>
              </a:pPr>
              <a:t>25/02/2026</a:t>
            </a:fld>
            <a:endParaRPr lang="en-US">
              <a:solidFill>
                <a:schemeClr val="tx1"/>
              </a:solidFill>
            </a:endParaRPr>
          </a:p>
        </p:txBody>
      </p:sp>
      <p:sp>
        <p:nvSpPr>
          <p:cNvPr id="5" name="Footer Placeholder 4">
            <a:extLst>
              <a:ext uri="{FF2B5EF4-FFF2-40B4-BE49-F238E27FC236}">
                <a16:creationId xmlns:a16="http://schemas.microsoft.com/office/drawing/2014/main" id="{5CD39286-8866-89A5-F03E-7BC5207BC3A9}"/>
              </a:ext>
            </a:extLst>
          </p:cNvPr>
          <p:cNvSpPr>
            <a:spLocks noGrp="1"/>
          </p:cNvSpPr>
          <p:nvPr>
            <p:ph type="ftr" sz="quarter" idx="11"/>
          </p:nvPr>
        </p:nvSpPr>
        <p:spPr>
          <a:xfrm>
            <a:off x="3131672" y="6356350"/>
            <a:ext cx="3293034" cy="365125"/>
          </a:xfrm>
        </p:spPr>
        <p:txBody>
          <a:bodyPr>
            <a:normAutofit/>
          </a:bodyPr>
          <a:lstStyle/>
          <a:p>
            <a:pPr algn="r">
              <a:spcAft>
                <a:spcPts val="600"/>
              </a:spcAft>
            </a:pPr>
            <a:r>
              <a:rPr lang="en-US">
                <a:solidFill>
                  <a:schemeClr val="tx1"/>
                </a:solidFill>
              </a:rPr>
              <a:t>Zhikal Omar Khudhur</a:t>
            </a:r>
          </a:p>
        </p:txBody>
      </p:sp>
      <p:pic>
        <p:nvPicPr>
          <p:cNvPr id="2050" name="Picture 2" descr="Prolactin Protein Overview | Sino Biological">
            <a:extLst>
              <a:ext uri="{FF2B5EF4-FFF2-40B4-BE49-F238E27FC236}">
                <a16:creationId xmlns:a16="http://schemas.microsoft.com/office/drawing/2014/main" id="{0AAADF96-F892-F687-8F49-1DFE7399B9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715" r="-1"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231F80E-820E-6C73-4D43-8F91CF7EC4D8}"/>
              </a:ext>
            </a:extLst>
          </p:cNvPr>
          <p:cNvSpPr>
            <a:spLocks noGrp="1"/>
          </p:cNvSpPr>
          <p:nvPr>
            <p:ph type="sldNum" sz="quarter" idx="12"/>
          </p:nvPr>
        </p:nvSpPr>
        <p:spPr>
          <a:xfrm>
            <a:off x="10167869" y="6356350"/>
            <a:ext cx="1768425" cy="365125"/>
          </a:xfrm>
        </p:spPr>
        <p:txBody>
          <a:bodyPr>
            <a:normAutofit/>
          </a:bodyPr>
          <a:lstStyle/>
          <a:p>
            <a:pPr>
              <a:spcAft>
                <a:spcPts val="600"/>
              </a:spcAft>
            </a:pPr>
            <a:fld id="{07273F1E-9C55-4B66-BD2B-F760842A30D8}"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2210233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6BF9-1809-DCC2-A6E1-B11514D189BB}"/>
              </a:ext>
            </a:extLst>
          </p:cNvPr>
          <p:cNvSpPr>
            <a:spLocks noGrp="1"/>
          </p:cNvSpPr>
          <p:nvPr>
            <p:ph type="title"/>
          </p:nvPr>
        </p:nvSpPr>
        <p:spPr/>
        <p:txBody>
          <a:bodyPr/>
          <a:lstStyle/>
          <a:p>
            <a:r>
              <a:rPr lang="en-US" b="1"/>
              <a:t>Target Cells and Receptors</a:t>
            </a:r>
            <a:br>
              <a:rPr lang="en-US"/>
            </a:br>
            <a:endParaRPr lang="en-US" dirty="0"/>
          </a:p>
        </p:txBody>
      </p:sp>
      <p:sp>
        <p:nvSpPr>
          <p:cNvPr id="3" name="Content Placeholder 2">
            <a:extLst>
              <a:ext uri="{FF2B5EF4-FFF2-40B4-BE49-F238E27FC236}">
                <a16:creationId xmlns:a16="http://schemas.microsoft.com/office/drawing/2014/main" id="{CFFBED33-28D1-26D3-FDC4-70C332143F81}"/>
              </a:ext>
            </a:extLst>
          </p:cNvPr>
          <p:cNvSpPr>
            <a:spLocks noGrp="1"/>
          </p:cNvSpPr>
          <p:nvPr>
            <p:ph idx="1"/>
          </p:nvPr>
        </p:nvSpPr>
        <p:spPr/>
        <p:txBody>
          <a:bodyPr/>
          <a:lstStyle/>
          <a:p>
            <a:pPr>
              <a:buFont typeface="Arial" panose="020B0604020202020204" pitchFamily="34" charset="0"/>
              <a:buChar char="•"/>
            </a:pPr>
            <a:r>
              <a:rPr lang="en-US" b="1"/>
              <a:t>Main Target Cells:</a:t>
            </a:r>
            <a:r>
              <a:rPr lang="en-US"/>
              <a:t> Mammary gland epithelial cells.</a:t>
            </a:r>
          </a:p>
          <a:p>
            <a:pPr>
              <a:buFont typeface="Arial" panose="020B0604020202020204" pitchFamily="34" charset="0"/>
              <a:buChar char="•"/>
            </a:pPr>
            <a:r>
              <a:rPr lang="en-US"/>
              <a:t>Binds to </a:t>
            </a:r>
            <a:r>
              <a:rPr lang="en-US" b="1"/>
              <a:t>prolactin receptors (PRLR), a type of cytokine receptor</a:t>
            </a:r>
            <a:r>
              <a:rPr lang="en-US"/>
              <a:t>.</a:t>
            </a:r>
          </a:p>
          <a:p>
            <a:pPr>
              <a:buFont typeface="Arial" panose="020B0604020202020204" pitchFamily="34" charset="0"/>
              <a:buChar char="•"/>
            </a:pPr>
            <a:r>
              <a:rPr lang="en-US"/>
              <a:t>Found in:</a:t>
            </a:r>
          </a:p>
          <a:p>
            <a:pPr marL="742950" lvl="1" indent="-285750">
              <a:buFont typeface="Arial" panose="020B0604020202020204" pitchFamily="34" charset="0"/>
              <a:buChar char="•"/>
            </a:pPr>
            <a:r>
              <a:rPr lang="en-US"/>
              <a:t>Mammary glands (milk production)</a:t>
            </a:r>
          </a:p>
          <a:p>
            <a:pPr marL="742950" lvl="1" indent="-285750">
              <a:buFont typeface="Arial" panose="020B0604020202020204" pitchFamily="34" charset="0"/>
              <a:buChar char="•"/>
            </a:pPr>
            <a:r>
              <a:rPr lang="en-US"/>
              <a:t>Ovaries (modulating reproductive function)</a:t>
            </a:r>
          </a:p>
          <a:p>
            <a:pPr marL="742950" lvl="1" indent="-285750">
              <a:buFont typeface="Arial" panose="020B0604020202020204" pitchFamily="34" charset="0"/>
              <a:buChar char="•"/>
            </a:pPr>
            <a:r>
              <a:rPr lang="en-US"/>
              <a:t>Liver (metabolic effects)</a:t>
            </a:r>
          </a:p>
          <a:p>
            <a:pPr marL="742950" lvl="1" indent="-285750">
              <a:buFont typeface="Arial" panose="020B0604020202020204" pitchFamily="34" charset="0"/>
              <a:buChar char="•"/>
            </a:pPr>
            <a:r>
              <a:rPr lang="en-US"/>
              <a:t>Brain (behavioral effects)</a:t>
            </a:r>
          </a:p>
          <a:p>
            <a:pPr marL="742950" lvl="1" indent="-285750">
              <a:buFont typeface="Arial" panose="020B0604020202020204" pitchFamily="34" charset="0"/>
              <a:buChar char="•"/>
            </a:pPr>
            <a:r>
              <a:rPr lang="en-US"/>
              <a:t>Immune cells (immune modulation)</a:t>
            </a:r>
          </a:p>
          <a:p>
            <a:endParaRPr lang="en-US" dirty="0"/>
          </a:p>
        </p:txBody>
      </p:sp>
      <p:sp>
        <p:nvSpPr>
          <p:cNvPr id="4" name="Date Placeholder 3">
            <a:extLst>
              <a:ext uri="{FF2B5EF4-FFF2-40B4-BE49-F238E27FC236}">
                <a16:creationId xmlns:a16="http://schemas.microsoft.com/office/drawing/2014/main" id="{15BD9990-D028-2C9F-249B-789438C15139}"/>
              </a:ext>
            </a:extLst>
          </p:cNvPr>
          <p:cNvSpPr>
            <a:spLocks noGrp="1"/>
          </p:cNvSpPr>
          <p:nvPr>
            <p:ph type="dt" sz="half" idx="10"/>
          </p:nvPr>
        </p:nvSpPr>
        <p:spPr/>
        <p:txBody>
          <a:bodyPr/>
          <a:lstStyle/>
          <a:p>
            <a:fld id="{A8BA0DAA-28C8-4143-A854-1929D28D5FCF}" type="datetime1">
              <a:rPr lang="en-GB" smtClean="0"/>
              <a:t>25/02/2026</a:t>
            </a:fld>
            <a:endParaRPr lang="en-US"/>
          </a:p>
        </p:txBody>
      </p:sp>
      <p:sp>
        <p:nvSpPr>
          <p:cNvPr id="5" name="Footer Placeholder 4">
            <a:extLst>
              <a:ext uri="{FF2B5EF4-FFF2-40B4-BE49-F238E27FC236}">
                <a16:creationId xmlns:a16="http://schemas.microsoft.com/office/drawing/2014/main" id="{73D84B0D-C6E2-6034-38E8-15782140F893}"/>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74E8A10D-6E65-B5BB-BC16-2D702936754D}"/>
              </a:ext>
            </a:extLst>
          </p:cNvPr>
          <p:cNvSpPr>
            <a:spLocks noGrp="1"/>
          </p:cNvSpPr>
          <p:nvPr>
            <p:ph type="sldNum" sz="quarter" idx="12"/>
          </p:nvPr>
        </p:nvSpPr>
        <p:spPr/>
        <p:txBody>
          <a:bodyPr/>
          <a:lstStyle/>
          <a:p>
            <a:fld id="{07273F1E-9C55-4B66-BD2B-F760842A30D8}" type="slidenum">
              <a:rPr lang="en-US" smtClean="0"/>
              <a:t>16</a:t>
            </a:fld>
            <a:endParaRPr lang="en-US"/>
          </a:p>
        </p:txBody>
      </p:sp>
      <p:pic>
        <p:nvPicPr>
          <p:cNvPr id="3074" name="Picture 2" descr="Prolactin — a pleiotropic factor in health and disease | Nature Reviews  Endocrinology">
            <a:extLst>
              <a:ext uri="{FF2B5EF4-FFF2-40B4-BE49-F238E27FC236}">
                <a16:creationId xmlns:a16="http://schemas.microsoft.com/office/drawing/2014/main" id="{4DB7349B-5D29-383D-EC0B-90E0DD39A5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827" y="2840464"/>
            <a:ext cx="3219350" cy="377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6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F07DB8-212B-E5C4-7C46-325F253F276E}"/>
              </a:ext>
            </a:extLst>
          </p:cNvPr>
          <p:cNvSpPr>
            <a:spLocks noGrp="1"/>
          </p:cNvSpPr>
          <p:nvPr>
            <p:ph type="title"/>
          </p:nvPr>
        </p:nvSpPr>
        <p:spPr>
          <a:xfrm>
            <a:off x="838200" y="365125"/>
            <a:ext cx="10515600" cy="1325563"/>
          </a:xfrm>
        </p:spPr>
        <p:txBody>
          <a:bodyPr>
            <a:normAutofit/>
          </a:bodyPr>
          <a:lstStyle/>
          <a:p>
            <a:r>
              <a:rPr lang="en-US" sz="4200" b="1"/>
              <a:t>Effects of Prolactin</a:t>
            </a:r>
            <a:br>
              <a:rPr lang="en-US" sz="4200"/>
            </a:br>
            <a:endParaRPr lang="en-US" sz="4200"/>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A86B99-56E1-CCFD-2E2A-A5A5FCC75C2E}"/>
              </a:ext>
            </a:extLst>
          </p:cNvPr>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2200" b="1"/>
              <a:t>Reproductive System:</a:t>
            </a:r>
            <a:r>
              <a:rPr lang="en-US" sz="2200"/>
              <a:t> Inhibits gonadotropin-releasing hormone (GnRH), affecting ovulation and spermatogenesis.</a:t>
            </a:r>
          </a:p>
          <a:p>
            <a:pPr marL="514350" indent="-514350">
              <a:buFont typeface="+mj-lt"/>
              <a:buAutoNum type="arabicPeriod"/>
            </a:pPr>
            <a:r>
              <a:rPr lang="en-US" sz="2200" b="1"/>
              <a:t>Lactation:</a:t>
            </a:r>
            <a:r>
              <a:rPr lang="en-US" sz="2200"/>
              <a:t> Stimulates milk production in mammary glands.</a:t>
            </a:r>
          </a:p>
          <a:p>
            <a:pPr marL="514350" indent="-514350">
              <a:buFont typeface="+mj-lt"/>
              <a:buAutoNum type="arabicPeriod"/>
            </a:pPr>
            <a:r>
              <a:rPr lang="en-US" sz="2200" b="1"/>
              <a:t>Metabolism:</a:t>
            </a:r>
            <a:r>
              <a:rPr lang="en-US" sz="2200"/>
              <a:t> Influences fat metabolism and insulin sensitivity.</a:t>
            </a:r>
          </a:p>
          <a:p>
            <a:pPr marL="514350" indent="-514350">
              <a:buFont typeface="+mj-lt"/>
              <a:buAutoNum type="arabicPeriod"/>
            </a:pPr>
            <a:r>
              <a:rPr lang="en-US" sz="2200" b="1"/>
              <a:t>Immune System:</a:t>
            </a:r>
            <a:r>
              <a:rPr lang="en-US" sz="2200"/>
              <a:t> Modulates immune responses.</a:t>
            </a:r>
          </a:p>
          <a:p>
            <a:pPr marL="514350" indent="-514350">
              <a:buFont typeface="+mj-lt"/>
              <a:buAutoNum type="arabicPeriod"/>
            </a:pPr>
            <a:r>
              <a:rPr lang="en-US" sz="2200" b="1"/>
              <a:t>Behavioral Effects:</a:t>
            </a:r>
            <a:r>
              <a:rPr lang="en-US" sz="2200"/>
              <a:t> Influences maternal behaviors and stress response.</a:t>
            </a:r>
          </a:p>
          <a:p>
            <a:pPr marL="514350" indent="-514350">
              <a:buFont typeface="+mj-lt"/>
              <a:buAutoNum type="arabicPeriod"/>
            </a:pPr>
            <a:endParaRPr lang="en-US" sz="2200"/>
          </a:p>
        </p:txBody>
      </p:sp>
      <p:sp>
        <p:nvSpPr>
          <p:cNvPr id="4" name="Date Placeholder 3">
            <a:extLst>
              <a:ext uri="{FF2B5EF4-FFF2-40B4-BE49-F238E27FC236}">
                <a16:creationId xmlns:a16="http://schemas.microsoft.com/office/drawing/2014/main" id="{7AFA13DB-4002-EA61-234F-CA71BB83F670}"/>
              </a:ext>
            </a:extLst>
          </p:cNvPr>
          <p:cNvSpPr>
            <a:spLocks noGrp="1"/>
          </p:cNvSpPr>
          <p:nvPr>
            <p:ph type="dt" sz="half" idx="10"/>
          </p:nvPr>
        </p:nvSpPr>
        <p:spPr>
          <a:xfrm>
            <a:off x="838200" y="6356350"/>
            <a:ext cx="2743200" cy="365125"/>
          </a:xfrm>
        </p:spPr>
        <p:txBody>
          <a:bodyPr>
            <a:normAutofit/>
          </a:bodyPr>
          <a:lstStyle/>
          <a:p>
            <a:pPr>
              <a:spcAft>
                <a:spcPts val="600"/>
              </a:spcAft>
            </a:pPr>
            <a:fld id="{A8BA0DAA-28C8-4143-A854-1929D28D5FCF}" type="datetime1">
              <a:rPr lang="en-GB" smtClean="0"/>
              <a:pPr>
                <a:spcAft>
                  <a:spcPts val="600"/>
                </a:spcAft>
              </a:pPr>
              <a:t>25/02/2026</a:t>
            </a:fld>
            <a:endParaRPr lang="en-US"/>
          </a:p>
        </p:txBody>
      </p:sp>
      <p:sp>
        <p:nvSpPr>
          <p:cNvPr id="5" name="Footer Placeholder 4">
            <a:extLst>
              <a:ext uri="{FF2B5EF4-FFF2-40B4-BE49-F238E27FC236}">
                <a16:creationId xmlns:a16="http://schemas.microsoft.com/office/drawing/2014/main" id="{333D9EB6-C6CA-1C0C-0C84-9780050DD6E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241A646-A588-D228-8E1F-1570F2EF1A9C}"/>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17</a:t>
            </a:fld>
            <a:endParaRPr lang="en-US"/>
          </a:p>
        </p:txBody>
      </p:sp>
    </p:spTree>
    <p:extLst>
      <p:ext uri="{BB962C8B-B14F-4D97-AF65-F5344CB8AC3E}">
        <p14:creationId xmlns:p14="http://schemas.microsoft.com/office/powerpoint/2010/main" val="2422496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F5A927-7BC1-DE1C-24C1-E0027D79F3F9}"/>
              </a:ext>
            </a:extLst>
          </p:cNvPr>
          <p:cNvSpPr>
            <a:spLocks noGrp="1"/>
          </p:cNvSpPr>
          <p:nvPr>
            <p:ph type="title"/>
          </p:nvPr>
        </p:nvSpPr>
        <p:spPr>
          <a:xfrm>
            <a:off x="640080" y="325369"/>
            <a:ext cx="4368602" cy="1956841"/>
          </a:xfrm>
        </p:spPr>
        <p:txBody>
          <a:bodyPr anchor="b">
            <a:normAutofit/>
          </a:bodyPr>
          <a:lstStyle/>
          <a:p>
            <a:r>
              <a:rPr lang="en-US" sz="4200" b="1"/>
              <a:t>Mechanism of Action</a:t>
            </a:r>
            <a:br>
              <a:rPr lang="en-US" sz="4200"/>
            </a:br>
            <a:endParaRPr lang="en-US" sz="4200"/>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8437AD-6462-E4D6-80C8-5E387F832C9D}"/>
              </a:ext>
            </a:extLst>
          </p:cNvPr>
          <p:cNvSpPr>
            <a:spLocks noGrp="1"/>
          </p:cNvSpPr>
          <p:nvPr>
            <p:ph idx="1"/>
          </p:nvPr>
        </p:nvSpPr>
        <p:spPr>
          <a:xfrm>
            <a:off x="253498" y="2872899"/>
            <a:ext cx="5056680" cy="3320668"/>
          </a:xfrm>
        </p:spPr>
        <p:txBody>
          <a:bodyPr>
            <a:normAutofit fontScale="85000" lnSpcReduction="10000"/>
          </a:bodyPr>
          <a:lstStyle/>
          <a:p>
            <a:pPr>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Binds to </a:t>
            </a:r>
            <a:r>
              <a:rPr lang="en-US" sz="1500" b="1" dirty="0">
                <a:latin typeface="Times New Roman" panose="02020603050405020304" pitchFamily="18" charset="0"/>
                <a:cs typeface="Times New Roman" panose="02020603050405020304" pitchFamily="18" charset="0"/>
              </a:rPr>
              <a:t>prolactin receptor (PRLR)</a:t>
            </a:r>
            <a:r>
              <a:rPr lang="en-US" sz="1500" dirty="0">
                <a:latin typeface="Times New Roman" panose="02020603050405020304" pitchFamily="18" charset="0"/>
                <a:cs typeface="Times New Roman" panose="02020603050405020304" pitchFamily="18" charset="0"/>
              </a:rPr>
              <a:t>, activating </a:t>
            </a:r>
            <a:r>
              <a:rPr lang="en-US" sz="1500" b="1" dirty="0">
                <a:latin typeface="Times New Roman" panose="02020603050405020304" pitchFamily="18" charset="0"/>
                <a:cs typeface="Times New Roman" panose="02020603050405020304" pitchFamily="18" charset="0"/>
              </a:rPr>
              <a:t>JAK-STAT signaling pathway</a:t>
            </a:r>
            <a:r>
              <a:rPr lang="en-US" sz="1500"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Steps:</a:t>
            </a:r>
            <a:endParaRPr lang="en-US" sz="15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PRL binds to PRLR on target cell membrane.</a:t>
            </a: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Activates </a:t>
            </a:r>
            <a:r>
              <a:rPr lang="en-US" sz="1500" b="1" dirty="0">
                <a:latin typeface="Times New Roman" panose="02020603050405020304" pitchFamily="18" charset="0"/>
                <a:cs typeface="Times New Roman" panose="02020603050405020304" pitchFamily="18" charset="0"/>
              </a:rPr>
              <a:t>Janus kinase (JAK)</a:t>
            </a:r>
            <a:r>
              <a:rPr lang="en-US" sz="1500"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sz="1500" b="1" dirty="0">
                <a:latin typeface="Times New Roman" panose="02020603050405020304" pitchFamily="18" charset="0"/>
                <a:cs typeface="Times New Roman" panose="02020603050405020304" pitchFamily="18" charset="0"/>
              </a:rPr>
              <a:t>Signal transducer and activator of transcription (STAT)</a:t>
            </a:r>
            <a:r>
              <a:rPr lang="en-US" sz="1500" dirty="0">
                <a:latin typeface="Times New Roman" panose="02020603050405020304" pitchFamily="18" charset="0"/>
                <a:cs typeface="Times New Roman" panose="02020603050405020304" pitchFamily="18" charset="0"/>
              </a:rPr>
              <a:t> proteins are phosphorylated.</a:t>
            </a: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STAT proteins enter the nucleus and regulate gene transcription.</a:t>
            </a:r>
          </a:p>
          <a:p>
            <a:pPr marL="742950" lvl="1" indent="-285750">
              <a:lnSpc>
                <a:spcPct val="150000"/>
              </a:lnSpc>
              <a:buFont typeface="Arial" panose="020B0604020202020204" pitchFamily="34" charset="0"/>
              <a:buChar char="•"/>
            </a:pPr>
            <a:r>
              <a:rPr lang="en-US" sz="1500" dirty="0">
                <a:latin typeface="Times New Roman" panose="02020603050405020304" pitchFamily="18" charset="0"/>
                <a:cs typeface="Times New Roman" panose="02020603050405020304" pitchFamily="18" charset="0"/>
              </a:rPr>
              <a:t>Stimulates protein synthesis (e.g., casein for milk production).</a:t>
            </a:r>
          </a:p>
          <a:p>
            <a:pPr>
              <a:lnSpc>
                <a:spcPct val="150000"/>
              </a:lnSpc>
            </a:pPr>
            <a:endParaRPr lang="en-US" sz="15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5882C82-6D06-981D-A6CB-FE5FB79B4D93}"/>
              </a:ext>
            </a:extLst>
          </p:cNvPr>
          <p:cNvSpPr>
            <a:spLocks noGrp="1"/>
          </p:cNvSpPr>
          <p:nvPr>
            <p:ph type="dt" sz="half" idx="10"/>
          </p:nvPr>
        </p:nvSpPr>
        <p:spPr>
          <a:xfrm>
            <a:off x="838200" y="6356350"/>
            <a:ext cx="2743200" cy="365125"/>
          </a:xfrm>
        </p:spPr>
        <p:txBody>
          <a:bodyPr>
            <a:normAutofit/>
          </a:bodyPr>
          <a:lstStyle/>
          <a:p>
            <a:pPr>
              <a:spcAft>
                <a:spcPts val="600"/>
              </a:spcAft>
            </a:pPr>
            <a:fld id="{A8BA0DAA-28C8-4143-A854-1929D28D5FCF}" type="datetime1">
              <a:rPr lang="en-GB" smtClean="0"/>
              <a:pPr>
                <a:spcAft>
                  <a:spcPts val="600"/>
                </a:spcAft>
              </a:pPr>
              <a:t>25/02/2026</a:t>
            </a:fld>
            <a:endParaRPr lang="en-US"/>
          </a:p>
        </p:txBody>
      </p:sp>
      <p:pic>
        <p:nvPicPr>
          <p:cNvPr id="4098" name="Picture 2" descr="New insights in prolactin: pathological implications | Nature Reviews  Endocrinology">
            <a:extLst>
              <a:ext uri="{FF2B5EF4-FFF2-40B4-BE49-F238E27FC236}">
                <a16:creationId xmlns:a16="http://schemas.microsoft.com/office/drawing/2014/main" id="{CECFE479-7646-B757-1FD8-50C36B437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44" r="1335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A436FF-DC4E-77B1-EE13-D7C2103F8CF7}"/>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US">
                <a:solidFill>
                  <a:srgbClr val="FFFFFF"/>
                </a:solidFill>
              </a:rPr>
              <a:t>Zhikal Omar Khudhur</a:t>
            </a:r>
          </a:p>
        </p:txBody>
      </p:sp>
      <p:sp>
        <p:nvSpPr>
          <p:cNvPr id="6" name="Slide Number Placeholder 5">
            <a:extLst>
              <a:ext uri="{FF2B5EF4-FFF2-40B4-BE49-F238E27FC236}">
                <a16:creationId xmlns:a16="http://schemas.microsoft.com/office/drawing/2014/main" id="{033B491F-A550-F077-6FEE-5EE70CAE2D10}"/>
              </a:ext>
            </a:extLst>
          </p:cNvPr>
          <p:cNvSpPr>
            <a:spLocks noGrp="1"/>
          </p:cNvSpPr>
          <p:nvPr>
            <p:ph type="sldNum" sz="quarter" idx="12"/>
          </p:nvPr>
        </p:nvSpPr>
        <p:spPr>
          <a:xfrm>
            <a:off x="10439400" y="6356350"/>
            <a:ext cx="914400" cy="365125"/>
          </a:xfrm>
        </p:spPr>
        <p:txBody>
          <a:bodyPr>
            <a:normAutofit/>
          </a:bodyPr>
          <a:lstStyle/>
          <a:p>
            <a:pPr>
              <a:spcAft>
                <a:spcPts val="600"/>
              </a:spcAft>
            </a:pPr>
            <a:fld id="{07273F1E-9C55-4B66-BD2B-F760842A30D8}" type="slidenum">
              <a:rPr lang="en-US">
                <a:solidFill>
                  <a:srgbClr val="FFFFFF"/>
                </a:solidFill>
              </a:rPr>
              <a:pPr>
                <a:spcAft>
                  <a:spcPts val="600"/>
                </a:spcAft>
              </a:pPr>
              <a:t>18</a:t>
            </a:fld>
            <a:endParaRPr lang="en-US">
              <a:solidFill>
                <a:srgbClr val="FFFFFF"/>
              </a:solidFill>
            </a:endParaRPr>
          </a:p>
        </p:txBody>
      </p:sp>
    </p:spTree>
    <p:extLst>
      <p:ext uri="{BB962C8B-B14F-4D97-AF65-F5344CB8AC3E}">
        <p14:creationId xmlns:p14="http://schemas.microsoft.com/office/powerpoint/2010/main" val="1510722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051800-724D-CDE6-71AE-86FED9DC89A1}"/>
              </a:ext>
            </a:extLst>
          </p:cNvPr>
          <p:cNvSpPr>
            <a:spLocks noGrp="1"/>
          </p:cNvSpPr>
          <p:nvPr>
            <p:ph type="title"/>
          </p:nvPr>
        </p:nvSpPr>
        <p:spPr>
          <a:xfrm>
            <a:off x="6346479" y="638089"/>
            <a:ext cx="5558828" cy="1476801"/>
          </a:xfrm>
        </p:spPr>
        <p:txBody>
          <a:bodyPr anchor="b">
            <a:normAutofit/>
          </a:bodyPr>
          <a:lstStyle/>
          <a:p>
            <a:r>
              <a:rPr lang="en-US" sz="3000" b="1" dirty="0"/>
              <a:t>Role of Prolactin in Milk Production</a:t>
            </a:r>
            <a:br>
              <a:rPr lang="en-US" sz="3000" dirty="0"/>
            </a:br>
            <a:endParaRPr lang="en-US" sz="3000" dirty="0"/>
          </a:p>
        </p:txBody>
      </p:sp>
      <p:pic>
        <p:nvPicPr>
          <p:cNvPr id="5122" name="Picture 2" descr="Immunomodulatory Properties of Human Breast Milk: MicroRNA Contents and  Potential Epigenetic Effects">
            <a:extLst>
              <a:ext uri="{FF2B5EF4-FFF2-40B4-BE49-F238E27FC236}">
                <a16:creationId xmlns:a16="http://schemas.microsoft.com/office/drawing/2014/main" id="{77795ECC-52C1-6BE3-D78F-7C2FC1C496F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936" y="890580"/>
            <a:ext cx="5458968" cy="5076840"/>
          </a:xfrm>
          <a:prstGeom prst="rect">
            <a:avLst/>
          </a:prstGeom>
          <a:noFill/>
          <a:extLst>
            <a:ext uri="{909E8E84-426E-40DD-AFC4-6F175D3DCCD1}">
              <a14:hiddenFill xmlns:a14="http://schemas.microsoft.com/office/drawing/2010/main">
                <a:solidFill>
                  <a:srgbClr val="FFFFFF"/>
                </a:solidFill>
              </a14:hiddenFill>
            </a:ext>
          </a:extLst>
        </p:spPr>
      </p:pic>
      <p:sp>
        <p:nvSpPr>
          <p:cNvPr id="5129"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4010E1-A67F-679E-6BBD-FA517B5D974E}"/>
              </a:ext>
            </a:extLst>
          </p:cNvPr>
          <p:cNvSpPr>
            <a:spLocks noGrp="1"/>
          </p:cNvSpPr>
          <p:nvPr>
            <p:ph idx="1"/>
          </p:nvPr>
        </p:nvSpPr>
        <p:spPr>
          <a:xfrm>
            <a:off x="6246796" y="2372868"/>
            <a:ext cx="5765532" cy="3983482"/>
          </a:xfrm>
        </p:spPr>
        <p:txBody>
          <a:bodyPr anchor="t">
            <a:normAutofit fontScale="77500" lnSpcReduction="20000"/>
          </a:bodyPr>
          <a:lstStyle/>
          <a:p>
            <a:pPr marL="0" indent="0">
              <a:lnSpc>
                <a:spcPct val="150000"/>
              </a:lnSpc>
              <a:buNone/>
            </a:pPr>
            <a:r>
              <a:rPr lang="en-US" sz="1600" b="1" dirty="0">
                <a:latin typeface="Times New Roman" panose="02020603050405020304" pitchFamily="18" charset="0"/>
                <a:cs typeface="Times New Roman" panose="02020603050405020304" pitchFamily="18" charset="0"/>
              </a:rPr>
              <a:t>Step 1:</a:t>
            </a:r>
            <a:r>
              <a:rPr lang="en-US" sz="1600" dirty="0">
                <a:latin typeface="Times New Roman" panose="02020603050405020304" pitchFamily="18" charset="0"/>
                <a:cs typeface="Times New Roman" panose="02020603050405020304" pitchFamily="18" charset="0"/>
              </a:rPr>
              <a:t> Suckling stimulates sensory receptors in the nipple.</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2:</a:t>
            </a:r>
            <a:r>
              <a:rPr lang="en-US" sz="1600" dirty="0">
                <a:latin typeface="Times New Roman" panose="02020603050405020304" pitchFamily="18" charset="0"/>
                <a:cs typeface="Times New Roman" panose="02020603050405020304" pitchFamily="18" charset="0"/>
              </a:rPr>
              <a:t> Sensory signals are transmitted to the hypothalamus, reducing dopamine release.</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3:</a:t>
            </a:r>
            <a:r>
              <a:rPr lang="en-US" sz="1600" dirty="0">
                <a:latin typeface="Times New Roman" panose="02020603050405020304" pitchFamily="18" charset="0"/>
                <a:cs typeface="Times New Roman" panose="02020603050405020304" pitchFamily="18" charset="0"/>
              </a:rPr>
              <a:t> Reduced dopamine leads to increased prolactin secretion from the anterior pituitary.</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4:</a:t>
            </a:r>
            <a:r>
              <a:rPr lang="en-US" sz="1600" dirty="0">
                <a:latin typeface="Times New Roman" panose="02020603050405020304" pitchFamily="18" charset="0"/>
                <a:cs typeface="Times New Roman" panose="02020603050405020304" pitchFamily="18" charset="0"/>
              </a:rPr>
              <a:t> Prolactin binds to its receptors on mammary epithelial cells.</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5:</a:t>
            </a:r>
            <a:r>
              <a:rPr lang="en-US" sz="1600" dirty="0">
                <a:latin typeface="Times New Roman" panose="02020603050405020304" pitchFamily="18" charset="0"/>
                <a:cs typeface="Times New Roman" panose="02020603050405020304" pitchFamily="18" charset="0"/>
              </a:rPr>
              <a:t> JAK-STAT signaling is activated, leading to increased transcription of milk protein genes (e.g., casein, lactalbumin).</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6:</a:t>
            </a:r>
            <a:r>
              <a:rPr lang="en-US" sz="1600" dirty="0">
                <a:latin typeface="Times New Roman" panose="02020603050405020304" pitchFamily="18" charset="0"/>
                <a:cs typeface="Times New Roman" panose="02020603050405020304" pitchFamily="18" charset="0"/>
              </a:rPr>
              <a:t> Stimulates synthesis and secretion of milk components, including proteins, fats, and lactose.</a:t>
            </a:r>
          </a:p>
          <a:p>
            <a:pPr marL="0" indent="0">
              <a:lnSpc>
                <a:spcPct val="150000"/>
              </a:lnSpc>
              <a:buNone/>
            </a:pPr>
            <a:r>
              <a:rPr lang="en-US" sz="1600" b="1" dirty="0">
                <a:latin typeface="Times New Roman" panose="02020603050405020304" pitchFamily="18" charset="0"/>
                <a:cs typeface="Times New Roman" panose="02020603050405020304" pitchFamily="18" charset="0"/>
              </a:rPr>
              <a:t>Step 7:</a:t>
            </a:r>
            <a:r>
              <a:rPr lang="en-US" sz="1600" dirty="0">
                <a:latin typeface="Times New Roman" panose="02020603050405020304" pitchFamily="18" charset="0"/>
                <a:cs typeface="Times New Roman" panose="02020603050405020304" pitchFamily="18" charset="0"/>
              </a:rPr>
              <a:t> Milk is stored in alveoli until released by oxytocin-induced contraction.</a:t>
            </a:r>
          </a:p>
        </p:txBody>
      </p:sp>
      <p:sp>
        <p:nvSpPr>
          <p:cNvPr id="4" name="Date Placeholder 3">
            <a:extLst>
              <a:ext uri="{FF2B5EF4-FFF2-40B4-BE49-F238E27FC236}">
                <a16:creationId xmlns:a16="http://schemas.microsoft.com/office/drawing/2014/main" id="{E8649F79-25D3-79CA-E480-9247D444894E}"/>
              </a:ext>
            </a:extLst>
          </p:cNvPr>
          <p:cNvSpPr>
            <a:spLocks noGrp="1"/>
          </p:cNvSpPr>
          <p:nvPr>
            <p:ph type="dt" sz="half" idx="10"/>
          </p:nvPr>
        </p:nvSpPr>
        <p:spPr>
          <a:xfrm>
            <a:off x="838200" y="6356350"/>
            <a:ext cx="2743200" cy="365125"/>
          </a:xfrm>
        </p:spPr>
        <p:txBody>
          <a:bodyPr>
            <a:normAutofit/>
          </a:bodyPr>
          <a:lstStyle/>
          <a:p>
            <a:pPr>
              <a:spcAft>
                <a:spcPts val="600"/>
              </a:spcAft>
            </a:pPr>
            <a:fld id="{A8BA0DAA-28C8-4143-A854-1929D28D5FCF}" type="datetime1">
              <a:rPr lang="en-GB" smtClean="0"/>
              <a:pPr>
                <a:spcAft>
                  <a:spcPts val="600"/>
                </a:spcAft>
              </a:pPr>
              <a:t>25/02/2026</a:t>
            </a:fld>
            <a:endParaRPr lang="en-US"/>
          </a:p>
        </p:txBody>
      </p:sp>
      <p:sp>
        <p:nvSpPr>
          <p:cNvPr id="5" name="Footer Placeholder 4">
            <a:extLst>
              <a:ext uri="{FF2B5EF4-FFF2-40B4-BE49-F238E27FC236}">
                <a16:creationId xmlns:a16="http://schemas.microsoft.com/office/drawing/2014/main" id="{967B295B-2FF7-3D05-8864-1E81D3D9DF4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10C67183-31A9-1B2B-5B13-2C76E6E1FFE3}"/>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19</a:t>
            </a:fld>
            <a:endParaRPr lang="en-US"/>
          </a:p>
        </p:txBody>
      </p:sp>
    </p:spTree>
    <p:extLst>
      <p:ext uri="{BB962C8B-B14F-4D97-AF65-F5344CB8AC3E}">
        <p14:creationId xmlns:p14="http://schemas.microsoft.com/office/powerpoint/2010/main" val="321873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23CA49-4A81-42D4-A15F-07100A77BC53}"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784998"/>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pituitary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pituitary gland hormones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pituitary gland hormone's target tissues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pituitary gland hormone's function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Anterior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 hormone’s regulation</a:t>
            </a: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A885-8A30-ECC1-926F-7E02C9447C0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7847DF-58FC-8722-382F-6DB5D7EB7298}"/>
              </a:ext>
            </a:extLst>
          </p:cNvPr>
          <p:cNvSpPr>
            <a:spLocks noGrp="1"/>
          </p:cNvSpPr>
          <p:nvPr>
            <p:ph idx="1"/>
          </p:nvPr>
        </p:nvSpPr>
        <p:spPr/>
        <p:txBody>
          <a:bodyPr/>
          <a:lstStyle/>
          <a:p>
            <a:r>
              <a:rPr lang="en-US" dirty="0">
                <a:hlinkClick r:id="rId2"/>
              </a:rPr>
              <a:t>https://www.youtube.com/watch?v=bYBil33k27I</a:t>
            </a:r>
            <a:endParaRPr lang="en-US" dirty="0"/>
          </a:p>
          <a:p>
            <a:endParaRPr lang="en-US" dirty="0"/>
          </a:p>
        </p:txBody>
      </p:sp>
      <p:sp>
        <p:nvSpPr>
          <p:cNvPr id="4" name="Date Placeholder 3">
            <a:extLst>
              <a:ext uri="{FF2B5EF4-FFF2-40B4-BE49-F238E27FC236}">
                <a16:creationId xmlns:a16="http://schemas.microsoft.com/office/drawing/2014/main" id="{D67ED033-A217-2E5C-801B-382EB99FB47B}"/>
              </a:ext>
            </a:extLst>
          </p:cNvPr>
          <p:cNvSpPr>
            <a:spLocks noGrp="1"/>
          </p:cNvSpPr>
          <p:nvPr>
            <p:ph type="dt" sz="half" idx="10"/>
          </p:nvPr>
        </p:nvSpPr>
        <p:spPr/>
        <p:txBody>
          <a:bodyPr/>
          <a:lstStyle/>
          <a:p>
            <a:fld id="{A8BA0DAA-28C8-4143-A854-1929D28D5FCF}" type="datetime1">
              <a:rPr lang="en-GB" smtClean="0"/>
              <a:t>25/02/2026</a:t>
            </a:fld>
            <a:endParaRPr lang="en-US"/>
          </a:p>
        </p:txBody>
      </p:sp>
      <p:sp>
        <p:nvSpPr>
          <p:cNvPr id="5" name="Footer Placeholder 4">
            <a:extLst>
              <a:ext uri="{FF2B5EF4-FFF2-40B4-BE49-F238E27FC236}">
                <a16:creationId xmlns:a16="http://schemas.microsoft.com/office/drawing/2014/main" id="{28FE9EC9-B99E-8F32-3C99-6CA372EEABE8}"/>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8136C30F-8D97-8F9E-C425-D833EB12B9C6}"/>
              </a:ext>
            </a:extLst>
          </p:cNvPr>
          <p:cNvSpPr>
            <a:spLocks noGrp="1"/>
          </p:cNvSpPr>
          <p:nvPr>
            <p:ph type="sldNum" sz="quarter" idx="12"/>
          </p:nvPr>
        </p:nvSpPr>
        <p:spPr/>
        <p:txBody>
          <a:bodyPr/>
          <a:lstStyle/>
          <a:p>
            <a:fld id="{07273F1E-9C55-4B66-BD2B-F760842A30D8}" type="slidenum">
              <a:rPr lang="en-US" smtClean="0"/>
              <a:t>20</a:t>
            </a:fld>
            <a:endParaRPr lang="en-US"/>
          </a:p>
        </p:txBody>
      </p:sp>
    </p:spTree>
    <p:extLst>
      <p:ext uri="{BB962C8B-B14F-4D97-AF65-F5344CB8AC3E}">
        <p14:creationId xmlns:p14="http://schemas.microsoft.com/office/powerpoint/2010/main" val="268230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EE7D-1DDF-A9FA-F23C-DCE563E82F62}"/>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Role of Prolactin in Menstrual Cycle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41FA6E-68D4-8002-8781-FBC1794C08AD}"/>
              </a:ext>
            </a:extLst>
          </p:cNvPr>
          <p:cNvSpPr>
            <a:spLocks noGrp="1"/>
          </p:cNvSpPr>
          <p:nvPr>
            <p:ph idx="1"/>
          </p:nvPr>
        </p:nvSpPr>
        <p:spPr/>
        <p:txBody>
          <a:bodyPr>
            <a:normAutofit fontScale="92500"/>
          </a:bodyPr>
          <a:lstStyle/>
          <a:p>
            <a:pPr>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Regulation of Menstrual Cycle:</a:t>
            </a:r>
            <a:endParaRPr lang="en-US"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Prolactin </a:t>
            </a:r>
            <a:r>
              <a:rPr lang="en-US" b="1" dirty="0">
                <a:latin typeface="Times New Roman" panose="02020603050405020304" pitchFamily="18" charset="0"/>
                <a:cs typeface="Times New Roman" panose="02020603050405020304" pitchFamily="18" charset="0"/>
              </a:rPr>
              <a:t>inhibits GnRH</a:t>
            </a:r>
            <a:r>
              <a:rPr lang="en-US" dirty="0">
                <a:latin typeface="Times New Roman" panose="02020603050405020304" pitchFamily="18" charset="0"/>
                <a:cs typeface="Times New Roman" panose="02020603050405020304" pitchFamily="18" charset="0"/>
              </a:rPr>
              <a:t> secretion from the hypothalamus.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Reduced GnRH leads to decreased </a:t>
            </a:r>
            <a:r>
              <a:rPr lang="en-US" b="1" dirty="0">
                <a:latin typeface="Times New Roman" panose="02020603050405020304" pitchFamily="18" charset="0"/>
                <a:cs typeface="Times New Roman" panose="02020603050405020304" pitchFamily="18" charset="0"/>
              </a:rPr>
              <a:t>FSH and LH</a:t>
            </a:r>
            <a:r>
              <a:rPr lang="en-US" dirty="0">
                <a:latin typeface="Times New Roman" panose="02020603050405020304" pitchFamily="18" charset="0"/>
                <a:cs typeface="Times New Roman" panose="02020603050405020304" pitchFamily="18" charset="0"/>
              </a:rPr>
              <a:t> release from the anterior pituitary.</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Lower FSH and LH levels impair follicle development and ovulation, leading to </a:t>
            </a:r>
            <a:r>
              <a:rPr lang="en-US" b="1" dirty="0">
                <a:latin typeface="Times New Roman" panose="02020603050405020304" pitchFamily="18" charset="0"/>
                <a:cs typeface="Times New Roman" panose="02020603050405020304" pitchFamily="18" charset="0"/>
              </a:rPr>
              <a:t>menstrual irregularities or amenorrhea</a:t>
            </a:r>
            <a:r>
              <a:rPr lang="en-US" dirty="0">
                <a:latin typeface="Times New Roman" panose="02020603050405020304" pitchFamily="18" charset="0"/>
                <a:cs typeface="Times New Roman" panose="02020603050405020304" pitchFamily="18" charset="0"/>
              </a:rPr>
              <a:t> in cases of hyperprolactinemia.</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Prolactin also affects </a:t>
            </a:r>
            <a:r>
              <a:rPr lang="en-US" b="1" dirty="0">
                <a:latin typeface="Times New Roman" panose="02020603050405020304" pitchFamily="18" charset="0"/>
                <a:cs typeface="Times New Roman" panose="02020603050405020304" pitchFamily="18" charset="0"/>
              </a:rPr>
              <a:t>estrogen and progesterone production</a:t>
            </a:r>
            <a:r>
              <a:rPr lang="en-US" dirty="0">
                <a:latin typeface="Times New Roman" panose="02020603050405020304" pitchFamily="18" charset="0"/>
                <a:cs typeface="Times New Roman" panose="02020603050405020304" pitchFamily="18" charset="0"/>
              </a:rPr>
              <a:t>, influencing endometrial growth.</a:t>
            </a: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56FFB17-E927-4404-D2E7-C3627138A4C6}"/>
              </a:ext>
            </a:extLst>
          </p:cNvPr>
          <p:cNvSpPr>
            <a:spLocks noGrp="1"/>
          </p:cNvSpPr>
          <p:nvPr>
            <p:ph type="dt" sz="half" idx="10"/>
          </p:nvPr>
        </p:nvSpPr>
        <p:spPr/>
        <p:txBody>
          <a:bodyPr/>
          <a:lstStyle/>
          <a:p>
            <a:fld id="{A8BA0DAA-28C8-4143-A854-1929D28D5FCF}" type="datetime1">
              <a:rPr lang="en-GB" smtClean="0"/>
              <a:t>25/02/2026</a:t>
            </a:fld>
            <a:endParaRPr lang="en-US"/>
          </a:p>
        </p:txBody>
      </p:sp>
      <p:sp>
        <p:nvSpPr>
          <p:cNvPr id="5" name="Footer Placeholder 4">
            <a:extLst>
              <a:ext uri="{FF2B5EF4-FFF2-40B4-BE49-F238E27FC236}">
                <a16:creationId xmlns:a16="http://schemas.microsoft.com/office/drawing/2014/main" id="{4ABA0424-9134-8D51-63EE-1072A34297EB}"/>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2CFB95A7-5FA4-B5D9-0C57-2FA4B8D4CD82}"/>
              </a:ext>
            </a:extLst>
          </p:cNvPr>
          <p:cNvSpPr>
            <a:spLocks noGrp="1"/>
          </p:cNvSpPr>
          <p:nvPr>
            <p:ph type="sldNum" sz="quarter" idx="12"/>
          </p:nvPr>
        </p:nvSpPr>
        <p:spPr/>
        <p:txBody>
          <a:bodyPr/>
          <a:lstStyle/>
          <a:p>
            <a:fld id="{07273F1E-9C55-4B66-BD2B-F760842A30D8}" type="slidenum">
              <a:rPr lang="en-US" smtClean="0"/>
              <a:t>21</a:t>
            </a:fld>
            <a:endParaRPr lang="en-US"/>
          </a:p>
        </p:txBody>
      </p:sp>
    </p:spTree>
    <p:extLst>
      <p:ext uri="{BB962C8B-B14F-4D97-AF65-F5344CB8AC3E}">
        <p14:creationId xmlns:p14="http://schemas.microsoft.com/office/powerpoint/2010/main" val="201172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2C6DB-1DC2-A9E5-58A4-8CE5867FE9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2BD3A2-1DE2-22AB-7C4C-4CB08967CF4E}"/>
              </a:ext>
            </a:extLst>
          </p:cNvPr>
          <p:cNvSpPr>
            <a:spLocks noGrp="1"/>
          </p:cNvSpPr>
          <p:nvPr>
            <p:ph idx="1"/>
          </p:nvPr>
        </p:nvSpPr>
        <p:spPr/>
        <p:txBody>
          <a:bodyPr>
            <a:normAutofit fontScale="92500" lnSpcReduction="10000"/>
          </a:bodyPr>
          <a:lstStyle/>
          <a:p>
            <a:pPr>
              <a:lnSpc>
                <a:spcPct val="15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Role in Fat Redistribution:</a:t>
            </a:r>
            <a:endParaRPr lang="en-US"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Prolactin regulates </a:t>
            </a:r>
            <a:r>
              <a:rPr lang="en-US" b="1" dirty="0">
                <a:latin typeface="Times New Roman" panose="02020603050405020304" pitchFamily="18" charset="0"/>
                <a:cs typeface="Times New Roman" panose="02020603050405020304" pitchFamily="18" charset="0"/>
              </a:rPr>
              <a:t>adipose tissue metabolism</a:t>
            </a:r>
            <a:r>
              <a:rPr lang="en-US" dirty="0">
                <a:latin typeface="Times New Roman" panose="02020603050405020304" pitchFamily="18" charset="0"/>
                <a:cs typeface="Times New Roman" panose="02020603050405020304" pitchFamily="18" charset="0"/>
              </a:rPr>
              <a:t> by influencing lipid storage and mobilization.</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Increases </a:t>
            </a:r>
            <a:r>
              <a:rPr lang="en-US" b="1" dirty="0">
                <a:latin typeface="Times New Roman" panose="02020603050405020304" pitchFamily="18" charset="0"/>
                <a:cs typeface="Times New Roman" panose="02020603050405020304" pitchFamily="18" charset="0"/>
              </a:rPr>
              <a:t>lipogenesis (fat storage)</a:t>
            </a:r>
            <a:r>
              <a:rPr lang="en-US" dirty="0">
                <a:latin typeface="Times New Roman" panose="02020603050405020304" pitchFamily="18" charset="0"/>
                <a:cs typeface="Times New Roman" panose="02020603050405020304" pitchFamily="18" charset="0"/>
              </a:rPr>
              <a:t> in specific areas, such as the </a:t>
            </a:r>
            <a:r>
              <a:rPr lang="en-US" b="1" dirty="0">
                <a:latin typeface="Times New Roman" panose="02020603050405020304" pitchFamily="18" charset="0"/>
                <a:cs typeface="Times New Roman" panose="02020603050405020304" pitchFamily="18" charset="0"/>
              </a:rPr>
              <a:t>breasts and thighs</a:t>
            </a:r>
            <a:r>
              <a:rPr lang="en-US" dirty="0">
                <a:latin typeface="Times New Roman" panose="02020603050405020304" pitchFamily="18" charset="0"/>
                <a:cs typeface="Times New Roman" panose="02020603050405020304" pitchFamily="18" charset="0"/>
              </a:rPr>
              <a:t>, particularly during pregnancy and lactation.</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Modulates </a:t>
            </a:r>
            <a:r>
              <a:rPr lang="en-US" b="1" dirty="0">
                <a:latin typeface="Times New Roman" panose="02020603050405020304" pitchFamily="18" charset="0"/>
                <a:cs typeface="Times New Roman" panose="02020603050405020304" pitchFamily="18" charset="0"/>
              </a:rPr>
              <a:t>lipolysis (fat breakdown)</a:t>
            </a:r>
            <a:r>
              <a:rPr lang="en-US" dirty="0">
                <a:latin typeface="Times New Roman" panose="02020603050405020304" pitchFamily="18" charset="0"/>
                <a:cs typeface="Times New Roman" panose="02020603050405020304" pitchFamily="18" charset="0"/>
              </a:rPr>
              <a:t> in response to energy demands.</a:t>
            </a:r>
          </a:p>
          <a:p>
            <a:pPr marL="742950" lvl="1" indent="-28575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Affects </a:t>
            </a:r>
            <a:r>
              <a:rPr lang="en-US" b="1" dirty="0">
                <a:latin typeface="Times New Roman" panose="02020603050405020304" pitchFamily="18" charset="0"/>
                <a:cs typeface="Times New Roman" panose="02020603050405020304" pitchFamily="18" charset="0"/>
              </a:rPr>
              <a:t>leptin signaling</a:t>
            </a:r>
            <a:r>
              <a:rPr lang="en-US" dirty="0">
                <a:latin typeface="Times New Roman" panose="02020603050405020304" pitchFamily="18" charset="0"/>
                <a:cs typeface="Times New Roman" panose="02020603050405020304" pitchFamily="18" charset="0"/>
              </a:rPr>
              <a:t>, which influences appetite regulation and body weight maintenance.</a:t>
            </a:r>
          </a:p>
          <a:p>
            <a:pPr>
              <a:lnSpc>
                <a:spcPct val="150000"/>
              </a:lnSpc>
            </a:pPr>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72A863B-E963-37F9-DA59-A0325620E267}"/>
              </a:ext>
            </a:extLst>
          </p:cNvPr>
          <p:cNvSpPr>
            <a:spLocks noGrp="1"/>
          </p:cNvSpPr>
          <p:nvPr>
            <p:ph type="dt" sz="half" idx="10"/>
          </p:nvPr>
        </p:nvSpPr>
        <p:spPr/>
        <p:txBody>
          <a:bodyPr/>
          <a:lstStyle/>
          <a:p>
            <a:fld id="{A8BA0DAA-28C8-4143-A854-1929D28D5FCF}" type="datetime1">
              <a:rPr lang="en-GB" smtClean="0"/>
              <a:t>25/02/2026</a:t>
            </a:fld>
            <a:endParaRPr lang="en-US"/>
          </a:p>
        </p:txBody>
      </p:sp>
      <p:sp>
        <p:nvSpPr>
          <p:cNvPr id="5" name="Footer Placeholder 4">
            <a:extLst>
              <a:ext uri="{FF2B5EF4-FFF2-40B4-BE49-F238E27FC236}">
                <a16:creationId xmlns:a16="http://schemas.microsoft.com/office/drawing/2014/main" id="{B2641B97-1163-6983-E83A-9D42EAD04C2C}"/>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44A36D5F-4E50-3573-937E-FCA4E6448207}"/>
              </a:ext>
            </a:extLst>
          </p:cNvPr>
          <p:cNvSpPr>
            <a:spLocks noGrp="1"/>
          </p:cNvSpPr>
          <p:nvPr>
            <p:ph type="sldNum" sz="quarter" idx="12"/>
          </p:nvPr>
        </p:nvSpPr>
        <p:spPr/>
        <p:txBody>
          <a:bodyPr/>
          <a:lstStyle/>
          <a:p>
            <a:fld id="{07273F1E-9C55-4B66-BD2B-F760842A30D8}" type="slidenum">
              <a:rPr lang="en-US" smtClean="0"/>
              <a:t>22</a:t>
            </a:fld>
            <a:endParaRPr lang="en-US"/>
          </a:p>
        </p:txBody>
      </p:sp>
    </p:spTree>
    <p:extLst>
      <p:ext uri="{BB962C8B-B14F-4D97-AF65-F5344CB8AC3E}">
        <p14:creationId xmlns:p14="http://schemas.microsoft.com/office/powerpoint/2010/main" val="263459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39029-3A9F-15F4-93DC-EFF52AB329A2}"/>
              </a:ext>
            </a:extLst>
          </p:cNvPr>
          <p:cNvSpPr>
            <a:spLocks noGrp="1"/>
          </p:cNvSpPr>
          <p:nvPr>
            <p:ph type="title"/>
          </p:nvPr>
        </p:nvSpPr>
        <p:spPr>
          <a:xfrm>
            <a:off x="589560" y="856180"/>
            <a:ext cx="4560584" cy="1128068"/>
          </a:xfrm>
        </p:spPr>
        <p:txBody>
          <a:bodyPr anchor="ctr">
            <a:normAutofit/>
          </a:bodyPr>
          <a:lstStyle/>
          <a:p>
            <a:r>
              <a:rPr lang="en-US" sz="2800" b="1" dirty="0"/>
              <a:t>Disorders Related to Prolactin</a:t>
            </a:r>
            <a:br>
              <a:rPr lang="en-US" sz="2800" dirty="0"/>
            </a:br>
            <a:endParaRPr lang="en-US" sz="2800" dirty="0"/>
          </a:p>
        </p:txBody>
      </p:sp>
      <p:grpSp>
        <p:nvGrpSpPr>
          <p:cNvPr id="6155" name="Group 615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6" name="Rectangle 615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Rectangle 615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9" name="Rectangle 615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B9CF75-D300-2618-C7A6-1C81E56579D6}"/>
              </a:ext>
            </a:extLst>
          </p:cNvPr>
          <p:cNvSpPr>
            <a:spLocks noGrp="1"/>
          </p:cNvSpPr>
          <p:nvPr>
            <p:ph idx="1"/>
          </p:nvPr>
        </p:nvSpPr>
        <p:spPr>
          <a:xfrm>
            <a:off x="159341" y="2248815"/>
            <a:ext cx="5408540" cy="4166855"/>
          </a:xfrm>
        </p:spPr>
        <p:txBody>
          <a:bodyPr anchor="ctr">
            <a:normAutofit fontScale="92500" lnSpcReduction="20000"/>
          </a:bodyPr>
          <a:lstStyle/>
          <a:p>
            <a:pPr>
              <a:lnSpc>
                <a:spcPct val="150000"/>
              </a:lnSpc>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Hyperprolactinemia (High Prolactin Levels):</a:t>
            </a:r>
            <a:endParaRPr lang="en-US" sz="16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Causes: Pituitary tumors (prolactinoma), hypothyroidism, medications.</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Symptoms: Galactorrhea (milk secretion without pregnancy), infertility, menstrual irregularities, reduced libido.</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Treatment: Dopamine agonists (e.g., bromocriptine, cabergoline).</a:t>
            </a:r>
          </a:p>
          <a:p>
            <a:pPr>
              <a:lnSpc>
                <a:spcPct val="150000"/>
              </a:lnSpc>
              <a:buFont typeface="Arial" panose="020B0604020202020204" pitchFamily="34" charset="0"/>
              <a:buChar char="•"/>
            </a:pPr>
            <a:r>
              <a:rPr lang="en-US" sz="1600" b="1" dirty="0" err="1">
                <a:latin typeface="Times New Roman" panose="02020603050405020304" pitchFamily="18" charset="0"/>
                <a:cs typeface="Times New Roman" panose="02020603050405020304" pitchFamily="18" charset="0"/>
              </a:rPr>
              <a:t>Hypoprolactinemia</a:t>
            </a:r>
            <a:r>
              <a:rPr lang="en-US" sz="1600" b="1" dirty="0">
                <a:latin typeface="Times New Roman" panose="02020603050405020304" pitchFamily="18" charset="0"/>
                <a:cs typeface="Times New Roman" panose="02020603050405020304" pitchFamily="18" charset="0"/>
              </a:rPr>
              <a:t> (Low Prolactin Levels):</a:t>
            </a:r>
            <a:endParaRPr lang="en-US" sz="1600" dirty="0">
              <a:latin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Causes: Pituitary damage, Sheehan’s syndrome.</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Symptoms: Poor lactation, menstrual disturbances.</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Treatment: Underlying cause management.</a:t>
            </a:r>
          </a:p>
          <a:p>
            <a:pPr>
              <a:lnSpc>
                <a:spcPct val="150000"/>
              </a:lnSpc>
            </a:pPr>
            <a:endParaRPr lang="en-US" sz="1600" dirty="0">
              <a:latin typeface="Times New Roman" panose="02020603050405020304" pitchFamily="18" charset="0"/>
              <a:cs typeface="Times New Roman" panose="02020603050405020304" pitchFamily="18" charset="0"/>
            </a:endParaRPr>
          </a:p>
        </p:txBody>
      </p:sp>
      <p:sp>
        <p:nvSpPr>
          <p:cNvPr id="6161" name="Rectangle 616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3" name="Rectangle 616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Frontiers | Metabolic effects of prolactin and the role of dopamine  agonists: A review">
            <a:extLst>
              <a:ext uri="{FF2B5EF4-FFF2-40B4-BE49-F238E27FC236}">
                <a16:creationId xmlns:a16="http://schemas.microsoft.com/office/drawing/2014/main" id="{EFC7EF2B-8732-18E3-8A31-A6300F1A6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70" r="9037" b="-3"/>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CA055968-9F4E-E46D-2029-4B2F4239DDF5}"/>
              </a:ext>
            </a:extLst>
          </p:cNvPr>
          <p:cNvSpPr>
            <a:spLocks noGrp="1"/>
          </p:cNvSpPr>
          <p:nvPr>
            <p:ph type="dt" sz="half" idx="10"/>
          </p:nvPr>
        </p:nvSpPr>
        <p:spPr>
          <a:xfrm>
            <a:off x="589560" y="6492240"/>
            <a:ext cx="2991840" cy="365125"/>
          </a:xfrm>
        </p:spPr>
        <p:txBody>
          <a:bodyPr>
            <a:normAutofit/>
          </a:bodyPr>
          <a:lstStyle/>
          <a:p>
            <a:pPr>
              <a:spcAft>
                <a:spcPts val="600"/>
              </a:spcAft>
            </a:pPr>
            <a:fld id="{A8BA0DAA-28C8-4143-A854-1929D28D5FCF}" type="datetime1">
              <a:rPr lang="en-GB" smtClean="0"/>
              <a:pPr>
                <a:spcAft>
                  <a:spcPts val="600"/>
                </a:spcAft>
              </a:pPr>
              <a:t>25/02/2026</a:t>
            </a:fld>
            <a:endParaRPr lang="en-US"/>
          </a:p>
        </p:txBody>
      </p:sp>
      <p:sp>
        <p:nvSpPr>
          <p:cNvPr id="5" name="Footer Placeholder 4">
            <a:extLst>
              <a:ext uri="{FF2B5EF4-FFF2-40B4-BE49-F238E27FC236}">
                <a16:creationId xmlns:a16="http://schemas.microsoft.com/office/drawing/2014/main" id="{665B539D-548E-F892-CFA9-D91A50680D87}"/>
              </a:ext>
            </a:extLst>
          </p:cNvPr>
          <p:cNvSpPr>
            <a:spLocks noGrp="1"/>
          </p:cNvSpPr>
          <p:nvPr>
            <p:ph type="ftr" sz="quarter" idx="11"/>
          </p:nvPr>
        </p:nvSpPr>
        <p:spPr>
          <a:xfrm>
            <a:off x="5685810" y="6492240"/>
            <a:ext cx="3050866" cy="365125"/>
          </a:xfrm>
        </p:spPr>
        <p:txBody>
          <a:bodyPr>
            <a:normAutofit/>
          </a:bodyPr>
          <a:lstStyle/>
          <a:p>
            <a:pPr algn="l">
              <a:spcAft>
                <a:spcPts val="600"/>
              </a:spcAft>
            </a:pPr>
            <a:r>
              <a:rPr lang="en-US"/>
              <a:t>Zhikal Omar Khudhur</a:t>
            </a:r>
          </a:p>
        </p:txBody>
      </p:sp>
      <p:sp>
        <p:nvSpPr>
          <p:cNvPr id="6" name="Slide Number Placeholder 5">
            <a:extLst>
              <a:ext uri="{FF2B5EF4-FFF2-40B4-BE49-F238E27FC236}">
                <a16:creationId xmlns:a16="http://schemas.microsoft.com/office/drawing/2014/main" id="{12E574FE-52B3-B133-62E8-E6A2B6FA170F}"/>
              </a:ext>
            </a:extLst>
          </p:cNvPr>
          <p:cNvSpPr>
            <a:spLocks noGrp="1"/>
          </p:cNvSpPr>
          <p:nvPr>
            <p:ph type="sldNum" sz="quarter" idx="12"/>
          </p:nvPr>
        </p:nvSpPr>
        <p:spPr>
          <a:xfrm>
            <a:off x="9385070" y="6492240"/>
            <a:ext cx="1055716" cy="365125"/>
          </a:xfrm>
        </p:spPr>
        <p:txBody>
          <a:bodyPr>
            <a:normAutofit/>
          </a:bodyPr>
          <a:lstStyle/>
          <a:p>
            <a:pPr>
              <a:spcAft>
                <a:spcPts val="600"/>
              </a:spcAft>
            </a:pPr>
            <a:fld id="{07273F1E-9C55-4B66-BD2B-F760842A30D8}" type="slidenum">
              <a:rPr lang="en-US" smtClean="0"/>
              <a:pPr>
                <a:spcAft>
                  <a:spcPts val="600"/>
                </a:spcAft>
              </a:pPr>
              <a:t>23</a:t>
            </a:fld>
            <a:endParaRPr lang="en-US"/>
          </a:p>
        </p:txBody>
      </p:sp>
    </p:spTree>
    <p:extLst>
      <p:ext uri="{BB962C8B-B14F-4D97-AF65-F5344CB8AC3E}">
        <p14:creationId xmlns:p14="http://schemas.microsoft.com/office/powerpoint/2010/main" val="73950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6A5BCABE-EF66-4970-AC6D-51342841BB1F}" type="datetime1">
              <a:rPr lang="en-GB" smtClean="0"/>
              <a:t>25/02/2026</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24</a:t>
            </a:fld>
            <a:endParaRPr lang="en-US"/>
          </a:p>
        </p:txBody>
      </p:sp>
    </p:spTree>
    <p:extLst>
      <p:ext uri="{BB962C8B-B14F-4D97-AF65-F5344CB8AC3E}">
        <p14:creationId xmlns:p14="http://schemas.microsoft.com/office/powerpoint/2010/main" val="280433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DFC2A523-2BED-427A-8D83-F1A3E68E3E72}" type="datetime1">
              <a:rPr lang="en-GB" smtClean="0"/>
              <a:t>25/02/2026</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25</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6336EB-517B-475C-9F4E-CDCF7D41146D}"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8251579"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pituitary gland also called hypophysis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Hypophysis is suspended from the floor of the hypothalamus by a stalk (infundibulum) and is enclosed by the </a:t>
            </a:r>
            <a:r>
              <a:rPr kumimoji="0" lang="en-US" altLang="zh-CN" sz="2000" b="0" i="0" u="none" strike="noStrike" kern="0" cap="none" spc="0" normalizeH="0" baseline="0" noProof="0" dirty="0" err="1">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sella</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turcica of the sphenoid bone.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18257-C4C6-E928-CECC-BAB6352D7642}"/>
              </a:ext>
            </a:extLst>
          </p:cNvPr>
          <p:cNvGrpSpPr/>
          <p:nvPr/>
        </p:nvGrpSpPr>
        <p:grpSpPr>
          <a:xfrm>
            <a:off x="114274" y="3011704"/>
            <a:ext cx="6191912" cy="3350469"/>
            <a:chOff x="2694914" y="2918251"/>
            <a:chExt cx="6191912" cy="3350469"/>
          </a:xfrm>
        </p:grpSpPr>
        <p:pic>
          <p:nvPicPr>
            <p:cNvPr id="3" name="Picture 2" descr="Diagram&#10;&#10;Description automatically generated">
              <a:extLst>
                <a:ext uri="{FF2B5EF4-FFF2-40B4-BE49-F238E27FC236}">
                  <a16:creationId xmlns:a16="http://schemas.microsoft.com/office/drawing/2014/main" id="{28F95B2D-8041-E93C-4B7B-3C8294AD0573}"/>
                </a:ext>
              </a:extLst>
            </p:cNvPr>
            <p:cNvPicPr>
              <a:picLocks noChangeAspect="1"/>
            </p:cNvPicPr>
            <p:nvPr/>
          </p:nvPicPr>
          <p:blipFill rotWithShape="1">
            <a:blip r:embed="rId4"/>
            <a:srcRect l="54114" t="58797" r="13712" b="9031"/>
            <a:stretch/>
          </p:blipFill>
          <p:spPr bwMode="auto">
            <a:xfrm>
              <a:off x="2926080" y="2918251"/>
              <a:ext cx="5960746" cy="3350469"/>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800AA053-33D4-5544-EA46-E59A97376BE6}"/>
                </a:ext>
              </a:extLst>
            </p:cNvPr>
            <p:cNvPicPr>
              <a:picLocks noChangeAspect="1"/>
            </p:cNvPicPr>
            <p:nvPr/>
          </p:nvPicPr>
          <p:blipFill>
            <a:blip r:embed="rId5"/>
            <a:stretch>
              <a:fillRect/>
            </a:stretch>
          </p:blipFill>
          <p:spPr>
            <a:xfrm>
              <a:off x="2694914" y="5588000"/>
              <a:ext cx="1166948" cy="680720"/>
            </a:xfrm>
            <a:prstGeom prst="rect">
              <a:avLst/>
            </a:prstGeom>
          </p:spPr>
        </p:pic>
      </p:grpSp>
      <p:pic>
        <p:nvPicPr>
          <p:cNvPr id="12" name="Picture 2" descr="Understanding Pituitary Disorders | Brain Institute | OHSU">
            <a:extLst>
              <a:ext uri="{FF2B5EF4-FFF2-40B4-BE49-F238E27FC236}">
                <a16:creationId xmlns:a16="http://schemas.microsoft.com/office/drawing/2014/main" id="{BEDABEC7-71DB-4492-D99A-72A3D62778F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6179" y="2926688"/>
            <a:ext cx="4114800" cy="342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D5C52E-3C18-4731-84FF-748C1213851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16780" y="1396931"/>
            <a:ext cx="8251579"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Despite its small size, the pituitary gland regulates many body functions.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Pituitary gland is composed of two major portions which include anterior pituitary gland (adenohypophysis) which is separate glandular tissue, and the posterior pituitary gland (neurohypophysis), which is an extension of the nerve tissue of the hypothalamus.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tuitary Diseases — South Sydney Medical Specialists">
            <a:extLst>
              <a:ext uri="{FF2B5EF4-FFF2-40B4-BE49-F238E27FC236}">
                <a16:creationId xmlns:a16="http://schemas.microsoft.com/office/drawing/2014/main" id="{9B73D5B1-665E-3C4A-2BB3-01782E545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729" y="2082799"/>
            <a:ext cx="7723259" cy="50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0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C3D230-EB32-48FF-BDB2-53F6F853742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129515"/>
            <a:ext cx="116094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Anterior pituitary gland also called adenohypophysis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Hormones of anterior pituitary gland are regulated by releasing and inhibiting hormones from the hypothalamus.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Releasing and inhibiting hormones are secreted into primary capillaries in the hypothalamus and pass through the hypophyseal portal veins to another capillary network in the anterior pituitary gland. Here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releasing hormones are absorbed and stimulate secretion of the anterior pituitary hormones. While, inhibiting hormones suppress anterior pituitary gland to secrete hormones.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hormones of the anterior pituitary gland regulate many body functions.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023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BDC6F1-4D91-440E-B1A2-E2CD9DE00C56}"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77723B5-A0BA-EE48-6979-678392114F08}"/>
              </a:ext>
            </a:extLst>
          </p:cNvPr>
          <p:cNvGrpSpPr/>
          <p:nvPr/>
        </p:nvGrpSpPr>
        <p:grpSpPr>
          <a:xfrm>
            <a:off x="518160" y="1219200"/>
            <a:ext cx="4531360" cy="4936173"/>
            <a:chOff x="0" y="0"/>
            <a:chExt cx="4212773" cy="4619625"/>
          </a:xfrm>
        </p:grpSpPr>
        <p:pic>
          <p:nvPicPr>
            <p:cNvPr id="9" name="Picture 8">
              <a:extLst>
                <a:ext uri="{FF2B5EF4-FFF2-40B4-BE49-F238E27FC236}">
                  <a16:creationId xmlns:a16="http://schemas.microsoft.com/office/drawing/2014/main" id="{C605F36E-8A2B-E8CC-1889-3AC4A72CBB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113"/>
            <a:stretch/>
          </p:blipFill>
          <p:spPr bwMode="auto">
            <a:xfrm>
              <a:off x="0" y="0"/>
              <a:ext cx="4212773"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F8B74F9B-D9E2-191E-1624-CD012BF25345}"/>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1" name="Picture 10" descr="Diagram&#10;&#10;Description automatically generated">
            <a:extLst>
              <a:ext uri="{FF2B5EF4-FFF2-40B4-BE49-F238E27FC236}">
                <a16:creationId xmlns:a16="http://schemas.microsoft.com/office/drawing/2014/main" id="{0FD245D2-942E-BCC3-B45B-B07015389A12}"/>
              </a:ext>
            </a:extLst>
          </p:cNvPr>
          <p:cNvPicPr>
            <a:picLocks noChangeAspect="1"/>
          </p:cNvPicPr>
          <p:nvPr/>
        </p:nvPicPr>
        <p:blipFill rotWithShape="1">
          <a:blip r:embed="rId5"/>
          <a:srcRect l="12696" t="3605" r="6762"/>
          <a:stretch/>
        </p:blipFill>
        <p:spPr>
          <a:xfrm>
            <a:off x="5580051" y="1219200"/>
            <a:ext cx="6225869" cy="4862302"/>
          </a:xfrm>
          <a:prstGeom prst="rect">
            <a:avLst/>
          </a:prstGeom>
        </p:spPr>
      </p:pic>
    </p:spTree>
    <p:extLst>
      <p:ext uri="{BB962C8B-B14F-4D97-AF65-F5344CB8AC3E}">
        <p14:creationId xmlns:p14="http://schemas.microsoft.com/office/powerpoint/2010/main" val="393153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181C14-CA5D-444C-B20D-4586A37FB64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30937"/>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Pituitary gland hormones, their target tissues and functions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7B4067A7-8DEB-18E7-4BE1-D7BB785BA77F}"/>
              </a:ext>
            </a:extLst>
          </p:cNvPr>
          <p:cNvGrpSpPr/>
          <p:nvPr/>
        </p:nvGrpSpPr>
        <p:grpSpPr>
          <a:xfrm>
            <a:off x="614680" y="1303521"/>
            <a:ext cx="11099800" cy="5052829"/>
            <a:chOff x="0" y="-28937"/>
            <a:chExt cx="6725920" cy="2689653"/>
          </a:xfrm>
        </p:grpSpPr>
        <p:pic>
          <p:nvPicPr>
            <p:cNvPr id="9" name="Picture 8">
              <a:extLst>
                <a:ext uri="{FF2B5EF4-FFF2-40B4-BE49-F238E27FC236}">
                  <a16:creationId xmlns:a16="http://schemas.microsoft.com/office/drawing/2014/main" id="{02DCCC44-041B-D6B9-6FAA-C6CCED696B7A}"/>
                </a:ext>
              </a:extLst>
            </p:cNvPr>
            <p:cNvPicPr>
              <a:picLocks noChangeAspect="1"/>
            </p:cNvPicPr>
            <p:nvPr/>
          </p:nvPicPr>
          <p:blipFill rotWithShape="1">
            <a:blip r:embed="rId4"/>
            <a:srcRect l="15358" t="17148" r="4363" b="75928"/>
            <a:stretch/>
          </p:blipFill>
          <p:spPr bwMode="auto">
            <a:xfrm>
              <a:off x="26260" y="-28937"/>
              <a:ext cx="5770245" cy="2794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7BD47F2A-3462-3DEF-9961-0079D7DC106A}"/>
                </a:ext>
              </a:extLst>
            </p:cNvPr>
            <p:cNvPicPr>
              <a:picLocks noChangeAspect="1"/>
            </p:cNvPicPr>
            <p:nvPr/>
          </p:nvPicPr>
          <p:blipFill rotWithShape="1">
            <a:blip r:embed="rId4"/>
            <a:srcRect l="2067" t="24072" r="4363" b="16657"/>
            <a:stretch/>
          </p:blipFill>
          <p:spPr bwMode="auto">
            <a:xfrm>
              <a:off x="0" y="266131"/>
              <a:ext cx="6725920" cy="239458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574501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693A04-49BE-4823-B41F-A51F4ABE6E84}"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-Follicle-stimulating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Follicle-stimulating hormone (FSH) is one of the gonadotropic hormones.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FSH has effects on the gonads: the ovaries or testes.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FSH is named for one of its functions in women. Within the ovaries are ovarian follicles that contain potential ova (egg cells). FSH stimulates the growth of ovarian follicles; that is, it initiates egg development. FSH also stimulates the secretion of estrogen by the ovaries. </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In men, FSH initiates sperm production within the testes.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FSH is stimulated by the hypothalamus, which produces gonadotropin-releasing hormone (GnRH).</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FSH secretion is decreased by inhibin, a hormone produced by the ovaries or testes.</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7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43E627-576B-4912-B7F3-E202B1365D2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25/02/2026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Anterior pituitary gland hormone -Luteinizing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303521"/>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Luteinizing hormone (LH) is another gonadotropic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women, LH is responsible for ovulation, the release of a mature ovum from an ovarian follicle. LH then stimulates that follicle to develop into the corpus luteum, which secretes progesterone.</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     In men, LH stimulates the interstitial cells of the testes to secrete testosterone.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secretion of LH is stimulated by the hypothalamus, which produces gonadotropin-releasing hormone (GnRH).</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28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TotalTime>
  <Words>1726</Words>
  <Application>Microsoft Office PowerPoint</Application>
  <PresentationFormat>Widescreen</PresentationFormat>
  <Paragraphs>254</Paragraphs>
  <Slides>25</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1_Office</vt:lpstr>
      <vt:lpstr>Anterior pituitary and prolactin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Prolactin</vt:lpstr>
      <vt:lpstr>Structure of Prolactin </vt:lpstr>
      <vt:lpstr>Target Cells and Receptors </vt:lpstr>
      <vt:lpstr>Effects of Prolactin </vt:lpstr>
      <vt:lpstr>Mechanism of Action </vt:lpstr>
      <vt:lpstr>Role of Prolactin in Milk Production </vt:lpstr>
      <vt:lpstr>PowerPoint Presentation</vt:lpstr>
      <vt:lpstr>Role of Prolactin in Menstrual Cycle</vt:lpstr>
      <vt:lpstr>PowerPoint Presentation</vt:lpstr>
      <vt:lpstr>Disorders Related to Prolactin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58</cp:revision>
  <dcterms:created xsi:type="dcterms:W3CDTF">2022-10-25T13:41:35Z</dcterms:created>
  <dcterms:modified xsi:type="dcterms:W3CDTF">2026-02-25T20:19:00Z</dcterms:modified>
</cp:coreProperties>
</file>