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720" r:id="rId5"/>
  </p:sldMasterIdLst>
  <p:notesMasterIdLst>
    <p:notesMasterId r:id="rId13"/>
  </p:notesMasterIdLst>
  <p:sldIdLst>
    <p:sldId id="256" r:id="rId6"/>
    <p:sldId id="258" r:id="rId7"/>
    <p:sldId id="260" r:id="rId8"/>
    <p:sldId id="263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6296" autoAdjust="0"/>
  </p:normalViewPr>
  <p:slideViewPr>
    <p:cSldViewPr snapToGrid="0" snapToObjects="1">
      <p:cViewPr varScale="1">
        <p:scale>
          <a:sx n="109" d="100"/>
          <a:sy n="109" d="100"/>
        </p:scale>
        <p:origin x="16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E1D2D-E1D2-EB4D-B872-60B7945D79A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51AE-C483-2D4F-8F27-8D6A8821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ctrTitle" hasCustomPrompt="1"/>
          </p:nvPr>
        </p:nvSpPr>
        <p:spPr>
          <a:xfrm>
            <a:off x="332508" y="533399"/>
            <a:ext cx="8470670" cy="1066801"/>
          </a:xfrm>
        </p:spPr>
        <p:txBody>
          <a:bodyPr anchor="t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5" name="Edition">
            <a:extLst>
              <a:ext uri="{FF2B5EF4-FFF2-40B4-BE49-F238E27FC236}">
                <a16:creationId xmlns:a16="http://schemas.microsoft.com/office/drawing/2014/main" id="{B16BE010-E2AD-8943-AA26-A3BD45390A6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2278" y="1758696"/>
            <a:ext cx="8470900" cy="603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7" name="Author">
            <a:extLst>
              <a:ext uri="{FF2B5EF4-FFF2-40B4-BE49-F238E27FC236}">
                <a16:creationId xmlns:a16="http://schemas.microsoft.com/office/drawing/2014/main" id="{D071BBAD-F08D-AA46-8DDD-B137F9C0B7F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2278" y="2379778"/>
            <a:ext cx="8470900" cy="6682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4" name="CN">
            <a:extLst>
              <a:ext uri="{FF2B5EF4-FFF2-40B4-BE49-F238E27FC236}">
                <a16:creationId xmlns:a16="http://schemas.microsoft.com/office/drawing/2014/main" id="{7D7AAD37-2105-EA4E-810B-DEF0E8A3B04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3733800"/>
            <a:ext cx="84709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3" name="CT"/>
          <p:cNvSpPr>
            <a:spLocks noGrp="1"/>
          </p:cNvSpPr>
          <p:nvPr>
            <p:ph type="subTitle" idx="1" hasCustomPrompt="1"/>
          </p:nvPr>
        </p:nvSpPr>
        <p:spPr>
          <a:xfrm>
            <a:off x="332508" y="4267200"/>
            <a:ext cx="8470670" cy="228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Chapter Title</a:t>
            </a:r>
          </a:p>
        </p:txBody>
      </p:sp>
      <p:sp>
        <p:nvSpPr>
          <p:cNvPr id="18" name="Invisible animation alert">
            <a:extLst>
              <a:ext uri="{FF2B5EF4-FFF2-40B4-BE49-F238E27FC236}">
                <a16:creationId xmlns:a16="http://schemas.microsoft.com/office/drawing/2014/main" id="{701DEE96-975A-2A49-BF22-625374CB4B0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6553200"/>
            <a:ext cx="8471390" cy="277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A78E3D0-E07D-7E4F-92F5-2C47C124D0A7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Multipl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335C9B3E-D3DD-E643-A4C4-8C7B8F76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DBC287-7A50-404F-B583-851D0F7791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7" y="2048937"/>
            <a:ext cx="146314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2F575A-DA58-CD47-B145-2EEC4D32E7E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83196" y="2048937"/>
            <a:ext cx="1465262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C05BB7B-AB59-DE4D-A944-5504896DE2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36722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829821A-510E-FD4B-AD62-D451838498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88661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8767F66-B6AE-AE4C-B489-36009A75C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340600" y="2048937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7C2D694-2FFF-2543-8703-9D9C5F93E58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1787" y="4105803"/>
            <a:ext cx="1463675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7FDF21A-AF40-6547-AB06-C387DAE391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82800" y="4105804"/>
            <a:ext cx="1465658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058EE27-F947-8A41-AC83-223A6236295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836722" y="4105802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59E26C59-6E0D-AB44-A5BE-2FF4A9BE7E1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8661" y="4105271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EF0222B6-9957-6D47-B5D6-C0B5F471958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340600" y="4105271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5A26860-AC01-3443-AC48-C5654E2E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0D7CEC24-795B-B64B-9F1C-B1C0E447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0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question and answ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D0388E1-94C3-AF49-8769-D8E175C5F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E73A7EA0-F98F-BE4E-87CA-6C917EC1300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5698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813816" indent="-457200">
              <a:spcBef>
                <a:spcPts val="1000"/>
              </a:spcBef>
              <a:buClr>
                <a:schemeClr val="accent2"/>
              </a:buClr>
              <a:buFont typeface="+mj-lt"/>
              <a:buAutoNum type="alphaLcPeriod"/>
              <a:defRPr/>
            </a:lvl2pPr>
          </a:lstStyle>
          <a:p>
            <a:pPr lvl="0"/>
            <a:r>
              <a:rPr lang="en-US" dirty="0"/>
              <a:t>Click to add question</a:t>
            </a:r>
          </a:p>
          <a:p>
            <a:pPr lvl="1"/>
            <a:r>
              <a:rPr lang="en-US" dirty="0"/>
              <a:t>Click to add answer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AB31CA03-5D39-0849-A1EC-5D487C34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4A3E8F24-7FE9-8744-80B3-21C5D913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4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image,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62D4DA2-C133-5342-B521-2D39F54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16179AC-EC34-4C40-8E6B-BEB5702E9F5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8"/>
            <a:ext cx="8470900" cy="3367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title">
            <a:extLst>
              <a:ext uri="{FF2B5EF4-FFF2-40B4-BE49-F238E27FC236}">
                <a16:creationId xmlns:a16="http://schemas.microsoft.com/office/drawing/2014/main" id="{F51AA1B8-B311-6E4B-86C5-5C509DDE2B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4961468"/>
            <a:ext cx="84709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b="1" dirty="0"/>
              <a:t>Click to add figure title</a:t>
            </a:r>
            <a:endParaRPr lang="en-US" dirty="0"/>
          </a:p>
        </p:txBody>
      </p:sp>
      <p:sp>
        <p:nvSpPr>
          <p:cNvPr id="10" name="Figure caption">
            <a:extLst>
              <a:ext uri="{FF2B5EF4-FFF2-40B4-BE49-F238E27FC236}">
                <a16:creationId xmlns:a16="http://schemas.microsoft.com/office/drawing/2014/main" id="{5F92F2A8-2231-CB4C-9E9E-BE9DD704492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367869"/>
            <a:ext cx="8470900" cy="5820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2" name="Figure source note">
            <a:extLst>
              <a:ext uri="{FF2B5EF4-FFF2-40B4-BE49-F238E27FC236}">
                <a16:creationId xmlns:a16="http://schemas.microsoft.com/office/drawing/2014/main" id="{7DD20C02-8EF0-F645-9932-84DCA794BB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5949950"/>
            <a:ext cx="8470900" cy="323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16776A3C-05B1-A747-A4DB-DECD4A59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119AAB5-4411-5F4F-8264-71BBEB0A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89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9C45D5-05E5-F24D-A1D1-12F5C6D949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263" y="4961468"/>
            <a:ext cx="8480915" cy="4318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1CE61A6-80D4-1D46-9747-534997C0A7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22263" y="804333"/>
            <a:ext cx="8480425" cy="416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caption">
            <a:extLst>
              <a:ext uri="{FF2B5EF4-FFF2-40B4-BE49-F238E27FC236}">
                <a16:creationId xmlns:a16="http://schemas.microsoft.com/office/drawing/2014/main" id="{30F4AE5B-9EC0-0F40-B06D-DF4AAD6256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2263" y="5393268"/>
            <a:ext cx="8480425" cy="5074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0" name="Figure source note">
            <a:extLst>
              <a:ext uri="{FF2B5EF4-FFF2-40B4-BE49-F238E27FC236}">
                <a16:creationId xmlns:a16="http://schemas.microsoft.com/office/drawing/2014/main" id="{70769691-F199-9444-B93E-6F622FAF85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2263" y="5957358"/>
            <a:ext cx="8480425" cy="2968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EF9E39F0-1607-0145-945A-350E5B64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EFCE20C-8E9B-4444-B696-7C6141D1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725A19D2-E201-E04B-8213-AD2F82E0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8" y="5740399"/>
            <a:ext cx="8470670" cy="431801"/>
          </a:xfr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7C27705-8F57-3543-B8B6-8884A3445F3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804333"/>
            <a:ext cx="8470180" cy="48519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AEFE930-E893-7E44-9B9A-887EE9576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E3D3CA4-B6C8-284F-A755-AE063E4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C038FED-6BF6-AB44-9A08-55D37B5C3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16934"/>
            <a:ext cx="8470670" cy="448733"/>
          </a:xfrm>
        </p:spPr>
        <p:txBody>
          <a:bodyPr anchor="ctr">
            <a:normAutofit/>
          </a:bodyPr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Heading</a:t>
            </a:r>
          </a:p>
        </p:txBody>
      </p:sp>
      <p:sp>
        <p:nvSpPr>
          <p:cNvPr id="6" name="LOH">
            <a:extLst>
              <a:ext uri="{FF2B5EF4-FFF2-40B4-BE49-F238E27FC236}">
                <a16:creationId xmlns:a16="http://schemas.microsoft.com/office/drawing/2014/main" id="{49E9A051-991C-0F46-BAA2-7226FFD829B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-4157" y="465667"/>
            <a:ext cx="9144000" cy="685800"/>
          </a:xfrm>
          <a:prstGeom prst="rect">
            <a:avLst/>
          </a:prstGeom>
          <a:solidFill>
            <a:srgbClr val="E2F3F8"/>
          </a:solidFill>
        </p:spPr>
        <p:txBody>
          <a:bodyPr anchor="b">
            <a:normAutofit/>
          </a:bodyPr>
          <a:lstStyle>
            <a:lvl1pPr marL="347472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LEARNING OBJECTIVE</a:t>
            </a:r>
          </a:p>
        </p:txBody>
      </p:sp>
      <p:sp>
        <p:nvSpPr>
          <p:cNvPr id="7" name="LO">
            <a:extLst>
              <a:ext uri="{FF2B5EF4-FFF2-40B4-BE49-F238E27FC236}">
                <a16:creationId xmlns:a16="http://schemas.microsoft.com/office/drawing/2014/main" id="{6B2BBFD0-F1EC-4C47-B12D-5C12ED25E09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151467"/>
            <a:ext cx="9144000" cy="686329"/>
          </a:xfrm>
          <a:prstGeom prst="rect">
            <a:avLst/>
          </a:prstGeom>
          <a:solidFill>
            <a:srgbClr val="E2F3F8"/>
          </a:solidFill>
        </p:spPr>
        <p:txBody>
          <a:bodyPr anchor="ctr"/>
          <a:lstStyle>
            <a:lvl1pPr marL="347472" indent="0">
              <a:buNone/>
              <a:defRPr b="1"/>
            </a:lvl1pPr>
          </a:lstStyle>
          <a:p>
            <a:pPr lvl="0"/>
            <a:r>
              <a:rPr lang="en-US" b="1" dirty="0"/>
              <a:t>Click to add learning objective</a:t>
            </a:r>
            <a:endParaRPr lang="en-US" dirty="0"/>
          </a:p>
        </p:txBody>
      </p:sp>
      <p:sp>
        <p:nvSpPr>
          <p:cNvPr id="9" name="Content Placeholder ">
            <a:extLst>
              <a:ext uri="{FF2B5EF4-FFF2-40B4-BE49-F238E27FC236}">
                <a16:creationId xmlns:a16="http://schemas.microsoft.com/office/drawing/2014/main" id="{65D5B835-3B9C-E14E-A29A-0724ED8AF90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9" y="1998663"/>
            <a:ext cx="8470670" cy="424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8" name="LON">
            <a:extLst>
              <a:ext uri="{FF2B5EF4-FFF2-40B4-BE49-F238E27FC236}">
                <a16:creationId xmlns:a16="http://schemas.microsoft.com/office/drawing/2014/main" id="{B122CB99-2408-174E-9CBC-3BD4166C95C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6356351"/>
            <a:ext cx="749300" cy="3651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 #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58333BC4-9F4A-3A4E-9856-DE73F8BBFB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D2C10DA-1716-A340-9856-7F56E91C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872917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for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Content"/>
          <p:cNvSpPr>
            <a:spLocks noGrp="1"/>
          </p:cNvSpPr>
          <p:nvPr>
            <p:ph sz="quarter" idx="15" hasCustomPrompt="1"/>
          </p:nvPr>
        </p:nvSpPr>
        <p:spPr>
          <a:xfrm>
            <a:off x="304800" y="21336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7"/>
          </p:nvPr>
        </p:nvSpPr>
        <p:spPr>
          <a:xfrm>
            <a:off x="304800" y="25908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8"/>
          </p:nvPr>
        </p:nvSpPr>
        <p:spPr>
          <a:xfrm>
            <a:off x="304800" y="29893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304800" y="33967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20"/>
          </p:nvPr>
        </p:nvSpPr>
        <p:spPr>
          <a:xfrm>
            <a:off x="304800" y="379534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21"/>
          </p:nvPr>
        </p:nvSpPr>
        <p:spPr>
          <a:xfrm>
            <a:off x="304800" y="41910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2"/>
          </p:nvPr>
        </p:nvSpPr>
        <p:spPr>
          <a:xfrm>
            <a:off x="304800" y="45895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23"/>
          </p:nvPr>
        </p:nvSpPr>
        <p:spPr>
          <a:xfrm>
            <a:off x="304800" y="49969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Content Placeholder 10"/>
          <p:cNvSpPr>
            <a:spLocks noGrp="1"/>
          </p:cNvSpPr>
          <p:nvPr>
            <p:ph sz="quarter" idx="24"/>
          </p:nvPr>
        </p:nvSpPr>
        <p:spPr>
          <a:xfrm>
            <a:off x="304800" y="6383216"/>
            <a:ext cx="685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13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: Vers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9905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2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LONL"/>
          <p:cNvSpPr>
            <a:spLocks noGrp="1"/>
          </p:cNvSpPr>
          <p:nvPr>
            <p:ph sz="quarter" idx="16" hasCustomPrompt="1"/>
          </p:nvPr>
        </p:nvSpPr>
        <p:spPr>
          <a:xfrm>
            <a:off x="304800" y="1752600"/>
            <a:ext cx="8534400" cy="44958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 sz="2800" b="0" i="0" baseline="0"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2pPr>
            <a:lvl3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3pPr>
            <a:lvl4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4pPr>
            <a:lvl5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5pPr>
          </a:lstStyle>
          <a:p>
            <a:pPr lvl="0"/>
            <a:r>
              <a:rPr lang="en-US" dirty="0"/>
              <a:t>Explain the time value of money and why it is so important in the field of finance.</a:t>
            </a:r>
          </a:p>
          <a:p>
            <a:pPr lvl="0"/>
            <a:r>
              <a:rPr lang="en-US" dirty="0"/>
              <a:t>Explain the concept of future value, including the meaning of the terms principal, simple interest, and compound interest.</a:t>
            </a:r>
          </a:p>
          <a:p>
            <a:pPr lvl="0"/>
            <a:r>
              <a:rPr lang="en-US" dirty="0"/>
              <a:t>Explain the concept of present value, how it relates to future value, and is used to make business decisions.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381250" cy="365125"/>
          </a:xfrm>
          <a:prstGeom prst="rect">
            <a:avLst/>
          </a:prstGeom>
        </p:spPr>
        <p:txBody>
          <a:bodyPr/>
          <a:lstStyle/>
          <a:p>
            <a:fld id="{957104EA-F2AF-1046-9253-EE8D978719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771479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6" name="Content Placeholder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Slide Number Placehold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7" name="Content Placeholder"/>
          <p:cNvSpPr>
            <a:spLocks noGrp="1"/>
          </p:cNvSpPr>
          <p:nvPr>
            <p:ph sz="quarter" idx="17"/>
          </p:nvPr>
        </p:nvSpPr>
        <p:spPr>
          <a:xfrm>
            <a:off x="304800" y="2268416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Content Placeholder"/>
          <p:cNvSpPr>
            <a:spLocks noGrp="1"/>
          </p:cNvSpPr>
          <p:nvPr>
            <p:ph sz="quarter" idx="18"/>
          </p:nvPr>
        </p:nvSpPr>
        <p:spPr>
          <a:xfrm>
            <a:off x="304800" y="2836984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Content Placeholder"/>
          <p:cNvSpPr>
            <a:spLocks noGrp="1"/>
          </p:cNvSpPr>
          <p:nvPr>
            <p:ph sz="quarter" idx="19"/>
          </p:nvPr>
        </p:nvSpPr>
        <p:spPr>
          <a:xfrm>
            <a:off x="304800" y="3352800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"/>
          <p:cNvSpPr>
            <a:spLocks noGrp="1"/>
          </p:cNvSpPr>
          <p:nvPr>
            <p:ph sz="quarter" idx="20"/>
          </p:nvPr>
        </p:nvSpPr>
        <p:spPr>
          <a:xfrm>
            <a:off x="304800" y="3751384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Content Placeholder"/>
          <p:cNvSpPr>
            <a:spLocks noGrp="1"/>
          </p:cNvSpPr>
          <p:nvPr>
            <p:ph sz="quarter" idx="21"/>
          </p:nvPr>
        </p:nvSpPr>
        <p:spPr>
          <a:xfrm>
            <a:off x="334108" y="6386146"/>
            <a:ext cx="8382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4034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761999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6" name="Content Placeholder"/>
          <p:cNvSpPr>
            <a:spLocks noGrp="1"/>
          </p:cNvSpPr>
          <p:nvPr>
            <p:ph sz="quarter" idx="16"/>
          </p:nvPr>
        </p:nvSpPr>
        <p:spPr>
          <a:xfrm>
            <a:off x="304800" y="16764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Slide Number Placehold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7" name="Content Placeholder"/>
          <p:cNvSpPr>
            <a:spLocks noGrp="1"/>
          </p:cNvSpPr>
          <p:nvPr>
            <p:ph sz="quarter" idx="17"/>
          </p:nvPr>
        </p:nvSpPr>
        <p:spPr>
          <a:xfrm>
            <a:off x="304800" y="20574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Content Placeholder"/>
          <p:cNvSpPr>
            <a:spLocks noGrp="1"/>
          </p:cNvSpPr>
          <p:nvPr>
            <p:ph sz="quarter" idx="18"/>
          </p:nvPr>
        </p:nvSpPr>
        <p:spPr>
          <a:xfrm>
            <a:off x="304800" y="24384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Content Placeholder"/>
          <p:cNvSpPr>
            <a:spLocks noGrp="1"/>
          </p:cNvSpPr>
          <p:nvPr>
            <p:ph sz="quarter" idx="19"/>
          </p:nvPr>
        </p:nvSpPr>
        <p:spPr>
          <a:xfrm>
            <a:off x="304800" y="28956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"/>
          <p:cNvSpPr>
            <a:spLocks noGrp="1"/>
          </p:cNvSpPr>
          <p:nvPr>
            <p:ph sz="quarter" idx="20"/>
          </p:nvPr>
        </p:nvSpPr>
        <p:spPr>
          <a:xfrm>
            <a:off x="304800" y="3276600"/>
            <a:ext cx="8534400" cy="3471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Content Placeholder"/>
          <p:cNvSpPr>
            <a:spLocks noGrp="1"/>
          </p:cNvSpPr>
          <p:nvPr>
            <p:ph sz="quarter" idx="21"/>
          </p:nvPr>
        </p:nvSpPr>
        <p:spPr>
          <a:xfrm>
            <a:off x="304800" y="36576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"/>
          <p:cNvSpPr>
            <a:spLocks noGrp="1"/>
          </p:cNvSpPr>
          <p:nvPr>
            <p:ph sz="quarter" idx="22"/>
          </p:nvPr>
        </p:nvSpPr>
        <p:spPr>
          <a:xfrm>
            <a:off x="304800" y="41148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"/>
          <p:cNvSpPr>
            <a:spLocks noGrp="1"/>
          </p:cNvSpPr>
          <p:nvPr>
            <p:ph sz="quarter" idx="23"/>
          </p:nvPr>
        </p:nvSpPr>
        <p:spPr>
          <a:xfrm>
            <a:off x="304800" y="45720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Content Placeholder"/>
          <p:cNvSpPr>
            <a:spLocks noGrp="1"/>
          </p:cNvSpPr>
          <p:nvPr>
            <p:ph sz="quarter" idx="24"/>
          </p:nvPr>
        </p:nvSpPr>
        <p:spPr>
          <a:xfrm>
            <a:off x="313509" y="5020491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Content Placeholder"/>
          <p:cNvSpPr>
            <a:spLocks noGrp="1"/>
          </p:cNvSpPr>
          <p:nvPr>
            <p:ph sz="quarter" idx="25"/>
          </p:nvPr>
        </p:nvSpPr>
        <p:spPr>
          <a:xfrm>
            <a:off x="304800" y="54864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Content Placeholder"/>
          <p:cNvSpPr>
            <a:spLocks noGrp="1"/>
          </p:cNvSpPr>
          <p:nvPr>
            <p:ph sz="quarter" idx="26"/>
          </p:nvPr>
        </p:nvSpPr>
        <p:spPr>
          <a:xfrm>
            <a:off x="304800" y="58674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Content Placeholder"/>
          <p:cNvSpPr>
            <a:spLocks noGrp="1"/>
          </p:cNvSpPr>
          <p:nvPr>
            <p:ph sz="quarter" idx="27"/>
          </p:nvPr>
        </p:nvSpPr>
        <p:spPr>
          <a:xfrm>
            <a:off x="457200" y="60198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8" name="Content Placeholder"/>
          <p:cNvSpPr>
            <a:spLocks noGrp="1"/>
          </p:cNvSpPr>
          <p:nvPr>
            <p:ph sz="quarter" idx="28"/>
          </p:nvPr>
        </p:nvSpPr>
        <p:spPr>
          <a:xfrm>
            <a:off x="457200" y="18288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Content Placeholder"/>
          <p:cNvSpPr>
            <a:spLocks noGrp="1"/>
          </p:cNvSpPr>
          <p:nvPr>
            <p:ph sz="quarter" idx="29"/>
          </p:nvPr>
        </p:nvSpPr>
        <p:spPr>
          <a:xfrm>
            <a:off x="381000" y="19812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0" name="Content Placeholder"/>
          <p:cNvSpPr>
            <a:spLocks noGrp="1"/>
          </p:cNvSpPr>
          <p:nvPr>
            <p:ph sz="quarter" idx="30"/>
          </p:nvPr>
        </p:nvSpPr>
        <p:spPr>
          <a:xfrm>
            <a:off x="533400" y="21336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"/>
          <p:cNvSpPr>
            <a:spLocks noGrp="1"/>
          </p:cNvSpPr>
          <p:nvPr>
            <p:ph sz="quarter" idx="31"/>
          </p:nvPr>
        </p:nvSpPr>
        <p:spPr>
          <a:xfrm>
            <a:off x="457200" y="38100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Content Placeholder"/>
          <p:cNvSpPr>
            <a:spLocks noGrp="1"/>
          </p:cNvSpPr>
          <p:nvPr>
            <p:ph sz="quarter" idx="32"/>
          </p:nvPr>
        </p:nvSpPr>
        <p:spPr>
          <a:xfrm>
            <a:off x="609600" y="6172200"/>
            <a:ext cx="6096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9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D25FCFE5-AC52-324F-B495-E1961647D01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1788" y="228600"/>
            <a:ext cx="8470900" cy="5329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2" name="CT">
            <a:extLst>
              <a:ext uri="{FF2B5EF4-FFF2-40B4-BE49-F238E27FC236}">
                <a16:creationId xmlns:a16="http://schemas.microsoft.com/office/drawing/2014/main" id="{F735601A-B5EA-F54B-BA38-DCB45C4A132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1788" y="761564"/>
            <a:ext cx="8470900" cy="22968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4F7FD46-EC67-CB42-BDEB-4574D2915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15650"/>
            <a:ext cx="8470670" cy="1513550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4" name="Edition">
            <a:extLst>
              <a:ext uri="{FF2B5EF4-FFF2-40B4-BE49-F238E27FC236}">
                <a16:creationId xmlns:a16="http://schemas.microsoft.com/office/drawing/2014/main" id="{B1132A1D-83C2-484F-8B2B-0AE9CDFA7CE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5029199"/>
            <a:ext cx="8470900" cy="606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6" name="Author">
            <a:extLst>
              <a:ext uri="{FF2B5EF4-FFF2-40B4-BE49-F238E27FC236}">
                <a16:creationId xmlns:a16="http://schemas.microsoft.com/office/drawing/2014/main" id="{B3E3A9B7-50B3-7146-9DE9-810F099F4CC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811837"/>
            <a:ext cx="8470900" cy="622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>
                <a:solidFill>
                  <a:schemeClr val="accent2"/>
                </a:solidFill>
              </a:defRPr>
            </a:lvl2pPr>
            <a:lvl3pPr marL="640080" indent="0" algn="ctr">
              <a:buNone/>
              <a:defRPr>
                <a:solidFill>
                  <a:schemeClr val="accent2"/>
                </a:solidFill>
              </a:defRPr>
            </a:lvl3pPr>
            <a:lvl4pPr marL="914400" indent="0" algn="ctr">
              <a:buNone/>
              <a:defRPr>
                <a:solidFill>
                  <a:schemeClr val="accent2"/>
                </a:solidFill>
              </a:defRPr>
            </a:lvl4pPr>
            <a:lvl5pPr marL="1188720" indent="0" algn="ctr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20" name="Invisible animatiton alert">
            <a:extLst>
              <a:ext uri="{FF2B5EF4-FFF2-40B4-BE49-F238E27FC236}">
                <a16:creationId xmlns:a16="http://schemas.microsoft.com/office/drawing/2014/main" id="{E6788316-6FAD-6B42-AF01-ADFDB94DCD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530484"/>
            <a:ext cx="8470900" cy="211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8F71B55-C185-6F4E-A908-375141472C44}"/>
              </a:ext>
            </a:extLst>
          </p:cNvPr>
          <p:cNvSpPr/>
          <p:nvPr userDrawn="1"/>
        </p:nvSpPr>
        <p:spPr>
          <a:xfrm>
            <a:off x="0" y="305845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24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D825-11EF-D96C-BB04-9FCE0BE1D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ED040-67AB-211C-FABA-F7EFDB143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171AF-4033-24D1-5446-60F998AA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06899-5A6A-8FAD-CA45-C53E7BDA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FD1CE-0426-3A04-EA73-2447FB75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72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B0AA-1EE0-C82E-F89E-1FA2331A4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1A55C-8221-7DB5-B154-82418E76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323B-694F-4FD8-C4D2-B21674D2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8162-C0F4-29BE-77B3-3BF86A48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BD03-FA81-22DA-9272-9003B88A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17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06770-EDA0-2ADC-3D71-376E7CE0D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743F8-EACF-3855-C4CF-1AED84E16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59F2-46B4-A22E-0581-3DD7684F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E9FB8-DF9D-6138-FE68-6A326886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787B8-398C-AA33-46D7-808497AB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074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0A32-E816-22DC-5533-8C203A4D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DF418-EBA0-5B7B-BAAD-0B7B47145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74590F-0F08-256C-B3FB-83B8641B0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CD1A3-13A1-6288-4354-B107529B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04B03-F477-3FEF-6983-D50268E1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732D1-C1B4-57F0-A634-A7F13697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014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3BE69-A1B5-7375-C7CE-8F8A4BC15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99341-19E9-697A-226D-C7170C2EE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1860E-BB0A-7E3A-815C-0DA30B7D5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529AB-5A21-8653-E790-1C6A82321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AB254F-2967-EE8A-AD27-B08EE5FAA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0D5E29-619B-19E4-A187-B1F03003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7C5505-C93F-C904-3A47-765BB2E7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49A22-760C-3DFE-89F3-D41AF9B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903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A3E7-B816-BE67-1413-885C0C55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E594E-462A-E503-284A-DBE25D31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1F6113-993D-727E-149A-425D873A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E39B2-8D55-B099-3CDA-68C7FCE4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25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99B3C-7DD1-8FDB-67FD-A4B2DC77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B814EE-C33E-1AA4-F943-FC48F547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A7C60-5F9E-CC6F-C169-EAD85ADB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579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9CD7-B146-369A-7141-01A1A21A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C26B-C047-8E72-3E45-37A69965B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266A5-2599-80C4-EA28-DE3EFEC12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E4976-66FD-69FA-A770-B80C843C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EF1A4-ED97-CF1A-1ADB-D85BD8D2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108C1-6B48-4F29-206F-AE2A8E7A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555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5809-5012-89C4-C8E3-64C44ABF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A55245-486A-E55C-FE06-899AB510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C199A-ECF6-0AF2-9759-4765223EB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24E3D-55DC-4D16-2CE5-F1E3137F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F4817-F178-45CE-1DAA-4455EACF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31DC0-C8F3-43CB-5CE2-9D3E5DA0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3AC1E-7AAF-67FD-05A1-951EFBCD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9745-0F4F-BAF4-35A8-F5F9B8C16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AD3C7-BBD5-8C9B-09D7-76757B78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457F-440E-CBF4-3EFF-B275D73E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4AD1-A3AC-540D-8C72-13E0158B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4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 with 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0BAE0954-7993-BF44-B26B-B5E3A7B6D19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971800" y="228599"/>
            <a:ext cx="5830888" cy="5323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3" name="CT">
            <a:extLst>
              <a:ext uri="{FF2B5EF4-FFF2-40B4-BE49-F238E27FC236}">
                <a16:creationId xmlns:a16="http://schemas.microsoft.com/office/drawing/2014/main" id="{A0488DDF-7F81-C647-968D-1B7CBA6AB5F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2971800" y="760940"/>
            <a:ext cx="5830888" cy="22860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4299543-EA93-204D-A71A-CDEF1C90B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06259"/>
            <a:ext cx="8470670" cy="1522941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5" name="Edition">
            <a:extLst>
              <a:ext uri="{FF2B5EF4-FFF2-40B4-BE49-F238E27FC236}">
                <a16:creationId xmlns:a16="http://schemas.microsoft.com/office/drawing/2014/main" id="{357E9F03-19DB-C04A-9554-E5165B81BE9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029200"/>
            <a:ext cx="8470900" cy="6743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7" name="Author">
            <a:extLst>
              <a:ext uri="{FF2B5EF4-FFF2-40B4-BE49-F238E27FC236}">
                <a16:creationId xmlns:a16="http://schemas.microsoft.com/office/drawing/2014/main" id="{0C002D38-323C-0040-8548-6C0885CCDA2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5811838"/>
            <a:ext cx="8470900" cy="5473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9" name="Invisible animation alert">
            <a:extLst>
              <a:ext uri="{FF2B5EF4-FFF2-40B4-BE49-F238E27FC236}">
                <a16:creationId xmlns:a16="http://schemas.microsoft.com/office/drawing/2014/main" id="{8A66CE1C-7CFA-E84C-BDAE-DDB997A7200A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428076"/>
            <a:ext cx="8470900" cy="2481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1" name="Cover image">
            <a:extLst>
              <a:ext uri="{FF2B5EF4-FFF2-40B4-BE49-F238E27FC236}">
                <a16:creationId xmlns:a16="http://schemas.microsoft.com/office/drawing/2014/main" id="{399A8AAF-2AC9-F644-96AD-94B478294DA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81000" y="251255"/>
            <a:ext cx="2257257" cy="2647723"/>
          </a:xfrm>
          <a:prstGeom prst="rect">
            <a:avLst/>
          </a:prstGeom>
          <a:solidFill>
            <a:schemeClr val="bg2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Cover Image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258A4DE-E930-C24B-A412-40C2B0E295C3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1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E20349-4910-03B4-C16B-4811CE9936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82AF0-C84F-A86F-6C00-8DD4F896B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E110-1E94-D337-FB62-2B2D68CE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A8BD3-481A-5B07-A8F6-3367D812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F81E4-4CDF-5E8F-A35A-5957F2F5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5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E04750B-87C8-BA49-9BD3-C465B4697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32AC4F3A-7D5E-944E-BEF6-CD50CC99DF6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61115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866F2D1A-EA5C-184A-BE9A-2DC2ECFCA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1881AF98-9E5D-F047-9DF1-095D423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28B2807-25A4-C445-86A1-BDB9790F9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">
            <a:extLst>
              <a:ext uri="{FF2B5EF4-FFF2-40B4-BE49-F238E27FC236}">
                <a16:creationId xmlns:a16="http://schemas.microsoft.com/office/drawing/2014/main" id="{1939B3BB-CD8E-014F-8EFF-BD7A719BA5C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3850"/>
            <a:ext cx="8470900" cy="4643438"/>
          </a:xfrm>
        </p:spPr>
        <p:txBody>
          <a:bodyPr numCol="2" spcCol="45720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44EFF21F-7B62-4442-BB3B-AB73DC64A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F319A96E-ECF2-554C-863C-8AB5803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4C9ADD40-E72D-754E-8872-0700492B323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7" y="1594115"/>
            <a:ext cx="4119562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E47AB5-328A-AF4D-81CF-19E66E99893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553" y="1594115"/>
            <a:ext cx="4111625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36366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4 Content 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2343F28-B656-D843-A760-6D031A94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4E2AA6A-8EB2-6844-839C-FC05A2A7CF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9"/>
            <a:ext cx="4113212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0A9D46-13B8-A449-861A-D9A62A3EB8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827713"/>
            <a:ext cx="4113212" cy="446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5D5F048-83BA-BD49-94A8-0FBCAFBFC88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691063" y="1594379"/>
            <a:ext cx="4111625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AE4F9B1-309D-3D41-90C3-2C1290FCB67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5827713"/>
            <a:ext cx="4111625" cy="454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9060C1AE-BC41-9B4C-9B42-E70BD72057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52F3339-56D5-664E-9BF8-952FA727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4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7A7DD4C-B53A-F140-A9EF-851D1D2B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97308A14-A585-5B40-9D6D-D56F7011C2E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5"/>
            <a:ext cx="4113212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512377D-40A5-2A46-B3E4-9DC9B8BA6CF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09258"/>
            <a:ext cx="4113212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614C6823-B099-6346-9F11-9BBB713BD4E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1063" y="1602845"/>
            <a:ext cx="4111625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C6AE8D-5CA0-2A41-A8AB-AE2009CA955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2109258"/>
            <a:ext cx="4111625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399C28A-7AA0-7440-A637-835987A4AB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1438993-CAF3-0E48-880A-59CF1F7C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3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701-DE0C-B147-8A96-39AA43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3D0BA947-0F36-8349-A4BA-26245B77CD1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6"/>
            <a:ext cx="2697162" cy="505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173C378-6271-D743-A776-6409A7FA934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16666"/>
            <a:ext cx="2697162" cy="4139671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37B3B6E1-C965-334A-BD53-424487E73D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160977" y="1602846"/>
            <a:ext cx="2760133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A96C3C-B9CF-8B41-81EB-3C25817BE3D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60978" y="2107670"/>
            <a:ext cx="2760132" cy="4148667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5" name="Column head 3">
            <a:extLst>
              <a:ext uri="{FF2B5EF4-FFF2-40B4-BE49-F238E27FC236}">
                <a16:creationId xmlns:a16="http://schemas.microsoft.com/office/drawing/2014/main" id="{72104B81-5D72-D246-8705-46A764C5274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45200" y="1602846"/>
            <a:ext cx="2757488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20ADF7F0-1D6C-6C49-BD92-8365B898E53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053138" y="2107670"/>
            <a:ext cx="2749550" cy="4148668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903AB649-2504-4A49-B69F-B7421FC37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1878273C-3F13-5240-ABA2-AF012A72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5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2508" y="745068"/>
            <a:ext cx="8470670" cy="849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2508" y="1594379"/>
            <a:ext cx="8470670" cy="458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345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©2018 John Wiley &amp; Sons, Inc. 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1DE2D4D-D278-EE45-AECE-4DCA496F384B}"/>
              </a:ext>
            </a:extLst>
          </p:cNvPr>
          <p:cNvSpPr/>
          <p:nvPr userDrawn="1"/>
        </p:nvSpPr>
        <p:spPr>
          <a:xfrm>
            <a:off x="0" y="159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8F67B19F-B2BD-8044-879E-FC1FA4D29742}"/>
              </a:ext>
            </a:extLst>
          </p:cNvPr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6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6" r:id="rId3"/>
    <p:sldLayoutId id="2147483687" r:id="rId4"/>
    <p:sldLayoutId id="2147483688" r:id="rId5"/>
    <p:sldLayoutId id="2147483676" r:id="rId6"/>
    <p:sldLayoutId id="2147483689" r:id="rId7"/>
    <p:sldLayoutId id="2147483690" r:id="rId8"/>
    <p:sldLayoutId id="2147483692" r:id="rId9"/>
    <p:sldLayoutId id="2147483693" r:id="rId10"/>
    <p:sldLayoutId id="2147483691" r:id="rId11"/>
    <p:sldLayoutId id="2147483694" r:id="rId12"/>
    <p:sldLayoutId id="2147483695" r:id="rId13"/>
    <p:sldLayoutId id="2147483696" r:id="rId14"/>
    <p:sldLayoutId id="2147483698" r:id="rId15"/>
    <p:sldLayoutId id="2147483700" r:id="rId16"/>
    <p:sldLayoutId id="2147483701" r:id="rId17"/>
    <p:sldLayoutId id="2147483702" r:id="rId18"/>
    <p:sldLayoutId id="2147483705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9260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1580" indent="-256032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510" indent="-20116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DF9F6-CD7F-2465-49AD-54D704D4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1A7FA-0C78-9609-2062-912AAE623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37F8-77CF-FCBA-CCC0-61390151D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BC7F0-12F8-44BD-95FC-3CA74751EBF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8EF35-BF71-540E-BEE8-D9CC99B8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B383-889D-D628-6561-840459F24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0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rhad.Alkake@tiu.edu.iq" TargetMode="Externa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B34F538-A693-DA1E-21C5-D3DB92BDBF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0736" y="1782243"/>
            <a:ext cx="7913467" cy="281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350" b="1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cs typeface="Times New Roman" panose="02020603050405020304" pitchFamily="18" charset="0"/>
              </a:rPr>
              <a:t>Sales 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700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</a:rPr>
              <a:t>Farhad al-Kake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  <a:hlinkClick r:id="rId2"/>
              </a:rPr>
              <a:t>Farhad.Alkake@tiu.edu.iq</a:t>
            </a:r>
            <a:r>
              <a:rPr lang="en-US" altLang="en-US" sz="2700" b="1" dirty="0">
                <a:latin typeface="Arial" panose="020B0604020202020204" pitchFamily="34" charset="0"/>
              </a:rPr>
              <a:t> </a:t>
            </a:r>
            <a:endParaRPr lang="en-US" altLang="en-US" sz="2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68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808892"/>
            <a:ext cx="8534400" cy="5439508"/>
          </a:xfrm>
        </p:spPr>
        <p:txBody>
          <a:bodyPr>
            <a:normAutofit/>
          </a:bodyPr>
          <a:lstStyle/>
          <a:p>
            <a:pPr marL="0" marR="0" indent="0">
              <a:lnSpc>
                <a:spcPts val="1600"/>
              </a:lnSpc>
              <a:spcBef>
                <a:spcPts val="0"/>
              </a:spcBef>
              <a:spcAft>
                <a:spcPts val="135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Sales Journal Entries: Step-by-Step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sales are straightforward: you receive payment immediately. This means your cash account increases, along with your sales revenue. Let's say you sell a product for $100 in cash. Your journal entry would look like this: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Cash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Sales Revenue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If sales tax applies, you'll also need to record that. For example, if the sales tax rate is 10%, you would collect an additional $10. The entry becomes: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$110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Sales Revenue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         Sales Tax Payable $10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04EA-F2AF-1046-9253-EE8D978719B5}" type="slidenum">
              <a:rPr lang="en-US" smtClean="0">
                <a:latin typeface="+mn-lt"/>
              </a:rPr>
              <a:t>2</a:t>
            </a:fld>
            <a:endParaRPr lang="en-US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948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DBB8910-116F-B3B4-CE50-7842292D1A5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04800" y="888023"/>
            <a:ext cx="8534400" cy="5055577"/>
          </a:xfrm>
        </p:spPr>
        <p:txBody>
          <a:bodyPr>
            <a:noAutofit/>
          </a:bodyPr>
          <a:lstStyle/>
          <a:p>
            <a:pPr marL="0" marR="0" indent="0">
              <a:lnSpc>
                <a:spcPts val="1600"/>
              </a:lnSpc>
              <a:spcBef>
                <a:spcPts val="0"/>
              </a:spcBef>
              <a:spcAft>
                <a:spcPts val="1350"/>
              </a:spcAft>
              <a:buNone/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Credit Sales Journal Entries: A How-To Guide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With credit sales, the customer pays later. This creates an accounts receivable, representing the money they owe you. Using the same $100 sale example, the initial journal entry is: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Accounts Receivable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                Sales Revenue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With a 10% sales tax, the entry becomes: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Accounts Receivable $110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Sales Revenue $100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Sales Tax Payable $10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When the customer pays their invoice, you'll make another entry to record the cash received and reduce the accounts receivable balance.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$110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Accounts Receivable $110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55905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04800" y="984738"/>
            <a:ext cx="8534400" cy="5257311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Sold goods for $2,000 on credit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Accounts Receivable        Dr  2,000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Sales                        2,000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Sold goods for $1,500 for cash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                     Dr  1,500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Sales                        1,500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Customer returned goods worth $400 from a credit sale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Accounts Receivable          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92608" lvl="1" indent="-292608">
              <a:lnSpc>
                <a:spcPct val="100000"/>
              </a:lnSpc>
              <a:spcBef>
                <a:spcPts val="1200"/>
              </a:spcBef>
              <a:buClr>
                <a:srgbClr val="8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4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06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B29FCC6-00BA-35C5-C551-21DAA2110D3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04800" y="571500"/>
            <a:ext cx="8534400" cy="5416062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4. Customer returned goods worth $300 from a cash sale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300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Cash                          300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5. Sold goods for $3,000 on account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Accounts Receivable        Dr  3,000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Sales                        3,000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6. Sold goods for $2,200 in cash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                     Dr  2,200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Sales                        2,200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2865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04800" y="800100"/>
            <a:ext cx="8311662" cy="4844561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7. Allowed $250 to a credit customer due to damaged goods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250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Accounts Receivable          250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8. Allowed $150 to a cash customer due to overcharging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150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Cash                          150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ClrTx/>
              <a:buSzTx/>
            </a:pPr>
            <a:endParaRPr lang="en-US" sz="24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6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306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EC4A3-C337-5E09-EDE7-D05E43E9B4B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32508" y="879231"/>
            <a:ext cx="8470180" cy="5285032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9. Credit customer returned part of goods worth $600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600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Accounts Receivable          600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10. Cash customer returned defective goods worth $500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Sales Returns &amp; Allowances Dr    500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Cash                          500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FB416-5B91-170B-3DD5-C5C671DAE9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A4E0B-3EBB-74E7-751E-FF03B3173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6577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Standard Accessibility Color Palette">
      <a:dk1>
        <a:srgbClr val="231F20"/>
      </a:dk1>
      <a:lt1>
        <a:srgbClr val="FFFFFF"/>
      </a:lt1>
      <a:dk2>
        <a:srgbClr val="043C5D"/>
      </a:dk2>
      <a:lt2>
        <a:srgbClr val="F1F2F2"/>
      </a:lt2>
      <a:accent1>
        <a:srgbClr val="007787"/>
      </a:accent1>
      <a:accent2>
        <a:srgbClr val="B11116"/>
      </a:accent2>
      <a:accent3>
        <a:srgbClr val="776D3C"/>
      </a:accent3>
      <a:accent4>
        <a:srgbClr val="043C5D"/>
      </a:accent4>
      <a:accent5>
        <a:srgbClr val="547890"/>
      </a:accent5>
      <a:accent6>
        <a:srgbClr val="404140"/>
      </a:accent6>
      <a:hlink>
        <a:srgbClr val="06749C"/>
      </a:hlink>
      <a:folHlink>
        <a:srgbClr val="5C416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" id="{CF489570-C43B-7446-AB1E-8F4EEAE9CABF}" vid="{044E3E64-447D-1547-BB2E-4CF9530CD2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9A3ED730EF40BC95659DEDC34250" ma:contentTypeVersion="4" ma:contentTypeDescription="Create a new document." ma:contentTypeScope="" ma:versionID="55c21b26b38a2e5eda09c360d2b383bd">
  <xsd:schema xmlns:xsd="http://www.w3.org/2001/XMLSchema" xmlns:xs="http://www.w3.org/2001/XMLSchema" xmlns:p="http://schemas.microsoft.com/office/2006/metadata/properties" xmlns:ns2="2e108766-8a5d-4dd6-bf2d-0e83b2e3ea10" targetNamespace="http://schemas.microsoft.com/office/2006/metadata/properties" ma:root="true" ma:fieldsID="0c6c5f1ded74aa6c3610d832ab4079c8" ns2:_="">
    <xsd:import namespace="2e108766-8a5d-4dd6-bf2d-0e83b2e3e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08766-8a5d-4dd6-bf2d-0e83b2e3e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DCDF22-63DF-461B-841C-9C587D51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08766-8a5d-4dd6-bf2d-0e83b2e3e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0D7690-8DD2-45F0-A2E2-0E64B2417A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1C0144-7B49-4E64-B4B3-2C8D002E6E5C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e108766-8a5d-4dd6-bf2d-0e83b2e3ea10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3289</TotalTime>
  <Words>502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Source Sans Pro</vt:lpstr>
      <vt:lpstr>Times New Roman</vt:lpstr>
      <vt:lpstr>Standard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Lai, Wendy</dc:creator>
  <cp:lastModifiedBy>Farhad Alkake</cp:lastModifiedBy>
  <cp:revision>181</cp:revision>
  <dcterms:created xsi:type="dcterms:W3CDTF">2018-08-23T13:01:59Z</dcterms:created>
  <dcterms:modified xsi:type="dcterms:W3CDTF">2026-02-10T11:30:00Z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0x01010070E39A3ED730EF40BC95659DEDC34250</vt:lpwstr>
  </property>
</Properties>
</file>