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76" r:id="rId2"/>
    <p:sldId id="277" r:id="rId3"/>
    <p:sldId id="278" r:id="rId4"/>
    <p:sldId id="256" r:id="rId5"/>
    <p:sldId id="257" r:id="rId6"/>
    <p:sldId id="258" r:id="rId7"/>
    <p:sldId id="259" r:id="rId8"/>
    <p:sldId id="260" r:id="rId9"/>
    <p:sldId id="261" r:id="rId10"/>
    <p:sldId id="264" r:id="rId11"/>
    <p:sldId id="262"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06" autoAdjust="0"/>
  </p:normalViewPr>
  <p:slideViewPr>
    <p:cSldViewPr>
      <p:cViewPr varScale="1">
        <p:scale>
          <a:sx n="117" d="100"/>
          <a:sy n="117" d="100"/>
        </p:scale>
        <p:origin x="143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7FB397-748F-4409-A497-414D5F70EF03}" type="datetimeFigureOut">
              <a:rPr lang="en-US" smtClean="0"/>
              <a:t>2/26/2025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B286A0-34ED-4D98-9848-02CB990DCAFF}" type="slidenum">
              <a:rPr lang="en-US" smtClean="0"/>
              <a:t>‹#›</a:t>
            </a:fld>
            <a:endParaRPr lang="en-US"/>
          </a:p>
        </p:txBody>
      </p:sp>
    </p:spTree>
    <p:extLst>
      <p:ext uri="{BB962C8B-B14F-4D97-AF65-F5344CB8AC3E}">
        <p14:creationId xmlns:p14="http://schemas.microsoft.com/office/powerpoint/2010/main" val="2593775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EF9CAD-0AE4-4D27-A8BE-46A828B50C79}" type="slidenum">
              <a:rPr lang="en-US" smtClean="0"/>
              <a:t>1</a:t>
            </a:fld>
            <a:endParaRPr lang="en-US"/>
          </a:p>
        </p:txBody>
      </p:sp>
    </p:spTree>
    <p:extLst>
      <p:ext uri="{BB962C8B-B14F-4D97-AF65-F5344CB8AC3E}">
        <p14:creationId xmlns:p14="http://schemas.microsoft.com/office/powerpoint/2010/main" val="1098306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701A964-D5FF-46D5-B8EE-44405DF7EDF2}"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599BDD-5E3C-488F-A16B-A4BC3AEFC9D6}"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0BD9A3-EB0C-4ED1-BB86-891CF52237EB}"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CE0BB1-542F-45D3-9DE5-EBE57EFB8750}"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EE472B-B4C5-464A-8F7D-4432866E8E1D}"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36DF4D-E0E1-409B-A026-CB1981B17630}" type="datetime1">
              <a:rPr lang="en-US" smtClean="0"/>
              <a:t>2/26/2025</a:t>
            </a:fld>
            <a:endParaRPr lang="en-US"/>
          </a:p>
        </p:txBody>
      </p:sp>
      <p:sp>
        <p:nvSpPr>
          <p:cNvPr id="6" name="Footer Placeholder 5"/>
          <p:cNvSpPr>
            <a:spLocks noGrp="1"/>
          </p:cNvSpPr>
          <p:nvPr>
            <p:ph type="ftr" sz="quarter" idx="11"/>
          </p:nvPr>
        </p:nvSpPr>
        <p:spPr/>
        <p:txBody>
          <a:bodyPr/>
          <a:lstStyle/>
          <a:p>
            <a:r>
              <a:rPr lang="fi-FI"/>
              <a:t>Dr Hassan hassoon ALdelfi 2016 ISHIK Uni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253E45-2CAC-436A-BC5E-A1A3012BC922}" type="datetime1">
              <a:rPr lang="en-US" smtClean="0"/>
              <a:t>2/26/2025</a:t>
            </a:fld>
            <a:endParaRPr lang="en-US"/>
          </a:p>
        </p:txBody>
      </p:sp>
      <p:sp>
        <p:nvSpPr>
          <p:cNvPr id="8" name="Footer Placeholder 7"/>
          <p:cNvSpPr>
            <a:spLocks noGrp="1"/>
          </p:cNvSpPr>
          <p:nvPr>
            <p:ph type="ftr" sz="quarter" idx="11"/>
          </p:nvPr>
        </p:nvSpPr>
        <p:spPr/>
        <p:txBody>
          <a:bodyPr/>
          <a:lstStyle/>
          <a:p>
            <a:r>
              <a:rPr lang="fi-FI"/>
              <a:t>Dr Hassan hassoon ALdelfi 2016 ISHIK Uni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AC8882E-1E9D-49B0-A612-559E0626B957}" type="datetime1">
              <a:rPr lang="en-US" smtClean="0"/>
              <a:t>2/26/2025</a:t>
            </a:fld>
            <a:endParaRPr lang="en-US"/>
          </a:p>
        </p:txBody>
      </p:sp>
      <p:sp>
        <p:nvSpPr>
          <p:cNvPr id="4" name="Footer Placeholder 3"/>
          <p:cNvSpPr>
            <a:spLocks noGrp="1"/>
          </p:cNvSpPr>
          <p:nvPr>
            <p:ph type="ftr" sz="quarter" idx="11"/>
          </p:nvPr>
        </p:nvSpPr>
        <p:spPr/>
        <p:txBody>
          <a:bodyPr/>
          <a:lstStyle/>
          <a:p>
            <a:r>
              <a:rPr lang="fi-FI"/>
              <a:t>Dr Hassan hassoon ALdelfi 2016 ISHIK Uni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AEADB8-97B5-4A1D-8953-F6EC7567C613}" type="datetime1">
              <a:rPr lang="en-US" smtClean="0"/>
              <a:t>2/26/2025</a:t>
            </a:fld>
            <a:endParaRPr lang="en-US"/>
          </a:p>
        </p:txBody>
      </p:sp>
      <p:sp>
        <p:nvSpPr>
          <p:cNvPr id="3" name="Footer Placeholder 2"/>
          <p:cNvSpPr>
            <a:spLocks noGrp="1"/>
          </p:cNvSpPr>
          <p:nvPr>
            <p:ph type="ftr" sz="quarter" idx="11"/>
          </p:nvPr>
        </p:nvSpPr>
        <p:spPr/>
        <p:txBody>
          <a:bodyPr/>
          <a:lstStyle/>
          <a:p>
            <a:r>
              <a:rPr lang="fi-FI"/>
              <a:t>Dr Hassan hassoon ALdelfi 2016 ISHIK Uni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295A67-9C03-4329-AE0B-1BD6B68607BD}" type="datetime1">
              <a:rPr lang="en-US" smtClean="0"/>
              <a:t>2/26/2025</a:t>
            </a:fld>
            <a:endParaRPr lang="en-US"/>
          </a:p>
        </p:txBody>
      </p:sp>
      <p:sp>
        <p:nvSpPr>
          <p:cNvPr id="6" name="Footer Placeholder 5"/>
          <p:cNvSpPr>
            <a:spLocks noGrp="1"/>
          </p:cNvSpPr>
          <p:nvPr>
            <p:ph type="ftr" sz="quarter" idx="11"/>
          </p:nvPr>
        </p:nvSpPr>
        <p:spPr/>
        <p:txBody>
          <a:bodyPr/>
          <a:lstStyle/>
          <a:p>
            <a:r>
              <a:rPr lang="fi-FI"/>
              <a:t>Dr Hassan hassoon ALdelfi 2016 ISHIK Uni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4C16E5-49ED-4493-BAAF-67CBF4C8D4A4}" type="datetime1">
              <a:rPr lang="en-US" smtClean="0"/>
              <a:t>2/26/2025</a:t>
            </a:fld>
            <a:endParaRPr lang="en-US"/>
          </a:p>
        </p:txBody>
      </p:sp>
      <p:sp>
        <p:nvSpPr>
          <p:cNvPr id="6" name="Footer Placeholder 5"/>
          <p:cNvSpPr>
            <a:spLocks noGrp="1"/>
          </p:cNvSpPr>
          <p:nvPr>
            <p:ph type="ftr" sz="quarter" idx="11"/>
          </p:nvPr>
        </p:nvSpPr>
        <p:spPr/>
        <p:txBody>
          <a:bodyPr/>
          <a:lstStyle/>
          <a:p>
            <a:r>
              <a:rPr lang="fi-FI"/>
              <a:t>Dr Hassan hassoon ALdelfi 2016 ISHIK Uni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7D2116-61D1-497F-919C-57DF7113DFD8}" type="datetime1">
              <a:rPr lang="en-US" smtClean="0"/>
              <a:t>2/26/2025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Dr Hassan hassoon ALdelfi 2016 ISHIK Uni</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C1396-524A-62A2-8257-1B0D433BBE14}"/>
              </a:ext>
            </a:extLst>
          </p:cNvPr>
          <p:cNvSpPr>
            <a:spLocks noGrp="1"/>
          </p:cNvSpPr>
          <p:nvPr>
            <p:ph type="ctrTitle"/>
          </p:nvPr>
        </p:nvSpPr>
        <p:spPr>
          <a:xfrm>
            <a:off x="4014937" y="1830432"/>
            <a:ext cx="4287254" cy="2282030"/>
          </a:xfrm>
        </p:spPr>
        <p:txBody>
          <a:bodyPr>
            <a:normAutofit/>
          </a:bodyPr>
          <a:lstStyle/>
          <a:p>
            <a:r>
              <a:rPr lang="en-US" sz="2400" b="1" cap="all" dirty="0">
                <a:solidFill>
                  <a:srgbClr val="FF0000"/>
                </a:solidFill>
              </a:rPr>
              <a:t>Electrical USAGE in buildings</a:t>
            </a:r>
            <a:endParaRPr lang="en-US" sz="4050" cap="all" dirty="0"/>
          </a:p>
        </p:txBody>
      </p:sp>
      <p:sp>
        <p:nvSpPr>
          <p:cNvPr id="3" name="Subtitle 2">
            <a:extLst>
              <a:ext uri="{FF2B5EF4-FFF2-40B4-BE49-F238E27FC236}">
                <a16:creationId xmlns:a16="http://schemas.microsoft.com/office/drawing/2014/main" id="{4C497D5C-E785-D72F-C8CC-FA44B04E576B}"/>
              </a:ext>
            </a:extLst>
          </p:cNvPr>
          <p:cNvSpPr>
            <a:spLocks noGrp="1"/>
          </p:cNvSpPr>
          <p:nvPr>
            <p:ph type="subTitle" idx="1"/>
          </p:nvPr>
        </p:nvSpPr>
        <p:spPr>
          <a:xfrm>
            <a:off x="4150340" y="3797196"/>
            <a:ext cx="4016448" cy="877420"/>
          </a:xfrm>
        </p:spPr>
        <p:txBody>
          <a:bodyPr>
            <a:noAutofit/>
          </a:bodyPr>
          <a:lstStyle/>
          <a:p>
            <a:pPr>
              <a:spcAft>
                <a:spcPts val="450"/>
              </a:spcAft>
            </a:pPr>
            <a:r>
              <a:rPr lang="en-US" sz="1050" b="1" dirty="0">
                <a:solidFill>
                  <a:srgbClr val="FF0000"/>
                </a:solidFill>
              </a:rPr>
              <a:t>Dr Hassan Hassoon ALDelfi</a:t>
            </a:r>
          </a:p>
          <a:p>
            <a:pPr marL="0" marR="0" algn="ctr" rtl="1">
              <a:tabLst>
                <a:tab pos="6647815" algn="l"/>
              </a:tabLst>
            </a:pPr>
            <a:r>
              <a:rPr lang="en-US" sz="1800" b="1" dirty="0">
                <a:effectLst/>
                <a:latin typeface="Arial Narrow" panose="020B0606020202030204" pitchFamily="34" charset="0"/>
                <a:ea typeface="Times New Roman" panose="02020603050405020304" pitchFamily="18" charset="0"/>
                <a:cs typeface="Traditional Arabic" panose="02020603050405020304" pitchFamily="18" charset="-78"/>
              </a:rPr>
              <a:t>Sustainability and Human Response</a:t>
            </a:r>
          </a:p>
          <a:p>
            <a:pPr marL="0" marR="0" algn="ctr" rtl="1">
              <a:tabLst>
                <a:tab pos="6647815" algn="l"/>
              </a:tabLst>
            </a:pPr>
            <a:r>
              <a:rPr lang="en-US" sz="1800" b="1" dirty="0">
                <a:effectLst/>
                <a:latin typeface="Arial Narrow" panose="020B0606020202030204" pitchFamily="34" charset="0"/>
                <a:ea typeface="Times New Roman" panose="02020603050405020304" pitchFamily="18" charset="0"/>
                <a:cs typeface="Traditional Arabic" panose="02020603050405020304" pitchFamily="18" charset="-78"/>
              </a:rPr>
              <a:t> INDS  328</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spcAft>
                <a:spcPts val="450"/>
              </a:spcAft>
            </a:pPr>
            <a:r>
              <a:rPr lang="en-US" sz="1050" dirty="0"/>
              <a:t>Semester 2</a:t>
            </a:r>
          </a:p>
          <a:p>
            <a:pPr>
              <a:spcAft>
                <a:spcPts val="450"/>
              </a:spcAft>
            </a:pPr>
            <a:r>
              <a:rPr lang="en-US" sz="1050" dirty="0"/>
              <a:t>Week 10</a:t>
            </a:r>
          </a:p>
          <a:p>
            <a:pPr>
              <a:spcAft>
                <a:spcPts val="450"/>
              </a:spcAft>
            </a:pPr>
            <a:r>
              <a:rPr lang="en-US" sz="1050" dirty="0"/>
              <a:t>Date </a:t>
            </a:r>
          </a:p>
        </p:txBody>
      </p:sp>
      <p:pic>
        <p:nvPicPr>
          <p:cNvPr id="4" name="Picture 3">
            <a:extLst>
              <a:ext uri="{FF2B5EF4-FFF2-40B4-BE49-F238E27FC236}">
                <a16:creationId xmlns:a16="http://schemas.microsoft.com/office/drawing/2014/main" id="{99A583D1-0187-937D-BA97-A4E9ED6DBA42}"/>
              </a:ext>
            </a:extLst>
          </p:cNvPr>
          <p:cNvPicPr>
            <a:picLocks noChangeAspect="1"/>
          </p:cNvPicPr>
          <p:nvPr/>
        </p:nvPicPr>
        <p:blipFill rotWithShape="1">
          <a:blip r:embed="rId3"/>
          <a:srcRect r="1" b="1"/>
          <a:stretch/>
        </p:blipFill>
        <p:spPr>
          <a:xfrm>
            <a:off x="930878" y="2216429"/>
            <a:ext cx="2425601" cy="2425601"/>
          </a:xfrm>
          <a:prstGeom prst="rect">
            <a:avLst/>
          </a:prstGeom>
        </p:spPr>
      </p:pic>
      <p:pic>
        <p:nvPicPr>
          <p:cNvPr id="5" name="Picture 2" descr="C:\Users\hassan.hassoon\AppData\Local\Microsoft\Windows\Temporary Internet Files\Content.IE5\6YMSGAH2\Transformador_de_05kva_10kva_15kva_25kva_30kva_45kva_75kva_150VA_a_5000kva_[1].jpg">
            <a:extLst>
              <a:ext uri="{FF2B5EF4-FFF2-40B4-BE49-F238E27FC236}">
                <a16:creationId xmlns:a16="http://schemas.microsoft.com/office/drawing/2014/main" id="{A9FEAE8E-FC2B-647A-DEF1-3B630C205D7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86400" y="0"/>
            <a:ext cx="3243615" cy="2418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534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4857750" cy="286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6366" y="2237943"/>
            <a:ext cx="4660033" cy="2605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2394383" y="4828743"/>
            <a:ext cx="4572000" cy="1569660"/>
          </a:xfrm>
          <a:prstGeom prst="rect">
            <a:avLst/>
          </a:prstGeom>
        </p:spPr>
        <p:txBody>
          <a:bodyPr>
            <a:spAutoFit/>
          </a:bodyPr>
          <a:lstStyle/>
          <a:p>
            <a:pPr lvl="0">
              <a:spcBef>
                <a:spcPct val="20000"/>
              </a:spcBef>
            </a:pPr>
            <a:r>
              <a:rPr lang="en-US" sz="3200" dirty="0">
                <a:solidFill>
                  <a:prstClr val="black"/>
                </a:solidFill>
              </a:rPr>
              <a:t>C- High Voltage Supply:  with diversity factor around 60%-90%</a:t>
            </a:r>
          </a:p>
        </p:txBody>
      </p:sp>
      <p:sp>
        <p:nvSpPr>
          <p:cNvPr id="3" name="Date Placeholder 2"/>
          <p:cNvSpPr>
            <a:spLocks noGrp="1"/>
          </p:cNvSpPr>
          <p:nvPr>
            <p:ph type="dt" sz="half" idx="10"/>
          </p:nvPr>
        </p:nvSpPr>
        <p:spPr/>
        <p:txBody>
          <a:bodyPr/>
          <a:lstStyle/>
          <a:p>
            <a:fld id="{7C445201-1A95-4283-B53B-773B200AB8BF}" type="datetime1">
              <a:rPr lang="en-US" smtClean="0"/>
              <a:t>2/26/2025</a:t>
            </a:fld>
            <a:endParaRPr lang="en-US"/>
          </a:p>
        </p:txBody>
      </p:sp>
      <p:sp>
        <p:nvSpPr>
          <p:cNvPr id="4" name="Footer Placeholder 3"/>
          <p:cNvSpPr>
            <a:spLocks noGrp="1"/>
          </p:cNvSpPr>
          <p:nvPr>
            <p:ph type="ftr" sz="quarter" idx="11"/>
          </p:nvPr>
        </p:nvSpPr>
        <p:spPr/>
        <p:txBody>
          <a:bodyPr/>
          <a:lstStyle/>
          <a:p>
            <a:r>
              <a:rPr lang="fi-FI"/>
              <a:t>Dr Hassan hassoon ALdelfi 2016 ISHIK Uni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827004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KW, KVA and Power Factor</a:t>
            </a:r>
          </a:p>
        </p:txBody>
      </p:sp>
      <p:sp>
        <p:nvSpPr>
          <p:cNvPr id="3" name="Content Placeholder 2"/>
          <p:cNvSpPr>
            <a:spLocks noGrp="1"/>
          </p:cNvSpPr>
          <p:nvPr>
            <p:ph idx="1"/>
          </p:nvPr>
        </p:nvSpPr>
        <p:spPr/>
        <p:txBody>
          <a:bodyPr>
            <a:normAutofit fontScale="47500" lnSpcReduction="20000"/>
          </a:bodyPr>
          <a:lstStyle/>
          <a:p>
            <a:r>
              <a:rPr lang="en-US" dirty="0"/>
              <a:t>Have you ever wondered why some power ratings are expressed in WATTS, some in AMPERES or AMPS, some in VOLTS, and some in KVA? This page will explain in simple terms the difference between the power ratings and describe when each should be used in your data center and network architecture planning.</a:t>
            </a:r>
          </a:p>
          <a:p>
            <a:r>
              <a:rPr lang="en-US" dirty="0"/>
              <a:t>A KVA is simply 1,000 volt amps. A </a:t>
            </a:r>
            <a:r>
              <a:rPr lang="en-US" b="1" dirty="0"/>
              <a:t>volt</a:t>
            </a:r>
            <a:r>
              <a:rPr lang="en-US" dirty="0"/>
              <a:t> is electrical pressure. An </a:t>
            </a:r>
            <a:r>
              <a:rPr lang="en-US" b="1" dirty="0"/>
              <a:t>amp</a:t>
            </a:r>
            <a:r>
              <a:rPr lang="en-US" dirty="0"/>
              <a:t> is electrical current. A term called </a:t>
            </a:r>
            <a:r>
              <a:rPr lang="en-US" b="1" dirty="0"/>
              <a:t>apparent power</a:t>
            </a:r>
            <a:r>
              <a:rPr lang="en-US" dirty="0"/>
              <a:t> (the absolute value of complex power, S) is equal to the product of the volts and amps.</a:t>
            </a:r>
          </a:p>
          <a:p>
            <a:r>
              <a:rPr lang="en-US" dirty="0"/>
              <a:t>On the other hand, a watt (W) is a measurement of real power. Real power is the amount of actual power that can be drawn from a circuit. When the voltage and current of a circuit coincide, the real power is equal to the apparent power. However, as waves of current and voltage coincide less, less real power is transferred, even though the circuit is still carrying current. Differences between real and apparent power, and thus watts and volt amps, arise because of inefficiencies in electrical transmission.</a:t>
            </a:r>
          </a:p>
          <a:p>
            <a:r>
              <a:rPr lang="en-US" dirty="0"/>
              <a:t>The resulting inefficiency of electrical transmission can be measured and expressed as a ratio called the </a:t>
            </a:r>
            <a:r>
              <a:rPr lang="en-US" b="1" dirty="0"/>
              <a:t>power factor</a:t>
            </a:r>
            <a:r>
              <a:rPr lang="en-US" dirty="0"/>
              <a:t>. The power factor is a ratio (a number from 0 to 1) of real power and apparent power. In the case of a 1.0 power factor, the real power equals the apparent power. In the case of a 0.5 power factor, real power is approximately half that of the apparent power.</a:t>
            </a:r>
          </a:p>
          <a:p>
            <a:r>
              <a:rPr lang="en-US" dirty="0"/>
              <a:t>Deploying systems that have higher power factors result in less electrical loss and can help improve your </a:t>
            </a:r>
            <a:r>
              <a:rPr lang="en-US" b="1" dirty="0"/>
              <a:t>Power Usage Effectiveness</a:t>
            </a:r>
            <a:r>
              <a:rPr lang="en-US" dirty="0"/>
              <a:t> (PUE). Most </a:t>
            </a:r>
            <a:r>
              <a:rPr lang="en-US" b="1" dirty="0"/>
              <a:t>Universal Power Supply</a:t>
            </a:r>
            <a:r>
              <a:rPr lang="en-US" dirty="0"/>
              <a:t>(UPS) units will list the average power factor and real-time load capacity of the UPS, in addition to the KVA.</a:t>
            </a:r>
          </a:p>
        </p:txBody>
      </p:sp>
      <p:pic>
        <p:nvPicPr>
          <p:cNvPr id="5122" name="Picture 2" descr="C:\Users\hassan.hassoon\AppData\Local\Microsoft\Windows\Temporary Internet Files\Content.IE5\XVCWCP6B\800px-BRS_40_kVA_generator[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9000" y="5486400"/>
            <a:ext cx="1727009" cy="1295256"/>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76587397-AEA3-42F0-9939-3EA6F3119DB9}"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1117716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Example</a:t>
            </a:r>
          </a:p>
        </p:txBody>
      </p:sp>
      <p:sp>
        <p:nvSpPr>
          <p:cNvPr id="3" name="Content Placeholder 2"/>
          <p:cNvSpPr>
            <a:spLocks noGrp="1"/>
          </p:cNvSpPr>
          <p:nvPr>
            <p:ph idx="1"/>
          </p:nvPr>
        </p:nvSpPr>
        <p:spPr/>
        <p:txBody>
          <a:bodyPr>
            <a:normAutofit fontScale="70000" lnSpcReduction="20000"/>
          </a:bodyPr>
          <a:lstStyle/>
          <a:p>
            <a:pPr marL="0" indent="0">
              <a:buNone/>
            </a:pPr>
            <a:r>
              <a:rPr lang="en-US" b="1" dirty="0">
                <a:solidFill>
                  <a:srgbClr val="FF0000"/>
                </a:solidFill>
              </a:rPr>
              <a:t>You own a 500 KVA UPS unit (apparent power) with a 0.9 power factor.  The resulting real power is 450 kilowatts.</a:t>
            </a:r>
          </a:p>
          <a:p>
            <a:r>
              <a:rPr lang="en-US" b="1" dirty="0"/>
              <a:t>Some Useful Conversion Factors and Formulas</a:t>
            </a:r>
            <a:endParaRPr lang="en-US" dirty="0"/>
          </a:p>
          <a:p>
            <a:r>
              <a:rPr lang="en-US" b="1" dirty="0"/>
              <a:t>VA</a:t>
            </a:r>
            <a:r>
              <a:rPr lang="en-US" dirty="0"/>
              <a:t> = Voltage x Amps</a:t>
            </a:r>
          </a:p>
          <a:p>
            <a:r>
              <a:rPr lang="en-US" b="1" dirty="0"/>
              <a:t>Watts</a:t>
            </a:r>
            <a:r>
              <a:rPr lang="en-US" dirty="0"/>
              <a:t> = Voltage (root-mean-squared) x Amps (root-mean-squared) x Power Factor (PF) (a three-phase circuit would multiply the voltage by the square root of 3 or approximately 1.732)</a:t>
            </a:r>
          </a:p>
          <a:p>
            <a:r>
              <a:rPr lang="en-US" b="1" dirty="0"/>
              <a:t>1 BTU (British thermal unit)</a:t>
            </a:r>
            <a:r>
              <a:rPr lang="en-US" dirty="0"/>
              <a:t> = Watts x 3.413</a:t>
            </a:r>
          </a:p>
          <a:p>
            <a:r>
              <a:rPr lang="en-US" b="1" dirty="0"/>
              <a:t>1 BTU</a:t>
            </a:r>
            <a:r>
              <a:rPr lang="en-US" dirty="0"/>
              <a:t> = 1,055.053 joules (J)</a:t>
            </a:r>
          </a:p>
          <a:p>
            <a:r>
              <a:rPr lang="en-US" b="1" dirty="0"/>
              <a:t>1 watt</a:t>
            </a:r>
            <a:r>
              <a:rPr lang="en-US" dirty="0"/>
              <a:t> = 3.413 BTU/hour</a:t>
            </a:r>
          </a:p>
          <a:p>
            <a:r>
              <a:rPr lang="en-US" b="1" dirty="0"/>
              <a:t>1 ton</a:t>
            </a:r>
            <a:r>
              <a:rPr lang="en-US" dirty="0"/>
              <a:t> = 200 BTU/minute</a:t>
            </a:r>
          </a:p>
          <a:p>
            <a:r>
              <a:rPr lang="en-US" b="1" dirty="0"/>
              <a:t>1 ton</a:t>
            </a:r>
            <a:r>
              <a:rPr lang="en-US" dirty="0"/>
              <a:t> = 12,000 BTU/hour</a:t>
            </a:r>
          </a:p>
          <a:p>
            <a:r>
              <a:rPr lang="en-US" b="1" dirty="0"/>
              <a:t>1 ton</a:t>
            </a:r>
            <a:r>
              <a:rPr lang="en-US" dirty="0"/>
              <a:t> = 3.517 kilowatts</a:t>
            </a:r>
          </a:p>
          <a:p>
            <a:endParaRPr lang="en-US" dirty="0"/>
          </a:p>
        </p:txBody>
      </p:sp>
      <p:pic>
        <p:nvPicPr>
          <p:cNvPr id="6146" name="Picture 2" descr="C:\Users\hassan.hassoon\AppData\Local\Microsoft\Windows\Temporary Internet Files\Content.IE5\6YMSGAH2\37.5kVA_three_phase_utility_stepdown[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00988" y="3733800"/>
            <a:ext cx="3129157" cy="2653575"/>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56249074-3A3B-4201-A307-6EEFBB6330C8}"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1469730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881634" y="1509849"/>
            <a:ext cx="7344156" cy="1145309"/>
          </a:xfrm>
        </p:spPr>
        <p:txBody>
          <a:bodyPr>
            <a:normAutofit/>
          </a:bodyPr>
          <a:lstStyle/>
          <a:p>
            <a:r>
              <a:rPr lang="en-US" dirty="0"/>
              <a:t>Outline</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881634" y="2775637"/>
            <a:ext cx="7344156" cy="2555897"/>
          </a:xfrm>
        </p:spPr>
        <p:txBody>
          <a:bodyPr>
            <a:normAutofit fontScale="92500" lnSpcReduction="10000"/>
          </a:bodyPr>
          <a:lstStyle/>
          <a:p>
            <a:r>
              <a:rPr lang="en-US" dirty="0">
                <a:latin typeface="+mj-lt"/>
              </a:rPr>
              <a:t>Power supply to buildings</a:t>
            </a:r>
          </a:p>
          <a:p>
            <a:r>
              <a:rPr lang="en-US" dirty="0">
                <a:latin typeface="+mj-lt"/>
              </a:rPr>
              <a:t>Single and three phase power supply</a:t>
            </a:r>
          </a:p>
          <a:p>
            <a:r>
              <a:rPr lang="en-US" dirty="0">
                <a:latin typeface="+mj-lt"/>
              </a:rPr>
              <a:t>Power distribution in building </a:t>
            </a:r>
          </a:p>
          <a:p>
            <a:r>
              <a:rPr lang="en-US" dirty="0">
                <a:latin typeface="+mj-lt"/>
              </a:rPr>
              <a:t>Power circuits to serve specific functions in buildings.</a:t>
            </a:r>
          </a:p>
        </p:txBody>
      </p:sp>
      <p:pic>
        <p:nvPicPr>
          <p:cNvPr id="4" name="Picture 3">
            <a:extLst>
              <a:ext uri="{FF2B5EF4-FFF2-40B4-BE49-F238E27FC236}">
                <a16:creationId xmlns:a16="http://schemas.microsoft.com/office/drawing/2014/main" id="{26EF12D6-AF99-23FD-B4C2-EB903677B6BE}"/>
              </a:ext>
            </a:extLst>
          </p:cNvPr>
          <p:cNvPicPr>
            <a:picLocks noChangeAspect="1"/>
          </p:cNvPicPr>
          <p:nvPr/>
        </p:nvPicPr>
        <p:blipFill rotWithShape="1">
          <a:blip r:embed="rId2"/>
          <a:srcRect r="1" b="1"/>
          <a:stretch/>
        </p:blipFill>
        <p:spPr>
          <a:xfrm>
            <a:off x="8245928" y="939146"/>
            <a:ext cx="800100" cy="800100"/>
          </a:xfrm>
          <a:prstGeom prst="rect">
            <a:avLst/>
          </a:prstGeom>
        </p:spPr>
      </p:pic>
    </p:spTree>
    <p:extLst>
      <p:ext uri="{BB962C8B-B14F-4D97-AF65-F5344CB8AC3E}">
        <p14:creationId xmlns:p14="http://schemas.microsoft.com/office/powerpoint/2010/main" val="82430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881634" y="1509849"/>
            <a:ext cx="7344156" cy="1145309"/>
          </a:xfrm>
        </p:spPr>
        <p:txBody>
          <a:bodyPr>
            <a:normAutofit/>
          </a:bodyPr>
          <a:lstStyle/>
          <a:p>
            <a:r>
              <a:rPr lang="en-US" dirty="0"/>
              <a:t>Objectives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881634" y="2775637"/>
            <a:ext cx="7344156" cy="2555897"/>
          </a:xfrm>
        </p:spPr>
        <p:txBody>
          <a:bodyPr>
            <a:normAutofit fontScale="77500" lnSpcReduction="20000"/>
          </a:bodyPr>
          <a:lstStyle/>
          <a:p>
            <a:pPr marL="0" indent="0">
              <a:buNone/>
            </a:pPr>
            <a:r>
              <a:rPr lang="en-US" b="0" i="0" u="none" strike="noStrike" dirty="0">
                <a:effectLst/>
                <a:latin typeface="Cambria" panose="02040503050406030204" pitchFamily="18" charset="0"/>
              </a:rPr>
              <a:t>When completed this lecture student is expected to</a:t>
            </a:r>
            <a:r>
              <a:rPr lang="en-US" dirty="0">
                <a:latin typeface="Cambria" panose="02040503050406030204" pitchFamily="18" charset="0"/>
              </a:rPr>
              <a:t>:</a:t>
            </a:r>
          </a:p>
          <a:p>
            <a:pPr marL="0" indent="0">
              <a:buNone/>
            </a:pPr>
            <a:r>
              <a:rPr lang="en-US" dirty="0">
                <a:latin typeface="Cambria" panose="02040503050406030204" pitchFamily="18" charset="0"/>
              </a:rPr>
              <a:t>1-understand the difference between single phase and three phase power supply</a:t>
            </a:r>
          </a:p>
          <a:p>
            <a:pPr marL="0" indent="0">
              <a:buNone/>
            </a:pPr>
            <a:r>
              <a:rPr lang="en-US" dirty="0">
                <a:latin typeface="Cambria" panose="02040503050406030204" pitchFamily="18" charset="0"/>
              </a:rPr>
              <a:t>2- Able to understand the power usage</a:t>
            </a:r>
          </a:p>
          <a:p>
            <a:pPr marL="0" indent="0">
              <a:buNone/>
            </a:pPr>
            <a:r>
              <a:rPr lang="en-US" dirty="0">
                <a:latin typeface="Cambria" panose="02040503050406030204" pitchFamily="18" charset="0"/>
              </a:rPr>
              <a:t>3- To familiarize students with some terminologies</a:t>
            </a:r>
          </a:p>
          <a:p>
            <a:pPr marL="0" indent="0">
              <a:buNone/>
            </a:pPr>
            <a:r>
              <a:rPr lang="en-US" dirty="0">
                <a:latin typeface="Cambria" panose="02040503050406030204" pitchFamily="18" charset="0"/>
              </a:rPr>
              <a:t>4- single phase and three phase systems</a:t>
            </a:r>
          </a:p>
          <a:p>
            <a:pPr marL="0" indent="0">
              <a:buNone/>
            </a:pPr>
            <a:endParaRPr lang="en-US" dirty="0"/>
          </a:p>
        </p:txBody>
      </p:sp>
      <p:pic>
        <p:nvPicPr>
          <p:cNvPr id="4" name="Picture 3">
            <a:extLst>
              <a:ext uri="{FF2B5EF4-FFF2-40B4-BE49-F238E27FC236}">
                <a16:creationId xmlns:a16="http://schemas.microsoft.com/office/drawing/2014/main" id="{26EF12D6-AF99-23FD-B4C2-EB903677B6BE}"/>
              </a:ext>
            </a:extLst>
          </p:cNvPr>
          <p:cNvPicPr>
            <a:picLocks noChangeAspect="1"/>
          </p:cNvPicPr>
          <p:nvPr/>
        </p:nvPicPr>
        <p:blipFill rotWithShape="1">
          <a:blip r:embed="rId2"/>
          <a:srcRect r="1" b="1"/>
          <a:stretch/>
        </p:blipFill>
        <p:spPr>
          <a:xfrm>
            <a:off x="8245928" y="939146"/>
            <a:ext cx="800100" cy="800100"/>
          </a:xfrm>
          <a:prstGeom prst="rect">
            <a:avLst/>
          </a:prstGeom>
        </p:spPr>
      </p:pic>
    </p:spTree>
    <p:extLst>
      <p:ext uri="{BB962C8B-B14F-4D97-AF65-F5344CB8AC3E}">
        <p14:creationId xmlns:p14="http://schemas.microsoft.com/office/powerpoint/2010/main" val="1429364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ELECTRICAL INSTALLATION </a:t>
            </a:r>
          </a:p>
        </p:txBody>
      </p:sp>
      <p:sp>
        <p:nvSpPr>
          <p:cNvPr id="3" name="Content Placeholder 2"/>
          <p:cNvSpPr>
            <a:spLocks noGrp="1"/>
          </p:cNvSpPr>
          <p:nvPr>
            <p:ph idx="1"/>
          </p:nvPr>
        </p:nvSpPr>
        <p:spPr>
          <a:xfrm>
            <a:off x="527149" y="1676400"/>
            <a:ext cx="8229600" cy="4525963"/>
          </a:xfrm>
        </p:spPr>
        <p:txBody>
          <a:bodyPr>
            <a:normAutofit fontScale="92500" lnSpcReduction="20000"/>
          </a:bodyPr>
          <a:lstStyle/>
          <a:p>
            <a:r>
              <a:rPr lang="en-US" dirty="0"/>
              <a:t>Definitions:</a:t>
            </a:r>
          </a:p>
          <a:p>
            <a:r>
              <a:rPr lang="en-US" b="1" dirty="0">
                <a:solidFill>
                  <a:srgbClr val="FF0000"/>
                </a:solidFill>
              </a:rPr>
              <a:t>Watt</a:t>
            </a:r>
            <a:r>
              <a:rPr lang="en-US" dirty="0"/>
              <a:t>: is one </a:t>
            </a:r>
            <a:r>
              <a:rPr lang="en-US" dirty="0">
                <a:solidFill>
                  <a:srgbClr val="FF0000"/>
                </a:solidFill>
              </a:rPr>
              <a:t>ampere</a:t>
            </a:r>
            <a:r>
              <a:rPr lang="en-US" dirty="0"/>
              <a:t> flowing under the electromotive force of 1</a:t>
            </a:r>
            <a:r>
              <a:rPr lang="en-US" dirty="0">
                <a:solidFill>
                  <a:srgbClr val="FF0000"/>
                </a:solidFill>
              </a:rPr>
              <a:t> volt</a:t>
            </a:r>
            <a:r>
              <a:rPr lang="en-US" dirty="0"/>
              <a:t>.</a:t>
            </a:r>
          </a:p>
          <a:p>
            <a:pPr marL="0" indent="0">
              <a:buNone/>
            </a:pPr>
            <a:endParaRPr lang="en-US" dirty="0"/>
          </a:p>
          <a:p>
            <a:pPr marL="0" indent="0">
              <a:buNone/>
            </a:pPr>
            <a:r>
              <a:rPr lang="en-US" b="1" dirty="0">
                <a:solidFill>
                  <a:srgbClr val="FF0000"/>
                </a:solidFill>
              </a:rPr>
              <a:t>Ampere</a:t>
            </a:r>
            <a:r>
              <a:rPr lang="en-US" dirty="0"/>
              <a:t>: is one Coulomb per Second flowing past a given point.</a:t>
            </a:r>
          </a:p>
          <a:p>
            <a:pPr marL="0" indent="0">
              <a:buNone/>
            </a:pPr>
            <a:r>
              <a:rPr lang="en-US" dirty="0"/>
              <a:t>1 Coulomb = 6.28x10^10 Electron.</a:t>
            </a:r>
          </a:p>
          <a:p>
            <a:pPr marL="0" indent="0">
              <a:buNone/>
            </a:pPr>
            <a:r>
              <a:rPr lang="en-US" dirty="0"/>
              <a:t>V= A.R</a:t>
            </a:r>
          </a:p>
          <a:p>
            <a:pPr marL="0" indent="0">
              <a:buNone/>
            </a:pPr>
            <a:r>
              <a:rPr lang="en-US" dirty="0"/>
              <a:t>V = volt, 	A= ampere 		</a:t>
            </a:r>
          </a:p>
          <a:p>
            <a:pPr marL="0" indent="0">
              <a:buNone/>
            </a:pPr>
            <a:r>
              <a:rPr lang="en-US" dirty="0"/>
              <a:t>R= electrical resistance</a:t>
            </a:r>
          </a:p>
        </p:txBody>
      </p:sp>
      <p:pic>
        <p:nvPicPr>
          <p:cNvPr id="1026" name="Picture 2" descr="C:\Users\hassan.hassoon\AppData\Local\Microsoft\Windows\Temporary Internet Files\Content.IE5\VGKSLG0K\jameswatt-fromvictorianbook1[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1064188"/>
            <a:ext cx="1822549" cy="228338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hassan.hassoon\AppData\Local\Microsoft\Windows\Temporary Internet Files\Content.IE5\6YMSGAH2\Incandescent_lamp_working[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4990" y="4038600"/>
            <a:ext cx="1710484" cy="1951256"/>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AF18D718-F10F-4899-BE0A-D2D4C35B2243}"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609259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Electrical Circuit</a:t>
            </a:r>
          </a:p>
        </p:txBody>
      </p:sp>
      <p:sp>
        <p:nvSpPr>
          <p:cNvPr id="3" name="Content Placeholder 2"/>
          <p:cNvSpPr>
            <a:spLocks noGrp="1"/>
          </p:cNvSpPr>
          <p:nvPr>
            <p:ph idx="1"/>
          </p:nvPr>
        </p:nvSpPr>
        <p:spPr/>
        <p:txBody>
          <a:bodyPr/>
          <a:lstStyle/>
          <a:p>
            <a:pPr marL="0" indent="0">
              <a:buNone/>
            </a:pPr>
            <a:r>
              <a:rPr lang="en-US" dirty="0"/>
              <a:t>Circuit : is a continuous path forming a closed loop of a conductor in which electricity can flow.</a:t>
            </a:r>
          </a:p>
        </p:txBody>
      </p:sp>
      <p:cxnSp>
        <p:nvCxnSpPr>
          <p:cNvPr id="5" name="Straight Connector 4"/>
          <p:cNvCxnSpPr/>
          <p:nvPr/>
        </p:nvCxnSpPr>
        <p:spPr>
          <a:xfrm>
            <a:off x="1295400" y="3352800"/>
            <a:ext cx="12954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Freeform 5"/>
          <p:cNvSpPr/>
          <p:nvPr/>
        </p:nvSpPr>
        <p:spPr>
          <a:xfrm>
            <a:off x="2604655" y="3156083"/>
            <a:ext cx="1565563" cy="307687"/>
          </a:xfrm>
          <a:custGeom>
            <a:avLst/>
            <a:gdLst>
              <a:gd name="connsiteX0" fmla="*/ 0 w 1565563"/>
              <a:gd name="connsiteY0" fmla="*/ 182862 h 307687"/>
              <a:gd name="connsiteX1" fmla="*/ 166254 w 1565563"/>
              <a:gd name="connsiteY1" fmla="*/ 2753 h 307687"/>
              <a:gd name="connsiteX2" fmla="*/ 304800 w 1565563"/>
              <a:gd name="connsiteY2" fmla="*/ 307553 h 307687"/>
              <a:gd name="connsiteX3" fmla="*/ 512618 w 1565563"/>
              <a:gd name="connsiteY3" fmla="*/ 44317 h 307687"/>
              <a:gd name="connsiteX4" fmla="*/ 789709 w 1565563"/>
              <a:gd name="connsiteY4" fmla="*/ 265990 h 307687"/>
              <a:gd name="connsiteX5" fmla="*/ 1011381 w 1565563"/>
              <a:gd name="connsiteY5" fmla="*/ 44317 h 307687"/>
              <a:gd name="connsiteX6" fmla="*/ 1260763 w 1565563"/>
              <a:gd name="connsiteY6" fmla="*/ 279844 h 307687"/>
              <a:gd name="connsiteX7" fmla="*/ 1385454 w 1565563"/>
              <a:gd name="connsiteY7" fmla="*/ 58172 h 307687"/>
              <a:gd name="connsiteX8" fmla="*/ 1565563 w 1565563"/>
              <a:gd name="connsiteY8" fmla="*/ 210572 h 307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5563" h="307687">
                <a:moveTo>
                  <a:pt x="0" y="182862"/>
                </a:moveTo>
                <a:cubicBezTo>
                  <a:pt x="57727" y="82416"/>
                  <a:pt x="115454" y="-18029"/>
                  <a:pt x="166254" y="2753"/>
                </a:cubicBezTo>
                <a:cubicBezTo>
                  <a:pt x="217054" y="23535"/>
                  <a:pt x="247073" y="300626"/>
                  <a:pt x="304800" y="307553"/>
                </a:cubicBezTo>
                <a:cubicBezTo>
                  <a:pt x="362527" y="314480"/>
                  <a:pt x="431800" y="51244"/>
                  <a:pt x="512618" y="44317"/>
                </a:cubicBezTo>
                <a:cubicBezTo>
                  <a:pt x="593436" y="37390"/>
                  <a:pt x="706582" y="265990"/>
                  <a:pt x="789709" y="265990"/>
                </a:cubicBezTo>
                <a:cubicBezTo>
                  <a:pt x="872836" y="265990"/>
                  <a:pt x="932872" y="42008"/>
                  <a:pt x="1011381" y="44317"/>
                </a:cubicBezTo>
                <a:cubicBezTo>
                  <a:pt x="1089890" y="46626"/>
                  <a:pt x="1198418" y="277535"/>
                  <a:pt x="1260763" y="279844"/>
                </a:cubicBezTo>
                <a:cubicBezTo>
                  <a:pt x="1323108" y="282153"/>
                  <a:pt x="1334654" y="69717"/>
                  <a:pt x="1385454" y="58172"/>
                </a:cubicBezTo>
                <a:cubicBezTo>
                  <a:pt x="1436254" y="46627"/>
                  <a:pt x="1507836" y="171318"/>
                  <a:pt x="1565563" y="21057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8" name="Straight Connector 7"/>
          <p:cNvCxnSpPr>
            <a:stCxn id="6" idx="8"/>
          </p:cNvCxnSpPr>
          <p:nvPr/>
        </p:nvCxnSpPr>
        <p:spPr>
          <a:xfrm flipV="1">
            <a:off x="4170218" y="3352800"/>
            <a:ext cx="85898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029200" y="2971800"/>
            <a:ext cx="0" cy="76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334000" y="3156083"/>
            <a:ext cx="0" cy="307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334000" y="3309926"/>
            <a:ext cx="106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400800" y="3309926"/>
            <a:ext cx="0" cy="8810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733800" y="4191000"/>
            <a:ext cx="2667000"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3387436" y="4343400"/>
            <a:ext cx="346364"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endCxn id="19" idx="7"/>
          </p:cNvCxnSpPr>
          <p:nvPr/>
        </p:nvCxnSpPr>
        <p:spPr>
          <a:xfrm flipH="1">
            <a:off x="3683076" y="4191000"/>
            <a:ext cx="50724" cy="2416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9" idx="1"/>
          </p:cNvCxnSpPr>
          <p:nvPr/>
        </p:nvCxnSpPr>
        <p:spPr>
          <a:xfrm flipH="1" flipV="1">
            <a:off x="3048000" y="4191000"/>
            <a:ext cx="390160" cy="2416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flipV="1">
            <a:off x="1295400" y="4114800"/>
            <a:ext cx="17526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1295400" y="3366655"/>
            <a:ext cx="0" cy="748145"/>
          </a:xfrm>
          <a:prstGeom prst="line">
            <a:avLst/>
          </a:prstGeom>
        </p:spPr>
        <p:style>
          <a:lnRef idx="1">
            <a:schemeClr val="accent1"/>
          </a:lnRef>
          <a:fillRef idx="0">
            <a:schemeClr val="accent1"/>
          </a:fillRef>
          <a:effectRef idx="0">
            <a:schemeClr val="accent1"/>
          </a:effectRef>
          <a:fontRef idx="minor">
            <a:schemeClr val="tx1"/>
          </a:fontRef>
        </p:style>
      </p:cxnSp>
      <p:sp>
        <p:nvSpPr>
          <p:cNvPr id="29" name="Left Arrow 28"/>
          <p:cNvSpPr/>
          <p:nvPr/>
        </p:nvSpPr>
        <p:spPr>
          <a:xfrm>
            <a:off x="1453896" y="3117411"/>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Users\hassan.hassoon\AppData\Local\Microsoft\Windows\Temporary Internet Files\Content.IE5\VGKSLG0K\elec_series_circui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8700" y="4453456"/>
            <a:ext cx="3124200" cy="2239992"/>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6DC897AF-B6E8-491E-A11E-C903E1F0C35F}" type="datetime1">
              <a:rPr lang="en-US" smtClean="0"/>
              <a:t>2/26/2025</a:t>
            </a:fld>
            <a:endParaRPr lang="en-US"/>
          </a:p>
        </p:txBody>
      </p:sp>
      <p:sp>
        <p:nvSpPr>
          <p:cNvPr id="7" name="Footer Placeholder 6"/>
          <p:cNvSpPr>
            <a:spLocks noGrp="1"/>
          </p:cNvSpPr>
          <p:nvPr>
            <p:ph type="ftr" sz="quarter" idx="11"/>
          </p:nvPr>
        </p:nvSpPr>
        <p:spPr/>
        <p:txBody>
          <a:bodyPr/>
          <a:lstStyle/>
          <a:p>
            <a:r>
              <a:rPr lang="fi-FI"/>
              <a:t>Dr Hassan hassoon ALdelfi 2016 ISHIK Uni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470151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Frequencies</a:t>
            </a:r>
          </a:p>
        </p:txBody>
      </p:sp>
      <p:sp>
        <p:nvSpPr>
          <p:cNvPr id="3" name="Content Placeholder 2"/>
          <p:cNvSpPr>
            <a:spLocks noGrp="1"/>
          </p:cNvSpPr>
          <p:nvPr>
            <p:ph idx="1"/>
          </p:nvPr>
        </p:nvSpPr>
        <p:spPr/>
        <p:txBody>
          <a:bodyPr>
            <a:normAutofit fontScale="85000" lnSpcReduction="20000"/>
          </a:bodyPr>
          <a:lstStyle/>
          <a:p>
            <a:r>
              <a:rPr lang="en-US" b="1" dirty="0">
                <a:solidFill>
                  <a:srgbClr val="C00000"/>
                </a:solidFill>
              </a:rPr>
              <a:t>Frequencies</a:t>
            </a:r>
            <a:r>
              <a:rPr lang="en-US" dirty="0"/>
              <a:t>: </a:t>
            </a:r>
            <a:r>
              <a:rPr lang="en-US" b="1" dirty="0">
                <a:solidFill>
                  <a:srgbClr val="222222"/>
                </a:solidFill>
                <a:latin typeface="arial"/>
              </a:rPr>
              <a:t>frequency</a:t>
            </a:r>
            <a:r>
              <a:rPr lang="en-US" dirty="0">
                <a:solidFill>
                  <a:srgbClr val="222222"/>
                </a:solidFill>
                <a:latin typeface="arial"/>
              </a:rPr>
              <a:t>. The number of cycles per second (Hertz) (abbreviated as, </a:t>
            </a:r>
            <a:r>
              <a:rPr lang="en-US" dirty="0" err="1">
                <a:solidFill>
                  <a:srgbClr val="222222"/>
                </a:solidFill>
                <a:latin typeface="arial"/>
              </a:rPr>
              <a:t>hz</a:t>
            </a:r>
            <a:r>
              <a:rPr lang="en-US" dirty="0">
                <a:solidFill>
                  <a:srgbClr val="222222"/>
                </a:solidFill>
                <a:latin typeface="arial"/>
              </a:rPr>
              <a:t>) of anything that oscillates is called the "</a:t>
            </a:r>
            <a:r>
              <a:rPr lang="en-US" b="1" dirty="0">
                <a:solidFill>
                  <a:srgbClr val="222222"/>
                </a:solidFill>
                <a:latin typeface="arial"/>
              </a:rPr>
              <a:t>frequency</a:t>
            </a:r>
            <a:r>
              <a:rPr lang="en-US" dirty="0">
                <a:solidFill>
                  <a:srgbClr val="222222"/>
                </a:solidFill>
                <a:latin typeface="arial"/>
              </a:rPr>
              <a:t>". The </a:t>
            </a:r>
            <a:r>
              <a:rPr lang="en-US" b="1" dirty="0">
                <a:solidFill>
                  <a:srgbClr val="222222"/>
                </a:solidFill>
                <a:latin typeface="arial"/>
              </a:rPr>
              <a:t>electricity </a:t>
            </a:r>
            <a:r>
              <a:rPr lang="en-US" dirty="0">
                <a:solidFill>
                  <a:srgbClr val="222222"/>
                </a:solidFill>
                <a:latin typeface="arial"/>
              </a:rPr>
              <a:t>of an AC wall outlet is said to have a </a:t>
            </a:r>
            <a:r>
              <a:rPr lang="en-US" b="1" dirty="0">
                <a:solidFill>
                  <a:srgbClr val="222222"/>
                </a:solidFill>
                <a:latin typeface="arial"/>
              </a:rPr>
              <a:t>frequency</a:t>
            </a:r>
            <a:r>
              <a:rPr lang="en-US" dirty="0">
                <a:solidFill>
                  <a:srgbClr val="222222"/>
                </a:solidFill>
                <a:latin typeface="arial"/>
              </a:rPr>
              <a:t> of 60 Hertz as it cycles negative then positive 60 times each second</a:t>
            </a:r>
          </a:p>
          <a:p>
            <a:r>
              <a:rPr lang="en-US" dirty="0"/>
              <a:t>The standard unit of </a:t>
            </a:r>
            <a:r>
              <a:rPr lang="en-US" b="1" dirty="0"/>
              <a:t>frequency</a:t>
            </a:r>
            <a:r>
              <a:rPr lang="en-US" dirty="0"/>
              <a:t> is the hertz, abbreviated Hz. If a current completes one cycle per second, then the </a:t>
            </a:r>
            <a:r>
              <a:rPr lang="en-US" b="1" dirty="0"/>
              <a:t>frequency</a:t>
            </a:r>
            <a:r>
              <a:rPr lang="en-US" dirty="0"/>
              <a:t> is 1 Hz; 60 cycles per second equals 60 Hz (the standard alternating-current utility </a:t>
            </a:r>
            <a:r>
              <a:rPr lang="en-US" b="1" dirty="0"/>
              <a:t>frequency</a:t>
            </a:r>
            <a:r>
              <a:rPr lang="en-US" dirty="0"/>
              <a:t> in some countries).</a:t>
            </a:r>
          </a:p>
          <a:p>
            <a:r>
              <a:rPr lang="en-US" dirty="0"/>
              <a:t>Frequency</a:t>
            </a:r>
            <a:r>
              <a:rPr lang="en-US" dirty="0">
                <a:solidFill>
                  <a:srgbClr val="C00000"/>
                </a:solidFill>
              </a:rPr>
              <a:t> in USA 60 Hz	</a:t>
            </a:r>
            <a:r>
              <a:rPr lang="en-US" dirty="0"/>
              <a:t>	</a:t>
            </a:r>
            <a:r>
              <a:rPr lang="en-US" dirty="0">
                <a:solidFill>
                  <a:srgbClr val="C00000"/>
                </a:solidFill>
              </a:rPr>
              <a:t>in Iraq 50 Hz </a:t>
            </a:r>
          </a:p>
        </p:txBody>
      </p:sp>
      <p:pic>
        <p:nvPicPr>
          <p:cNvPr id="3074" name="Picture 2" descr="C:\Users\hassan.hassoon\AppData\Local\Microsoft\Windows\Temporary Internet Files\Content.IE5\XVCWCP6B\freq-wavelength[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V="1">
            <a:off x="6096000" y="7022"/>
            <a:ext cx="3048000" cy="1396807"/>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4263C6B8-B59F-4232-94E9-FCA61D1B1C4A}"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135369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000" b="1" dirty="0">
                <a:solidFill>
                  <a:srgbClr val="FF0000"/>
                </a:solidFill>
                <a:ea typeface="+mn-ea"/>
                <a:cs typeface="+mn-cs"/>
              </a:rPr>
              <a:t>Power </a:t>
            </a:r>
            <a:endParaRPr lang="en-US" dirty="0"/>
          </a:p>
        </p:txBody>
      </p:sp>
      <p:sp>
        <p:nvSpPr>
          <p:cNvPr id="3" name="Content Placeholder 2"/>
          <p:cNvSpPr>
            <a:spLocks noGrp="1"/>
          </p:cNvSpPr>
          <p:nvPr>
            <p:ph idx="1"/>
          </p:nvPr>
        </p:nvSpPr>
        <p:spPr/>
        <p:txBody>
          <a:bodyPr>
            <a:normAutofit fontScale="92500"/>
          </a:bodyPr>
          <a:lstStyle/>
          <a:p>
            <a:r>
              <a:rPr lang="en-US" sz="5400" b="1" dirty="0">
                <a:solidFill>
                  <a:srgbClr val="FF0000"/>
                </a:solidFill>
              </a:rPr>
              <a:t>Power</a:t>
            </a:r>
            <a:r>
              <a:rPr lang="en-US" dirty="0"/>
              <a:t> : is the ability to do work per unit time</a:t>
            </a:r>
          </a:p>
          <a:p>
            <a:r>
              <a:rPr lang="en-US" dirty="0"/>
              <a:t>Most bills quote </a:t>
            </a:r>
            <a:r>
              <a:rPr lang="en-US" b="1" dirty="0"/>
              <a:t>electrical</a:t>
            </a:r>
            <a:r>
              <a:rPr lang="en-US" dirty="0"/>
              <a:t> energy </a:t>
            </a:r>
            <a:r>
              <a:rPr lang="en-US" b="1" dirty="0"/>
              <a:t>consumption</a:t>
            </a:r>
            <a:r>
              <a:rPr lang="en-US" dirty="0"/>
              <a:t> in kilowatt hours (</a:t>
            </a:r>
            <a:r>
              <a:rPr lang="en-US" b="1" dirty="0">
                <a:solidFill>
                  <a:srgbClr val="FF0000"/>
                </a:solidFill>
              </a:rPr>
              <a:t>kWh's</a:t>
            </a:r>
            <a:r>
              <a:rPr lang="en-US" dirty="0"/>
              <a:t>). One kilowatt hour is </a:t>
            </a:r>
            <a:r>
              <a:rPr lang="en-US" b="1" dirty="0"/>
              <a:t>defined</a:t>
            </a:r>
            <a:r>
              <a:rPr lang="en-US" dirty="0"/>
              <a:t> as the amount of energy used by a one kilowatt appliance (i.e. one that uses 1000 joules per second) that is run for one hour.</a:t>
            </a:r>
          </a:p>
          <a:p>
            <a:r>
              <a:rPr lang="en-US" dirty="0"/>
              <a:t>P= V I = RI^2</a:t>
            </a:r>
          </a:p>
          <a:p>
            <a:r>
              <a:rPr lang="en-US" b="1" dirty="0">
                <a:solidFill>
                  <a:srgbClr val="FF0000"/>
                </a:solidFill>
              </a:rPr>
              <a:t>P= Energy(KW/hr.)/Time(hr.)</a:t>
            </a:r>
          </a:p>
        </p:txBody>
      </p:sp>
      <p:pic>
        <p:nvPicPr>
          <p:cNvPr id="4098" name="Picture 2" descr="C:\Users\hassan.hassoon\AppData\Local\Microsoft\Windows\Temporary Internet Files\Content.IE5\XVCWCP6B\Power_Lines[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86400" y="76200"/>
            <a:ext cx="2971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4167707B-E4F3-4D15-9852-61BD5834A52E}"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4200720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Types of Electrical Loads</a:t>
            </a:r>
          </a:p>
        </p:txBody>
      </p:sp>
      <p:sp>
        <p:nvSpPr>
          <p:cNvPr id="3" name="Content Placeholder 2"/>
          <p:cNvSpPr>
            <a:spLocks noGrp="1"/>
          </p:cNvSpPr>
          <p:nvPr>
            <p:ph idx="1"/>
          </p:nvPr>
        </p:nvSpPr>
        <p:spPr/>
        <p:txBody>
          <a:bodyPr/>
          <a:lstStyle/>
          <a:p>
            <a:pPr marL="0" indent="0">
              <a:buNone/>
            </a:pPr>
            <a:r>
              <a:rPr lang="en-US" dirty="0"/>
              <a:t>a-Lights</a:t>
            </a:r>
          </a:p>
          <a:p>
            <a:pPr marL="0" indent="0">
              <a:buNone/>
            </a:pPr>
            <a:r>
              <a:rPr lang="en-US" dirty="0"/>
              <a:t>b-motors</a:t>
            </a:r>
          </a:p>
          <a:p>
            <a:pPr marL="0" indent="0">
              <a:buNone/>
            </a:pPr>
            <a:r>
              <a:rPr lang="en-US" dirty="0"/>
              <a:t>c-Heating elements</a:t>
            </a:r>
          </a:p>
          <a:p>
            <a:pPr marL="0" indent="0">
              <a:buNone/>
            </a:pPr>
            <a:r>
              <a:rPr lang="en-US" dirty="0"/>
              <a:t>d-electronic devices</a:t>
            </a:r>
          </a:p>
          <a:p>
            <a:pPr marL="0" indent="0">
              <a:buNone/>
            </a:pPr>
            <a:r>
              <a:rPr lang="en-US" dirty="0"/>
              <a:t>e-special process </a:t>
            </a:r>
            <a:r>
              <a:rPr lang="en-US" dirty="0" err="1"/>
              <a:t>equipments</a:t>
            </a:r>
            <a:endParaRPr lang="en-US" dirty="0"/>
          </a:p>
          <a:p>
            <a:pPr marL="0" indent="0">
              <a:buNone/>
            </a:pPr>
            <a:endParaRPr lang="en-US" dirty="0"/>
          </a:p>
          <a:p>
            <a:pPr marL="0" indent="0">
              <a:buNone/>
            </a:pPr>
            <a:endParaRPr lang="en-US" dirty="0"/>
          </a:p>
        </p:txBody>
      </p:sp>
      <p:sp>
        <p:nvSpPr>
          <p:cNvPr id="4" name="Date Placeholder 3"/>
          <p:cNvSpPr>
            <a:spLocks noGrp="1"/>
          </p:cNvSpPr>
          <p:nvPr>
            <p:ph type="dt" sz="half" idx="10"/>
          </p:nvPr>
        </p:nvSpPr>
        <p:spPr/>
        <p:txBody>
          <a:bodyPr/>
          <a:lstStyle/>
          <a:p>
            <a:fld id="{D7688B17-49C7-4846-87DF-1B41CA251C68}"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4045590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Types of Electrical Supply</a:t>
            </a:r>
          </a:p>
        </p:txBody>
      </p:sp>
      <p:sp>
        <p:nvSpPr>
          <p:cNvPr id="3" name="Content Placeholder 2"/>
          <p:cNvSpPr>
            <a:spLocks noGrp="1"/>
          </p:cNvSpPr>
          <p:nvPr>
            <p:ph idx="1"/>
          </p:nvPr>
        </p:nvSpPr>
        <p:spPr/>
        <p:txBody>
          <a:bodyPr/>
          <a:lstStyle/>
          <a:p>
            <a:pPr marL="0" indent="0">
              <a:buNone/>
            </a:pPr>
            <a:r>
              <a:rPr lang="en-US" dirty="0"/>
              <a:t>A-Single Phase: (Neutral + live + Erath)  220/240</a:t>
            </a:r>
          </a:p>
          <a:p>
            <a:pPr marL="0" indent="0">
              <a:buNone/>
            </a:pPr>
            <a:r>
              <a:rPr lang="en-US" dirty="0"/>
              <a:t>B-Three Phase supply: ( Neutral + Live + Erath)</a:t>
            </a:r>
          </a:p>
          <a:p>
            <a:pPr marL="0" indent="0">
              <a:buNone/>
            </a:pPr>
            <a:r>
              <a:rPr lang="en-US" dirty="0"/>
              <a:t>380 V and over</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3657600"/>
            <a:ext cx="4048125" cy="2076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B5657ABE-1972-4D6C-B3A9-89679F520A1B}" type="datetime1">
              <a:rPr lang="en-US" smtClean="0"/>
              <a:t>2/26/2025</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743193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948</Words>
  <Application>Microsoft Office PowerPoint</Application>
  <PresentationFormat>On-screen Show (4:3)</PresentationFormat>
  <Paragraphs>94</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Arial</vt:lpstr>
      <vt:lpstr>Arial Narrow</vt:lpstr>
      <vt:lpstr>Calibri</vt:lpstr>
      <vt:lpstr>Cambria</vt:lpstr>
      <vt:lpstr>Times New Roman</vt:lpstr>
      <vt:lpstr>Office Theme</vt:lpstr>
      <vt:lpstr>Electrical USAGE in buildings</vt:lpstr>
      <vt:lpstr>Outline</vt:lpstr>
      <vt:lpstr>Objectives </vt:lpstr>
      <vt:lpstr>ELECTRICAL INSTALLATION </vt:lpstr>
      <vt:lpstr>Electrical Circuit</vt:lpstr>
      <vt:lpstr>Frequencies</vt:lpstr>
      <vt:lpstr>Power </vt:lpstr>
      <vt:lpstr>Types of Electrical Loads</vt:lpstr>
      <vt:lpstr>Types of Electrical Supply</vt:lpstr>
      <vt:lpstr>PowerPoint Presentation</vt:lpstr>
      <vt:lpstr>KW, KVA and Power Factor</vt:lpstr>
      <vt:lpstr>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ELECTRICAL INSTALLATION</dc:title>
  <dc:creator>Hassan Hassoon</dc:creator>
  <cp:lastModifiedBy>Hassan Hassoon</cp:lastModifiedBy>
  <cp:revision>27</cp:revision>
  <dcterms:created xsi:type="dcterms:W3CDTF">2006-08-16T00:00:00Z</dcterms:created>
  <dcterms:modified xsi:type="dcterms:W3CDTF">2025-02-26T11:39:48Z</dcterms:modified>
</cp:coreProperties>
</file>