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F42C-5EF2-4101-AB5E-F3C768B5D2A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784C-597F-4C28-9841-DE68B016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1664" y="461594"/>
            <a:ext cx="182067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703"/>
            <a:ext cx="8072119" cy="226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937" y="1830432"/>
            <a:ext cx="4287254" cy="228203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LIFT DESIGN AND REQUIREMENTS IN BUILDINGS</a:t>
            </a:r>
            <a:br>
              <a:rPr lang="en-US" sz="900" dirty="0"/>
            </a:br>
            <a:br>
              <a:rPr lang="en-US" sz="900" dirty="0"/>
            </a:b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797196"/>
            <a:ext cx="4016448" cy="877420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solidFill>
                  <a:srgbClr val="FF0000"/>
                </a:solidFill>
              </a:rPr>
              <a:t>Dr Hassan Hassoon ALDelfi</a:t>
            </a:r>
          </a:p>
          <a:p>
            <a:pPr marL="0" marR="0" algn="ctr" rtl="1">
              <a:tabLst>
                <a:tab pos="6647815" algn="l"/>
              </a:tabLst>
            </a:pPr>
            <a:r>
              <a:rPr lang="en-US" sz="1800" b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Sustainability and Human Response</a:t>
            </a:r>
          </a:p>
          <a:p>
            <a:pPr marL="0" marR="0" algn="ctr" rtl="1">
              <a:tabLst>
                <a:tab pos="6647815" algn="l"/>
              </a:tabLst>
            </a:pPr>
            <a:r>
              <a:rPr lang="en-US" sz="1800" b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INDS  328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>
              <a:spcAft>
                <a:spcPts val="450"/>
              </a:spcAft>
            </a:pPr>
            <a:r>
              <a:rPr lang="en-US" sz="1050" dirty="0"/>
              <a:t>Semester 2</a:t>
            </a:r>
          </a:p>
          <a:p>
            <a:pPr>
              <a:spcAft>
                <a:spcPts val="450"/>
              </a:spcAft>
            </a:pPr>
            <a:r>
              <a:rPr lang="en-US" sz="1050" dirty="0"/>
              <a:t>Week 11</a:t>
            </a:r>
          </a:p>
          <a:p>
            <a:pPr>
              <a:spcAft>
                <a:spcPts val="450"/>
              </a:spcAft>
            </a:pPr>
            <a:r>
              <a:rPr lang="en-US" sz="1050" dirty="0"/>
              <a:t>Date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930878" y="2216429"/>
            <a:ext cx="2425601" cy="2425601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E9A5461A-B23E-DEE2-B83D-C6DB8A4CDC0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4614164"/>
            <a:ext cx="2362200" cy="2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1607642"/>
            <a:ext cx="7741920" cy="301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residential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buildings,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traffic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assumed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6%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total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population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second </a:t>
            </a:r>
            <a:r>
              <a:rPr sz="3200" spc="-5" dirty="0">
                <a:latin typeface="Calibri"/>
                <a:cs typeface="Calibri"/>
              </a:rPr>
              <a:t>floor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above</a:t>
            </a:r>
            <a:r>
              <a:rPr sz="3200" dirty="0">
                <a:latin typeface="Calibri"/>
                <a:cs typeface="Calibri"/>
              </a:rPr>
              <a:t> in a </a:t>
            </a:r>
            <a:r>
              <a:rPr sz="3200" spc="-5" dirty="0">
                <a:latin typeface="Calibri"/>
                <a:cs typeface="Calibri"/>
              </a:rPr>
              <a:t>period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minutes.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ts val="3700"/>
              </a:lnSpc>
              <a:spcBef>
                <a:spcPts val="770"/>
              </a:spcBef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3200" spc="-5" dirty="0">
                <a:latin typeface="Calibri"/>
                <a:cs typeface="Calibri"/>
              </a:rPr>
              <a:t>Then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No.</a:t>
            </a:r>
            <a:r>
              <a:rPr sz="3200" spc="-5" dirty="0">
                <a:latin typeface="Calibri"/>
                <a:cs typeface="Calibri"/>
              </a:rPr>
              <a:t> of </a:t>
            </a:r>
            <a:r>
              <a:rPr sz="3200" spc="-10" dirty="0">
                <a:latin typeface="Calibri"/>
                <a:cs typeface="Calibri"/>
              </a:rPr>
              <a:t>passengers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lift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is:</a:t>
            </a:r>
            <a:endParaRPr sz="3200">
              <a:latin typeface="Calibri"/>
              <a:cs typeface="Calibri"/>
            </a:endParaRPr>
          </a:p>
          <a:p>
            <a:pPr marL="473075" algn="ctr">
              <a:lnSpc>
                <a:spcPts val="3700"/>
              </a:lnSpc>
            </a:pPr>
            <a:r>
              <a:rPr sz="4800" baseline="-41666" dirty="0">
                <a:latin typeface="Cambria Math"/>
                <a:cs typeface="Cambria Math"/>
              </a:rPr>
              <a:t>=</a:t>
            </a:r>
            <a:r>
              <a:rPr sz="4800" spc="240" baseline="-41666" dirty="0"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 Math"/>
                <a:cs typeface="Cambria Math"/>
              </a:rPr>
              <a:t>𝟓 </a:t>
            </a:r>
            <a:r>
              <a:rPr sz="3200" spc="-5" dirty="0">
                <a:solidFill>
                  <a:srgbClr val="FF0000"/>
                </a:solidFill>
                <a:latin typeface="Cambria Math"/>
                <a:cs typeface="Cambria Math"/>
              </a:rPr>
              <a:t>𝒎𝒊𝒏𝒖𝒕𝒆𝒔𝑿</a:t>
            </a:r>
            <a:r>
              <a:rPr sz="3200" spc="-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 Math"/>
                <a:cs typeface="Cambria Math"/>
              </a:rPr>
              <a:t>𝑳𝒊𝒇𝒕</a:t>
            </a:r>
            <a:r>
              <a:rPr sz="3200" spc="-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mbria Math"/>
                <a:cs typeface="Cambria Math"/>
              </a:rPr>
              <a:t>𝑪𝒂𝒑𝒂𝒄𝒊𝒕𝒚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6292" y="4706111"/>
            <a:ext cx="5001895" cy="26034"/>
          </a:xfrm>
          <a:custGeom>
            <a:avLst/>
            <a:gdLst/>
            <a:ahLst/>
            <a:cxnLst/>
            <a:rect l="l" t="t" r="r" b="b"/>
            <a:pathLst>
              <a:path w="5001895" h="26035">
                <a:moveTo>
                  <a:pt x="5001767" y="0"/>
                </a:moveTo>
                <a:lnTo>
                  <a:pt x="0" y="0"/>
                </a:lnTo>
                <a:lnTo>
                  <a:pt x="0" y="25907"/>
                </a:lnTo>
                <a:lnTo>
                  <a:pt x="5001767" y="25907"/>
                </a:lnTo>
                <a:lnTo>
                  <a:pt x="50017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5201" y="4688281"/>
            <a:ext cx="3735070" cy="79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ambria Math"/>
                <a:cs typeface="Cambria Math"/>
              </a:rPr>
              <a:t>𝑹.</a:t>
            </a:r>
            <a:r>
              <a:rPr sz="3200" spc="-17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 Math"/>
                <a:cs typeface="Cambria Math"/>
              </a:rPr>
              <a:t>𝑻.</a:t>
            </a:r>
            <a:r>
              <a:rPr sz="3200" spc="-16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mbria Math"/>
                <a:cs typeface="Cambria Math"/>
              </a:rPr>
              <a:t>𝑻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𝒄𝒂𝒍𝒄𝒖𝒍𝒂𝒕𝒆𝒅 𝒏𝒖𝒎𝒃𝒆𝒓</a:t>
            </a:r>
            <a:r>
              <a:rPr sz="1750" spc="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𝒐𝒇</a:t>
            </a:r>
            <a:r>
              <a:rPr sz="1750" spc="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𝒑𝒂𝒔𝒔𝒆𝒏𝒈𝒆𝒓𝒔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5284419"/>
            <a:ext cx="2309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No.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Lifts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400" spc="-10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6933" y="5520944"/>
            <a:ext cx="345312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𝑵𝒐.𝒐𝒇</a:t>
            </a:r>
            <a:r>
              <a:rPr sz="17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𝒑𝒂𝒔𝒔𝒆𝒏𝒈.𝒆𝒓𝒔</a:t>
            </a:r>
            <a:r>
              <a:rPr sz="1750" spc="-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dirty="0">
                <a:solidFill>
                  <a:srgbClr val="FF0000"/>
                </a:solidFill>
                <a:latin typeface="Cambria Math"/>
                <a:cs typeface="Cambria Math"/>
              </a:rPr>
              <a:t>𝒑𝒆𝒓</a:t>
            </a: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dirty="0">
                <a:solidFill>
                  <a:srgbClr val="FF0000"/>
                </a:solidFill>
                <a:latin typeface="Cambria Math"/>
                <a:cs typeface="Cambria Math"/>
              </a:rPr>
              <a:t>𝟏 </a:t>
            </a:r>
            <a:r>
              <a:rPr sz="1750" spc="-5" dirty="0">
                <a:solidFill>
                  <a:srgbClr val="FF0000"/>
                </a:solidFill>
                <a:latin typeface="Cambria Math"/>
                <a:cs typeface="Cambria Math"/>
              </a:rPr>
              <a:t>𝒍𝒊𝒇𝒕</a:t>
            </a:r>
            <a:r>
              <a:rPr sz="1750" spc="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50" dirty="0">
                <a:solidFill>
                  <a:srgbClr val="FF0000"/>
                </a:solidFill>
                <a:latin typeface="Cambria Math"/>
                <a:cs typeface="Cambria Math"/>
              </a:rPr>
              <a:t>𝒄𝒂𝒓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7011" y="5504688"/>
            <a:ext cx="3708400" cy="20320"/>
          </a:xfrm>
          <a:custGeom>
            <a:avLst/>
            <a:gdLst/>
            <a:ahLst/>
            <a:cxnLst/>
            <a:rect l="l" t="t" r="r" b="b"/>
            <a:pathLst>
              <a:path w="3708400" h="20320">
                <a:moveTo>
                  <a:pt x="3707891" y="0"/>
                </a:moveTo>
                <a:lnTo>
                  <a:pt x="0" y="0"/>
                </a:lnTo>
                <a:lnTo>
                  <a:pt x="0" y="19812"/>
                </a:lnTo>
                <a:lnTo>
                  <a:pt x="3707891" y="19812"/>
                </a:lnTo>
                <a:lnTo>
                  <a:pt x="37078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B5B2C-9925-7C16-0BD3-8681480E0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6" y="461594"/>
            <a:ext cx="72872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Lift</a:t>
            </a:r>
            <a:r>
              <a:rPr spc="-25" dirty="0"/>
              <a:t> </a:t>
            </a:r>
            <a:r>
              <a:rPr spc="-10" dirty="0"/>
              <a:t>Usage </a:t>
            </a:r>
            <a:r>
              <a:rPr spc="-5" dirty="0"/>
              <a:t>and </a:t>
            </a:r>
            <a:r>
              <a:rPr spc="-10" dirty="0"/>
              <a:t>waiting</a:t>
            </a:r>
            <a:r>
              <a:rPr spc="-20" dirty="0"/>
              <a:t> </a:t>
            </a:r>
            <a:r>
              <a:rPr spc="-15" dirty="0"/>
              <a:t>Intervals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7983220" cy="43180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lifts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depends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on:</a:t>
            </a:r>
            <a:endParaRPr sz="3200">
              <a:latin typeface="Calibri"/>
              <a:cs typeface="Calibri"/>
            </a:endParaRPr>
          </a:p>
          <a:p>
            <a:pPr marL="355600" marR="956944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a-Disabled usage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furniture movements,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patients..etc..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b-waiting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interval </a:t>
            </a:r>
            <a:r>
              <a:rPr sz="3200" spc="-5" dirty="0">
                <a:latin typeface="Calibri"/>
                <a:cs typeface="Calibri"/>
              </a:rPr>
              <a:t>should be </a:t>
            </a:r>
            <a:r>
              <a:rPr sz="3200" dirty="0">
                <a:latin typeface="Calibri"/>
                <a:cs typeface="Calibri"/>
              </a:rPr>
              <a:t>30- 60 </a:t>
            </a:r>
            <a:r>
              <a:rPr sz="3200" spc="-5" dirty="0">
                <a:latin typeface="Calibri"/>
                <a:cs typeface="Calibri"/>
              </a:rPr>
              <a:t>sec. </a:t>
            </a:r>
            <a:r>
              <a:rPr sz="3200" spc="-10" dirty="0">
                <a:latin typeface="Calibri"/>
                <a:cs typeface="Calibri"/>
              </a:rPr>
              <a:t>Office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Building,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90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120 </a:t>
            </a:r>
            <a:r>
              <a:rPr sz="3200" spc="-10" dirty="0">
                <a:latin typeface="Calibri"/>
                <a:cs typeface="Calibri"/>
              </a:rPr>
              <a:t>seconds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residential </a:t>
            </a:r>
            <a:r>
              <a:rPr sz="3200" spc="-5" dirty="0">
                <a:latin typeface="Calibri"/>
                <a:cs typeface="Calibri"/>
              </a:rPr>
              <a:t> buildings.</a:t>
            </a:r>
            <a:endParaRPr sz="3200">
              <a:latin typeface="Calibri"/>
              <a:cs typeface="Calibri"/>
            </a:endParaRPr>
          </a:p>
          <a:p>
            <a:pPr marL="355600" marR="100520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c-loading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conditions </a:t>
            </a:r>
            <a:r>
              <a:rPr sz="3200" spc="-5" dirty="0">
                <a:latin typeface="Calibri"/>
                <a:cs typeface="Calibri"/>
              </a:rPr>
              <a:t>number of </a:t>
            </a:r>
            <a:r>
              <a:rPr sz="3200" spc="-15" dirty="0">
                <a:latin typeface="Calibri"/>
                <a:cs typeface="Calibri"/>
              </a:rPr>
              <a:t>persons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stated</a:t>
            </a:r>
            <a:r>
              <a:rPr sz="3200" dirty="0">
                <a:latin typeface="Calibri"/>
                <a:cs typeface="Calibri"/>
              </a:rPr>
              <a:t> 340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kg/m^2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62EED-3DFB-5E33-C405-DC7DC46E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8802" y="461594"/>
            <a:ext cx="2410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  <a:r>
              <a:rPr spc="-7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405"/>
            <a:ext cx="7954009" cy="317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545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How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lifts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office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building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spc="-5" dirty="0">
                <a:latin typeface="Calibri"/>
                <a:cs typeface="Calibri"/>
              </a:rPr>
              <a:t>floor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occupied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lift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capacity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10" dirty="0">
                <a:latin typeface="Calibri"/>
                <a:cs typeface="Calibri"/>
              </a:rPr>
              <a:t> person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0" dirty="0">
                <a:latin typeface="Calibri"/>
                <a:cs typeface="Calibri"/>
              </a:rPr>
              <a:t>R.T.T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minutes?</a:t>
            </a:r>
            <a:endParaRPr sz="2000">
              <a:latin typeface="Calibri"/>
              <a:cs typeface="Calibri"/>
            </a:endParaRPr>
          </a:p>
          <a:p>
            <a:pPr marL="355600" marR="85471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  <a:tab pos="2703195" algn="l"/>
              </a:tabLst>
            </a:pPr>
            <a:r>
              <a:rPr sz="3200" dirty="0">
                <a:latin typeface="Calibri"/>
                <a:cs typeface="Calibri"/>
              </a:rPr>
              <a:t>No.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persons</a:t>
            </a:r>
            <a:r>
              <a:rPr sz="3200" spc="-5" dirty="0">
                <a:latin typeface="Calibri"/>
                <a:cs typeface="Calibri"/>
              </a:rPr>
              <a:t> requiring lift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service=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(15-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2)X50X0.75	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" dirty="0">
                <a:latin typeface="Calibri"/>
                <a:cs typeface="Calibri"/>
              </a:rPr>
              <a:t> 487.5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Persons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No.</a:t>
            </a:r>
            <a:r>
              <a:rPr sz="3200" spc="-5" dirty="0">
                <a:latin typeface="Calibri"/>
                <a:cs typeface="Calibri"/>
              </a:rPr>
              <a:t> of </a:t>
            </a:r>
            <a:r>
              <a:rPr sz="3200" spc="-15" dirty="0">
                <a:latin typeface="Calibri"/>
                <a:cs typeface="Calibri"/>
              </a:rPr>
              <a:t>persons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 </a:t>
            </a:r>
            <a:r>
              <a:rPr sz="3200" spc="-10" dirty="0">
                <a:latin typeface="Calibri"/>
                <a:cs typeface="Calibri"/>
              </a:rPr>
              <a:t>lift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30X10/3=100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No.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lifts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calculated</a:t>
            </a:r>
            <a:r>
              <a:rPr sz="3200" dirty="0">
                <a:latin typeface="Calibri"/>
                <a:cs typeface="Calibri"/>
              </a:rPr>
              <a:t> =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487.5/100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 5</a:t>
            </a:r>
            <a:r>
              <a:rPr sz="3200" spc="-5" dirty="0">
                <a:latin typeface="Calibri"/>
                <a:cs typeface="Calibri"/>
              </a:rPr>
              <a:t> lifts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6EB8C-6B7D-A143-CFDB-F0580DD23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6882" y="461594"/>
            <a:ext cx="2651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</a:t>
            </a:r>
            <a:r>
              <a:rPr spc="-85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446"/>
            <a:ext cx="7967980" cy="4324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 indent="-343535">
              <a:lnSpc>
                <a:spcPts val="324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If </a:t>
            </a:r>
            <a:r>
              <a:rPr sz="3000" spc="-5" dirty="0">
                <a:latin typeface="Calibri"/>
                <a:cs typeface="Calibri"/>
              </a:rPr>
              <a:t>same </a:t>
            </a:r>
            <a:r>
              <a:rPr sz="3000" spc="-10" dirty="0">
                <a:latin typeface="Calibri"/>
                <a:cs typeface="Calibri"/>
              </a:rPr>
              <a:t>building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used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10" dirty="0">
                <a:latin typeface="Calibri"/>
                <a:cs typeface="Calibri"/>
              </a:rPr>
              <a:t>residential 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10" dirty="0">
                <a:latin typeface="Calibri"/>
                <a:cs typeface="Calibri"/>
              </a:rPr>
              <a:t>how </a:t>
            </a:r>
            <a:r>
              <a:rPr sz="3000" spc="-15" dirty="0">
                <a:latin typeface="Calibri"/>
                <a:cs typeface="Calibri"/>
              </a:rPr>
              <a:t>many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lifts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required?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55600" marR="1377950" indent="-343535">
              <a:lnSpc>
                <a:spcPts val="324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No.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persons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required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lift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service=</a:t>
            </a:r>
            <a:r>
              <a:rPr sz="3000" dirty="0">
                <a:latin typeface="Calibri"/>
                <a:cs typeface="Calibri"/>
              </a:rPr>
              <a:t> (15-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2)X50X6% =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30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No</a:t>
            </a:r>
            <a:r>
              <a:rPr sz="3000" spc="-5" dirty="0">
                <a:latin typeface="Calibri"/>
                <a:cs typeface="Calibri"/>
              </a:rPr>
              <a:t> of </a:t>
            </a:r>
            <a:r>
              <a:rPr sz="3000" spc="-15" dirty="0">
                <a:latin typeface="Calibri"/>
                <a:cs typeface="Calibri"/>
              </a:rPr>
              <a:t>person</a:t>
            </a:r>
            <a:r>
              <a:rPr sz="3000" spc="-5" dirty="0">
                <a:latin typeface="Calibri"/>
                <a:cs typeface="Calibri"/>
              </a:rPr>
              <a:t> per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lift= </a:t>
            </a:r>
            <a:r>
              <a:rPr sz="3000" dirty="0">
                <a:latin typeface="Calibri"/>
                <a:cs typeface="Calibri"/>
              </a:rPr>
              <a:t>5X10/3 =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16.5 </a:t>
            </a:r>
            <a:r>
              <a:rPr sz="3000" spc="-15" dirty="0">
                <a:latin typeface="Calibri"/>
                <a:cs typeface="Calibri"/>
              </a:rPr>
              <a:t>persons.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No</a:t>
            </a:r>
            <a:r>
              <a:rPr sz="3000" spc="-5" dirty="0">
                <a:latin typeface="Calibri"/>
                <a:cs typeface="Calibri"/>
              </a:rPr>
              <a:t> 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lifts</a:t>
            </a:r>
            <a:r>
              <a:rPr sz="3000" spc="-10" dirty="0">
                <a:latin typeface="Calibri"/>
                <a:cs typeface="Calibri"/>
              </a:rPr>
              <a:t> calculated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39/16.5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 3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lifts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EEF96-7D09-EBA9-F7A7-A549ED18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Tutorial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7933055" cy="22694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student: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Class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5080" indent="91440">
              <a:lnSpc>
                <a:spcPct val="100000"/>
              </a:lnSpc>
              <a:spcBef>
                <a:spcPts val="770"/>
              </a:spcBef>
            </a:pPr>
            <a:r>
              <a:rPr sz="3200" b="1" spc="-35" dirty="0">
                <a:solidFill>
                  <a:srgbClr val="548ED4"/>
                </a:solidFill>
                <a:latin typeface="Calibri"/>
                <a:cs typeface="Calibri"/>
              </a:rPr>
              <a:t>Refer</a:t>
            </a:r>
            <a:r>
              <a:rPr sz="3200" b="1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to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48ED4"/>
                </a:solidFill>
                <a:latin typeface="Calibri"/>
                <a:cs typeface="Calibri"/>
              </a:rPr>
              <a:t>your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design</a:t>
            </a:r>
            <a:r>
              <a:rPr sz="3200" b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project </a:t>
            </a:r>
            <a:r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to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48ED4"/>
                </a:solidFill>
                <a:latin typeface="Calibri"/>
                <a:cs typeface="Calibri"/>
              </a:rPr>
              <a:t>estimate</a:t>
            </a:r>
            <a:r>
              <a:rPr sz="3200" b="1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number</a:t>
            </a:r>
            <a:r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of lifts </a:t>
            </a:r>
            <a:r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required</a:t>
            </a:r>
            <a:r>
              <a:rPr sz="3200" b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to</a:t>
            </a:r>
            <a:r>
              <a:rPr sz="3200" b="1" spc="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serve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your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 building.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05A0A-4D98-EBAC-D9C1-07349CDDF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4" y="1509849"/>
            <a:ext cx="7344156" cy="1145309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34" y="2775637"/>
            <a:ext cx="7344156" cy="255589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Building specifications </a:t>
            </a:r>
          </a:p>
          <a:p>
            <a:r>
              <a:rPr lang="en-US" dirty="0">
                <a:latin typeface="+mj-lt"/>
              </a:rPr>
              <a:t>Door openings in lifts</a:t>
            </a:r>
          </a:p>
          <a:p>
            <a:r>
              <a:rPr lang="en-US" dirty="0">
                <a:latin typeface="+mj-lt"/>
              </a:rPr>
              <a:t>Types of lifts </a:t>
            </a:r>
          </a:p>
          <a:p>
            <a:r>
              <a:rPr lang="en-US" dirty="0">
                <a:latin typeface="+mj-lt"/>
              </a:rPr>
              <a:t>Lifts for residential and office buildings</a:t>
            </a:r>
          </a:p>
          <a:p>
            <a:r>
              <a:rPr lang="en-US" dirty="0">
                <a:latin typeface="+mj-lt"/>
              </a:rPr>
              <a:t>Applications for lift design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45928" y="939146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4" y="1509849"/>
            <a:ext cx="7344156" cy="1145309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34" y="2775637"/>
            <a:ext cx="7344156" cy="2555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effectLst/>
                <a:latin typeface="Cambria" panose="02040503050406030204" pitchFamily="18" charset="0"/>
              </a:rPr>
              <a:t>When completed this lecture student is expected to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1-Understand  how to design lifts in terms of shaft sizes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2- Design and estimate lifts needed for residential and office used buildings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6421" y="461594"/>
            <a:ext cx="2397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Size</a:t>
            </a:r>
            <a:r>
              <a:rPr spc="-5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Lift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1066"/>
            <a:ext cx="7406005" cy="426529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210820" indent="-343535">
              <a:lnSpc>
                <a:spcPts val="2920"/>
              </a:lnSpc>
              <a:spcBef>
                <a:spcPts val="4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lift load </a:t>
            </a:r>
            <a:r>
              <a:rPr sz="2700" spc="-5" dirty="0">
                <a:latin typeface="Calibri"/>
                <a:cs typeface="Calibri"/>
              </a:rPr>
              <a:t>depends on </a:t>
            </a:r>
            <a:r>
              <a:rPr sz="2700" dirty="0">
                <a:latin typeface="Calibri"/>
                <a:cs typeface="Calibri"/>
              </a:rPr>
              <a:t>its </a:t>
            </a:r>
            <a:r>
              <a:rPr sz="2700" spc="-10" dirty="0">
                <a:latin typeface="Calibri"/>
                <a:cs typeface="Calibri"/>
              </a:rPr>
              <a:t>usage, </a:t>
            </a:r>
            <a:r>
              <a:rPr sz="2700" dirty="0">
                <a:latin typeface="Calibri"/>
                <a:cs typeface="Calibri"/>
              </a:rPr>
              <a:t>load </a:t>
            </a:r>
            <a:r>
              <a:rPr sz="2700" spc="-10" dirty="0">
                <a:latin typeface="Calibri"/>
                <a:cs typeface="Calibri"/>
              </a:rPr>
              <a:t>limitation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should be </a:t>
            </a:r>
            <a:r>
              <a:rPr sz="2700" spc="-10" dirty="0">
                <a:latin typeface="Calibri"/>
                <a:cs typeface="Calibri"/>
              </a:rPr>
              <a:t>set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5" dirty="0">
                <a:latin typeface="Calibri"/>
                <a:cs typeface="Calibri"/>
              </a:rPr>
              <a:t>warning </a:t>
            </a:r>
            <a:r>
              <a:rPr sz="2700" spc="-25" dirty="0">
                <a:latin typeface="Calibri"/>
                <a:cs typeface="Calibri"/>
              </a:rPr>
              <a:t>system for </a:t>
            </a:r>
            <a:r>
              <a:rPr sz="2700" spc="-20" dirty="0">
                <a:latin typeface="Calibri"/>
                <a:cs typeface="Calibri"/>
              </a:rPr>
              <a:t>safety </a:t>
            </a:r>
            <a:r>
              <a:rPr sz="2700" spc="-15" dirty="0">
                <a:latin typeface="Calibri"/>
                <a:cs typeface="Calibri"/>
              </a:rPr>
              <a:t> consideration.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0.2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m^2/person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normal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situation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usage.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latin typeface="Calibri"/>
                <a:cs typeface="Calibri"/>
              </a:rPr>
              <a:t>Considerations: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90" dirty="0">
                <a:latin typeface="Calibri"/>
                <a:cs typeface="Calibri"/>
              </a:rPr>
              <a:t>VIP,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old,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ill,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…etc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latin typeface="Calibri"/>
                <a:cs typeface="Calibri"/>
              </a:rPr>
              <a:t>Clearances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walls: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230mm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clearance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side.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150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mm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clearance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front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spc="-5" dirty="0">
                <a:latin typeface="Calibri"/>
                <a:cs typeface="Calibri"/>
              </a:rPr>
              <a:t> double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doors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sets.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ts val="2920"/>
              </a:lnSpc>
              <a:spcBef>
                <a:spcPts val="6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300 mm </a:t>
            </a:r>
            <a:r>
              <a:rPr sz="2700" spc="-10" dirty="0">
                <a:latin typeface="Calibri"/>
                <a:cs typeface="Calibri"/>
              </a:rPr>
              <a:t>clearance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back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spc="-15" dirty="0">
                <a:latin typeface="Calibri"/>
                <a:cs typeface="Calibri"/>
              </a:rPr>
              <a:t>counter </a:t>
            </a:r>
            <a:r>
              <a:rPr sz="2700" spc="-5" dirty="0">
                <a:latin typeface="Calibri"/>
                <a:cs typeface="Calibri"/>
              </a:rPr>
              <a:t>balance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weight.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Depends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manufactured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lifts.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914400"/>
            <a:ext cx="1904999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6342E-A4DD-B010-2758-B30B7838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077200" y="2286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461594"/>
            <a:ext cx="5036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Doors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Opening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Lifts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7713980" cy="3538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One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direction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5" dirty="0">
                <a:latin typeface="Calibri"/>
                <a:cs typeface="Calibri"/>
              </a:rPr>
              <a:t>Two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direction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two</a:t>
            </a:r>
            <a:r>
              <a:rPr sz="3200" spc="-5" dirty="0">
                <a:latin typeface="Calibri"/>
                <a:cs typeface="Calibri"/>
              </a:rPr>
              <a:t> but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require </a:t>
            </a:r>
            <a:r>
              <a:rPr sz="3200" spc="-5" dirty="0">
                <a:latin typeface="Calibri"/>
                <a:cs typeface="Calibri"/>
              </a:rPr>
              <a:t>special solutions: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  <a:tab pos="1976755" algn="l"/>
              </a:tabLst>
            </a:pPr>
            <a:r>
              <a:rPr sz="3200" spc="-5" dirty="0">
                <a:latin typeface="Calibri"/>
                <a:cs typeface="Calibri"/>
              </a:rPr>
              <a:t>1-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Linear	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up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lifts)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2-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facing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4-8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lifts)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  <a:tab pos="356235" algn="l"/>
                <a:tab pos="2694940" algn="l"/>
              </a:tabLst>
            </a:pPr>
            <a:r>
              <a:rPr sz="3200" spc="-5" dirty="0">
                <a:latin typeface="Calibri"/>
                <a:cs typeface="Calibri"/>
              </a:rPr>
              <a:t>3-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Functional	</a:t>
            </a:r>
            <a:r>
              <a:rPr sz="3200" spc="-15" dirty="0">
                <a:latin typeface="Calibri"/>
                <a:cs typeface="Calibri"/>
              </a:rPr>
              <a:t>Growing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 </a:t>
            </a:r>
            <a:r>
              <a:rPr sz="3200" spc="-15" dirty="0">
                <a:latin typeface="Calibri"/>
                <a:cs typeface="Calibri"/>
              </a:rPr>
              <a:t>operating</a:t>
            </a:r>
            <a:r>
              <a:rPr sz="3200" spc="-10" dirty="0">
                <a:latin typeface="Calibri"/>
                <a:cs typeface="Calibri"/>
              </a:rPr>
              <a:t> theatre)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838200"/>
            <a:ext cx="2971800" cy="2104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FECC18-C5E7-2484-11C2-BB93664CA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134350" y="12225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67818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3E1A21-BFEB-11FB-8FDC-BD3B62E3B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001" y="461594"/>
            <a:ext cx="3778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Lifts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or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Elevators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26870"/>
            <a:ext cx="8068309" cy="42329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68300" marR="1381760" indent="-343535">
              <a:lnSpc>
                <a:spcPct val="80000"/>
              </a:lnSpc>
              <a:spcBef>
                <a:spcPts val="819"/>
              </a:spcBef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3000" dirty="0">
                <a:latin typeface="Calibri"/>
                <a:cs typeface="Calibri"/>
              </a:rPr>
              <a:t>All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building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classified,</a:t>
            </a:r>
            <a:r>
              <a:rPr sz="3000" spc="-10" dirty="0">
                <a:latin typeface="Calibri"/>
                <a:cs typeface="Calibri"/>
              </a:rPr>
              <a:t> 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terms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lifts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requirements</a:t>
            </a:r>
            <a:r>
              <a:rPr sz="3000" dirty="0">
                <a:latin typeface="Calibri"/>
                <a:cs typeface="Calibri"/>
              </a:rPr>
              <a:t> as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either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3000" spc="-5" dirty="0">
                <a:latin typeface="Calibri"/>
                <a:cs typeface="Calibri"/>
              </a:rPr>
              <a:t>a-Office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Buildings</a:t>
            </a:r>
            <a:endParaRPr sz="30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3000" spc="-10" dirty="0">
                <a:latin typeface="Calibri"/>
                <a:cs typeface="Calibri"/>
              </a:rPr>
              <a:t>b-Residential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buildings</a:t>
            </a:r>
            <a:endParaRPr sz="3000">
              <a:latin typeface="Calibri"/>
              <a:cs typeface="Calibri"/>
            </a:endParaRPr>
          </a:p>
          <a:p>
            <a:pPr marL="368300" marR="276225" indent="-343535" algn="just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68935" algn="l"/>
              </a:tabLst>
            </a:pP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(a)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traffic </a:t>
            </a:r>
            <a:r>
              <a:rPr sz="3000" spc="-5" dirty="0">
                <a:latin typeface="Calibri"/>
                <a:cs typeface="Calibri"/>
              </a:rPr>
              <a:t>served </a:t>
            </a:r>
            <a:r>
              <a:rPr sz="3000" dirty="0">
                <a:latin typeface="Calibri"/>
                <a:cs typeface="Calibri"/>
              </a:rPr>
              <a:t>is assumed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dirty="0">
                <a:latin typeface="Calibri"/>
                <a:cs typeface="Calibri"/>
              </a:rPr>
              <a:t>75%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 the </a:t>
            </a:r>
            <a:r>
              <a:rPr sz="3000" spc="-10" dirty="0">
                <a:latin typeface="Calibri"/>
                <a:cs typeface="Calibri"/>
              </a:rPr>
              <a:t>population. </a:t>
            </a:r>
            <a:r>
              <a:rPr sz="3000" dirty="0">
                <a:latin typeface="Calibri"/>
                <a:cs typeface="Calibri"/>
              </a:rPr>
              <a:t>( </a:t>
            </a:r>
            <a:r>
              <a:rPr sz="3000" spc="-5" dirty="0">
                <a:latin typeface="Calibri"/>
                <a:cs typeface="Calibri"/>
              </a:rPr>
              <a:t>G+1</a:t>
            </a:r>
            <a:r>
              <a:rPr sz="3000" spc="-7" baseline="25000" dirty="0">
                <a:latin typeface="Calibri"/>
                <a:cs typeface="Calibri"/>
              </a:rPr>
              <a:t>st </a:t>
            </a:r>
            <a:r>
              <a:rPr sz="3000" spc="-15" dirty="0">
                <a:latin typeface="Calibri"/>
                <a:cs typeface="Calibri"/>
              </a:rPr>
              <a:t>floors </a:t>
            </a:r>
            <a:r>
              <a:rPr sz="3000" spc="-10" dirty="0">
                <a:latin typeface="Calibri"/>
                <a:cs typeface="Calibri"/>
              </a:rPr>
              <a:t>they </a:t>
            </a:r>
            <a:r>
              <a:rPr sz="3000" spc="-15" dirty="0">
                <a:latin typeface="Calibri"/>
                <a:cs typeface="Calibri"/>
              </a:rPr>
              <a:t>require </a:t>
            </a:r>
            <a:r>
              <a:rPr sz="3000" spc="-5" dirty="0">
                <a:latin typeface="Calibri"/>
                <a:cs typeface="Calibri"/>
              </a:rPr>
              <a:t>no lift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service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generally</a:t>
            </a:r>
            <a:r>
              <a:rPr sz="3000" dirty="0">
                <a:latin typeface="Calibri"/>
                <a:cs typeface="Calibri"/>
              </a:rPr>
              <a:t> in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period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30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minutes.</a:t>
            </a:r>
            <a:endParaRPr sz="3000">
              <a:latin typeface="Calibri"/>
              <a:cs typeface="Calibri"/>
            </a:endParaRPr>
          </a:p>
          <a:p>
            <a:pPr marL="368300" indent="-343535" algn="just">
              <a:lnSpc>
                <a:spcPct val="100000"/>
              </a:lnSpc>
              <a:buFont typeface="Arial MT"/>
              <a:buChar char="•"/>
              <a:tabLst>
                <a:tab pos="368935" algn="l"/>
              </a:tabLst>
            </a:pP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size</a:t>
            </a:r>
            <a:r>
              <a:rPr sz="3000" spc="-5" dirty="0">
                <a:latin typeface="Calibri"/>
                <a:cs typeface="Calibri"/>
              </a:rPr>
              <a:t> 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lift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decided</a:t>
            </a:r>
            <a:r>
              <a:rPr sz="3000" spc="-10" dirty="0">
                <a:latin typeface="Calibri"/>
                <a:cs typeface="Calibri"/>
              </a:rPr>
              <a:t> by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designer</a:t>
            </a:r>
            <a:endParaRPr sz="3000">
              <a:latin typeface="Calibri"/>
              <a:cs typeface="Calibri"/>
            </a:endParaRPr>
          </a:p>
          <a:p>
            <a:pPr marL="368300" marR="17780" indent="-343535" algn="just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368935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Round </a:t>
            </a:r>
            <a:r>
              <a:rPr sz="3000" spc="-50" dirty="0">
                <a:latin typeface="Calibri"/>
                <a:cs typeface="Calibri"/>
              </a:rPr>
              <a:t>Trip </a:t>
            </a:r>
            <a:r>
              <a:rPr sz="3000" spc="-5" dirty="0">
                <a:latin typeface="Calibri"/>
                <a:cs typeface="Calibri"/>
              </a:rPr>
              <a:t>Time </a:t>
            </a:r>
            <a:r>
              <a:rPr sz="3000" spc="-10" dirty="0">
                <a:latin typeface="Calibri"/>
                <a:cs typeface="Calibri"/>
              </a:rPr>
              <a:t>is given </a:t>
            </a:r>
            <a:r>
              <a:rPr sz="3000" spc="-15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manufacturer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0" dirty="0">
                <a:latin typeface="Calibri"/>
                <a:cs typeface="Calibri"/>
              </a:rPr>
              <a:t>R.T.T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85800"/>
            <a:ext cx="2133599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09A5A-A8F5-8B4E-001E-287D7288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191499" y="142697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9948"/>
            <a:ext cx="9144000" cy="6458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C8ACD-9FFE-30B3-35B3-F2F9C2D4F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237220" y="914400"/>
            <a:ext cx="8001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1594"/>
            <a:ext cx="6833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Estimation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Number</a:t>
            </a:r>
            <a:r>
              <a:rPr spc="-4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Lifts</a:t>
            </a:r>
          </a:p>
        </p:txBody>
      </p:sp>
      <p:sp>
        <p:nvSpPr>
          <p:cNvPr id="3" name="object 3"/>
          <p:cNvSpPr/>
          <p:nvPr/>
        </p:nvSpPr>
        <p:spPr>
          <a:xfrm>
            <a:off x="2343911" y="2657855"/>
            <a:ext cx="4693920" cy="26034"/>
          </a:xfrm>
          <a:custGeom>
            <a:avLst/>
            <a:gdLst/>
            <a:ahLst/>
            <a:cxnLst/>
            <a:rect l="l" t="t" r="r" b="b"/>
            <a:pathLst>
              <a:path w="4693920" h="26035">
                <a:moveTo>
                  <a:pt x="4693920" y="0"/>
                </a:moveTo>
                <a:lnTo>
                  <a:pt x="0" y="0"/>
                </a:lnTo>
                <a:lnTo>
                  <a:pt x="0" y="25908"/>
                </a:lnTo>
                <a:lnTo>
                  <a:pt x="4693920" y="25908"/>
                </a:lnTo>
                <a:lnTo>
                  <a:pt x="4693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540" y="1607642"/>
            <a:ext cx="7440930" cy="202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695"/>
              </a:lnSpc>
              <a:spcBef>
                <a:spcPts val="105"/>
              </a:spcBef>
              <a:tabLst>
                <a:tab pos="541655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passengers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discharged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	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lift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499109" algn="ctr">
              <a:lnSpc>
                <a:spcPts val="3695"/>
              </a:lnSpc>
            </a:pPr>
            <a:r>
              <a:rPr sz="4800" baseline="-41666" dirty="0">
                <a:latin typeface="Cambria Math"/>
                <a:cs typeface="Cambria Math"/>
              </a:rPr>
              <a:t>=</a:t>
            </a:r>
            <a:r>
              <a:rPr sz="4800" spc="232" baseline="-41666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30</a:t>
            </a:r>
            <a:r>
              <a:rPr sz="3200" spc="-5" dirty="0">
                <a:latin typeface="Cambria Math"/>
                <a:cs typeface="Cambria Math"/>
              </a:rPr>
              <a:t> 𝑚𝑖𝑛𝑢𝑡𝑒𝑠𝑋𝐿𝑖𝑓𝑡</a:t>
            </a:r>
            <a:r>
              <a:rPr sz="3200" spc="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𝑐𝑎𝑝𝑎𝑐𝑖𝑡𝑦</a:t>
            </a:r>
            <a:endParaRPr sz="3200">
              <a:latin typeface="Cambria Math"/>
              <a:cs typeface="Cambria Math"/>
            </a:endParaRPr>
          </a:p>
          <a:p>
            <a:pPr marL="912494" algn="ctr">
              <a:lnSpc>
                <a:spcPts val="3800"/>
              </a:lnSpc>
              <a:spcBef>
                <a:spcPts val="730"/>
              </a:spcBef>
            </a:pPr>
            <a:r>
              <a:rPr sz="3200" spc="90" dirty="0">
                <a:latin typeface="Cambria Math"/>
                <a:cs typeface="Cambria Math"/>
              </a:rPr>
              <a:t>𝑅</a:t>
            </a:r>
            <a:r>
              <a:rPr sz="3200" dirty="0">
                <a:latin typeface="Cambria Math"/>
                <a:cs typeface="Cambria Math"/>
              </a:rPr>
              <a:t>.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70" dirty="0">
                <a:latin typeface="Cambria Math"/>
                <a:cs typeface="Cambria Math"/>
              </a:rPr>
              <a:t>𝑇</a:t>
            </a:r>
            <a:r>
              <a:rPr sz="3200" dirty="0">
                <a:latin typeface="Cambria Math"/>
                <a:cs typeface="Cambria Math"/>
              </a:rPr>
              <a:t>.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𝑇</a:t>
            </a:r>
            <a:endParaRPr sz="3200">
              <a:latin typeface="Cambria Math"/>
              <a:cs typeface="Cambria Math"/>
            </a:endParaRPr>
          </a:p>
          <a:p>
            <a:pPr marL="38100">
              <a:lnSpc>
                <a:spcPts val="3800"/>
              </a:lnSpc>
            </a:pP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lifts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after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approximated: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3877436"/>
            <a:ext cx="329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3347" y="3749421"/>
            <a:ext cx="430974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100" dirty="0">
                <a:latin typeface="Cambria Math"/>
                <a:cs typeface="Cambria Math"/>
              </a:rPr>
              <a:t>𝐶𝑎𝑙𝑐𝑢𝑙𝑎𝑡𝑒𝑑</a:t>
            </a:r>
            <a:r>
              <a:rPr sz="2350" spc="40" dirty="0">
                <a:latin typeface="Cambria Math"/>
                <a:cs typeface="Cambria Math"/>
              </a:rPr>
              <a:t> </a:t>
            </a:r>
            <a:r>
              <a:rPr sz="2350" spc="70" dirty="0">
                <a:latin typeface="Cambria Math"/>
                <a:cs typeface="Cambria Math"/>
              </a:rPr>
              <a:t>𝑁𝑜.</a:t>
            </a:r>
            <a:r>
              <a:rPr sz="2350" spc="-10" dirty="0">
                <a:latin typeface="Cambria Math"/>
                <a:cs typeface="Cambria Math"/>
              </a:rPr>
              <a:t> </a:t>
            </a:r>
            <a:r>
              <a:rPr sz="2350" spc="114" dirty="0">
                <a:latin typeface="Cambria Math"/>
                <a:cs typeface="Cambria Math"/>
              </a:rPr>
              <a:t>𝑜𝑓</a:t>
            </a:r>
            <a:r>
              <a:rPr sz="2350" spc="40" dirty="0">
                <a:latin typeface="Cambria Math"/>
                <a:cs typeface="Cambria Math"/>
              </a:rPr>
              <a:t> </a:t>
            </a:r>
            <a:r>
              <a:rPr sz="2350" spc="85" dirty="0">
                <a:latin typeface="Cambria Math"/>
                <a:cs typeface="Cambria Math"/>
              </a:rPr>
              <a:t>𝑃𝑎𝑠𝑠𝑒𝑛𝑔𝑒𝑟𝑠</a:t>
            </a:r>
            <a:endParaRPr sz="23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1426" y="4191761"/>
            <a:ext cx="455168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130" dirty="0">
                <a:latin typeface="Cambria Math"/>
                <a:cs typeface="Cambria Math"/>
              </a:rPr>
              <a:t>𝑁𝑢𝑚𝑏𝑒𝑟</a:t>
            </a:r>
            <a:r>
              <a:rPr sz="2350" spc="40" dirty="0">
                <a:latin typeface="Cambria Math"/>
                <a:cs typeface="Cambria Math"/>
              </a:rPr>
              <a:t> </a:t>
            </a:r>
            <a:r>
              <a:rPr sz="2350" spc="114" dirty="0">
                <a:latin typeface="Cambria Math"/>
                <a:cs typeface="Cambria Math"/>
              </a:rPr>
              <a:t>𝑜𝑓</a:t>
            </a:r>
            <a:r>
              <a:rPr sz="2350" spc="50" dirty="0">
                <a:latin typeface="Cambria Math"/>
                <a:cs typeface="Cambria Math"/>
              </a:rPr>
              <a:t> </a:t>
            </a:r>
            <a:r>
              <a:rPr sz="2350" spc="95" dirty="0">
                <a:latin typeface="Cambria Math"/>
                <a:cs typeface="Cambria Math"/>
              </a:rPr>
              <a:t>𝑝𝑎𝑠𝑠𝑒𝑛𝑔𝑒𝑟𝑠</a:t>
            </a:r>
            <a:r>
              <a:rPr sz="2350" spc="30" dirty="0">
                <a:latin typeface="Cambria Math"/>
                <a:cs typeface="Cambria Math"/>
              </a:rPr>
              <a:t> </a:t>
            </a:r>
            <a:r>
              <a:rPr sz="2350" spc="125" dirty="0">
                <a:latin typeface="Cambria Math"/>
                <a:cs typeface="Cambria Math"/>
              </a:rPr>
              <a:t>𝑝𝑒𝑟</a:t>
            </a:r>
            <a:r>
              <a:rPr sz="2350" spc="45" dirty="0">
                <a:latin typeface="Cambria Math"/>
                <a:cs typeface="Cambria Math"/>
              </a:rPr>
              <a:t> </a:t>
            </a:r>
            <a:r>
              <a:rPr sz="2350" spc="90" dirty="0">
                <a:latin typeface="Cambria Math"/>
                <a:cs typeface="Cambria Math"/>
              </a:rPr>
              <a:t>𝑙𝑖𝑓𝑡</a:t>
            </a:r>
            <a:endParaRPr sz="23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3492" y="4168140"/>
            <a:ext cx="4532630" cy="26034"/>
          </a:xfrm>
          <a:custGeom>
            <a:avLst/>
            <a:gdLst/>
            <a:ahLst/>
            <a:cxnLst/>
            <a:rect l="l" t="t" r="r" b="b"/>
            <a:pathLst>
              <a:path w="4532630" h="26035">
                <a:moveTo>
                  <a:pt x="4532376" y="0"/>
                </a:moveTo>
                <a:lnTo>
                  <a:pt x="0" y="0"/>
                </a:lnTo>
                <a:lnTo>
                  <a:pt x="0" y="25908"/>
                </a:lnTo>
                <a:lnTo>
                  <a:pt x="4532376" y="25908"/>
                </a:lnTo>
                <a:lnTo>
                  <a:pt x="4532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618482"/>
            <a:ext cx="73844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40" dirty="0">
                <a:solidFill>
                  <a:srgbClr val="FF0000"/>
                </a:solidFill>
                <a:latin typeface="Calibri"/>
                <a:cs typeface="Calibri"/>
              </a:rPr>
              <a:t>R.T.T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30" dirty="0">
                <a:latin typeface="Calibri"/>
                <a:cs typeface="Calibri"/>
              </a:rPr>
              <a:t>taken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lift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complete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one</a:t>
            </a:r>
            <a:r>
              <a:rPr sz="3200" spc="-10" dirty="0">
                <a:latin typeface="Calibri"/>
                <a:cs typeface="Calibri"/>
              </a:rPr>
              <a:t> cycle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20" dirty="0">
                <a:latin typeface="Calibri"/>
                <a:cs typeface="Calibri"/>
              </a:rPr>
              <a:t> stops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programmed.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2FD87-9EE8-576B-36FD-A44ACD2E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37220" y="914400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615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MT</vt:lpstr>
      <vt:lpstr>Arial Narrow</vt:lpstr>
      <vt:lpstr>Calibri</vt:lpstr>
      <vt:lpstr>Cambria</vt:lpstr>
      <vt:lpstr>Cambria Math</vt:lpstr>
      <vt:lpstr>Times New Roman</vt:lpstr>
      <vt:lpstr>Office Theme</vt:lpstr>
      <vt:lpstr>LIFT DESIGN AND REQUIREMENTS IN BUILDINGS  </vt:lpstr>
      <vt:lpstr>Outline</vt:lpstr>
      <vt:lpstr>Objectives </vt:lpstr>
      <vt:lpstr>Size of Lift</vt:lpstr>
      <vt:lpstr>Doors Opening in Lifts</vt:lpstr>
      <vt:lpstr>PowerPoint Presentation</vt:lpstr>
      <vt:lpstr>Lifts or Elevators</vt:lpstr>
      <vt:lpstr>PowerPoint Presentation</vt:lpstr>
      <vt:lpstr>Estimation of Number of Lifts</vt:lpstr>
      <vt:lpstr>PowerPoint Presentation</vt:lpstr>
      <vt:lpstr>Lift Usage and waiting Intervals</vt:lpstr>
      <vt:lpstr>Example 1</vt:lpstr>
      <vt:lpstr>EXAMPLE 2</vt:lpstr>
      <vt:lpstr>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Lifts Requirements in Buildings</dc:title>
  <dc:creator>Hassan Hassoon</dc:creator>
  <cp:lastModifiedBy>Hassan Hassoon</cp:lastModifiedBy>
  <cp:revision>4</cp:revision>
  <dcterms:created xsi:type="dcterms:W3CDTF">2024-01-22T07:55:14Z</dcterms:created>
  <dcterms:modified xsi:type="dcterms:W3CDTF">2025-02-26T11:40:23Z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2024-01-22T00:00:00Z</vt:filetime>
  </property>
</Properties>
</file>