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7"/>
  </p:notesMasterIdLst>
  <p:sldIdLst>
    <p:sldId id="277" r:id="rId2"/>
    <p:sldId id="278" r:id="rId3"/>
    <p:sldId id="279" r:id="rId4"/>
    <p:sldId id="257" r:id="rId5"/>
    <p:sldId id="258" r:id="rId6"/>
    <p:sldId id="259" r:id="rId7"/>
    <p:sldId id="260" r:id="rId8"/>
    <p:sldId id="261" r:id="rId9"/>
    <p:sldId id="264" r:id="rId10"/>
    <p:sldId id="262" r:id="rId11"/>
    <p:sldId id="263" r:id="rId12"/>
    <p:sldId id="265" r:id="rId13"/>
    <p:sldId id="266" r:id="rId14"/>
    <p:sldId id="267"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64" autoAdjust="0"/>
    <p:restoredTop sz="86387" autoAdjust="0"/>
  </p:normalViewPr>
  <p:slideViewPr>
    <p:cSldViewPr>
      <p:cViewPr varScale="1">
        <p:scale>
          <a:sx n="125" d="100"/>
          <a:sy n="125" d="100"/>
        </p:scale>
        <p:origin x="8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B4EF4A-AE23-425B-AB10-396D54B94403}" type="datetimeFigureOut">
              <a:rPr lang="en-US" smtClean="0"/>
              <a:t>2/26/2025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1AFB52-6BBC-44CB-BA68-5686AAA5045A}" type="slidenum">
              <a:rPr lang="en-US" smtClean="0"/>
              <a:t>‹#›</a:t>
            </a:fld>
            <a:endParaRPr lang="en-US"/>
          </a:p>
        </p:txBody>
      </p:sp>
    </p:spTree>
    <p:extLst>
      <p:ext uri="{BB962C8B-B14F-4D97-AF65-F5344CB8AC3E}">
        <p14:creationId xmlns:p14="http://schemas.microsoft.com/office/powerpoint/2010/main" val="42610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HVAC : Heating,</a:t>
            </a:r>
            <a:r>
              <a:rPr lang="en-US" baseline="0" dirty="0"/>
              <a:t> Ventilation and Air Conditioning</a:t>
            </a:r>
          </a:p>
          <a:p>
            <a:r>
              <a:rPr lang="en-US" baseline="0" dirty="0"/>
              <a:t>Comfort zone for human is at 24 </a:t>
            </a:r>
            <a:r>
              <a:rPr lang="en-US" dirty="0"/>
              <a:t>°C  &amp; 50</a:t>
            </a:r>
            <a:r>
              <a:rPr lang="en-US" baseline="0" dirty="0"/>
              <a:t> % R.H  but this is not the only reason</a:t>
            </a:r>
          </a:p>
          <a:p>
            <a:r>
              <a:rPr lang="en-US" baseline="0" dirty="0"/>
              <a:t>The other reason to achieve comfort zone is to control the quality of air</a:t>
            </a:r>
          </a:p>
          <a:p>
            <a:endParaRPr lang="en-US" dirty="0"/>
          </a:p>
        </p:txBody>
      </p:sp>
      <p:sp>
        <p:nvSpPr>
          <p:cNvPr id="4" name="Slide Number Placeholder 3"/>
          <p:cNvSpPr>
            <a:spLocks noGrp="1"/>
          </p:cNvSpPr>
          <p:nvPr>
            <p:ph type="sldNum" sz="quarter" idx="10"/>
          </p:nvPr>
        </p:nvSpPr>
        <p:spPr/>
        <p:txBody>
          <a:bodyPr/>
          <a:lstStyle/>
          <a:p>
            <a:fld id="{DF1AFB52-6BBC-44CB-BA68-5686AAA5045A}" type="slidenum">
              <a:rPr lang="en-US" smtClean="0"/>
              <a:t>4</a:t>
            </a:fld>
            <a:endParaRPr lang="en-US"/>
          </a:p>
        </p:txBody>
      </p:sp>
    </p:spTree>
    <p:extLst>
      <p:ext uri="{BB962C8B-B14F-4D97-AF65-F5344CB8AC3E}">
        <p14:creationId xmlns:p14="http://schemas.microsoft.com/office/powerpoint/2010/main" val="51028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IAQ : Indoor Air Quality, </a:t>
            </a:r>
          </a:p>
          <a:p>
            <a:r>
              <a:rPr lang="en-US" dirty="0"/>
              <a:t>It’s a parameter that indicates the amount or percentage of fresh</a:t>
            </a:r>
            <a:r>
              <a:rPr lang="en-US" baseline="0" dirty="0"/>
              <a:t> air in the air to be conditioned  </a:t>
            </a:r>
          </a:p>
          <a:p>
            <a:pPr marL="171450" indent="-171450">
              <a:buFont typeface="Arial" charset="0"/>
              <a:buChar char="•"/>
            </a:pPr>
            <a:r>
              <a:rPr lang="en-US" baseline="0" dirty="0"/>
              <a:t>American High Rise Building in the beginning of 1960 was a very fantastic skyscrapers and the view from a window at floor 60 or 70 was very amazing so it was a very good place to work in for such a commercial company but it was observed that most of the employees working there in these amazing buildings are not having a good environment to achieve or innovate the required work and it was found that when an employee take a short break for having a cup of tea with smoking cigarette in a place that is opened to outside, he then felt more active.</a:t>
            </a:r>
          </a:p>
          <a:p>
            <a:pPr marL="171450" indent="-171450">
              <a:buFont typeface="Arial" charset="0"/>
              <a:buChar char="•"/>
            </a:pPr>
            <a:r>
              <a:rPr lang="en-US" baseline="0" dirty="0"/>
              <a:t>On the other side, the employee who is working all the day in his office and his break is just looking at the wonderful view from his office window, he is feeling more lazy and sleep is just what he want.</a:t>
            </a:r>
          </a:p>
          <a:p>
            <a:pPr marL="171450" indent="-171450">
              <a:buFont typeface="Arial" charset="0"/>
              <a:buChar char="•"/>
            </a:pPr>
            <a:r>
              <a:rPr lang="en-US" baseline="0" dirty="0"/>
              <a:t>It is found that the air quality inside these building is matter of this problem although the temperature and relative humidity inside are at the range of comfort zone.</a:t>
            </a:r>
          </a:p>
          <a:p>
            <a:pPr marL="171450" indent="-171450">
              <a:buFont typeface="Arial" charset="0"/>
              <a:buChar char="•"/>
            </a:pPr>
            <a:r>
              <a:rPr lang="en-US" baseline="0" dirty="0"/>
              <a:t>So, the action then is taken to improve the quality of the conditioned air inside these building by adding fresh air side to the equipment responsible for the conditioning process.  </a:t>
            </a:r>
          </a:p>
          <a:p>
            <a:pPr marL="0" indent="0">
              <a:buFont typeface="Arial"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DF1AFB52-6BBC-44CB-BA68-5686AAA5045A}" type="slidenum">
              <a:rPr lang="en-US" smtClean="0"/>
              <a:t>5</a:t>
            </a:fld>
            <a:endParaRPr lang="en-US"/>
          </a:p>
        </p:txBody>
      </p:sp>
    </p:spTree>
    <p:extLst>
      <p:ext uri="{BB962C8B-B14F-4D97-AF65-F5344CB8AC3E}">
        <p14:creationId xmlns:p14="http://schemas.microsoft.com/office/powerpoint/2010/main" val="322165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FB52-6BBC-44CB-BA68-5686AAA5045A}" type="slidenum">
              <a:rPr lang="en-US" smtClean="0"/>
              <a:t>11</a:t>
            </a:fld>
            <a:endParaRPr lang="en-US"/>
          </a:p>
        </p:txBody>
      </p:sp>
    </p:spTree>
    <p:extLst>
      <p:ext uri="{BB962C8B-B14F-4D97-AF65-F5344CB8AC3E}">
        <p14:creationId xmlns:p14="http://schemas.microsoft.com/office/powerpoint/2010/main" val="365086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FB52-6BBC-44CB-BA68-5686AAA5045A}" type="slidenum">
              <a:rPr lang="en-US" smtClean="0"/>
              <a:t>15</a:t>
            </a:fld>
            <a:endParaRPr lang="en-US"/>
          </a:p>
        </p:txBody>
      </p:sp>
    </p:spTree>
    <p:extLst>
      <p:ext uri="{BB962C8B-B14F-4D97-AF65-F5344CB8AC3E}">
        <p14:creationId xmlns:p14="http://schemas.microsoft.com/office/powerpoint/2010/main" val="225605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6ED3B6-0209-4C6A-976D-77FA8427D8FE}" type="datetime1">
              <a:rPr lang="en-US" smtClean="0"/>
              <a:t>2/26/2025</a:t>
            </a:fld>
            <a:endParaRPr lang="en-US"/>
          </a:p>
        </p:txBody>
      </p:sp>
      <p:sp>
        <p:nvSpPr>
          <p:cNvPr id="5" name="Footer Placeholder 4"/>
          <p:cNvSpPr>
            <a:spLocks noGrp="1"/>
          </p:cNvSpPr>
          <p:nvPr>
            <p:ph type="ftr" sz="quarter" idx="11"/>
          </p:nvPr>
        </p:nvSpPr>
        <p:spPr/>
        <p:txBody>
          <a:bodyPr/>
          <a:lstStyle/>
          <a:p>
            <a:r>
              <a:rPr lang="en-US"/>
              <a:t>HVAC Systems, AHU Control &amp; Troubles1hooting </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53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EBFCC-3588-4312-B059-A28CDC188F11}" type="datetime1">
              <a:rPr lang="en-US" smtClean="0"/>
              <a:t>2/26/2025</a:t>
            </a:fld>
            <a:endParaRPr lang="en-US"/>
          </a:p>
        </p:txBody>
      </p:sp>
      <p:sp>
        <p:nvSpPr>
          <p:cNvPr id="5" name="Footer Placeholder 4"/>
          <p:cNvSpPr>
            <a:spLocks noGrp="1"/>
          </p:cNvSpPr>
          <p:nvPr>
            <p:ph type="ftr" sz="quarter" idx="11"/>
          </p:nvPr>
        </p:nvSpPr>
        <p:spPr/>
        <p:txBody>
          <a:bodyPr/>
          <a:lstStyle/>
          <a:p>
            <a:r>
              <a:rPr lang="en-US"/>
              <a:t>HVAC Systems, AHU Control &amp; Troubles1hooting </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535830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EBFCC-3588-4312-B059-A28CDC188F11}" type="datetime1">
              <a:rPr lang="en-US" smtClean="0"/>
              <a:t>2/26/2025</a:t>
            </a:fld>
            <a:endParaRPr lang="en-US"/>
          </a:p>
        </p:txBody>
      </p:sp>
      <p:sp>
        <p:nvSpPr>
          <p:cNvPr id="5" name="Footer Placeholder 4"/>
          <p:cNvSpPr>
            <a:spLocks noGrp="1"/>
          </p:cNvSpPr>
          <p:nvPr>
            <p:ph type="ftr" sz="quarter" idx="11"/>
          </p:nvPr>
        </p:nvSpPr>
        <p:spPr/>
        <p:txBody>
          <a:bodyPr/>
          <a:lstStyle/>
          <a:p>
            <a:r>
              <a:rPr lang="en-US"/>
              <a:t>HVAC Systems, AHU Control &amp; Troubles1hooting </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282411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5AEBFCC-3588-4312-B059-A28CDC188F11}" type="datetime1">
              <a:rPr lang="en-US" smtClean="0"/>
              <a:t>2/26/2025</a:t>
            </a:fld>
            <a:endParaRPr lang="en-US"/>
          </a:p>
        </p:txBody>
      </p:sp>
      <p:sp>
        <p:nvSpPr>
          <p:cNvPr id="6" name="Footer Placeholder 5"/>
          <p:cNvSpPr>
            <a:spLocks noGrp="1"/>
          </p:cNvSpPr>
          <p:nvPr>
            <p:ph type="ftr" sz="quarter" idx="11"/>
          </p:nvPr>
        </p:nvSpPr>
        <p:spPr/>
        <p:txBody>
          <a:bodyPr/>
          <a:lstStyle/>
          <a:p>
            <a:r>
              <a:rPr lang="en-US"/>
              <a:t>HVAC Systems, AHU Control &amp; Troubles1hooting </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358096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5AEBFCC-3588-4312-B059-A28CDC188F11}" type="datetime1">
              <a:rPr lang="en-US" smtClean="0"/>
              <a:t>2/26/2025</a:t>
            </a:fld>
            <a:endParaRPr lang="en-US"/>
          </a:p>
        </p:txBody>
      </p:sp>
      <p:sp>
        <p:nvSpPr>
          <p:cNvPr id="6" name="Footer Placeholder 5"/>
          <p:cNvSpPr>
            <a:spLocks noGrp="1"/>
          </p:cNvSpPr>
          <p:nvPr>
            <p:ph type="ftr" sz="quarter" idx="11"/>
          </p:nvPr>
        </p:nvSpPr>
        <p:spPr/>
        <p:txBody>
          <a:bodyPr/>
          <a:lstStyle/>
          <a:p>
            <a:r>
              <a:rPr lang="en-US"/>
              <a:t>HVAC Systems, AHU Control &amp; Troubles1hooting </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691844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5AEBFCC-3588-4312-B059-A28CDC188F11}" type="datetime1">
              <a:rPr lang="en-US" smtClean="0"/>
              <a:t>2/26/2025</a:t>
            </a:fld>
            <a:endParaRPr lang="en-US"/>
          </a:p>
        </p:txBody>
      </p:sp>
      <p:sp>
        <p:nvSpPr>
          <p:cNvPr id="6" name="Footer Placeholder 5"/>
          <p:cNvSpPr>
            <a:spLocks noGrp="1"/>
          </p:cNvSpPr>
          <p:nvPr>
            <p:ph type="ftr" sz="quarter" idx="11"/>
          </p:nvPr>
        </p:nvSpPr>
        <p:spPr/>
        <p:txBody>
          <a:bodyPr/>
          <a:lstStyle/>
          <a:p>
            <a:r>
              <a:rPr lang="en-US"/>
              <a:t>HVAC Systems, AHU Control &amp; Troubles1hooting </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010877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4D8B14-DD5A-4F28-9E55-36CF68F87AEC}" type="datetime1">
              <a:rPr lang="en-US" smtClean="0"/>
              <a:t>2/26/2025</a:t>
            </a:fld>
            <a:endParaRPr lang="en-US"/>
          </a:p>
        </p:txBody>
      </p:sp>
      <p:sp>
        <p:nvSpPr>
          <p:cNvPr id="5" name="Footer Placeholder 4"/>
          <p:cNvSpPr>
            <a:spLocks noGrp="1"/>
          </p:cNvSpPr>
          <p:nvPr>
            <p:ph type="ftr" sz="quarter" idx="11"/>
          </p:nvPr>
        </p:nvSpPr>
        <p:spPr/>
        <p:txBody>
          <a:bodyPr/>
          <a:lstStyle/>
          <a:p>
            <a:r>
              <a:rPr lang="en-US"/>
              <a:t>HVAC Systems, AHU Control &amp; Troubles1hooting </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186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693F6-A86C-4F6A-8400-AF5C36B70AE2}" type="datetime1">
              <a:rPr lang="en-US" smtClean="0"/>
              <a:t>2/26/2025</a:t>
            </a:fld>
            <a:endParaRPr lang="en-US"/>
          </a:p>
        </p:txBody>
      </p:sp>
      <p:sp>
        <p:nvSpPr>
          <p:cNvPr id="5" name="Footer Placeholder 4"/>
          <p:cNvSpPr>
            <a:spLocks noGrp="1"/>
          </p:cNvSpPr>
          <p:nvPr>
            <p:ph type="ftr" sz="quarter" idx="11"/>
          </p:nvPr>
        </p:nvSpPr>
        <p:spPr/>
        <p:txBody>
          <a:bodyPr/>
          <a:lstStyle/>
          <a:p>
            <a:r>
              <a:rPr lang="en-US"/>
              <a:t>HVAC Systems, AHU Control &amp; Troubles1hooting </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713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CE222-2A5F-49E8-A7DB-43CB9A511E9D}" type="datetime1">
              <a:rPr lang="en-US" smtClean="0"/>
              <a:t>2/26/2025</a:t>
            </a:fld>
            <a:endParaRPr lang="en-US"/>
          </a:p>
        </p:txBody>
      </p:sp>
      <p:sp>
        <p:nvSpPr>
          <p:cNvPr id="5" name="Footer Placeholder 4"/>
          <p:cNvSpPr>
            <a:spLocks noGrp="1"/>
          </p:cNvSpPr>
          <p:nvPr>
            <p:ph type="ftr" sz="quarter" idx="11"/>
          </p:nvPr>
        </p:nvSpPr>
        <p:spPr/>
        <p:txBody>
          <a:bodyPr/>
          <a:lstStyle/>
          <a:p>
            <a:r>
              <a:rPr lang="en-US"/>
              <a:t>HVAC Systems, AHU Control &amp; Troubles1hooting </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19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1AFC4F-C44B-45F4-9800-4E555DF09CE2}" type="datetime1">
              <a:rPr lang="en-US" smtClean="0"/>
              <a:t>2/26/2025</a:t>
            </a:fld>
            <a:endParaRPr lang="en-US"/>
          </a:p>
        </p:txBody>
      </p:sp>
      <p:sp>
        <p:nvSpPr>
          <p:cNvPr id="5" name="Footer Placeholder 4"/>
          <p:cNvSpPr>
            <a:spLocks noGrp="1"/>
          </p:cNvSpPr>
          <p:nvPr>
            <p:ph type="ftr" sz="quarter" idx="11"/>
          </p:nvPr>
        </p:nvSpPr>
        <p:spPr/>
        <p:txBody>
          <a:bodyPr/>
          <a:lstStyle/>
          <a:p>
            <a:r>
              <a:rPr lang="en-US"/>
              <a:t>HVAC Systems, AHU Control &amp; Troubles1hooting </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799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450406-35A9-4AB9-9F78-88B202227FA5}" type="datetime1">
              <a:rPr lang="en-US" smtClean="0"/>
              <a:t>2/26/2025</a:t>
            </a:fld>
            <a:endParaRPr lang="en-US"/>
          </a:p>
        </p:txBody>
      </p:sp>
      <p:sp>
        <p:nvSpPr>
          <p:cNvPr id="6" name="Footer Placeholder 5"/>
          <p:cNvSpPr>
            <a:spLocks noGrp="1"/>
          </p:cNvSpPr>
          <p:nvPr>
            <p:ph type="ftr" sz="quarter" idx="11"/>
          </p:nvPr>
        </p:nvSpPr>
        <p:spPr/>
        <p:txBody>
          <a:bodyPr/>
          <a:lstStyle/>
          <a:p>
            <a:r>
              <a:rPr lang="en-US"/>
              <a:t>HVAC Systems, AHU Control &amp; Troubles1hooting </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707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F9FD21-DA75-46CE-A602-56A820EEA586}" type="datetime1">
              <a:rPr lang="en-US" smtClean="0"/>
              <a:t>2/26/2025</a:t>
            </a:fld>
            <a:endParaRPr lang="en-US"/>
          </a:p>
        </p:txBody>
      </p:sp>
      <p:sp>
        <p:nvSpPr>
          <p:cNvPr id="8" name="Footer Placeholder 7"/>
          <p:cNvSpPr>
            <a:spLocks noGrp="1"/>
          </p:cNvSpPr>
          <p:nvPr>
            <p:ph type="ftr" sz="quarter" idx="11"/>
          </p:nvPr>
        </p:nvSpPr>
        <p:spPr/>
        <p:txBody>
          <a:bodyPr/>
          <a:lstStyle/>
          <a:p>
            <a:r>
              <a:rPr lang="en-US"/>
              <a:t>HVAC Systems, AHU Control &amp; Troubles1hooting </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727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E6885C-A7BC-489F-94D3-CCB914436CB4}" type="datetime1">
              <a:rPr lang="en-US" smtClean="0"/>
              <a:t>2/26/2025</a:t>
            </a:fld>
            <a:endParaRPr lang="en-US"/>
          </a:p>
        </p:txBody>
      </p:sp>
      <p:sp>
        <p:nvSpPr>
          <p:cNvPr id="4" name="Footer Placeholder 3"/>
          <p:cNvSpPr>
            <a:spLocks noGrp="1"/>
          </p:cNvSpPr>
          <p:nvPr>
            <p:ph type="ftr" sz="quarter" idx="11"/>
          </p:nvPr>
        </p:nvSpPr>
        <p:spPr/>
        <p:txBody>
          <a:bodyPr/>
          <a:lstStyle/>
          <a:p>
            <a:r>
              <a:rPr lang="en-US"/>
              <a:t>HVAC Systems, AHU Control &amp; Troubles1hooting </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817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76489-751A-4A2E-8461-6A291DE708C8}" type="datetime1">
              <a:rPr lang="en-US" smtClean="0"/>
              <a:t>2/26/2025</a:t>
            </a:fld>
            <a:endParaRPr lang="en-US"/>
          </a:p>
        </p:txBody>
      </p:sp>
      <p:sp>
        <p:nvSpPr>
          <p:cNvPr id="3" name="Footer Placeholder 2"/>
          <p:cNvSpPr>
            <a:spLocks noGrp="1"/>
          </p:cNvSpPr>
          <p:nvPr>
            <p:ph type="ftr" sz="quarter" idx="11"/>
          </p:nvPr>
        </p:nvSpPr>
        <p:spPr/>
        <p:txBody>
          <a:bodyPr/>
          <a:lstStyle/>
          <a:p>
            <a:r>
              <a:rPr lang="en-US"/>
              <a:t>HVAC Systems, AHU Control &amp; Troubles1hooting </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276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B143F3-DC82-47E7-928D-8910B2842A8B}" type="datetime1">
              <a:rPr lang="en-US" smtClean="0"/>
              <a:t>2/26/2025</a:t>
            </a:fld>
            <a:endParaRPr lang="en-US"/>
          </a:p>
        </p:txBody>
      </p:sp>
      <p:sp>
        <p:nvSpPr>
          <p:cNvPr id="6" name="Footer Placeholder 5"/>
          <p:cNvSpPr>
            <a:spLocks noGrp="1"/>
          </p:cNvSpPr>
          <p:nvPr>
            <p:ph type="ftr" sz="quarter" idx="11"/>
          </p:nvPr>
        </p:nvSpPr>
        <p:spPr/>
        <p:txBody>
          <a:bodyPr/>
          <a:lstStyle/>
          <a:p>
            <a:r>
              <a:rPr lang="en-US"/>
              <a:t>HVAC Systems, AHU Control &amp; Troubles1hooting </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286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AC2EBC-F080-42C9-9ED4-76BE2EB9DCE8}" type="datetime1">
              <a:rPr lang="en-US" smtClean="0"/>
              <a:t>2/26/2025</a:t>
            </a:fld>
            <a:endParaRPr lang="en-US"/>
          </a:p>
        </p:txBody>
      </p:sp>
      <p:sp>
        <p:nvSpPr>
          <p:cNvPr id="6" name="Footer Placeholder 5"/>
          <p:cNvSpPr>
            <a:spLocks noGrp="1"/>
          </p:cNvSpPr>
          <p:nvPr>
            <p:ph type="ftr" sz="quarter" idx="11"/>
          </p:nvPr>
        </p:nvSpPr>
        <p:spPr/>
        <p:txBody>
          <a:bodyPr/>
          <a:lstStyle/>
          <a:p>
            <a:r>
              <a:rPr lang="en-US"/>
              <a:t>HVAC Systems, AHU Control &amp; Troubles1hooting </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4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5AEBFCC-3588-4312-B059-A28CDC188F11}" type="datetime1">
              <a:rPr lang="en-US" smtClean="0"/>
              <a:t>2/26/2025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HVAC Systems, AHU Control &amp; Troubles1hooting </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005108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014937" y="1830432"/>
            <a:ext cx="4287254" cy="2282030"/>
          </a:xfrm>
        </p:spPr>
        <p:txBody>
          <a:bodyPr>
            <a:normAutofit/>
          </a:bodyPr>
          <a:lstStyle/>
          <a:p>
            <a:r>
              <a:rPr lang="en-US" sz="2400" b="1" cap="all" dirty="0">
                <a:solidFill>
                  <a:srgbClr val="FF0000"/>
                </a:solidFill>
              </a:rPr>
              <a:t>HVAC </a:t>
            </a:r>
            <a:r>
              <a:rPr lang="en-US" sz="2400" b="1" cap="all" dirty="0">
                <a:solidFill>
                  <a:srgbClr val="FF0000"/>
                </a:solidFill>
                <a:effectLst>
                  <a:outerShdw blurRad="38100" dist="38100" dir="2700000" algn="tl">
                    <a:srgbClr val="000000">
                      <a:alpha val="43137"/>
                    </a:srgbClr>
                  </a:outerShdw>
                </a:effectLst>
              </a:rPr>
              <a:t>System</a:t>
            </a:r>
            <a:br>
              <a:rPr lang="en-US" sz="2400" b="1" cap="all" dirty="0">
                <a:solidFill>
                  <a:srgbClr val="FF0000"/>
                </a:solidFill>
              </a:rPr>
            </a:br>
            <a:r>
              <a:rPr lang="en-US" sz="2400" b="1" cap="all" dirty="0">
                <a:solidFill>
                  <a:srgbClr val="FF0000"/>
                </a:solidFill>
              </a:rPr>
              <a:t>AHU Control &amp; </a:t>
            </a:r>
            <a:r>
              <a:rPr lang="en-US" sz="2400" b="1" cap="all" dirty="0">
                <a:solidFill>
                  <a:srgbClr val="FF0000"/>
                </a:solidFill>
                <a:effectLst>
                  <a:outerShdw blurRad="38100" dist="38100" dir="2700000" algn="tl">
                    <a:srgbClr val="000000">
                      <a:alpha val="43137"/>
                    </a:srgbClr>
                  </a:outerShdw>
                </a:effectLst>
              </a:rPr>
              <a:t>Troubleshooting</a:t>
            </a:r>
            <a:br>
              <a:rPr lang="en-US" sz="900" dirty="0"/>
            </a:br>
            <a:br>
              <a:rPr lang="en-US" sz="900" dirty="0"/>
            </a:br>
            <a:endParaRPr lang="en-US" sz="4050" dirty="0"/>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150340" y="3797196"/>
            <a:ext cx="4016448" cy="877420"/>
          </a:xfrm>
        </p:spPr>
        <p:txBody>
          <a:bodyPr>
            <a:noAutofit/>
          </a:bodyPr>
          <a:lstStyle/>
          <a:p>
            <a:pPr>
              <a:spcAft>
                <a:spcPts val="450"/>
              </a:spcAft>
            </a:pPr>
            <a:r>
              <a:rPr lang="en-US" sz="1050" b="1" dirty="0"/>
              <a:t>Dr Hassan Hassoon ALDelfi</a:t>
            </a:r>
          </a:p>
          <a:p>
            <a:pPr marL="0" marR="0" algn="ctr" rtl="1">
              <a:tabLst>
                <a:tab pos="6647815" algn="l"/>
              </a:tabLst>
            </a:pPr>
            <a:r>
              <a:rPr lang="en-US" sz="1800" b="1">
                <a:effectLst/>
                <a:latin typeface="Arial Narrow" panose="020B0606020202030204" pitchFamily="34" charset="0"/>
                <a:ea typeface="Times New Roman" panose="02020603050405020304" pitchFamily="18" charset="0"/>
                <a:cs typeface="Traditional Arabic" panose="02020603050405020304" pitchFamily="18" charset="-78"/>
              </a:rPr>
              <a:t>Sustainability and Human Response </a:t>
            </a:r>
          </a:p>
          <a:p>
            <a:pPr marL="0" marR="0" algn="ctr" rtl="1">
              <a:tabLst>
                <a:tab pos="6647815" algn="l"/>
              </a:tabLst>
            </a:pPr>
            <a:r>
              <a:rPr lang="en-US" sz="1800" b="1">
                <a:effectLst/>
                <a:latin typeface="Arial Narrow" panose="020B0606020202030204" pitchFamily="34" charset="0"/>
                <a:ea typeface="Times New Roman" panose="02020603050405020304" pitchFamily="18" charset="0"/>
                <a:cs typeface="Traditional Arabic" panose="02020603050405020304" pitchFamily="18" charset="-78"/>
              </a:rPr>
              <a:t>INDS  328</a:t>
            </a:r>
            <a:endParaRPr lang="en-US" sz="1800">
              <a:effectLst/>
              <a:latin typeface="Times New Roman" panose="02020603050405020304" pitchFamily="18" charset="0"/>
              <a:ea typeface="Times New Roman" panose="02020603050405020304" pitchFamily="18" charset="0"/>
              <a:cs typeface="Traditional Arabic" panose="02020603050405020304" pitchFamily="18" charset="-78"/>
            </a:endParaRPr>
          </a:p>
          <a:p>
            <a:pPr>
              <a:spcAft>
                <a:spcPts val="450"/>
              </a:spcAft>
            </a:pPr>
            <a:r>
              <a:rPr lang="en-US" sz="1050" dirty="0"/>
              <a:t>Semester 1</a:t>
            </a:r>
          </a:p>
          <a:p>
            <a:pPr>
              <a:spcAft>
                <a:spcPts val="450"/>
              </a:spcAft>
            </a:pPr>
            <a:r>
              <a:rPr lang="en-US" sz="1050" dirty="0"/>
              <a:t>Week 7</a:t>
            </a:r>
          </a:p>
          <a:p>
            <a:pPr>
              <a:spcAft>
                <a:spcPts val="450"/>
              </a:spcAft>
            </a:pPr>
            <a:r>
              <a:rPr lang="en-US" sz="1050" dirty="0"/>
              <a:t>Date </a:t>
            </a:r>
          </a:p>
        </p:txBody>
      </p:sp>
      <p:pic>
        <p:nvPicPr>
          <p:cNvPr id="4" name="Picture 3">
            <a:extLst>
              <a:ext uri="{FF2B5EF4-FFF2-40B4-BE49-F238E27FC236}">
                <a16:creationId xmlns:a16="http://schemas.microsoft.com/office/drawing/2014/main" id="{99A583D1-0187-937D-BA97-A4E9ED6DBA42}"/>
              </a:ext>
            </a:extLst>
          </p:cNvPr>
          <p:cNvPicPr>
            <a:picLocks noChangeAspect="1"/>
          </p:cNvPicPr>
          <p:nvPr/>
        </p:nvPicPr>
        <p:blipFill rotWithShape="1">
          <a:blip r:embed="rId3"/>
          <a:srcRect r="1" b="1"/>
          <a:stretch/>
        </p:blipFill>
        <p:spPr>
          <a:xfrm>
            <a:off x="930878" y="2216429"/>
            <a:ext cx="2425601" cy="2425601"/>
          </a:xfrm>
          <a:prstGeom prst="rect">
            <a:avLst/>
          </a:prstGeom>
        </p:spPr>
      </p:pic>
    </p:spTree>
    <p:extLst>
      <p:ext uri="{BB962C8B-B14F-4D97-AF65-F5344CB8AC3E}">
        <p14:creationId xmlns:p14="http://schemas.microsoft.com/office/powerpoint/2010/main" val="19421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162800" cy="856488"/>
          </a:xfrm>
        </p:spPr>
        <p:txBody>
          <a:bodyPr/>
          <a:lstStyle/>
          <a:p>
            <a:r>
              <a:rPr lang="en-US" dirty="0">
                <a:solidFill>
                  <a:schemeClr val="tx1"/>
                </a:solidFill>
              </a:rPr>
              <a:t>HVAC System Components</a:t>
            </a:r>
          </a:p>
        </p:txBody>
      </p:sp>
      <p:sp>
        <p:nvSpPr>
          <p:cNvPr id="3" name="Content Placeholder 2"/>
          <p:cNvSpPr>
            <a:spLocks noGrp="1"/>
          </p:cNvSpPr>
          <p:nvPr>
            <p:ph idx="1"/>
          </p:nvPr>
        </p:nvSpPr>
        <p:spPr>
          <a:xfrm>
            <a:off x="381000" y="1600200"/>
            <a:ext cx="8229600" cy="4953000"/>
          </a:xfrm>
        </p:spPr>
        <p:txBody>
          <a:bodyPr>
            <a:normAutofit/>
          </a:bodyPr>
          <a:lstStyle/>
          <a:p>
            <a:pPr marL="0" indent="0">
              <a:buNone/>
            </a:pPr>
            <a:r>
              <a:rPr lang="en-US" sz="3600" b="1" dirty="0">
                <a:solidFill>
                  <a:schemeClr val="bg2">
                    <a:lumMod val="40000"/>
                    <a:lumOff val="60000"/>
                  </a:schemeClr>
                </a:solidFill>
              </a:rPr>
              <a:t>4.  </a:t>
            </a:r>
            <a:r>
              <a:rPr lang="en-US" sz="3600" b="1" u="sng" dirty="0">
                <a:solidFill>
                  <a:schemeClr val="bg2">
                    <a:lumMod val="40000"/>
                    <a:lumOff val="60000"/>
                  </a:schemeClr>
                </a:solidFill>
              </a:rPr>
              <a:t>Air Handling Unit (AHU)</a:t>
            </a:r>
          </a:p>
        </p:txBody>
      </p:sp>
      <p:sp>
        <p:nvSpPr>
          <p:cNvPr id="4" name="Footer Placeholder 3"/>
          <p:cNvSpPr>
            <a:spLocks noGrp="1"/>
          </p:cNvSpPr>
          <p:nvPr>
            <p:ph type="ftr" sz="quarter" idx="11"/>
          </p:nvPr>
        </p:nvSpPr>
        <p:spPr>
          <a:xfrm>
            <a:off x="152400" y="6400800"/>
            <a:ext cx="3352800" cy="365125"/>
          </a:xfrm>
        </p:spPr>
        <p:txBody>
          <a:bodyPr/>
          <a:lstStyle/>
          <a:p>
            <a:r>
              <a:rPr lang="en-US" dirty="0"/>
              <a:t>HVAC Systems, AHU Control &amp; Troubles1hooting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209801"/>
            <a:ext cx="7010400" cy="4291866"/>
          </a:xfrm>
          <a:prstGeom prst="rect">
            <a:avLst/>
          </a:prstGeom>
        </p:spPr>
      </p:pic>
      <p:sp>
        <p:nvSpPr>
          <p:cNvPr id="7" name="TextBox 6"/>
          <p:cNvSpPr txBox="1"/>
          <p:nvPr/>
        </p:nvSpPr>
        <p:spPr>
          <a:xfrm>
            <a:off x="1219200" y="6132335"/>
            <a:ext cx="1600200" cy="338554"/>
          </a:xfrm>
          <a:prstGeom prst="rect">
            <a:avLst/>
          </a:prstGeom>
          <a:noFill/>
        </p:spPr>
        <p:txBody>
          <a:bodyPr wrap="square" rtlCol="0">
            <a:spAutoFit/>
          </a:bodyPr>
          <a:lstStyle/>
          <a:p>
            <a:r>
              <a:rPr lang="en-US" sz="1600" b="1" dirty="0">
                <a:solidFill>
                  <a:schemeClr val="bg1"/>
                </a:solidFill>
              </a:rPr>
              <a:t>Supply Duct</a:t>
            </a:r>
          </a:p>
        </p:txBody>
      </p:sp>
      <p:sp>
        <p:nvSpPr>
          <p:cNvPr id="8" name="TextBox 7"/>
          <p:cNvSpPr txBox="1"/>
          <p:nvPr/>
        </p:nvSpPr>
        <p:spPr>
          <a:xfrm>
            <a:off x="3505200" y="6162836"/>
            <a:ext cx="762000" cy="369332"/>
          </a:xfrm>
          <a:prstGeom prst="rect">
            <a:avLst/>
          </a:prstGeom>
          <a:noFill/>
        </p:spPr>
        <p:txBody>
          <a:bodyPr wrap="square" rtlCol="0">
            <a:spAutoFit/>
          </a:bodyPr>
          <a:lstStyle/>
          <a:p>
            <a:r>
              <a:rPr lang="en-US" dirty="0">
                <a:solidFill>
                  <a:schemeClr val="bg1"/>
                </a:solidFill>
              </a:rPr>
              <a:t>Fan</a:t>
            </a:r>
          </a:p>
        </p:txBody>
      </p:sp>
      <p:sp>
        <p:nvSpPr>
          <p:cNvPr id="9" name="TextBox 8"/>
          <p:cNvSpPr txBox="1"/>
          <p:nvPr/>
        </p:nvSpPr>
        <p:spPr>
          <a:xfrm>
            <a:off x="4229100" y="6132335"/>
            <a:ext cx="1143000" cy="430887"/>
          </a:xfrm>
          <a:prstGeom prst="rect">
            <a:avLst/>
          </a:prstGeom>
          <a:noFill/>
        </p:spPr>
        <p:txBody>
          <a:bodyPr wrap="square" rtlCol="0">
            <a:spAutoFit/>
          </a:bodyPr>
          <a:lstStyle/>
          <a:p>
            <a:pPr algn="ctr"/>
            <a:r>
              <a:rPr lang="en-US" sz="1100" b="1" dirty="0">
                <a:solidFill>
                  <a:schemeClr val="bg1"/>
                </a:solidFill>
              </a:rPr>
              <a:t>Vibration Connection</a:t>
            </a:r>
          </a:p>
        </p:txBody>
      </p:sp>
      <p:sp>
        <p:nvSpPr>
          <p:cNvPr id="10" name="TextBox 9"/>
          <p:cNvSpPr txBox="1"/>
          <p:nvPr/>
        </p:nvSpPr>
        <p:spPr>
          <a:xfrm>
            <a:off x="5372100" y="6116669"/>
            <a:ext cx="838200" cy="461665"/>
          </a:xfrm>
          <a:prstGeom prst="rect">
            <a:avLst/>
          </a:prstGeom>
          <a:noFill/>
        </p:spPr>
        <p:txBody>
          <a:bodyPr wrap="square" rtlCol="0">
            <a:spAutoFit/>
          </a:bodyPr>
          <a:lstStyle/>
          <a:p>
            <a:pPr algn="ctr"/>
            <a:r>
              <a:rPr lang="en-US" sz="1200" b="1" dirty="0">
                <a:solidFill>
                  <a:schemeClr val="bg1"/>
                </a:solidFill>
              </a:rPr>
              <a:t>Cooling Coil</a:t>
            </a:r>
          </a:p>
        </p:txBody>
      </p:sp>
      <p:sp>
        <p:nvSpPr>
          <p:cNvPr id="11" name="TextBox 10"/>
          <p:cNvSpPr txBox="1"/>
          <p:nvPr/>
        </p:nvSpPr>
        <p:spPr>
          <a:xfrm>
            <a:off x="6210300" y="6126355"/>
            <a:ext cx="762000" cy="461665"/>
          </a:xfrm>
          <a:prstGeom prst="rect">
            <a:avLst/>
          </a:prstGeom>
          <a:noFill/>
        </p:spPr>
        <p:txBody>
          <a:bodyPr wrap="square" rtlCol="0">
            <a:spAutoFit/>
          </a:bodyPr>
          <a:lstStyle/>
          <a:p>
            <a:pPr algn="ctr"/>
            <a:r>
              <a:rPr lang="en-US" sz="1200" b="1" dirty="0">
                <a:solidFill>
                  <a:schemeClr val="bg1"/>
                </a:solidFill>
              </a:rPr>
              <a:t>Filter Section</a:t>
            </a:r>
          </a:p>
        </p:txBody>
      </p:sp>
      <p:sp>
        <p:nvSpPr>
          <p:cNvPr id="12" name="TextBox 11"/>
          <p:cNvSpPr txBox="1"/>
          <p:nvPr/>
        </p:nvSpPr>
        <p:spPr>
          <a:xfrm>
            <a:off x="6781800" y="6163112"/>
            <a:ext cx="1371600" cy="307777"/>
          </a:xfrm>
          <a:prstGeom prst="rect">
            <a:avLst/>
          </a:prstGeom>
          <a:noFill/>
        </p:spPr>
        <p:txBody>
          <a:bodyPr wrap="square" rtlCol="0">
            <a:spAutoFit/>
          </a:bodyPr>
          <a:lstStyle/>
          <a:p>
            <a:pPr algn="ctr"/>
            <a:r>
              <a:rPr lang="en-US" sz="1400" b="1" dirty="0">
                <a:solidFill>
                  <a:schemeClr val="bg1"/>
                </a:solidFill>
              </a:rPr>
              <a:t>Return Duct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10" y="2209802"/>
            <a:ext cx="7113590" cy="4368532"/>
          </a:xfrm>
          <a:prstGeom prst="rect">
            <a:avLst/>
          </a:prstGeom>
        </p:spPr>
      </p:pic>
    </p:spTree>
    <p:extLst>
      <p:ext uri="{BB962C8B-B14F-4D97-AF65-F5344CB8AC3E}">
        <p14:creationId xmlns:p14="http://schemas.microsoft.com/office/powerpoint/2010/main" val="203804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315200" cy="856488"/>
          </a:xfrm>
        </p:spPr>
        <p:txBody>
          <a:bodyPr/>
          <a:lstStyle/>
          <a:p>
            <a:r>
              <a:rPr lang="en-US" dirty="0">
                <a:solidFill>
                  <a:schemeClr val="tx1"/>
                </a:solidFill>
              </a:rPr>
              <a:t>HVAC System Components</a:t>
            </a:r>
          </a:p>
        </p:txBody>
      </p:sp>
      <p:sp>
        <p:nvSpPr>
          <p:cNvPr id="3" name="Content Placeholder 2"/>
          <p:cNvSpPr>
            <a:spLocks noGrp="1"/>
          </p:cNvSpPr>
          <p:nvPr>
            <p:ph idx="1"/>
          </p:nvPr>
        </p:nvSpPr>
        <p:spPr>
          <a:xfrm>
            <a:off x="457200" y="1447800"/>
            <a:ext cx="8229600" cy="4876800"/>
          </a:xfrm>
        </p:spPr>
        <p:txBody>
          <a:bodyPr>
            <a:normAutofit/>
          </a:bodyPr>
          <a:lstStyle/>
          <a:p>
            <a:pPr marL="0" indent="0">
              <a:buNone/>
            </a:pPr>
            <a:r>
              <a:rPr lang="en-US" sz="3600" b="1" dirty="0">
                <a:solidFill>
                  <a:schemeClr val="bg2">
                    <a:lumMod val="40000"/>
                    <a:lumOff val="60000"/>
                  </a:schemeClr>
                </a:solidFill>
              </a:rPr>
              <a:t>5. </a:t>
            </a:r>
            <a:r>
              <a:rPr lang="en-US" sz="3600" b="1" u="sng" dirty="0">
                <a:solidFill>
                  <a:schemeClr val="bg2">
                    <a:lumMod val="40000"/>
                    <a:lumOff val="60000"/>
                  </a:schemeClr>
                </a:solidFill>
              </a:rPr>
              <a:t>VAV (Variable Air Volume)</a:t>
            </a:r>
            <a:endParaRPr lang="en-US" sz="3600" u="sng" dirty="0"/>
          </a:p>
        </p:txBody>
      </p:sp>
      <p:sp>
        <p:nvSpPr>
          <p:cNvPr id="4" name="Footer Placeholder 3"/>
          <p:cNvSpPr>
            <a:spLocks noGrp="1"/>
          </p:cNvSpPr>
          <p:nvPr>
            <p:ph type="ftr" sz="quarter" idx="11"/>
          </p:nvPr>
        </p:nvSpPr>
        <p:spPr>
          <a:xfrm>
            <a:off x="0" y="6356350"/>
            <a:ext cx="3352800" cy="365125"/>
          </a:xfrm>
        </p:spPr>
        <p:txBody>
          <a:bodyPr/>
          <a:lstStyle/>
          <a:p>
            <a:r>
              <a:rPr lang="en-US" dirty="0"/>
              <a:t> HVAC Systems, AHU Control &amp; Troubles1hooting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33600"/>
            <a:ext cx="6508057" cy="38961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1" y="2019792"/>
            <a:ext cx="6508056" cy="4457208"/>
          </a:xfrm>
          <a:prstGeom prst="rect">
            <a:avLst/>
          </a:prstGeom>
        </p:spPr>
      </p:pic>
    </p:spTree>
    <p:extLst>
      <p:ext uri="{BB962C8B-B14F-4D97-AF65-F5344CB8AC3E}">
        <p14:creationId xmlns:p14="http://schemas.microsoft.com/office/powerpoint/2010/main" val="166128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086600" cy="856488"/>
          </a:xfrm>
        </p:spPr>
        <p:txBody>
          <a:bodyPr/>
          <a:lstStyle/>
          <a:p>
            <a:r>
              <a:rPr lang="en-US" dirty="0">
                <a:solidFill>
                  <a:schemeClr val="tx1"/>
                </a:solidFill>
              </a:rPr>
              <a:t>HVAC System Components</a:t>
            </a:r>
            <a:endParaRPr lang="en-US" dirty="0"/>
          </a:p>
        </p:txBody>
      </p:sp>
      <p:sp>
        <p:nvSpPr>
          <p:cNvPr id="3" name="Content Placeholder 2"/>
          <p:cNvSpPr>
            <a:spLocks noGrp="1"/>
          </p:cNvSpPr>
          <p:nvPr>
            <p:ph idx="1"/>
          </p:nvPr>
        </p:nvSpPr>
        <p:spPr>
          <a:xfrm>
            <a:off x="457200" y="1371600"/>
            <a:ext cx="8229600" cy="5105400"/>
          </a:xfrm>
        </p:spPr>
        <p:txBody>
          <a:bodyPr/>
          <a:lstStyle/>
          <a:p>
            <a:pPr marL="0" indent="0">
              <a:buNone/>
            </a:pPr>
            <a:r>
              <a:rPr lang="en-US" sz="2800" b="1" dirty="0">
                <a:solidFill>
                  <a:schemeClr val="bg2">
                    <a:lumMod val="40000"/>
                    <a:lumOff val="60000"/>
                  </a:schemeClr>
                </a:solidFill>
              </a:rPr>
              <a:t>6. </a:t>
            </a:r>
            <a:r>
              <a:rPr lang="en-US" sz="2800" b="1" u="sng" dirty="0">
                <a:solidFill>
                  <a:schemeClr val="bg2">
                    <a:lumMod val="40000"/>
                    <a:lumOff val="60000"/>
                  </a:schemeClr>
                </a:solidFill>
              </a:rPr>
              <a:t>Ductworks &amp; Air Terminals </a:t>
            </a:r>
            <a:endParaRPr lang="en-US" sz="2800" u="sng" dirty="0"/>
          </a:p>
          <a:p>
            <a:pPr marL="0" indent="0">
              <a:buNone/>
            </a:pPr>
            <a:endParaRPr lang="en-US" dirty="0"/>
          </a:p>
        </p:txBody>
      </p:sp>
      <p:sp>
        <p:nvSpPr>
          <p:cNvPr id="4" name="Footer Placeholder 3"/>
          <p:cNvSpPr>
            <a:spLocks noGrp="1"/>
          </p:cNvSpPr>
          <p:nvPr>
            <p:ph type="ftr" sz="quarter" idx="11"/>
          </p:nvPr>
        </p:nvSpPr>
        <p:spPr>
          <a:xfrm>
            <a:off x="0" y="6356350"/>
            <a:ext cx="3352800" cy="365125"/>
          </a:xfrm>
        </p:spPr>
        <p:txBody>
          <a:bodyPr/>
          <a:lstStyle/>
          <a:p>
            <a:r>
              <a:rPr lang="en-US" dirty="0"/>
              <a:t> HVAC Systems, AHU Control &amp; Troubles1hooting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85310"/>
            <a:ext cx="6805613" cy="451549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1847615"/>
            <a:ext cx="6805613" cy="4667015"/>
          </a:xfrm>
          <a:prstGeom prst="rect">
            <a:avLst/>
          </a:prstGeom>
        </p:spPr>
      </p:pic>
    </p:spTree>
    <p:extLst>
      <p:ext uri="{BB962C8B-B14F-4D97-AF65-F5344CB8AC3E}">
        <p14:creationId xmlns:p14="http://schemas.microsoft.com/office/powerpoint/2010/main" val="38484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56488"/>
          </a:xfrm>
        </p:spPr>
        <p:txBody>
          <a:bodyPr/>
          <a:lstStyle/>
          <a:p>
            <a:r>
              <a:rPr lang="en-US" dirty="0">
                <a:solidFill>
                  <a:schemeClr val="tx1"/>
                </a:solidFill>
              </a:rPr>
              <a:t>AHU Control &amp; Troubleshooting</a:t>
            </a:r>
          </a:p>
        </p:txBody>
      </p:sp>
      <p:sp>
        <p:nvSpPr>
          <p:cNvPr id="3" name="Content Placeholder 2"/>
          <p:cNvSpPr>
            <a:spLocks noGrp="1"/>
          </p:cNvSpPr>
          <p:nvPr>
            <p:ph idx="1"/>
          </p:nvPr>
        </p:nvSpPr>
        <p:spPr>
          <a:xfrm>
            <a:off x="457200" y="1295400"/>
            <a:ext cx="8229600" cy="5181600"/>
          </a:xfrm>
        </p:spPr>
        <p:txBody>
          <a:bodyPr>
            <a:normAutofit/>
          </a:bodyPr>
          <a:lstStyle/>
          <a:p>
            <a:endParaRPr lang="en-US" sz="3200" b="1" u="sng" dirty="0">
              <a:solidFill>
                <a:schemeClr val="bg2">
                  <a:lumMod val="20000"/>
                  <a:lumOff val="80000"/>
                </a:schemeClr>
              </a:solidFill>
            </a:endParaRPr>
          </a:p>
          <a:p>
            <a:r>
              <a:rPr lang="en-US" sz="3200" b="1" u="sng" dirty="0">
                <a:solidFill>
                  <a:schemeClr val="bg2">
                    <a:lumMod val="20000"/>
                    <a:lumOff val="80000"/>
                  </a:schemeClr>
                </a:solidFill>
              </a:rPr>
              <a:t>Control Concept </a:t>
            </a:r>
          </a:p>
          <a:p>
            <a:pPr marL="514350" indent="-514350">
              <a:buFont typeface="+mj-lt"/>
              <a:buAutoNum type="arabicPeriod"/>
            </a:pPr>
            <a:r>
              <a:rPr lang="en-US" sz="2800" b="1" dirty="0"/>
              <a:t>Sensor </a:t>
            </a:r>
          </a:p>
          <a:p>
            <a:pPr marL="514350" indent="-514350">
              <a:buFont typeface="+mj-lt"/>
              <a:buAutoNum type="arabicPeriod"/>
            </a:pPr>
            <a:r>
              <a:rPr lang="en-US" sz="2800" b="1" dirty="0"/>
              <a:t>Controller Device (Brain)</a:t>
            </a:r>
          </a:p>
          <a:p>
            <a:pPr marL="514350" indent="-514350">
              <a:buFont typeface="+mj-lt"/>
              <a:buAutoNum type="arabicPeriod"/>
            </a:pPr>
            <a:r>
              <a:rPr lang="en-US" sz="2800" b="1" dirty="0"/>
              <a:t>Actuator</a:t>
            </a:r>
          </a:p>
          <a:p>
            <a:pPr marL="0" indent="0">
              <a:buNone/>
            </a:pPr>
            <a:endParaRPr lang="en-US" sz="2800" b="1" dirty="0"/>
          </a:p>
          <a:p>
            <a:pPr marL="0" indent="0">
              <a:buNone/>
            </a:pPr>
            <a:r>
              <a:rPr lang="en-US" sz="2800" b="1" dirty="0"/>
              <a:t> </a:t>
            </a:r>
          </a:p>
        </p:txBody>
      </p:sp>
      <p:sp>
        <p:nvSpPr>
          <p:cNvPr id="4" name="Footer Placeholder 3"/>
          <p:cNvSpPr>
            <a:spLocks noGrp="1"/>
          </p:cNvSpPr>
          <p:nvPr>
            <p:ph type="ftr" sz="quarter" idx="11"/>
          </p:nvPr>
        </p:nvSpPr>
        <p:spPr>
          <a:xfrm>
            <a:off x="0" y="6356350"/>
            <a:ext cx="3352800" cy="365125"/>
          </a:xfrm>
        </p:spPr>
        <p:txBody>
          <a:bodyPr/>
          <a:lstStyle/>
          <a:p>
            <a:r>
              <a:rPr lang="en-US" dirty="0"/>
              <a:t> HVAC Systems, AHU Control &amp; Troubles1hooting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7" name="Rounded Rectangle 6"/>
          <p:cNvSpPr/>
          <p:nvPr/>
        </p:nvSpPr>
        <p:spPr>
          <a:xfrm>
            <a:off x="457200" y="4191000"/>
            <a:ext cx="1676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Sensor </a:t>
            </a:r>
          </a:p>
        </p:txBody>
      </p:sp>
      <p:sp>
        <p:nvSpPr>
          <p:cNvPr id="8" name="Right Arrow 7"/>
          <p:cNvSpPr/>
          <p:nvPr/>
        </p:nvSpPr>
        <p:spPr>
          <a:xfrm>
            <a:off x="2133600" y="4526280"/>
            <a:ext cx="1676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10000" y="4221480"/>
            <a:ext cx="1676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Controller</a:t>
            </a:r>
            <a:r>
              <a:rPr lang="en-US" b="1" dirty="0"/>
              <a:t>  </a:t>
            </a:r>
          </a:p>
        </p:txBody>
      </p:sp>
      <p:sp>
        <p:nvSpPr>
          <p:cNvPr id="10" name="Right Arrow 9"/>
          <p:cNvSpPr/>
          <p:nvPr/>
        </p:nvSpPr>
        <p:spPr>
          <a:xfrm>
            <a:off x="5486400" y="4495800"/>
            <a:ext cx="1676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162800" y="4191000"/>
            <a:ext cx="1676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Actuator</a:t>
            </a:r>
          </a:p>
        </p:txBody>
      </p:sp>
      <p:sp>
        <p:nvSpPr>
          <p:cNvPr id="13" name="TextBox 12"/>
          <p:cNvSpPr txBox="1"/>
          <p:nvPr/>
        </p:nvSpPr>
        <p:spPr>
          <a:xfrm>
            <a:off x="2438400" y="4311134"/>
            <a:ext cx="800100" cy="369332"/>
          </a:xfrm>
          <a:prstGeom prst="rect">
            <a:avLst/>
          </a:prstGeom>
          <a:noFill/>
        </p:spPr>
        <p:txBody>
          <a:bodyPr wrap="square" rtlCol="0">
            <a:spAutoFit/>
          </a:bodyPr>
          <a:lstStyle/>
          <a:p>
            <a:r>
              <a:rPr lang="en-US" dirty="0"/>
              <a:t>Input</a:t>
            </a:r>
          </a:p>
        </p:txBody>
      </p:sp>
      <p:sp>
        <p:nvSpPr>
          <p:cNvPr id="14" name="TextBox 13"/>
          <p:cNvSpPr txBox="1"/>
          <p:nvPr/>
        </p:nvSpPr>
        <p:spPr>
          <a:xfrm>
            <a:off x="5562600" y="4311134"/>
            <a:ext cx="1066800" cy="369332"/>
          </a:xfrm>
          <a:prstGeom prst="rect">
            <a:avLst/>
          </a:prstGeom>
          <a:noFill/>
        </p:spPr>
        <p:txBody>
          <a:bodyPr wrap="square" rtlCol="0">
            <a:spAutoFit/>
          </a:bodyPr>
          <a:lstStyle/>
          <a:p>
            <a:r>
              <a:rPr lang="en-US" dirty="0"/>
              <a:t>Output</a:t>
            </a:r>
          </a:p>
        </p:txBody>
      </p:sp>
      <p:sp>
        <p:nvSpPr>
          <p:cNvPr id="6" name="TextBox 5"/>
          <p:cNvSpPr txBox="1"/>
          <p:nvPr/>
        </p:nvSpPr>
        <p:spPr>
          <a:xfrm>
            <a:off x="1752600" y="5791200"/>
            <a:ext cx="2057400" cy="400110"/>
          </a:xfrm>
          <a:prstGeom prst="rect">
            <a:avLst/>
          </a:prstGeom>
          <a:noFill/>
        </p:spPr>
        <p:txBody>
          <a:bodyPr wrap="square" rtlCol="0">
            <a:spAutoFit/>
          </a:bodyPr>
          <a:lstStyle/>
          <a:p>
            <a:r>
              <a:rPr lang="en-US" sz="2000" dirty="0"/>
              <a:t>Set Point (Value)</a:t>
            </a:r>
          </a:p>
        </p:txBody>
      </p:sp>
      <p:sp>
        <p:nvSpPr>
          <p:cNvPr id="12" name="Bent-Up Arrow 11"/>
          <p:cNvSpPr/>
          <p:nvPr/>
        </p:nvSpPr>
        <p:spPr>
          <a:xfrm>
            <a:off x="3810000" y="5486400"/>
            <a:ext cx="990600" cy="628710"/>
          </a:xfrm>
          <a:prstGeom prst="bentUpArrow">
            <a:avLst>
              <a:gd name="adj1" fmla="val 2178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9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500" fill="hold"/>
                                        <p:tgtEl>
                                          <p:spTgt spid="6"/>
                                        </p:tgtEl>
                                        <p:attrNameLst>
                                          <p:attrName>ppt_x</p:attrName>
                                        </p:attrNameLst>
                                      </p:cBhvr>
                                      <p:tavLst>
                                        <p:tav tm="0">
                                          <p:val>
                                            <p:strVal val="#ppt_x"/>
                                          </p:val>
                                        </p:tav>
                                        <p:tav tm="100000">
                                          <p:val>
                                            <p:strVal val="#ppt_x"/>
                                          </p:val>
                                        </p:tav>
                                      </p:tavLst>
                                    </p:anim>
                                    <p:anim calcmode="lin" valueType="num">
                                      <p:cBhvr additive="base">
                                        <p:cTn id="7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9" grpId="0" animBg="1"/>
      <p:bldP spid="10" grpId="0" animBg="1"/>
      <p:bldP spid="11" grpId="0" animBg="1"/>
      <p:bldP spid="13" grpId="0"/>
      <p:bldP spid="14" grpId="0"/>
      <p:bldP spid="6"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32688"/>
          </a:xfrm>
        </p:spPr>
        <p:txBody>
          <a:bodyPr/>
          <a:lstStyle/>
          <a:p>
            <a:r>
              <a:rPr lang="en-US" dirty="0">
                <a:solidFill>
                  <a:schemeClr val="tx1"/>
                </a:solidFill>
              </a:rPr>
              <a:t>AHU Control &amp; Troubleshooting</a:t>
            </a:r>
            <a:endParaRPr lang="en-US" dirty="0"/>
          </a:p>
        </p:txBody>
      </p:sp>
      <p:sp>
        <p:nvSpPr>
          <p:cNvPr id="4" name="Footer Placeholder 3"/>
          <p:cNvSpPr>
            <a:spLocks noGrp="1"/>
          </p:cNvSpPr>
          <p:nvPr>
            <p:ph type="ftr" sz="quarter" idx="11"/>
          </p:nvPr>
        </p:nvSpPr>
        <p:spPr>
          <a:xfrm>
            <a:off x="0" y="6356350"/>
            <a:ext cx="3352800" cy="365125"/>
          </a:xfrm>
        </p:spPr>
        <p:txBody>
          <a:bodyPr/>
          <a:lstStyle/>
          <a:p>
            <a:r>
              <a:rPr lang="en-US" dirty="0"/>
              <a:t> HVAC Systems, AHU Control &amp; Troubles1hooting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20" name="Rounded Rectangle 19"/>
          <p:cNvSpPr/>
          <p:nvPr/>
        </p:nvSpPr>
        <p:spPr>
          <a:xfrm>
            <a:off x="457200" y="1752600"/>
            <a:ext cx="1676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Sensor </a:t>
            </a:r>
          </a:p>
        </p:txBody>
      </p:sp>
      <p:sp>
        <p:nvSpPr>
          <p:cNvPr id="21" name="Right Arrow 20"/>
          <p:cNvSpPr/>
          <p:nvPr/>
        </p:nvSpPr>
        <p:spPr>
          <a:xfrm>
            <a:off x="2133600" y="2087880"/>
            <a:ext cx="1524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657600" y="1783080"/>
            <a:ext cx="1828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Controller</a:t>
            </a:r>
            <a:r>
              <a:rPr lang="en-US" sz="2000" b="1" dirty="0"/>
              <a:t> </a:t>
            </a:r>
          </a:p>
        </p:txBody>
      </p:sp>
      <p:sp>
        <p:nvSpPr>
          <p:cNvPr id="23" name="Right Arrow 22"/>
          <p:cNvSpPr/>
          <p:nvPr/>
        </p:nvSpPr>
        <p:spPr>
          <a:xfrm>
            <a:off x="5562600" y="2133600"/>
            <a:ext cx="1600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162800" y="1752600"/>
            <a:ext cx="1676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Actuator</a:t>
            </a:r>
          </a:p>
        </p:txBody>
      </p:sp>
      <p:sp>
        <p:nvSpPr>
          <p:cNvPr id="25" name="TextBox 24"/>
          <p:cNvSpPr txBox="1"/>
          <p:nvPr/>
        </p:nvSpPr>
        <p:spPr>
          <a:xfrm>
            <a:off x="2438400" y="1872734"/>
            <a:ext cx="800100" cy="369332"/>
          </a:xfrm>
          <a:prstGeom prst="rect">
            <a:avLst/>
          </a:prstGeom>
          <a:noFill/>
        </p:spPr>
        <p:txBody>
          <a:bodyPr wrap="square" rtlCol="0">
            <a:spAutoFit/>
          </a:bodyPr>
          <a:lstStyle/>
          <a:p>
            <a:r>
              <a:rPr lang="en-US" dirty="0"/>
              <a:t>Input</a:t>
            </a:r>
          </a:p>
        </p:txBody>
      </p:sp>
      <p:sp>
        <p:nvSpPr>
          <p:cNvPr id="26" name="TextBox 25"/>
          <p:cNvSpPr txBox="1"/>
          <p:nvPr/>
        </p:nvSpPr>
        <p:spPr>
          <a:xfrm>
            <a:off x="5562600" y="1872734"/>
            <a:ext cx="1066800" cy="369332"/>
          </a:xfrm>
          <a:prstGeom prst="rect">
            <a:avLst/>
          </a:prstGeom>
          <a:noFill/>
        </p:spPr>
        <p:txBody>
          <a:bodyPr wrap="square" rtlCol="0">
            <a:spAutoFit/>
          </a:bodyPr>
          <a:lstStyle/>
          <a:p>
            <a:r>
              <a:rPr lang="en-US" dirty="0"/>
              <a:t>Output</a:t>
            </a:r>
          </a:p>
        </p:txBody>
      </p:sp>
      <p:sp>
        <p:nvSpPr>
          <p:cNvPr id="3" name="TextBox 2"/>
          <p:cNvSpPr txBox="1"/>
          <p:nvPr/>
        </p:nvSpPr>
        <p:spPr>
          <a:xfrm>
            <a:off x="232410" y="3505199"/>
            <a:ext cx="2739390" cy="2215991"/>
          </a:xfrm>
          <a:prstGeom prst="rect">
            <a:avLst/>
          </a:prstGeom>
          <a:noFill/>
        </p:spPr>
        <p:txBody>
          <a:bodyPr wrap="square" rtlCol="0">
            <a:spAutoFit/>
          </a:bodyPr>
          <a:lstStyle/>
          <a:p>
            <a:r>
              <a:rPr lang="en-US" sz="2400" dirty="0"/>
              <a:t>1- Thermostat</a:t>
            </a:r>
          </a:p>
          <a:p>
            <a:r>
              <a:rPr lang="en-US" sz="2400" dirty="0"/>
              <a:t>2- Pressure Gauge</a:t>
            </a:r>
          </a:p>
          <a:p>
            <a:r>
              <a:rPr lang="en-US" sz="2400" dirty="0"/>
              <a:t>3- R.H % Sensor</a:t>
            </a:r>
          </a:p>
          <a:p>
            <a:r>
              <a:rPr lang="en-US" sz="2400" dirty="0"/>
              <a:t>4- DPS</a:t>
            </a:r>
          </a:p>
          <a:p>
            <a:r>
              <a:rPr lang="en-US" sz="2400" dirty="0"/>
              <a:t>5- Flow Switch  </a:t>
            </a:r>
          </a:p>
          <a:p>
            <a:endParaRPr lang="en-US" dirty="0"/>
          </a:p>
        </p:txBody>
      </p:sp>
      <p:sp>
        <p:nvSpPr>
          <p:cNvPr id="6" name="TextBox 5"/>
          <p:cNvSpPr txBox="1"/>
          <p:nvPr/>
        </p:nvSpPr>
        <p:spPr>
          <a:xfrm>
            <a:off x="4076700" y="3520439"/>
            <a:ext cx="1143000" cy="1384995"/>
          </a:xfrm>
          <a:prstGeom prst="rect">
            <a:avLst/>
          </a:prstGeom>
          <a:noFill/>
        </p:spPr>
        <p:txBody>
          <a:bodyPr wrap="square" rtlCol="0">
            <a:spAutoFit/>
          </a:bodyPr>
          <a:lstStyle/>
          <a:p>
            <a:r>
              <a:rPr lang="en-US" sz="2800" dirty="0"/>
              <a:t>BMS</a:t>
            </a:r>
          </a:p>
          <a:p>
            <a:r>
              <a:rPr lang="en-US" sz="2800" dirty="0"/>
              <a:t>DDC</a:t>
            </a:r>
          </a:p>
          <a:p>
            <a:r>
              <a:rPr lang="en-US" sz="2800" dirty="0"/>
              <a:t>MCC</a:t>
            </a:r>
          </a:p>
        </p:txBody>
      </p:sp>
      <p:sp>
        <p:nvSpPr>
          <p:cNvPr id="7" name="TextBox 6"/>
          <p:cNvSpPr txBox="1"/>
          <p:nvPr/>
        </p:nvSpPr>
        <p:spPr>
          <a:xfrm>
            <a:off x="6324600" y="3705104"/>
            <a:ext cx="2819400" cy="1446550"/>
          </a:xfrm>
          <a:prstGeom prst="rect">
            <a:avLst/>
          </a:prstGeom>
          <a:noFill/>
        </p:spPr>
        <p:txBody>
          <a:bodyPr wrap="square" rtlCol="0">
            <a:spAutoFit/>
          </a:bodyPr>
          <a:lstStyle/>
          <a:p>
            <a:r>
              <a:rPr lang="en-US" sz="2200" dirty="0"/>
              <a:t>1- Motorized Damper</a:t>
            </a:r>
          </a:p>
          <a:p>
            <a:r>
              <a:rPr lang="en-US" sz="2200" dirty="0"/>
              <a:t>2- Two-way Valve</a:t>
            </a:r>
          </a:p>
          <a:p>
            <a:r>
              <a:rPr lang="en-US" sz="2200" dirty="0"/>
              <a:t>3- Three-way Valve</a:t>
            </a:r>
          </a:p>
          <a:p>
            <a:r>
              <a:rPr lang="en-US" sz="2200" dirty="0"/>
              <a:t>4- VSD </a:t>
            </a:r>
          </a:p>
        </p:txBody>
      </p:sp>
    </p:spTree>
    <p:extLst>
      <p:ext uri="{BB962C8B-B14F-4D97-AF65-F5344CB8AC3E}">
        <p14:creationId xmlns:p14="http://schemas.microsoft.com/office/powerpoint/2010/main" val="113488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p:bldP spid="26" grpId="0"/>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3429000" cy="914400"/>
          </a:xfrm>
        </p:spPr>
        <p:txBody>
          <a:bodyPr/>
          <a:lstStyle/>
          <a:p>
            <a:r>
              <a:rPr lang="en-US" dirty="0">
                <a:solidFill>
                  <a:schemeClr val="tx1"/>
                </a:solidFill>
              </a:rPr>
              <a:t>AHU Control</a:t>
            </a:r>
            <a:endParaRPr lang="en-US" dirty="0"/>
          </a:p>
        </p:txBody>
      </p:sp>
      <p:sp>
        <p:nvSpPr>
          <p:cNvPr id="4" name="Footer Placeholder 3"/>
          <p:cNvSpPr>
            <a:spLocks noGrp="1"/>
          </p:cNvSpPr>
          <p:nvPr>
            <p:ph type="ftr" sz="quarter" idx="11"/>
          </p:nvPr>
        </p:nvSpPr>
        <p:spPr>
          <a:xfrm>
            <a:off x="0" y="6355080"/>
            <a:ext cx="3581400" cy="365125"/>
          </a:xfrm>
        </p:spPr>
        <p:txBody>
          <a:bodyPr/>
          <a:lstStyle/>
          <a:p>
            <a:r>
              <a:rPr lang="en-US" dirty="0"/>
              <a:t>    HVAC Systems, AHU Control &amp; Troubles1hooting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cxnSp>
        <p:nvCxnSpPr>
          <p:cNvPr id="13" name="Straight Connector 12"/>
          <p:cNvCxnSpPr/>
          <p:nvPr/>
        </p:nvCxnSpPr>
        <p:spPr>
          <a:xfrm>
            <a:off x="7924800" y="21336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524000" y="4121888"/>
            <a:ext cx="6400800"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3505200" y="3429000"/>
            <a:ext cx="4343400" cy="3771"/>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1524000" y="1905000"/>
            <a:ext cx="6553200" cy="0"/>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flipH="1">
            <a:off x="7467600" y="1905000"/>
            <a:ext cx="609600" cy="364827"/>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a:off x="7467600" y="2273597"/>
            <a:ext cx="609600" cy="324291"/>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flipH="1">
            <a:off x="3505200" y="2597889"/>
            <a:ext cx="4572000" cy="0"/>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a:off x="2438400" y="2597889"/>
            <a:ext cx="0" cy="841972"/>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a:off x="3505200" y="2587028"/>
            <a:ext cx="0" cy="841972"/>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flipH="1">
            <a:off x="1524000" y="3429000"/>
            <a:ext cx="914400" cy="0"/>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flipH="1">
            <a:off x="1524000" y="2590800"/>
            <a:ext cx="914400" cy="7089"/>
          </a:xfrm>
          <a:prstGeom prst="line">
            <a:avLst/>
          </a:prstGeom>
        </p:spPr>
        <p:style>
          <a:lnRef idx="2">
            <a:schemeClr val="dk1"/>
          </a:lnRef>
          <a:fillRef idx="0">
            <a:schemeClr val="dk1"/>
          </a:fillRef>
          <a:effectRef idx="1">
            <a:schemeClr val="dk1"/>
          </a:effectRef>
          <a:fontRef idx="minor">
            <a:schemeClr val="tx1"/>
          </a:fontRef>
        </p:style>
      </p:cxnSp>
      <p:grpSp>
        <p:nvGrpSpPr>
          <p:cNvPr id="48" name="Group 47"/>
          <p:cNvGrpSpPr/>
          <p:nvPr/>
        </p:nvGrpSpPr>
        <p:grpSpPr>
          <a:xfrm>
            <a:off x="2438400" y="3008014"/>
            <a:ext cx="1066800" cy="192386"/>
            <a:chOff x="2438400" y="3008014"/>
            <a:chExt cx="1066800" cy="192386"/>
          </a:xfrm>
        </p:grpSpPr>
        <p:cxnSp>
          <p:nvCxnSpPr>
            <p:cNvPr id="1024" name="Straight Connector 1023"/>
            <p:cNvCxnSpPr/>
            <p:nvPr/>
          </p:nvCxnSpPr>
          <p:spPr>
            <a:xfrm flipH="1">
              <a:off x="2438400" y="3008014"/>
              <a:ext cx="10668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7" name="Straight Connector 66"/>
            <p:cNvCxnSpPr/>
            <p:nvPr/>
          </p:nvCxnSpPr>
          <p:spPr>
            <a:xfrm flipH="1">
              <a:off x="2438400" y="3200400"/>
              <a:ext cx="10668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50" name="Group 49"/>
          <p:cNvGrpSpPr/>
          <p:nvPr/>
        </p:nvGrpSpPr>
        <p:grpSpPr>
          <a:xfrm>
            <a:off x="1828800" y="1905000"/>
            <a:ext cx="228600" cy="692889"/>
            <a:chOff x="1828800" y="1905000"/>
            <a:chExt cx="228600" cy="692889"/>
          </a:xfrm>
        </p:grpSpPr>
        <p:cxnSp>
          <p:nvCxnSpPr>
            <p:cNvPr id="1030" name="Straight Connector 1029"/>
            <p:cNvCxnSpPr/>
            <p:nvPr/>
          </p:nvCxnSpPr>
          <p:spPr>
            <a:xfrm>
              <a:off x="2057400" y="1905000"/>
              <a:ext cx="0" cy="68934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3" name="Straight Connector 72"/>
            <p:cNvCxnSpPr/>
            <p:nvPr/>
          </p:nvCxnSpPr>
          <p:spPr>
            <a:xfrm>
              <a:off x="1828800" y="1908545"/>
              <a:ext cx="0" cy="68934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51" name="Group 50"/>
          <p:cNvGrpSpPr/>
          <p:nvPr/>
        </p:nvGrpSpPr>
        <p:grpSpPr>
          <a:xfrm>
            <a:off x="1828800" y="3432771"/>
            <a:ext cx="228600" cy="689118"/>
            <a:chOff x="1828800" y="3432771"/>
            <a:chExt cx="228600" cy="689118"/>
          </a:xfrm>
        </p:grpSpPr>
        <p:cxnSp>
          <p:nvCxnSpPr>
            <p:cNvPr id="1033" name="Straight Connector 1032"/>
            <p:cNvCxnSpPr/>
            <p:nvPr/>
          </p:nvCxnSpPr>
          <p:spPr>
            <a:xfrm>
              <a:off x="2057400" y="3439861"/>
              <a:ext cx="0" cy="68202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35" name="Straight Connector 1034"/>
            <p:cNvCxnSpPr/>
            <p:nvPr/>
          </p:nvCxnSpPr>
          <p:spPr>
            <a:xfrm>
              <a:off x="1828800" y="3432771"/>
              <a:ext cx="0" cy="68911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036" name="Left Arrow 1035"/>
          <p:cNvSpPr/>
          <p:nvPr/>
        </p:nvSpPr>
        <p:spPr>
          <a:xfrm>
            <a:off x="838200" y="2133600"/>
            <a:ext cx="685800" cy="302142"/>
          </a:xfrm>
          <a:prstGeom prst="leftArrow">
            <a:avLst/>
          </a:prstGeom>
          <a:ln>
            <a:solidFill>
              <a:schemeClr val="tx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37" name="Right Arrow 1036"/>
          <p:cNvSpPr/>
          <p:nvPr/>
        </p:nvSpPr>
        <p:spPr>
          <a:xfrm>
            <a:off x="838200" y="3639879"/>
            <a:ext cx="685800" cy="304800"/>
          </a:xfrm>
          <a:prstGeom prst="rightArrow">
            <a:avLst/>
          </a:prstGeom>
          <a:ln>
            <a:solidFill>
              <a:schemeClr val="tx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8" name="Down Arrow 1037"/>
          <p:cNvSpPr/>
          <p:nvPr/>
        </p:nvSpPr>
        <p:spPr>
          <a:xfrm>
            <a:off x="2819400" y="2435742"/>
            <a:ext cx="304800" cy="572272"/>
          </a:xfrm>
          <a:prstGeom prst="downArrow">
            <a:avLst/>
          </a:prstGeom>
          <a:ln>
            <a:solidFill>
              <a:schemeClr val="tx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39" name="TextBox 1038"/>
          <p:cNvSpPr txBox="1"/>
          <p:nvPr/>
        </p:nvSpPr>
        <p:spPr>
          <a:xfrm>
            <a:off x="0" y="1977439"/>
            <a:ext cx="914400" cy="584775"/>
          </a:xfrm>
          <a:prstGeom prst="rect">
            <a:avLst/>
          </a:prstGeom>
          <a:noFill/>
        </p:spPr>
        <p:txBody>
          <a:bodyPr wrap="square" rtlCol="0">
            <a:spAutoFit/>
          </a:bodyPr>
          <a:lstStyle/>
          <a:p>
            <a:pPr algn="ctr"/>
            <a:r>
              <a:rPr lang="en-US" sz="1600" dirty="0"/>
              <a:t>Exhaust Air</a:t>
            </a:r>
          </a:p>
        </p:txBody>
      </p:sp>
      <p:sp>
        <p:nvSpPr>
          <p:cNvPr id="82" name="TextBox 81"/>
          <p:cNvSpPr txBox="1"/>
          <p:nvPr/>
        </p:nvSpPr>
        <p:spPr>
          <a:xfrm>
            <a:off x="0" y="3466088"/>
            <a:ext cx="914400" cy="584775"/>
          </a:xfrm>
          <a:prstGeom prst="rect">
            <a:avLst/>
          </a:prstGeom>
          <a:noFill/>
        </p:spPr>
        <p:txBody>
          <a:bodyPr wrap="square" rtlCol="0">
            <a:spAutoFit/>
          </a:bodyPr>
          <a:lstStyle/>
          <a:p>
            <a:pPr algn="ctr"/>
            <a:r>
              <a:rPr lang="en-US" sz="1600" dirty="0"/>
              <a:t>Supply Air</a:t>
            </a:r>
          </a:p>
        </p:txBody>
      </p:sp>
      <p:sp>
        <p:nvSpPr>
          <p:cNvPr id="83" name="TextBox 82"/>
          <p:cNvSpPr txBox="1"/>
          <p:nvPr/>
        </p:nvSpPr>
        <p:spPr>
          <a:xfrm>
            <a:off x="2514600" y="1905000"/>
            <a:ext cx="914400" cy="584775"/>
          </a:xfrm>
          <a:prstGeom prst="rect">
            <a:avLst/>
          </a:prstGeom>
          <a:noFill/>
        </p:spPr>
        <p:txBody>
          <a:bodyPr wrap="square" rtlCol="0">
            <a:spAutoFit/>
          </a:bodyPr>
          <a:lstStyle/>
          <a:p>
            <a:pPr algn="ctr"/>
            <a:r>
              <a:rPr lang="en-US" sz="1600" dirty="0"/>
              <a:t>Return Air</a:t>
            </a:r>
          </a:p>
        </p:txBody>
      </p:sp>
      <p:sp>
        <p:nvSpPr>
          <p:cNvPr id="117" name="TextBox 116"/>
          <p:cNvSpPr txBox="1"/>
          <p:nvPr/>
        </p:nvSpPr>
        <p:spPr>
          <a:xfrm>
            <a:off x="4895850" y="1970756"/>
            <a:ext cx="914400" cy="584775"/>
          </a:xfrm>
          <a:prstGeom prst="rect">
            <a:avLst/>
          </a:prstGeom>
          <a:noFill/>
        </p:spPr>
        <p:txBody>
          <a:bodyPr wrap="square" rtlCol="0">
            <a:spAutoFit/>
          </a:bodyPr>
          <a:lstStyle/>
          <a:p>
            <a:pPr algn="ctr"/>
            <a:r>
              <a:rPr lang="en-US" sz="1600" dirty="0"/>
              <a:t>Return Fan</a:t>
            </a:r>
          </a:p>
        </p:txBody>
      </p:sp>
      <p:sp>
        <p:nvSpPr>
          <p:cNvPr id="118" name="TextBox 117"/>
          <p:cNvSpPr txBox="1"/>
          <p:nvPr/>
        </p:nvSpPr>
        <p:spPr>
          <a:xfrm>
            <a:off x="6469891" y="4285559"/>
            <a:ext cx="914400" cy="584775"/>
          </a:xfrm>
          <a:prstGeom prst="rect">
            <a:avLst/>
          </a:prstGeom>
          <a:noFill/>
        </p:spPr>
        <p:txBody>
          <a:bodyPr wrap="square" rtlCol="0">
            <a:spAutoFit/>
          </a:bodyPr>
          <a:lstStyle/>
          <a:p>
            <a:pPr algn="ctr"/>
            <a:r>
              <a:rPr lang="en-US" sz="1600" dirty="0"/>
              <a:t>Supply Fan</a:t>
            </a:r>
          </a:p>
        </p:txBody>
      </p:sp>
      <p:grpSp>
        <p:nvGrpSpPr>
          <p:cNvPr id="127" name="Group 126"/>
          <p:cNvGrpSpPr/>
          <p:nvPr/>
        </p:nvGrpSpPr>
        <p:grpSpPr>
          <a:xfrm>
            <a:off x="4191000" y="3397048"/>
            <a:ext cx="304800" cy="758350"/>
            <a:chOff x="5181600" y="3397048"/>
            <a:chExt cx="304800" cy="758350"/>
          </a:xfrm>
        </p:grpSpPr>
        <p:sp>
          <p:nvSpPr>
            <p:cNvPr id="69" name="Rectangle 68"/>
            <p:cNvSpPr/>
            <p:nvPr/>
          </p:nvSpPr>
          <p:spPr>
            <a:xfrm>
              <a:off x="5181600" y="3429000"/>
              <a:ext cx="304800" cy="69784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cxnSp>
          <p:nvCxnSpPr>
            <p:cNvPr id="91" name="Straight Arrow Connector 90"/>
            <p:cNvCxnSpPr>
              <a:stCxn id="69" idx="1"/>
            </p:cNvCxnSpPr>
            <p:nvPr/>
          </p:nvCxnSpPr>
          <p:spPr>
            <a:xfrm flipV="1">
              <a:off x="5181600" y="3525579"/>
              <a:ext cx="304800" cy="252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69" idx="1"/>
            </p:cNvCxnSpPr>
            <p:nvPr/>
          </p:nvCxnSpPr>
          <p:spPr>
            <a:xfrm>
              <a:off x="5181600" y="3777925"/>
              <a:ext cx="152400" cy="148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181600" y="3926834"/>
              <a:ext cx="152400" cy="124029"/>
            </a:xfrm>
            <a:prstGeom prst="line">
              <a:avLst/>
            </a:prstGeom>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181600" y="3397048"/>
              <a:ext cx="152400" cy="369332"/>
            </a:xfrm>
            <a:prstGeom prst="rect">
              <a:avLst/>
            </a:prstGeom>
            <a:noFill/>
          </p:spPr>
          <p:txBody>
            <a:bodyPr wrap="square" rtlCol="0">
              <a:spAutoFit/>
            </a:bodyPr>
            <a:lstStyle/>
            <a:p>
              <a:pPr algn="ctr"/>
              <a:r>
                <a:rPr lang="en-US" dirty="0">
                  <a:solidFill>
                    <a:schemeClr val="bg1"/>
                  </a:solidFill>
                </a:rPr>
                <a:t>E</a:t>
              </a:r>
            </a:p>
          </p:txBody>
        </p:sp>
        <p:sp>
          <p:nvSpPr>
            <p:cNvPr id="146" name="TextBox 145"/>
            <p:cNvSpPr txBox="1"/>
            <p:nvPr/>
          </p:nvSpPr>
          <p:spPr>
            <a:xfrm>
              <a:off x="5334000" y="3786066"/>
              <a:ext cx="152400" cy="369332"/>
            </a:xfrm>
            <a:prstGeom prst="rect">
              <a:avLst/>
            </a:prstGeom>
            <a:noFill/>
          </p:spPr>
          <p:txBody>
            <a:bodyPr wrap="square" rtlCol="0">
              <a:spAutoFit/>
            </a:bodyPr>
            <a:lstStyle/>
            <a:p>
              <a:pPr algn="ctr"/>
              <a:r>
                <a:rPr lang="en-US" dirty="0">
                  <a:solidFill>
                    <a:schemeClr val="bg1"/>
                  </a:solidFill>
                </a:rPr>
                <a:t>H</a:t>
              </a:r>
            </a:p>
          </p:txBody>
        </p:sp>
      </p:grpSp>
      <p:grpSp>
        <p:nvGrpSpPr>
          <p:cNvPr id="149" name="Group 148"/>
          <p:cNvGrpSpPr/>
          <p:nvPr/>
        </p:nvGrpSpPr>
        <p:grpSpPr>
          <a:xfrm>
            <a:off x="3643009" y="3433635"/>
            <a:ext cx="319391" cy="721763"/>
            <a:chOff x="3719209" y="3433635"/>
            <a:chExt cx="319391" cy="721763"/>
          </a:xfrm>
        </p:grpSpPr>
        <p:sp>
          <p:nvSpPr>
            <p:cNvPr id="148" name="Rectangle 147"/>
            <p:cNvSpPr/>
            <p:nvPr/>
          </p:nvSpPr>
          <p:spPr>
            <a:xfrm>
              <a:off x="3733800" y="3433985"/>
              <a:ext cx="304800" cy="6978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cxnSp>
          <p:nvCxnSpPr>
            <p:cNvPr id="154" name="Straight Connector 153"/>
            <p:cNvCxnSpPr/>
            <p:nvPr/>
          </p:nvCxnSpPr>
          <p:spPr>
            <a:xfrm flipH="1">
              <a:off x="3733800" y="3772373"/>
              <a:ext cx="304800" cy="2789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3733800" y="3581714"/>
              <a:ext cx="304800" cy="2789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3733800" y="3433635"/>
              <a:ext cx="228600" cy="2062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3848100" y="3988848"/>
              <a:ext cx="190500" cy="166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148" idx="3"/>
            </p:cNvCxnSpPr>
            <p:nvPr/>
          </p:nvCxnSpPr>
          <p:spPr>
            <a:xfrm>
              <a:off x="3733800" y="3498420"/>
              <a:ext cx="304800" cy="2844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3719209" y="3689840"/>
              <a:ext cx="304800" cy="2844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733800" y="3869651"/>
              <a:ext cx="304800" cy="2844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3" name="Rectangle 142"/>
          <p:cNvSpPr/>
          <p:nvPr/>
        </p:nvSpPr>
        <p:spPr>
          <a:xfrm>
            <a:off x="1901406" y="2972247"/>
            <a:ext cx="228600" cy="228153"/>
          </a:xfrm>
          <a:prstGeom prst="rect">
            <a:avLst/>
          </a:prstGeom>
          <a:solidFill>
            <a:srgbClr val="FFFF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bg1"/>
                </a:solidFill>
              </a:rPr>
              <a:t>M</a:t>
            </a:r>
          </a:p>
        </p:txBody>
      </p:sp>
      <p:sp>
        <p:nvSpPr>
          <p:cNvPr id="191" name="Rectangle 190"/>
          <p:cNvSpPr/>
          <p:nvPr/>
        </p:nvSpPr>
        <p:spPr>
          <a:xfrm>
            <a:off x="1828800" y="4343400"/>
            <a:ext cx="228600" cy="228153"/>
          </a:xfrm>
          <a:prstGeom prst="rect">
            <a:avLst/>
          </a:prstGeom>
          <a:solidFill>
            <a:srgbClr val="FFFF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bg1"/>
                </a:solidFill>
              </a:rPr>
              <a:t>M</a:t>
            </a:r>
          </a:p>
        </p:txBody>
      </p:sp>
      <p:sp>
        <p:nvSpPr>
          <p:cNvPr id="192" name="Rectangle 191"/>
          <p:cNvSpPr/>
          <p:nvPr/>
        </p:nvSpPr>
        <p:spPr>
          <a:xfrm>
            <a:off x="1828800" y="1498535"/>
            <a:ext cx="228600" cy="228153"/>
          </a:xfrm>
          <a:prstGeom prst="rect">
            <a:avLst/>
          </a:prstGeom>
          <a:solidFill>
            <a:srgbClr val="FFFF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bg1"/>
                </a:solidFill>
              </a:rPr>
              <a:t>M</a:t>
            </a:r>
          </a:p>
        </p:txBody>
      </p:sp>
      <p:sp>
        <p:nvSpPr>
          <p:cNvPr id="193" name="Rectangle 192"/>
          <p:cNvSpPr/>
          <p:nvPr/>
        </p:nvSpPr>
        <p:spPr>
          <a:xfrm>
            <a:off x="4800600" y="4236311"/>
            <a:ext cx="228600" cy="228153"/>
          </a:xfrm>
          <a:prstGeom prst="rect">
            <a:avLst/>
          </a:prstGeom>
          <a:solidFill>
            <a:srgbClr val="FFFF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bg1"/>
                </a:solidFill>
              </a:rPr>
              <a:t>M</a:t>
            </a:r>
          </a:p>
        </p:txBody>
      </p:sp>
      <p:sp>
        <p:nvSpPr>
          <p:cNvPr id="144" name="Rounded Rectangle 143"/>
          <p:cNvSpPr/>
          <p:nvPr/>
        </p:nvSpPr>
        <p:spPr>
          <a:xfrm>
            <a:off x="457200" y="5334000"/>
            <a:ext cx="1066799" cy="9906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MCC</a:t>
            </a:r>
          </a:p>
        </p:txBody>
      </p:sp>
      <p:sp>
        <p:nvSpPr>
          <p:cNvPr id="195" name="Rounded Rectangle 194"/>
          <p:cNvSpPr/>
          <p:nvPr/>
        </p:nvSpPr>
        <p:spPr>
          <a:xfrm>
            <a:off x="2059173" y="5334000"/>
            <a:ext cx="1066799" cy="9906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DDC</a:t>
            </a:r>
          </a:p>
        </p:txBody>
      </p:sp>
      <p:sp>
        <p:nvSpPr>
          <p:cNvPr id="145" name="Rectangle 144"/>
          <p:cNvSpPr/>
          <p:nvPr/>
        </p:nvSpPr>
        <p:spPr>
          <a:xfrm>
            <a:off x="1523999" y="5715000"/>
            <a:ext cx="535174" cy="1143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Rectangle 196"/>
          <p:cNvSpPr/>
          <p:nvPr/>
        </p:nvSpPr>
        <p:spPr>
          <a:xfrm>
            <a:off x="1522226" y="5894867"/>
            <a:ext cx="535174" cy="1143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75" name="Group 174"/>
          <p:cNvGrpSpPr/>
          <p:nvPr/>
        </p:nvGrpSpPr>
        <p:grpSpPr>
          <a:xfrm>
            <a:off x="5181600" y="3433635"/>
            <a:ext cx="304800" cy="1137918"/>
            <a:chOff x="5181600" y="3433635"/>
            <a:chExt cx="304800" cy="1137918"/>
          </a:xfrm>
        </p:grpSpPr>
        <p:sp>
          <p:nvSpPr>
            <p:cNvPr id="147" name="Rectangle 146"/>
            <p:cNvSpPr/>
            <p:nvPr/>
          </p:nvSpPr>
          <p:spPr>
            <a:xfrm>
              <a:off x="5181600" y="3433635"/>
              <a:ext cx="304800" cy="69784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cxnSp>
          <p:nvCxnSpPr>
            <p:cNvPr id="129" name="Straight Arrow Connector 128"/>
            <p:cNvCxnSpPr/>
            <p:nvPr/>
          </p:nvCxnSpPr>
          <p:spPr>
            <a:xfrm>
              <a:off x="5410200" y="3581714"/>
              <a:ext cx="0" cy="9898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8" name="Straight Connector 137"/>
            <p:cNvCxnSpPr/>
            <p:nvPr/>
          </p:nvCxnSpPr>
          <p:spPr>
            <a:xfrm flipH="1">
              <a:off x="5257800" y="3570062"/>
              <a:ext cx="152400" cy="0"/>
            </a:xfrm>
            <a:prstGeom prst="line">
              <a:avLst/>
            </a:prstGeom>
            <a:ln/>
          </p:spPr>
          <p:style>
            <a:lnRef idx="2">
              <a:schemeClr val="dk1"/>
            </a:lnRef>
            <a:fillRef idx="0">
              <a:schemeClr val="dk1"/>
            </a:fillRef>
            <a:effectRef idx="1">
              <a:schemeClr val="dk1"/>
            </a:effectRef>
            <a:fontRef idx="minor">
              <a:schemeClr val="tx1"/>
            </a:fontRef>
          </p:style>
        </p:cxnSp>
        <p:cxnSp>
          <p:nvCxnSpPr>
            <p:cNvPr id="140" name="Straight Connector 139"/>
            <p:cNvCxnSpPr/>
            <p:nvPr/>
          </p:nvCxnSpPr>
          <p:spPr>
            <a:xfrm>
              <a:off x="5264484" y="3596004"/>
              <a:ext cx="0" cy="975549"/>
            </a:xfrm>
            <a:prstGeom prst="line">
              <a:avLst/>
            </a:prstGeom>
            <a:ln/>
          </p:spPr>
          <p:style>
            <a:lnRef idx="2">
              <a:schemeClr val="dk1"/>
            </a:lnRef>
            <a:fillRef idx="0">
              <a:schemeClr val="dk1"/>
            </a:fillRef>
            <a:effectRef idx="1">
              <a:schemeClr val="dk1"/>
            </a:effectRef>
            <a:fontRef idx="minor">
              <a:schemeClr val="tx1"/>
            </a:fontRef>
          </p:style>
        </p:cxnSp>
        <p:cxnSp>
          <p:nvCxnSpPr>
            <p:cNvPr id="159" name="Straight Connector 158"/>
            <p:cNvCxnSpPr/>
            <p:nvPr/>
          </p:nvCxnSpPr>
          <p:spPr>
            <a:xfrm>
              <a:off x="5181600" y="4267200"/>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181600" y="4267200"/>
              <a:ext cx="152400" cy="1663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5181600" y="4267200"/>
              <a:ext cx="152400" cy="1663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181600" y="4433576"/>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14" name="Straight Connector 213"/>
          <p:cNvCxnSpPr>
            <a:stCxn id="193" idx="3"/>
          </p:cNvCxnSpPr>
          <p:nvPr/>
        </p:nvCxnSpPr>
        <p:spPr>
          <a:xfrm>
            <a:off x="5029200" y="4350388"/>
            <a:ext cx="2352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191" idx="3"/>
          </p:cNvCxnSpPr>
          <p:nvPr/>
        </p:nvCxnSpPr>
        <p:spPr>
          <a:xfrm>
            <a:off x="2057400" y="4457477"/>
            <a:ext cx="397669" cy="3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endCxn id="192" idx="2"/>
          </p:cNvCxnSpPr>
          <p:nvPr/>
        </p:nvCxnSpPr>
        <p:spPr>
          <a:xfrm flipV="1">
            <a:off x="1943100" y="1726688"/>
            <a:ext cx="0" cy="178312"/>
          </a:xfrm>
          <a:prstGeom prst="line">
            <a:avLst/>
          </a:prstGeom>
        </p:spPr>
        <p:style>
          <a:lnRef idx="2">
            <a:schemeClr val="dk1"/>
          </a:lnRef>
          <a:fillRef idx="0">
            <a:schemeClr val="dk1"/>
          </a:fillRef>
          <a:effectRef idx="1">
            <a:schemeClr val="dk1"/>
          </a:effectRef>
          <a:fontRef idx="minor">
            <a:schemeClr val="tx1"/>
          </a:fontRef>
        </p:style>
      </p:cxnSp>
      <p:cxnSp>
        <p:nvCxnSpPr>
          <p:cNvPr id="263" name="Straight Connector 262"/>
          <p:cNvCxnSpPr>
            <a:stCxn id="143" idx="3"/>
          </p:cNvCxnSpPr>
          <p:nvPr/>
        </p:nvCxnSpPr>
        <p:spPr>
          <a:xfrm>
            <a:off x="2130006" y="3086324"/>
            <a:ext cx="308394" cy="0"/>
          </a:xfrm>
          <a:prstGeom prst="line">
            <a:avLst/>
          </a:prstGeom>
        </p:spPr>
        <p:style>
          <a:lnRef idx="2">
            <a:schemeClr val="dk1"/>
          </a:lnRef>
          <a:fillRef idx="0">
            <a:schemeClr val="dk1"/>
          </a:fillRef>
          <a:effectRef idx="1">
            <a:schemeClr val="dk1"/>
          </a:effectRef>
          <a:fontRef idx="minor">
            <a:schemeClr val="tx1"/>
          </a:fontRef>
        </p:style>
      </p:cxnSp>
      <p:cxnSp>
        <p:nvCxnSpPr>
          <p:cNvPr id="266" name="Straight Connector 265"/>
          <p:cNvCxnSpPr>
            <a:endCxn id="191" idx="0"/>
          </p:cNvCxnSpPr>
          <p:nvPr/>
        </p:nvCxnSpPr>
        <p:spPr>
          <a:xfrm>
            <a:off x="1943100" y="4126848"/>
            <a:ext cx="0" cy="216552"/>
          </a:xfrm>
          <a:prstGeom prst="line">
            <a:avLst/>
          </a:prstGeom>
        </p:spPr>
        <p:style>
          <a:lnRef idx="2">
            <a:schemeClr val="dk1"/>
          </a:lnRef>
          <a:fillRef idx="0">
            <a:schemeClr val="dk1"/>
          </a:fillRef>
          <a:effectRef idx="1">
            <a:schemeClr val="dk1"/>
          </a:effectRef>
          <a:fontRef idx="minor">
            <a:schemeClr val="tx1"/>
          </a:fontRef>
        </p:style>
      </p:cxnSp>
      <p:cxnSp>
        <p:nvCxnSpPr>
          <p:cNvPr id="269" name="Straight Connector 268"/>
          <p:cNvCxnSpPr/>
          <p:nvPr/>
        </p:nvCxnSpPr>
        <p:spPr>
          <a:xfrm>
            <a:off x="1694688" y="1605394"/>
            <a:ext cx="0" cy="3482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694688" y="1605394"/>
            <a:ext cx="134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H="1">
            <a:off x="2029993" y="3294483"/>
            <a:ext cx="562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endCxn id="195" idx="0"/>
          </p:cNvCxnSpPr>
          <p:nvPr/>
        </p:nvCxnSpPr>
        <p:spPr>
          <a:xfrm>
            <a:off x="2592573" y="3294483"/>
            <a:ext cx="0" cy="2039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3124200" y="5448078"/>
            <a:ext cx="1790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4914900" y="4464464"/>
            <a:ext cx="0" cy="983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122883" y="4565193"/>
            <a:ext cx="533400" cy="276999"/>
          </a:xfrm>
          <a:prstGeom prst="rect">
            <a:avLst/>
          </a:prstGeom>
          <a:noFill/>
        </p:spPr>
        <p:txBody>
          <a:bodyPr wrap="square" rtlCol="0">
            <a:spAutoFit/>
          </a:bodyPr>
          <a:lstStyle/>
          <a:p>
            <a:r>
              <a:rPr lang="en-US" sz="1200" b="1" dirty="0">
                <a:solidFill>
                  <a:schemeClr val="bg1"/>
                </a:solidFill>
              </a:rPr>
              <a:t>AO</a:t>
            </a:r>
          </a:p>
        </p:txBody>
      </p:sp>
      <p:grpSp>
        <p:nvGrpSpPr>
          <p:cNvPr id="292" name="Group 291"/>
          <p:cNvGrpSpPr/>
          <p:nvPr/>
        </p:nvGrpSpPr>
        <p:grpSpPr>
          <a:xfrm>
            <a:off x="7048500" y="1250523"/>
            <a:ext cx="419100" cy="836890"/>
            <a:chOff x="6972300" y="483335"/>
            <a:chExt cx="419100" cy="836890"/>
          </a:xfrm>
        </p:grpSpPr>
        <p:sp>
          <p:nvSpPr>
            <p:cNvPr id="288" name="Oval 287"/>
            <p:cNvSpPr/>
            <p:nvPr/>
          </p:nvSpPr>
          <p:spPr>
            <a:xfrm>
              <a:off x="6972300" y="483335"/>
              <a:ext cx="419100" cy="431065"/>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a:t>
              </a:r>
            </a:p>
          </p:txBody>
        </p:sp>
        <p:sp>
          <p:nvSpPr>
            <p:cNvPr id="289" name="Rounded Rectangle 288"/>
            <p:cNvSpPr/>
            <p:nvPr/>
          </p:nvSpPr>
          <p:spPr>
            <a:xfrm>
              <a:off x="7162800" y="914400"/>
              <a:ext cx="76200" cy="405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03" name="Group 302"/>
          <p:cNvGrpSpPr/>
          <p:nvPr/>
        </p:nvGrpSpPr>
        <p:grpSpPr>
          <a:xfrm>
            <a:off x="7353300" y="2852950"/>
            <a:ext cx="419100" cy="836890"/>
            <a:chOff x="6972300" y="483335"/>
            <a:chExt cx="419100" cy="836890"/>
          </a:xfrm>
        </p:grpSpPr>
        <p:sp>
          <p:nvSpPr>
            <p:cNvPr id="304" name="Oval 303"/>
            <p:cNvSpPr/>
            <p:nvPr/>
          </p:nvSpPr>
          <p:spPr>
            <a:xfrm>
              <a:off x="6972300" y="483335"/>
              <a:ext cx="419100" cy="431065"/>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a:t>
              </a:r>
            </a:p>
          </p:txBody>
        </p:sp>
        <p:sp>
          <p:nvSpPr>
            <p:cNvPr id="305" name="Rounded Rectangle 304"/>
            <p:cNvSpPr/>
            <p:nvPr/>
          </p:nvSpPr>
          <p:spPr>
            <a:xfrm>
              <a:off x="7162800" y="914400"/>
              <a:ext cx="76200" cy="405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98" name="Group 297"/>
          <p:cNvGrpSpPr/>
          <p:nvPr/>
        </p:nvGrpSpPr>
        <p:grpSpPr>
          <a:xfrm>
            <a:off x="5793377" y="3008014"/>
            <a:ext cx="1293223" cy="431847"/>
            <a:chOff x="5755277" y="3008014"/>
            <a:chExt cx="1293223" cy="431847"/>
          </a:xfrm>
        </p:grpSpPr>
        <p:cxnSp>
          <p:nvCxnSpPr>
            <p:cNvPr id="306" name="Straight Connector 305"/>
            <p:cNvCxnSpPr/>
            <p:nvPr/>
          </p:nvCxnSpPr>
          <p:spPr>
            <a:xfrm>
              <a:off x="7048500" y="3122091"/>
              <a:ext cx="0" cy="3177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5755277" y="3122091"/>
              <a:ext cx="129322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5755277" y="3111230"/>
              <a:ext cx="0" cy="3177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4" name="Oval 313"/>
            <p:cNvSpPr/>
            <p:nvPr/>
          </p:nvSpPr>
          <p:spPr>
            <a:xfrm>
              <a:off x="6096000" y="3008014"/>
              <a:ext cx="552450" cy="30859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b="1" dirty="0"/>
                <a:t>DPS</a:t>
              </a:r>
            </a:p>
          </p:txBody>
        </p:sp>
      </p:grpSp>
      <p:grpSp>
        <p:nvGrpSpPr>
          <p:cNvPr id="317" name="Group 316"/>
          <p:cNvGrpSpPr/>
          <p:nvPr/>
        </p:nvGrpSpPr>
        <p:grpSpPr>
          <a:xfrm>
            <a:off x="5717177" y="1452653"/>
            <a:ext cx="1293223" cy="431847"/>
            <a:chOff x="5755277" y="3008014"/>
            <a:chExt cx="1293223" cy="431847"/>
          </a:xfrm>
        </p:grpSpPr>
        <p:cxnSp>
          <p:nvCxnSpPr>
            <p:cNvPr id="318" name="Straight Connector 317"/>
            <p:cNvCxnSpPr/>
            <p:nvPr/>
          </p:nvCxnSpPr>
          <p:spPr>
            <a:xfrm>
              <a:off x="7048500" y="3122091"/>
              <a:ext cx="0" cy="3177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5755277" y="3122091"/>
              <a:ext cx="129322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5755277" y="3111230"/>
              <a:ext cx="0" cy="3177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1" name="Oval 320"/>
            <p:cNvSpPr/>
            <p:nvPr/>
          </p:nvSpPr>
          <p:spPr>
            <a:xfrm>
              <a:off x="6096000" y="3008014"/>
              <a:ext cx="552450" cy="30859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b="1" dirty="0"/>
                <a:t>DPS</a:t>
              </a:r>
            </a:p>
          </p:txBody>
        </p:sp>
      </p:grpSp>
      <p:cxnSp>
        <p:nvCxnSpPr>
          <p:cNvPr id="322" name="Straight Connector 321"/>
          <p:cNvCxnSpPr>
            <a:stCxn id="321" idx="0"/>
          </p:cNvCxnSpPr>
          <p:nvPr/>
        </p:nvCxnSpPr>
        <p:spPr>
          <a:xfrm flipV="1">
            <a:off x="6334125" y="1066800"/>
            <a:ext cx="0" cy="3858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H="1">
            <a:off x="6334125" y="1066800"/>
            <a:ext cx="250507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V="1">
            <a:off x="8839200" y="1066802"/>
            <a:ext cx="0" cy="5029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3168955" y="6095999"/>
            <a:ext cx="56702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314" idx="0"/>
          </p:cNvCxnSpPr>
          <p:nvPr/>
        </p:nvCxnSpPr>
        <p:spPr>
          <a:xfrm>
            <a:off x="6410325" y="2721878"/>
            <a:ext cx="0" cy="286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6410325" y="2721878"/>
            <a:ext cx="181927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8229600" y="2718566"/>
            <a:ext cx="0" cy="3053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7434470" y="1452652"/>
            <a:ext cx="11049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V="1">
            <a:off x="8550966" y="1452653"/>
            <a:ext cx="0" cy="4499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a:off x="3165642" y="5943040"/>
            <a:ext cx="5373728" cy="8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3168955" y="5772150"/>
            <a:ext cx="50606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a:endCxn id="304" idx="6"/>
          </p:cNvCxnSpPr>
          <p:nvPr/>
        </p:nvCxnSpPr>
        <p:spPr>
          <a:xfrm flipH="1">
            <a:off x="7772400" y="3068483"/>
            <a:ext cx="214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V="1">
            <a:off x="7986920" y="3068483"/>
            <a:ext cx="0" cy="2494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3168955" y="5562600"/>
            <a:ext cx="48179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4352544" y="4131834"/>
            <a:ext cx="0" cy="71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flipH="1" flipV="1">
            <a:off x="2895600" y="4842192"/>
            <a:ext cx="1456944" cy="13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1694688" y="5093276"/>
            <a:ext cx="561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a:stCxn id="148" idx="2"/>
          </p:cNvCxnSpPr>
          <p:nvPr/>
        </p:nvCxnSpPr>
        <p:spPr>
          <a:xfrm>
            <a:off x="3810000" y="4131834"/>
            <a:ext cx="0" cy="3017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9" name="TextBox 458"/>
          <p:cNvSpPr txBox="1"/>
          <p:nvPr/>
        </p:nvSpPr>
        <p:spPr>
          <a:xfrm>
            <a:off x="1989445" y="4566527"/>
            <a:ext cx="448955" cy="276999"/>
          </a:xfrm>
          <a:prstGeom prst="rect">
            <a:avLst/>
          </a:prstGeom>
          <a:noFill/>
        </p:spPr>
        <p:txBody>
          <a:bodyPr wrap="square" rtlCol="0">
            <a:spAutoFit/>
          </a:bodyPr>
          <a:lstStyle/>
          <a:p>
            <a:r>
              <a:rPr lang="en-US" sz="1200" b="1" dirty="0">
                <a:solidFill>
                  <a:schemeClr val="bg1"/>
                </a:solidFill>
              </a:rPr>
              <a:t>AO</a:t>
            </a:r>
          </a:p>
        </p:txBody>
      </p:sp>
      <p:sp>
        <p:nvSpPr>
          <p:cNvPr id="460" name="TextBox 459"/>
          <p:cNvSpPr txBox="1"/>
          <p:nvPr/>
        </p:nvSpPr>
        <p:spPr>
          <a:xfrm>
            <a:off x="2592573" y="3711849"/>
            <a:ext cx="533400" cy="276999"/>
          </a:xfrm>
          <a:prstGeom prst="rect">
            <a:avLst/>
          </a:prstGeom>
          <a:noFill/>
        </p:spPr>
        <p:txBody>
          <a:bodyPr wrap="square" rtlCol="0">
            <a:spAutoFit/>
          </a:bodyPr>
          <a:lstStyle/>
          <a:p>
            <a:r>
              <a:rPr lang="en-US" sz="1200" b="1" dirty="0">
                <a:solidFill>
                  <a:schemeClr val="bg1"/>
                </a:solidFill>
              </a:rPr>
              <a:t>AO</a:t>
            </a:r>
          </a:p>
        </p:txBody>
      </p:sp>
      <p:sp>
        <p:nvSpPr>
          <p:cNvPr id="461" name="TextBox 460"/>
          <p:cNvSpPr txBox="1"/>
          <p:nvPr/>
        </p:nvSpPr>
        <p:spPr>
          <a:xfrm>
            <a:off x="4190999" y="5183364"/>
            <a:ext cx="533400" cy="276999"/>
          </a:xfrm>
          <a:prstGeom prst="rect">
            <a:avLst/>
          </a:prstGeom>
          <a:noFill/>
        </p:spPr>
        <p:txBody>
          <a:bodyPr wrap="square" rtlCol="0">
            <a:spAutoFit/>
          </a:bodyPr>
          <a:lstStyle/>
          <a:p>
            <a:r>
              <a:rPr lang="en-US" sz="1200" b="1" dirty="0">
                <a:solidFill>
                  <a:schemeClr val="bg1"/>
                </a:solidFill>
              </a:rPr>
              <a:t>AO</a:t>
            </a:r>
          </a:p>
        </p:txBody>
      </p:sp>
      <p:sp>
        <p:nvSpPr>
          <p:cNvPr id="462" name="TextBox 461"/>
          <p:cNvSpPr txBox="1"/>
          <p:nvPr/>
        </p:nvSpPr>
        <p:spPr>
          <a:xfrm>
            <a:off x="4006469" y="4906365"/>
            <a:ext cx="533400" cy="276999"/>
          </a:xfrm>
          <a:prstGeom prst="rect">
            <a:avLst/>
          </a:prstGeom>
          <a:noFill/>
        </p:spPr>
        <p:txBody>
          <a:bodyPr wrap="square" rtlCol="0">
            <a:spAutoFit/>
          </a:bodyPr>
          <a:lstStyle/>
          <a:p>
            <a:r>
              <a:rPr lang="en-US" sz="1200" b="1" dirty="0">
                <a:solidFill>
                  <a:schemeClr val="bg1"/>
                </a:solidFill>
              </a:rPr>
              <a:t>DO</a:t>
            </a:r>
          </a:p>
        </p:txBody>
      </p:sp>
      <p:sp>
        <p:nvSpPr>
          <p:cNvPr id="463" name="TextBox 462"/>
          <p:cNvSpPr txBox="1"/>
          <p:nvPr/>
        </p:nvSpPr>
        <p:spPr>
          <a:xfrm>
            <a:off x="3048000" y="4447401"/>
            <a:ext cx="533400" cy="276999"/>
          </a:xfrm>
          <a:prstGeom prst="rect">
            <a:avLst/>
          </a:prstGeom>
          <a:noFill/>
        </p:spPr>
        <p:txBody>
          <a:bodyPr wrap="square" rtlCol="0">
            <a:spAutoFit/>
          </a:bodyPr>
          <a:lstStyle/>
          <a:p>
            <a:r>
              <a:rPr lang="en-US" sz="1200" b="1" dirty="0">
                <a:solidFill>
                  <a:schemeClr val="bg1"/>
                </a:solidFill>
              </a:rPr>
              <a:t>DI</a:t>
            </a:r>
          </a:p>
        </p:txBody>
      </p:sp>
      <p:sp>
        <p:nvSpPr>
          <p:cNvPr id="464" name="TextBox 463"/>
          <p:cNvSpPr txBox="1"/>
          <p:nvPr/>
        </p:nvSpPr>
        <p:spPr>
          <a:xfrm>
            <a:off x="7239000" y="788966"/>
            <a:ext cx="533400" cy="276999"/>
          </a:xfrm>
          <a:prstGeom prst="rect">
            <a:avLst/>
          </a:prstGeom>
          <a:noFill/>
        </p:spPr>
        <p:txBody>
          <a:bodyPr wrap="square" rtlCol="0">
            <a:spAutoFit/>
          </a:bodyPr>
          <a:lstStyle/>
          <a:p>
            <a:r>
              <a:rPr lang="en-US" sz="1200" b="1" dirty="0">
                <a:solidFill>
                  <a:schemeClr val="bg1"/>
                </a:solidFill>
              </a:rPr>
              <a:t>AI</a:t>
            </a:r>
          </a:p>
        </p:txBody>
      </p:sp>
      <p:sp>
        <p:nvSpPr>
          <p:cNvPr id="465" name="TextBox 464"/>
          <p:cNvSpPr txBox="1"/>
          <p:nvPr/>
        </p:nvSpPr>
        <p:spPr>
          <a:xfrm>
            <a:off x="7924800" y="1448616"/>
            <a:ext cx="533400" cy="276999"/>
          </a:xfrm>
          <a:prstGeom prst="rect">
            <a:avLst/>
          </a:prstGeom>
          <a:noFill/>
        </p:spPr>
        <p:txBody>
          <a:bodyPr wrap="square" rtlCol="0">
            <a:spAutoFit/>
          </a:bodyPr>
          <a:lstStyle/>
          <a:p>
            <a:r>
              <a:rPr lang="en-US" sz="1200" b="1" dirty="0">
                <a:solidFill>
                  <a:schemeClr val="bg1"/>
                </a:solidFill>
              </a:rPr>
              <a:t>AI</a:t>
            </a:r>
          </a:p>
        </p:txBody>
      </p:sp>
      <p:sp>
        <p:nvSpPr>
          <p:cNvPr id="466" name="TextBox 465"/>
          <p:cNvSpPr txBox="1"/>
          <p:nvPr/>
        </p:nvSpPr>
        <p:spPr>
          <a:xfrm>
            <a:off x="6735170" y="2714450"/>
            <a:ext cx="533400" cy="276999"/>
          </a:xfrm>
          <a:prstGeom prst="rect">
            <a:avLst/>
          </a:prstGeom>
          <a:noFill/>
        </p:spPr>
        <p:txBody>
          <a:bodyPr wrap="square" rtlCol="0">
            <a:spAutoFit/>
          </a:bodyPr>
          <a:lstStyle/>
          <a:p>
            <a:r>
              <a:rPr lang="en-US" sz="1200" b="1" dirty="0">
                <a:solidFill>
                  <a:schemeClr val="bg1"/>
                </a:solidFill>
              </a:rPr>
              <a:t>AI</a:t>
            </a:r>
          </a:p>
        </p:txBody>
      </p:sp>
      <p:sp>
        <p:nvSpPr>
          <p:cNvPr id="467" name="TextBox 466"/>
          <p:cNvSpPr txBox="1"/>
          <p:nvPr/>
        </p:nvSpPr>
        <p:spPr>
          <a:xfrm>
            <a:off x="7391400" y="5321863"/>
            <a:ext cx="533400" cy="276999"/>
          </a:xfrm>
          <a:prstGeom prst="rect">
            <a:avLst/>
          </a:prstGeom>
          <a:noFill/>
        </p:spPr>
        <p:txBody>
          <a:bodyPr wrap="square" rtlCol="0">
            <a:spAutoFit/>
          </a:bodyPr>
          <a:lstStyle/>
          <a:p>
            <a:r>
              <a:rPr lang="en-US" sz="1200" b="1" dirty="0">
                <a:solidFill>
                  <a:schemeClr val="bg1"/>
                </a:solidFill>
              </a:rPr>
              <a:t>AI</a:t>
            </a:r>
          </a:p>
        </p:txBody>
      </p:sp>
      <p:grpSp>
        <p:nvGrpSpPr>
          <p:cNvPr id="6" name="Group 5"/>
          <p:cNvGrpSpPr/>
          <p:nvPr/>
        </p:nvGrpSpPr>
        <p:grpSpPr>
          <a:xfrm>
            <a:off x="5905500" y="1905000"/>
            <a:ext cx="952500" cy="657215"/>
            <a:chOff x="5905500" y="1905000"/>
            <a:chExt cx="952500" cy="657215"/>
          </a:xfrm>
        </p:grpSpPr>
        <p:grpSp>
          <p:nvGrpSpPr>
            <p:cNvPr id="68" name="Group 67"/>
            <p:cNvGrpSpPr/>
            <p:nvPr/>
          </p:nvGrpSpPr>
          <p:grpSpPr>
            <a:xfrm>
              <a:off x="5905500" y="1905000"/>
              <a:ext cx="952500" cy="657215"/>
              <a:chOff x="5181600" y="1905000"/>
              <a:chExt cx="952500" cy="657215"/>
            </a:xfrm>
          </p:grpSpPr>
          <p:cxnSp>
            <p:nvCxnSpPr>
              <p:cNvPr id="1041" name="Straight Connector 1040"/>
              <p:cNvCxnSpPr/>
              <p:nvPr/>
            </p:nvCxnSpPr>
            <p:spPr>
              <a:xfrm>
                <a:off x="5181600" y="1908545"/>
                <a:ext cx="0" cy="6536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p:cNvCxnSpPr/>
              <p:nvPr/>
            </p:nvCxnSpPr>
            <p:spPr>
              <a:xfrm flipV="1">
                <a:off x="5181600" y="2362200"/>
                <a:ext cx="381000" cy="200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65" idx="0"/>
              </p:cNvCxnSpPr>
              <p:nvPr/>
            </p:nvCxnSpPr>
            <p:spPr>
              <a:xfrm flipH="1">
                <a:off x="5181600" y="1905000"/>
                <a:ext cx="571500" cy="3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5372100" y="1905000"/>
                <a:ext cx="762000" cy="65721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3" name="Oval 2"/>
            <p:cNvSpPr/>
            <p:nvPr/>
          </p:nvSpPr>
          <p:spPr>
            <a:xfrm>
              <a:off x="6371229" y="2133600"/>
              <a:ext cx="258171" cy="2543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 name="Group 6"/>
          <p:cNvGrpSpPr/>
          <p:nvPr/>
        </p:nvGrpSpPr>
        <p:grpSpPr>
          <a:xfrm>
            <a:off x="5905500" y="3469634"/>
            <a:ext cx="952500" cy="657215"/>
            <a:chOff x="5905500" y="3469634"/>
            <a:chExt cx="952500" cy="657215"/>
          </a:xfrm>
        </p:grpSpPr>
        <p:grpSp>
          <p:nvGrpSpPr>
            <p:cNvPr id="107" name="Group 106"/>
            <p:cNvGrpSpPr/>
            <p:nvPr/>
          </p:nvGrpSpPr>
          <p:grpSpPr>
            <a:xfrm rot="10800000" flipV="1">
              <a:off x="5905500" y="3469634"/>
              <a:ext cx="952500" cy="657215"/>
              <a:chOff x="5181600" y="1905000"/>
              <a:chExt cx="952500" cy="657215"/>
            </a:xfrm>
          </p:grpSpPr>
          <p:cxnSp>
            <p:nvCxnSpPr>
              <p:cNvPr id="108" name="Straight Connector 107"/>
              <p:cNvCxnSpPr/>
              <p:nvPr/>
            </p:nvCxnSpPr>
            <p:spPr>
              <a:xfrm>
                <a:off x="5181600" y="1908545"/>
                <a:ext cx="0" cy="6536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5181600" y="2362200"/>
                <a:ext cx="381000" cy="200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11" idx="0"/>
              </p:cNvCxnSpPr>
              <p:nvPr/>
            </p:nvCxnSpPr>
            <p:spPr>
              <a:xfrm flipH="1">
                <a:off x="5181600" y="1905000"/>
                <a:ext cx="571500" cy="3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5372100" y="1905000"/>
                <a:ext cx="762000" cy="65721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30" name="Oval 129"/>
            <p:cNvSpPr/>
            <p:nvPr/>
          </p:nvSpPr>
          <p:spPr>
            <a:xfrm>
              <a:off x="6137653" y="3705068"/>
              <a:ext cx="258171" cy="2543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137" name="Straight Connector 136"/>
          <p:cNvCxnSpPr/>
          <p:nvPr/>
        </p:nvCxnSpPr>
        <p:spPr>
          <a:xfrm flipH="1">
            <a:off x="2743200" y="4432711"/>
            <a:ext cx="1066800" cy="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743200" y="4433576"/>
            <a:ext cx="0" cy="902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895600" y="4843526"/>
            <a:ext cx="0" cy="49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455069" y="4464464"/>
            <a:ext cx="0" cy="857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029993" y="3200400"/>
            <a:ext cx="0" cy="94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254646" y="5093276"/>
            <a:ext cx="1588" cy="240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291470" y="4131834"/>
            <a:ext cx="0" cy="1328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6224586" y="5460363"/>
            <a:ext cx="123825" cy="178437"/>
          </a:xfrm>
          <a:prstGeom prst="arc">
            <a:avLst>
              <a:gd name="adj1" fmla="val 16218234"/>
              <a:gd name="adj2" fmla="val 52618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Connector 150"/>
          <p:cNvCxnSpPr/>
          <p:nvPr/>
        </p:nvCxnSpPr>
        <p:spPr>
          <a:xfrm>
            <a:off x="6291470" y="5638569"/>
            <a:ext cx="0" cy="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Arc 151"/>
          <p:cNvSpPr/>
          <p:nvPr/>
        </p:nvSpPr>
        <p:spPr>
          <a:xfrm>
            <a:off x="6224586" y="5676784"/>
            <a:ext cx="123825" cy="178437"/>
          </a:xfrm>
          <a:prstGeom prst="arc">
            <a:avLst>
              <a:gd name="adj1" fmla="val 16218234"/>
              <a:gd name="adj2" fmla="val 52618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3" name="Straight Connector 152"/>
          <p:cNvCxnSpPr/>
          <p:nvPr/>
        </p:nvCxnSpPr>
        <p:spPr>
          <a:xfrm>
            <a:off x="6295734" y="5856652"/>
            <a:ext cx="0" cy="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Arc 155"/>
          <p:cNvSpPr/>
          <p:nvPr/>
        </p:nvSpPr>
        <p:spPr>
          <a:xfrm>
            <a:off x="6228850" y="5894867"/>
            <a:ext cx="119561" cy="124933"/>
          </a:xfrm>
          <a:prstGeom prst="arc">
            <a:avLst>
              <a:gd name="adj1" fmla="val 16218234"/>
              <a:gd name="adj2" fmla="val 53107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7" name="Straight Connector 156"/>
          <p:cNvCxnSpPr/>
          <p:nvPr/>
        </p:nvCxnSpPr>
        <p:spPr>
          <a:xfrm>
            <a:off x="6293601" y="6009052"/>
            <a:ext cx="0" cy="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Arc 157"/>
          <p:cNvSpPr/>
          <p:nvPr/>
        </p:nvSpPr>
        <p:spPr>
          <a:xfrm>
            <a:off x="6226717" y="6047267"/>
            <a:ext cx="119561" cy="124933"/>
          </a:xfrm>
          <a:prstGeom prst="arc">
            <a:avLst>
              <a:gd name="adj1" fmla="val 16218234"/>
              <a:gd name="adj2" fmla="val 53107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1" name="Straight Connector 160"/>
          <p:cNvCxnSpPr/>
          <p:nvPr/>
        </p:nvCxnSpPr>
        <p:spPr>
          <a:xfrm flipH="1">
            <a:off x="6286497" y="6172200"/>
            <a:ext cx="2592" cy="76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125973" y="6248401"/>
            <a:ext cx="316052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5841681" y="4807920"/>
            <a:ext cx="533400" cy="276999"/>
          </a:xfrm>
          <a:prstGeom prst="rect">
            <a:avLst/>
          </a:prstGeom>
          <a:noFill/>
        </p:spPr>
        <p:txBody>
          <a:bodyPr wrap="square" rtlCol="0">
            <a:spAutoFit/>
          </a:bodyPr>
          <a:lstStyle/>
          <a:p>
            <a:r>
              <a:rPr lang="en-US" sz="1200" b="1" dirty="0">
                <a:solidFill>
                  <a:schemeClr val="bg1"/>
                </a:solidFill>
              </a:rPr>
              <a:t>AO</a:t>
            </a:r>
          </a:p>
        </p:txBody>
      </p:sp>
    </p:spTree>
    <p:extLst>
      <p:ext uri="{BB962C8B-B14F-4D97-AF65-F5344CB8AC3E}">
        <p14:creationId xmlns:p14="http://schemas.microsoft.com/office/powerpoint/2010/main" val="337631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16" presetClass="entr" presetSubtype="21" fill="hold" nodeType="withEffect">
                                  <p:stCondLst>
                                    <p:cond delay="0"/>
                                  </p:stCondLst>
                                  <p:childTnLst>
                                    <p:set>
                                      <p:cBhvr>
                                        <p:cTn id="61" dur="1" fill="hold">
                                          <p:stCondLst>
                                            <p:cond delay="0"/>
                                          </p:stCondLst>
                                        </p:cTn>
                                        <p:tgtEl>
                                          <p:spTgt spid="175"/>
                                        </p:tgtEl>
                                        <p:attrNameLst>
                                          <p:attrName>style.visibility</p:attrName>
                                        </p:attrNameLst>
                                      </p:cBhvr>
                                      <p:to>
                                        <p:strVal val="visible"/>
                                      </p:to>
                                    </p:set>
                                    <p:animEffect transition="in" filter="barn(inVertical)">
                                      <p:cBhvr>
                                        <p:cTn id="62" dur="500"/>
                                        <p:tgtEl>
                                          <p:spTgt spid="175"/>
                                        </p:tgtEl>
                                      </p:cBhvr>
                                    </p:animEffect>
                                  </p:childTnLst>
                                </p:cTn>
                              </p:par>
                              <p:par>
                                <p:cTn id="63" presetID="16" presetClass="entr" presetSubtype="21" fill="hold" nodeType="withEffect">
                                  <p:stCondLst>
                                    <p:cond delay="0"/>
                                  </p:stCondLst>
                                  <p:childTnLst>
                                    <p:set>
                                      <p:cBhvr>
                                        <p:cTn id="64" dur="1" fill="hold">
                                          <p:stCondLst>
                                            <p:cond delay="0"/>
                                          </p:stCondLst>
                                        </p:cTn>
                                        <p:tgtEl>
                                          <p:spTgt spid="127"/>
                                        </p:tgtEl>
                                        <p:attrNameLst>
                                          <p:attrName>style.visibility</p:attrName>
                                        </p:attrNameLst>
                                      </p:cBhvr>
                                      <p:to>
                                        <p:strVal val="visible"/>
                                      </p:to>
                                    </p:set>
                                    <p:animEffect transition="in" filter="barn(inVertical)">
                                      <p:cBhvr>
                                        <p:cTn id="65" dur="500"/>
                                        <p:tgtEl>
                                          <p:spTgt spid="127"/>
                                        </p:tgtEl>
                                      </p:cBhvr>
                                    </p:animEffect>
                                  </p:childTnLst>
                                </p:cTn>
                              </p:par>
                              <p:par>
                                <p:cTn id="66" presetID="16" presetClass="entr" presetSubtype="21" fill="hold" nodeType="with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barn(inVertical)">
                                      <p:cBhvr>
                                        <p:cTn id="68" dur="500"/>
                                        <p:tgtEl>
                                          <p:spTgt spid="149"/>
                                        </p:tgtEl>
                                      </p:cBhvr>
                                    </p:animEffect>
                                  </p:childTnLst>
                                </p:cTn>
                              </p:par>
                              <p:par>
                                <p:cTn id="69" presetID="16" presetClass="entr" presetSubtype="21" fill="hold" nodeType="withEffect">
                                  <p:stCondLst>
                                    <p:cond delay="0"/>
                                  </p:stCondLst>
                                  <p:childTnLst>
                                    <p:set>
                                      <p:cBhvr>
                                        <p:cTn id="70" dur="1" fill="hold">
                                          <p:stCondLst>
                                            <p:cond delay="0"/>
                                          </p:stCondLst>
                                        </p:cTn>
                                        <p:tgtEl>
                                          <p:spTgt spid="263"/>
                                        </p:tgtEl>
                                        <p:attrNameLst>
                                          <p:attrName>style.visibility</p:attrName>
                                        </p:attrNameLst>
                                      </p:cBhvr>
                                      <p:to>
                                        <p:strVal val="visible"/>
                                      </p:to>
                                    </p:set>
                                    <p:animEffect transition="in" filter="barn(inVertical)">
                                      <p:cBhvr>
                                        <p:cTn id="71" dur="500"/>
                                        <p:tgtEl>
                                          <p:spTgt spid="26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43"/>
                                        </p:tgtEl>
                                        <p:attrNameLst>
                                          <p:attrName>style.visibility</p:attrName>
                                        </p:attrNameLst>
                                      </p:cBhvr>
                                      <p:to>
                                        <p:strVal val="visible"/>
                                      </p:to>
                                    </p:set>
                                    <p:animEffect transition="in" filter="barn(inVertical)">
                                      <p:cBhvr>
                                        <p:cTn id="74" dur="500"/>
                                        <p:tgtEl>
                                          <p:spTgt spid="143"/>
                                        </p:tgtEl>
                                      </p:cBhvr>
                                    </p:animEffect>
                                  </p:childTnLst>
                                </p:cTn>
                              </p:par>
                              <p:par>
                                <p:cTn id="75" presetID="22" presetClass="entr" presetSubtype="4" fill="hold" nodeType="withEffect">
                                  <p:stCondLst>
                                    <p:cond delay="0"/>
                                  </p:stCondLst>
                                  <p:childTnLst>
                                    <p:set>
                                      <p:cBhvr>
                                        <p:cTn id="76" dur="1" fill="hold">
                                          <p:stCondLst>
                                            <p:cond delay="0"/>
                                          </p:stCondLst>
                                        </p:cTn>
                                        <p:tgtEl>
                                          <p:spTgt spid="214"/>
                                        </p:tgtEl>
                                        <p:attrNameLst>
                                          <p:attrName>style.visibility</p:attrName>
                                        </p:attrNameLst>
                                      </p:cBhvr>
                                      <p:to>
                                        <p:strVal val="visible"/>
                                      </p:to>
                                    </p:set>
                                    <p:animEffect transition="in" filter="wipe(down)">
                                      <p:cBhvr>
                                        <p:cTn id="77" dur="500"/>
                                        <p:tgtEl>
                                          <p:spTgt spid="214"/>
                                        </p:tgtEl>
                                      </p:cBhvr>
                                    </p:animEffect>
                                  </p:childTnLst>
                                </p:cTn>
                              </p:par>
                              <p:par>
                                <p:cTn id="78" presetID="16" presetClass="entr" presetSubtype="21" fill="hold" nodeType="withEffect">
                                  <p:stCondLst>
                                    <p:cond delay="0"/>
                                  </p:stCondLst>
                                  <p:childTnLst>
                                    <p:set>
                                      <p:cBhvr>
                                        <p:cTn id="79" dur="1" fill="hold">
                                          <p:stCondLst>
                                            <p:cond delay="0"/>
                                          </p:stCondLst>
                                        </p:cTn>
                                        <p:tgtEl>
                                          <p:spTgt spid="260"/>
                                        </p:tgtEl>
                                        <p:attrNameLst>
                                          <p:attrName>style.visibility</p:attrName>
                                        </p:attrNameLst>
                                      </p:cBhvr>
                                      <p:to>
                                        <p:strVal val="visible"/>
                                      </p:to>
                                    </p:set>
                                    <p:animEffect transition="in" filter="barn(inVertical)">
                                      <p:cBhvr>
                                        <p:cTn id="80" dur="500"/>
                                        <p:tgtEl>
                                          <p:spTgt spid="260"/>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192"/>
                                        </p:tgtEl>
                                        <p:attrNameLst>
                                          <p:attrName>style.visibility</p:attrName>
                                        </p:attrNameLst>
                                      </p:cBhvr>
                                      <p:to>
                                        <p:strVal val="visible"/>
                                      </p:to>
                                    </p:set>
                                    <p:animEffect transition="in" filter="barn(inVertical)">
                                      <p:cBhvr>
                                        <p:cTn id="83" dur="500"/>
                                        <p:tgtEl>
                                          <p:spTgt spid="192"/>
                                        </p:tgtEl>
                                      </p:cBhvr>
                                    </p:animEffect>
                                  </p:childTnLst>
                                </p:cTn>
                              </p:par>
                              <p:par>
                                <p:cTn id="84" presetID="16" presetClass="entr" presetSubtype="21" fill="hold" nodeType="withEffect">
                                  <p:stCondLst>
                                    <p:cond delay="0"/>
                                  </p:stCondLst>
                                  <p:childTnLst>
                                    <p:set>
                                      <p:cBhvr>
                                        <p:cTn id="85" dur="1" fill="hold">
                                          <p:stCondLst>
                                            <p:cond delay="0"/>
                                          </p:stCondLst>
                                        </p:cTn>
                                        <p:tgtEl>
                                          <p:spTgt spid="266"/>
                                        </p:tgtEl>
                                        <p:attrNameLst>
                                          <p:attrName>style.visibility</p:attrName>
                                        </p:attrNameLst>
                                      </p:cBhvr>
                                      <p:to>
                                        <p:strVal val="visible"/>
                                      </p:to>
                                    </p:set>
                                    <p:animEffect transition="in" filter="barn(inVertical)">
                                      <p:cBhvr>
                                        <p:cTn id="86" dur="500"/>
                                        <p:tgtEl>
                                          <p:spTgt spid="266"/>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91"/>
                                        </p:tgtEl>
                                        <p:attrNameLst>
                                          <p:attrName>style.visibility</p:attrName>
                                        </p:attrNameLst>
                                      </p:cBhvr>
                                      <p:to>
                                        <p:strVal val="visible"/>
                                      </p:to>
                                    </p:set>
                                    <p:animEffect transition="in" filter="barn(inVertical)">
                                      <p:cBhvr>
                                        <p:cTn id="89" dur="500"/>
                                        <p:tgtEl>
                                          <p:spTgt spid="191"/>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193"/>
                                        </p:tgtEl>
                                        <p:attrNameLst>
                                          <p:attrName>style.visibility</p:attrName>
                                        </p:attrNameLst>
                                      </p:cBhvr>
                                      <p:to>
                                        <p:strVal val="visible"/>
                                      </p:to>
                                    </p:set>
                                    <p:animEffect transition="in" filter="barn(inVertical)">
                                      <p:cBhvr>
                                        <p:cTn id="92" dur="500"/>
                                        <p:tgtEl>
                                          <p:spTgt spid="193"/>
                                        </p:tgtEl>
                                      </p:cBhvr>
                                    </p:animEffect>
                                  </p:childTnLst>
                                </p:cTn>
                              </p:par>
                              <p:par>
                                <p:cTn id="93" presetID="42" presetClass="entr" presetSubtype="0" fill="hold" nodeType="with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1000"/>
                                        <p:tgtEl>
                                          <p:spTgt spid="7"/>
                                        </p:tgtEl>
                                      </p:cBhvr>
                                    </p:animEffect>
                                    <p:anim calcmode="lin" valueType="num">
                                      <p:cBhvr>
                                        <p:cTn id="96" dur="1000" fill="hold"/>
                                        <p:tgtEl>
                                          <p:spTgt spid="7"/>
                                        </p:tgtEl>
                                        <p:attrNameLst>
                                          <p:attrName>ppt_x</p:attrName>
                                        </p:attrNameLst>
                                      </p:cBhvr>
                                      <p:tavLst>
                                        <p:tav tm="0">
                                          <p:val>
                                            <p:strVal val="#ppt_x"/>
                                          </p:val>
                                        </p:tav>
                                        <p:tav tm="100000">
                                          <p:val>
                                            <p:strVal val="#ppt_x"/>
                                          </p:val>
                                        </p:tav>
                                      </p:tavLst>
                                    </p:anim>
                                    <p:anim calcmode="lin" valueType="num">
                                      <p:cBhvr>
                                        <p:cTn id="97" dur="1000" fill="hold"/>
                                        <p:tgtEl>
                                          <p:spTgt spid="7"/>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fade">
                                      <p:cBhvr>
                                        <p:cTn id="100" dur="1000"/>
                                        <p:tgtEl>
                                          <p:spTgt spid="6"/>
                                        </p:tgtEl>
                                      </p:cBhvr>
                                    </p:animEffect>
                                    <p:anim calcmode="lin" valueType="num">
                                      <p:cBhvr>
                                        <p:cTn id="101" dur="1000" fill="hold"/>
                                        <p:tgtEl>
                                          <p:spTgt spid="6"/>
                                        </p:tgtEl>
                                        <p:attrNameLst>
                                          <p:attrName>ppt_x</p:attrName>
                                        </p:attrNameLst>
                                      </p:cBhvr>
                                      <p:tavLst>
                                        <p:tav tm="0">
                                          <p:val>
                                            <p:strVal val="#ppt_x"/>
                                          </p:val>
                                        </p:tav>
                                        <p:tav tm="100000">
                                          <p:val>
                                            <p:strVal val="#ppt_x"/>
                                          </p:val>
                                        </p:tav>
                                      </p:tavLst>
                                    </p:anim>
                                    <p:anim calcmode="lin" valueType="num">
                                      <p:cBhvr>
                                        <p:cTn id="102" dur="1000" fill="hold"/>
                                        <p:tgtEl>
                                          <p:spTgt spid="6"/>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1000"/>
                                        <p:tgtEl>
                                          <p:spTgt spid="48"/>
                                        </p:tgtEl>
                                      </p:cBhvr>
                                    </p:animEffect>
                                    <p:anim calcmode="lin" valueType="num">
                                      <p:cBhvr>
                                        <p:cTn id="106" dur="1000" fill="hold"/>
                                        <p:tgtEl>
                                          <p:spTgt spid="48"/>
                                        </p:tgtEl>
                                        <p:attrNameLst>
                                          <p:attrName>ppt_x</p:attrName>
                                        </p:attrNameLst>
                                      </p:cBhvr>
                                      <p:tavLst>
                                        <p:tav tm="0">
                                          <p:val>
                                            <p:strVal val="#ppt_x"/>
                                          </p:val>
                                        </p:tav>
                                        <p:tav tm="100000">
                                          <p:val>
                                            <p:strVal val="#ppt_x"/>
                                          </p:val>
                                        </p:tav>
                                      </p:tavLst>
                                    </p:anim>
                                    <p:anim calcmode="lin" valueType="num">
                                      <p:cBhvr>
                                        <p:cTn id="107" dur="1000" fill="hold"/>
                                        <p:tgtEl>
                                          <p:spTgt spid="48"/>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fade">
                                      <p:cBhvr>
                                        <p:cTn id="110" dur="1000"/>
                                        <p:tgtEl>
                                          <p:spTgt spid="50"/>
                                        </p:tgtEl>
                                      </p:cBhvr>
                                    </p:animEffect>
                                    <p:anim calcmode="lin" valueType="num">
                                      <p:cBhvr>
                                        <p:cTn id="111" dur="1000" fill="hold"/>
                                        <p:tgtEl>
                                          <p:spTgt spid="50"/>
                                        </p:tgtEl>
                                        <p:attrNameLst>
                                          <p:attrName>ppt_x</p:attrName>
                                        </p:attrNameLst>
                                      </p:cBhvr>
                                      <p:tavLst>
                                        <p:tav tm="0">
                                          <p:val>
                                            <p:strVal val="#ppt_x"/>
                                          </p:val>
                                        </p:tav>
                                        <p:tav tm="100000">
                                          <p:val>
                                            <p:strVal val="#ppt_x"/>
                                          </p:val>
                                        </p:tav>
                                      </p:tavLst>
                                    </p:anim>
                                    <p:anim calcmode="lin" valueType="num">
                                      <p:cBhvr>
                                        <p:cTn id="112" dur="1000" fill="hold"/>
                                        <p:tgtEl>
                                          <p:spTgt spid="50"/>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1000"/>
                                        <p:tgtEl>
                                          <p:spTgt spid="51"/>
                                        </p:tgtEl>
                                      </p:cBhvr>
                                    </p:animEffect>
                                    <p:anim calcmode="lin" valueType="num">
                                      <p:cBhvr>
                                        <p:cTn id="116" dur="1000" fill="hold"/>
                                        <p:tgtEl>
                                          <p:spTgt spid="51"/>
                                        </p:tgtEl>
                                        <p:attrNameLst>
                                          <p:attrName>ppt_x</p:attrName>
                                        </p:attrNameLst>
                                      </p:cBhvr>
                                      <p:tavLst>
                                        <p:tav tm="0">
                                          <p:val>
                                            <p:strVal val="#ppt_x"/>
                                          </p:val>
                                        </p:tav>
                                        <p:tav tm="100000">
                                          <p:val>
                                            <p:strVal val="#ppt_x"/>
                                          </p:val>
                                        </p:tav>
                                      </p:tavLst>
                                    </p:anim>
                                    <p:anim calcmode="lin" valueType="num">
                                      <p:cBhvr>
                                        <p:cTn id="11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18"/>
                                        </p:tgtEl>
                                        <p:attrNameLst>
                                          <p:attrName>style.visibility</p:attrName>
                                        </p:attrNameLst>
                                      </p:cBhvr>
                                      <p:to>
                                        <p:strVal val="visible"/>
                                      </p:to>
                                    </p:set>
                                    <p:anim calcmode="lin" valueType="num">
                                      <p:cBhvr additive="base">
                                        <p:cTn id="122" dur="500" fill="hold"/>
                                        <p:tgtEl>
                                          <p:spTgt spid="118"/>
                                        </p:tgtEl>
                                        <p:attrNameLst>
                                          <p:attrName>ppt_x</p:attrName>
                                        </p:attrNameLst>
                                      </p:cBhvr>
                                      <p:tavLst>
                                        <p:tav tm="0">
                                          <p:val>
                                            <p:strVal val="#ppt_x"/>
                                          </p:val>
                                        </p:tav>
                                        <p:tav tm="100000">
                                          <p:val>
                                            <p:strVal val="#ppt_x"/>
                                          </p:val>
                                        </p:tav>
                                      </p:tavLst>
                                    </p:anim>
                                    <p:anim calcmode="lin" valueType="num">
                                      <p:cBhvr additive="base">
                                        <p:cTn id="123" dur="500" fill="hold"/>
                                        <p:tgtEl>
                                          <p:spTgt spid="118"/>
                                        </p:tgtEl>
                                        <p:attrNameLst>
                                          <p:attrName>ppt_y</p:attrName>
                                        </p:attrNameLst>
                                      </p:cBhvr>
                                      <p:tavLst>
                                        <p:tav tm="0">
                                          <p:val>
                                            <p:strVal val="1+#ppt_h/2"/>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17"/>
                                        </p:tgtEl>
                                        <p:attrNameLst>
                                          <p:attrName>style.visibility</p:attrName>
                                        </p:attrNameLst>
                                      </p:cBhvr>
                                      <p:to>
                                        <p:strVal val="visible"/>
                                      </p:to>
                                    </p:set>
                                    <p:animEffect transition="in" filter="fade">
                                      <p:cBhvr>
                                        <p:cTn id="126" dur="1000"/>
                                        <p:tgtEl>
                                          <p:spTgt spid="117"/>
                                        </p:tgtEl>
                                      </p:cBhvr>
                                    </p:animEffect>
                                    <p:anim calcmode="lin" valueType="num">
                                      <p:cBhvr>
                                        <p:cTn id="127" dur="1000" fill="hold"/>
                                        <p:tgtEl>
                                          <p:spTgt spid="117"/>
                                        </p:tgtEl>
                                        <p:attrNameLst>
                                          <p:attrName>ppt_x</p:attrName>
                                        </p:attrNameLst>
                                      </p:cBhvr>
                                      <p:tavLst>
                                        <p:tav tm="0">
                                          <p:val>
                                            <p:strVal val="#ppt_x"/>
                                          </p:val>
                                        </p:tav>
                                        <p:tav tm="100000">
                                          <p:val>
                                            <p:strVal val="#ppt_x"/>
                                          </p:val>
                                        </p:tav>
                                      </p:tavLst>
                                    </p:anim>
                                    <p:anim calcmode="lin" valueType="num">
                                      <p:cBhvr>
                                        <p:cTn id="128" dur="1000" fill="hold"/>
                                        <p:tgtEl>
                                          <p:spTgt spid="117"/>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83"/>
                                        </p:tgtEl>
                                        <p:attrNameLst>
                                          <p:attrName>style.visibility</p:attrName>
                                        </p:attrNameLst>
                                      </p:cBhvr>
                                      <p:to>
                                        <p:strVal val="visible"/>
                                      </p:to>
                                    </p:set>
                                    <p:animEffect transition="in" filter="fade">
                                      <p:cBhvr>
                                        <p:cTn id="131" dur="1000"/>
                                        <p:tgtEl>
                                          <p:spTgt spid="83"/>
                                        </p:tgtEl>
                                      </p:cBhvr>
                                    </p:animEffect>
                                    <p:anim calcmode="lin" valueType="num">
                                      <p:cBhvr>
                                        <p:cTn id="132" dur="1000" fill="hold"/>
                                        <p:tgtEl>
                                          <p:spTgt spid="83"/>
                                        </p:tgtEl>
                                        <p:attrNameLst>
                                          <p:attrName>ppt_x</p:attrName>
                                        </p:attrNameLst>
                                      </p:cBhvr>
                                      <p:tavLst>
                                        <p:tav tm="0">
                                          <p:val>
                                            <p:strVal val="#ppt_x"/>
                                          </p:val>
                                        </p:tav>
                                        <p:tav tm="100000">
                                          <p:val>
                                            <p:strVal val="#ppt_x"/>
                                          </p:val>
                                        </p:tav>
                                      </p:tavLst>
                                    </p:anim>
                                    <p:anim calcmode="lin" valueType="num">
                                      <p:cBhvr>
                                        <p:cTn id="133" dur="1000" fill="hold"/>
                                        <p:tgtEl>
                                          <p:spTgt spid="8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039"/>
                                        </p:tgtEl>
                                        <p:attrNameLst>
                                          <p:attrName>style.visibility</p:attrName>
                                        </p:attrNameLst>
                                      </p:cBhvr>
                                      <p:to>
                                        <p:strVal val="visible"/>
                                      </p:to>
                                    </p:set>
                                    <p:animEffect transition="in" filter="fade">
                                      <p:cBhvr>
                                        <p:cTn id="136" dur="1000"/>
                                        <p:tgtEl>
                                          <p:spTgt spid="1039"/>
                                        </p:tgtEl>
                                      </p:cBhvr>
                                    </p:animEffect>
                                    <p:anim calcmode="lin" valueType="num">
                                      <p:cBhvr>
                                        <p:cTn id="137" dur="1000" fill="hold"/>
                                        <p:tgtEl>
                                          <p:spTgt spid="1039"/>
                                        </p:tgtEl>
                                        <p:attrNameLst>
                                          <p:attrName>ppt_x</p:attrName>
                                        </p:attrNameLst>
                                      </p:cBhvr>
                                      <p:tavLst>
                                        <p:tav tm="0">
                                          <p:val>
                                            <p:strVal val="#ppt_x"/>
                                          </p:val>
                                        </p:tav>
                                        <p:tav tm="100000">
                                          <p:val>
                                            <p:strVal val="#ppt_x"/>
                                          </p:val>
                                        </p:tav>
                                      </p:tavLst>
                                    </p:anim>
                                    <p:anim calcmode="lin" valueType="num">
                                      <p:cBhvr>
                                        <p:cTn id="138" dur="1000" fill="hold"/>
                                        <p:tgtEl>
                                          <p:spTgt spid="1039"/>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fade">
                                      <p:cBhvr>
                                        <p:cTn id="141" dur="1000"/>
                                        <p:tgtEl>
                                          <p:spTgt spid="82"/>
                                        </p:tgtEl>
                                      </p:cBhvr>
                                    </p:animEffect>
                                    <p:anim calcmode="lin" valueType="num">
                                      <p:cBhvr>
                                        <p:cTn id="142" dur="1000" fill="hold"/>
                                        <p:tgtEl>
                                          <p:spTgt spid="82"/>
                                        </p:tgtEl>
                                        <p:attrNameLst>
                                          <p:attrName>ppt_x</p:attrName>
                                        </p:attrNameLst>
                                      </p:cBhvr>
                                      <p:tavLst>
                                        <p:tav tm="0">
                                          <p:val>
                                            <p:strVal val="#ppt_x"/>
                                          </p:val>
                                        </p:tav>
                                        <p:tav tm="100000">
                                          <p:val>
                                            <p:strVal val="#ppt_x"/>
                                          </p:val>
                                        </p:tav>
                                      </p:tavLst>
                                    </p:anim>
                                    <p:anim calcmode="lin" valueType="num">
                                      <p:cBhvr>
                                        <p:cTn id="143" dur="1000" fill="hold"/>
                                        <p:tgtEl>
                                          <p:spTgt spid="82"/>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038"/>
                                        </p:tgtEl>
                                        <p:attrNameLst>
                                          <p:attrName>style.visibility</p:attrName>
                                        </p:attrNameLst>
                                      </p:cBhvr>
                                      <p:to>
                                        <p:strVal val="visible"/>
                                      </p:to>
                                    </p:set>
                                    <p:animEffect transition="in" filter="fade">
                                      <p:cBhvr>
                                        <p:cTn id="146" dur="1000"/>
                                        <p:tgtEl>
                                          <p:spTgt spid="1038"/>
                                        </p:tgtEl>
                                      </p:cBhvr>
                                    </p:animEffect>
                                    <p:anim calcmode="lin" valueType="num">
                                      <p:cBhvr>
                                        <p:cTn id="147" dur="1000" fill="hold"/>
                                        <p:tgtEl>
                                          <p:spTgt spid="1038"/>
                                        </p:tgtEl>
                                        <p:attrNameLst>
                                          <p:attrName>ppt_x</p:attrName>
                                        </p:attrNameLst>
                                      </p:cBhvr>
                                      <p:tavLst>
                                        <p:tav tm="0">
                                          <p:val>
                                            <p:strVal val="#ppt_x"/>
                                          </p:val>
                                        </p:tav>
                                        <p:tav tm="100000">
                                          <p:val>
                                            <p:strVal val="#ppt_x"/>
                                          </p:val>
                                        </p:tav>
                                      </p:tavLst>
                                    </p:anim>
                                    <p:anim calcmode="lin" valueType="num">
                                      <p:cBhvr>
                                        <p:cTn id="148" dur="1000" fill="hold"/>
                                        <p:tgtEl>
                                          <p:spTgt spid="1038"/>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036"/>
                                        </p:tgtEl>
                                        <p:attrNameLst>
                                          <p:attrName>style.visibility</p:attrName>
                                        </p:attrNameLst>
                                      </p:cBhvr>
                                      <p:to>
                                        <p:strVal val="visible"/>
                                      </p:to>
                                    </p:set>
                                    <p:animEffect transition="in" filter="fade">
                                      <p:cBhvr>
                                        <p:cTn id="151" dur="1000"/>
                                        <p:tgtEl>
                                          <p:spTgt spid="1036"/>
                                        </p:tgtEl>
                                      </p:cBhvr>
                                    </p:animEffect>
                                    <p:anim calcmode="lin" valueType="num">
                                      <p:cBhvr>
                                        <p:cTn id="152" dur="1000" fill="hold"/>
                                        <p:tgtEl>
                                          <p:spTgt spid="1036"/>
                                        </p:tgtEl>
                                        <p:attrNameLst>
                                          <p:attrName>ppt_x</p:attrName>
                                        </p:attrNameLst>
                                      </p:cBhvr>
                                      <p:tavLst>
                                        <p:tav tm="0">
                                          <p:val>
                                            <p:strVal val="#ppt_x"/>
                                          </p:val>
                                        </p:tav>
                                        <p:tav tm="100000">
                                          <p:val>
                                            <p:strVal val="#ppt_x"/>
                                          </p:val>
                                        </p:tav>
                                      </p:tavLst>
                                    </p:anim>
                                    <p:anim calcmode="lin" valueType="num">
                                      <p:cBhvr>
                                        <p:cTn id="153" dur="1000" fill="hold"/>
                                        <p:tgtEl>
                                          <p:spTgt spid="1036"/>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1037"/>
                                        </p:tgtEl>
                                        <p:attrNameLst>
                                          <p:attrName>style.visibility</p:attrName>
                                        </p:attrNameLst>
                                      </p:cBhvr>
                                      <p:to>
                                        <p:strVal val="visible"/>
                                      </p:to>
                                    </p:set>
                                    <p:animEffect transition="in" filter="fade">
                                      <p:cBhvr>
                                        <p:cTn id="156" dur="1000"/>
                                        <p:tgtEl>
                                          <p:spTgt spid="1037"/>
                                        </p:tgtEl>
                                      </p:cBhvr>
                                    </p:animEffect>
                                    <p:anim calcmode="lin" valueType="num">
                                      <p:cBhvr>
                                        <p:cTn id="157" dur="1000" fill="hold"/>
                                        <p:tgtEl>
                                          <p:spTgt spid="1037"/>
                                        </p:tgtEl>
                                        <p:attrNameLst>
                                          <p:attrName>ppt_x</p:attrName>
                                        </p:attrNameLst>
                                      </p:cBhvr>
                                      <p:tavLst>
                                        <p:tav tm="0">
                                          <p:val>
                                            <p:strVal val="#ppt_x"/>
                                          </p:val>
                                        </p:tav>
                                        <p:tav tm="100000">
                                          <p:val>
                                            <p:strVal val="#ppt_x"/>
                                          </p:val>
                                        </p:tav>
                                      </p:tavLst>
                                    </p:anim>
                                    <p:anim calcmode="lin" valueType="num">
                                      <p:cBhvr>
                                        <p:cTn id="158"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6" presetClass="entr" presetSubtype="16" fill="hold" nodeType="clickEffect">
                                  <p:stCondLst>
                                    <p:cond delay="0"/>
                                  </p:stCondLst>
                                  <p:childTnLst>
                                    <p:set>
                                      <p:cBhvr>
                                        <p:cTn id="162" dur="1" fill="hold">
                                          <p:stCondLst>
                                            <p:cond delay="0"/>
                                          </p:stCondLst>
                                        </p:cTn>
                                        <p:tgtEl>
                                          <p:spTgt spid="298"/>
                                        </p:tgtEl>
                                        <p:attrNameLst>
                                          <p:attrName>style.visibility</p:attrName>
                                        </p:attrNameLst>
                                      </p:cBhvr>
                                      <p:to>
                                        <p:strVal val="visible"/>
                                      </p:to>
                                    </p:set>
                                    <p:animEffect transition="in" filter="circle(in)">
                                      <p:cBhvr>
                                        <p:cTn id="163" dur="2000"/>
                                        <p:tgtEl>
                                          <p:spTgt spid="298"/>
                                        </p:tgtEl>
                                      </p:cBhvr>
                                    </p:animEffect>
                                  </p:childTnLst>
                                </p:cTn>
                              </p:par>
                              <p:par>
                                <p:cTn id="164" presetID="6" presetClass="entr" presetSubtype="16" fill="hold" nodeType="withEffect">
                                  <p:stCondLst>
                                    <p:cond delay="0"/>
                                  </p:stCondLst>
                                  <p:childTnLst>
                                    <p:set>
                                      <p:cBhvr>
                                        <p:cTn id="165" dur="1" fill="hold">
                                          <p:stCondLst>
                                            <p:cond delay="0"/>
                                          </p:stCondLst>
                                        </p:cTn>
                                        <p:tgtEl>
                                          <p:spTgt spid="317"/>
                                        </p:tgtEl>
                                        <p:attrNameLst>
                                          <p:attrName>style.visibility</p:attrName>
                                        </p:attrNameLst>
                                      </p:cBhvr>
                                      <p:to>
                                        <p:strVal val="visible"/>
                                      </p:to>
                                    </p:set>
                                    <p:animEffect transition="in" filter="circle(in)">
                                      <p:cBhvr>
                                        <p:cTn id="166" dur="2000"/>
                                        <p:tgtEl>
                                          <p:spTgt spid="317"/>
                                        </p:tgtEl>
                                      </p:cBhvr>
                                    </p:animEffect>
                                  </p:childTnLst>
                                </p:cTn>
                              </p:par>
                              <p:par>
                                <p:cTn id="167" presetID="6" presetClass="entr" presetSubtype="16" fill="hold" nodeType="withEffect">
                                  <p:stCondLst>
                                    <p:cond delay="0"/>
                                  </p:stCondLst>
                                  <p:childTnLst>
                                    <p:set>
                                      <p:cBhvr>
                                        <p:cTn id="168" dur="1" fill="hold">
                                          <p:stCondLst>
                                            <p:cond delay="0"/>
                                          </p:stCondLst>
                                        </p:cTn>
                                        <p:tgtEl>
                                          <p:spTgt spid="292"/>
                                        </p:tgtEl>
                                        <p:attrNameLst>
                                          <p:attrName>style.visibility</p:attrName>
                                        </p:attrNameLst>
                                      </p:cBhvr>
                                      <p:to>
                                        <p:strVal val="visible"/>
                                      </p:to>
                                    </p:set>
                                    <p:animEffect transition="in" filter="circle(in)">
                                      <p:cBhvr>
                                        <p:cTn id="169" dur="2000"/>
                                        <p:tgtEl>
                                          <p:spTgt spid="292"/>
                                        </p:tgtEl>
                                      </p:cBhvr>
                                    </p:animEffect>
                                  </p:childTnLst>
                                </p:cTn>
                              </p:par>
                              <p:par>
                                <p:cTn id="170" presetID="6" presetClass="entr" presetSubtype="16" fill="hold" nodeType="withEffect">
                                  <p:stCondLst>
                                    <p:cond delay="0"/>
                                  </p:stCondLst>
                                  <p:childTnLst>
                                    <p:set>
                                      <p:cBhvr>
                                        <p:cTn id="171" dur="1" fill="hold">
                                          <p:stCondLst>
                                            <p:cond delay="0"/>
                                          </p:stCondLst>
                                        </p:cTn>
                                        <p:tgtEl>
                                          <p:spTgt spid="303"/>
                                        </p:tgtEl>
                                        <p:attrNameLst>
                                          <p:attrName>style.visibility</p:attrName>
                                        </p:attrNameLst>
                                      </p:cBhvr>
                                      <p:to>
                                        <p:strVal val="visible"/>
                                      </p:to>
                                    </p:set>
                                    <p:animEffect transition="in" filter="circle(in)">
                                      <p:cBhvr>
                                        <p:cTn id="172" dur="2000"/>
                                        <p:tgtEl>
                                          <p:spTgt spid="303"/>
                                        </p:tgtEl>
                                      </p:cBhvr>
                                    </p:animEffect>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195"/>
                                        </p:tgtEl>
                                        <p:attrNameLst>
                                          <p:attrName>style.visibility</p:attrName>
                                        </p:attrNameLst>
                                      </p:cBhvr>
                                      <p:to>
                                        <p:strVal val="visible"/>
                                      </p:to>
                                    </p:set>
                                    <p:anim calcmode="lin" valueType="num">
                                      <p:cBhvr additive="base">
                                        <p:cTn id="177" dur="500" fill="hold"/>
                                        <p:tgtEl>
                                          <p:spTgt spid="195"/>
                                        </p:tgtEl>
                                        <p:attrNameLst>
                                          <p:attrName>ppt_x</p:attrName>
                                        </p:attrNameLst>
                                      </p:cBhvr>
                                      <p:tavLst>
                                        <p:tav tm="0">
                                          <p:val>
                                            <p:strVal val="#ppt_x"/>
                                          </p:val>
                                        </p:tav>
                                        <p:tav tm="100000">
                                          <p:val>
                                            <p:strVal val="#ppt_x"/>
                                          </p:val>
                                        </p:tav>
                                      </p:tavLst>
                                    </p:anim>
                                    <p:anim calcmode="lin" valueType="num">
                                      <p:cBhvr additive="base">
                                        <p:cTn id="178" dur="500" fill="hold"/>
                                        <p:tgtEl>
                                          <p:spTgt spid="195"/>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197"/>
                                        </p:tgtEl>
                                        <p:attrNameLst>
                                          <p:attrName>style.visibility</p:attrName>
                                        </p:attrNameLst>
                                      </p:cBhvr>
                                      <p:to>
                                        <p:strVal val="visible"/>
                                      </p:to>
                                    </p:set>
                                    <p:anim calcmode="lin" valueType="num">
                                      <p:cBhvr additive="base">
                                        <p:cTn id="181" dur="500" fill="hold"/>
                                        <p:tgtEl>
                                          <p:spTgt spid="197"/>
                                        </p:tgtEl>
                                        <p:attrNameLst>
                                          <p:attrName>ppt_x</p:attrName>
                                        </p:attrNameLst>
                                      </p:cBhvr>
                                      <p:tavLst>
                                        <p:tav tm="0">
                                          <p:val>
                                            <p:strVal val="#ppt_x"/>
                                          </p:val>
                                        </p:tav>
                                        <p:tav tm="100000">
                                          <p:val>
                                            <p:strVal val="#ppt_x"/>
                                          </p:val>
                                        </p:tav>
                                      </p:tavLst>
                                    </p:anim>
                                    <p:anim calcmode="lin" valueType="num">
                                      <p:cBhvr additive="base">
                                        <p:cTn id="182" dur="500" fill="hold"/>
                                        <p:tgtEl>
                                          <p:spTgt spid="197"/>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145"/>
                                        </p:tgtEl>
                                        <p:attrNameLst>
                                          <p:attrName>style.visibility</p:attrName>
                                        </p:attrNameLst>
                                      </p:cBhvr>
                                      <p:to>
                                        <p:strVal val="visible"/>
                                      </p:to>
                                    </p:set>
                                    <p:anim calcmode="lin" valueType="num">
                                      <p:cBhvr additive="base">
                                        <p:cTn id="185" dur="500" fill="hold"/>
                                        <p:tgtEl>
                                          <p:spTgt spid="145"/>
                                        </p:tgtEl>
                                        <p:attrNameLst>
                                          <p:attrName>ppt_x</p:attrName>
                                        </p:attrNameLst>
                                      </p:cBhvr>
                                      <p:tavLst>
                                        <p:tav tm="0">
                                          <p:val>
                                            <p:strVal val="#ppt_x"/>
                                          </p:val>
                                        </p:tav>
                                        <p:tav tm="100000">
                                          <p:val>
                                            <p:strVal val="#ppt_x"/>
                                          </p:val>
                                        </p:tav>
                                      </p:tavLst>
                                    </p:anim>
                                    <p:anim calcmode="lin" valueType="num">
                                      <p:cBhvr additive="base">
                                        <p:cTn id="186" dur="500" fill="hold"/>
                                        <p:tgtEl>
                                          <p:spTgt spid="145"/>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144"/>
                                        </p:tgtEl>
                                        <p:attrNameLst>
                                          <p:attrName>style.visibility</p:attrName>
                                        </p:attrNameLst>
                                      </p:cBhvr>
                                      <p:to>
                                        <p:strVal val="visible"/>
                                      </p:to>
                                    </p:set>
                                    <p:anim calcmode="lin" valueType="num">
                                      <p:cBhvr additive="base">
                                        <p:cTn id="189" dur="500" fill="hold"/>
                                        <p:tgtEl>
                                          <p:spTgt spid="144"/>
                                        </p:tgtEl>
                                        <p:attrNameLst>
                                          <p:attrName>ppt_x</p:attrName>
                                        </p:attrNameLst>
                                      </p:cBhvr>
                                      <p:tavLst>
                                        <p:tav tm="0">
                                          <p:val>
                                            <p:strVal val="#ppt_x"/>
                                          </p:val>
                                        </p:tav>
                                        <p:tav tm="100000">
                                          <p:val>
                                            <p:strVal val="#ppt_x"/>
                                          </p:val>
                                        </p:tav>
                                      </p:tavLst>
                                    </p:anim>
                                    <p:anim calcmode="lin" valueType="num">
                                      <p:cBhvr additive="base">
                                        <p:cTn id="190"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328"/>
                                        </p:tgtEl>
                                        <p:attrNameLst>
                                          <p:attrName>style.visibility</p:attrName>
                                        </p:attrNameLst>
                                      </p:cBhvr>
                                      <p:to>
                                        <p:strVal val="visible"/>
                                      </p:to>
                                    </p:set>
                                    <p:animEffect transition="in" filter="fade">
                                      <p:cBhvr>
                                        <p:cTn id="195" dur="500"/>
                                        <p:tgtEl>
                                          <p:spTgt spid="328"/>
                                        </p:tgtEl>
                                      </p:cBhvr>
                                    </p:animEffect>
                                  </p:childTnLst>
                                </p:cTn>
                              </p:par>
                              <p:par>
                                <p:cTn id="196" presetID="10" presetClass="entr" presetSubtype="0" fill="hold" nodeType="withEffect">
                                  <p:stCondLst>
                                    <p:cond delay="0"/>
                                  </p:stCondLst>
                                  <p:childTnLst>
                                    <p:set>
                                      <p:cBhvr>
                                        <p:cTn id="197" dur="1" fill="hold">
                                          <p:stCondLst>
                                            <p:cond delay="0"/>
                                          </p:stCondLst>
                                        </p:cTn>
                                        <p:tgtEl>
                                          <p:spTgt spid="350"/>
                                        </p:tgtEl>
                                        <p:attrNameLst>
                                          <p:attrName>style.visibility</p:attrName>
                                        </p:attrNameLst>
                                      </p:cBhvr>
                                      <p:to>
                                        <p:strVal val="visible"/>
                                      </p:to>
                                    </p:set>
                                    <p:animEffect transition="in" filter="fade">
                                      <p:cBhvr>
                                        <p:cTn id="198" dur="500"/>
                                        <p:tgtEl>
                                          <p:spTgt spid="350"/>
                                        </p:tgtEl>
                                      </p:cBhvr>
                                    </p:animEffect>
                                  </p:childTnLst>
                                </p:cTn>
                              </p:par>
                              <p:par>
                                <p:cTn id="199" presetID="10" presetClass="entr" presetSubtype="0" fill="hold" nodeType="withEffect">
                                  <p:stCondLst>
                                    <p:cond delay="0"/>
                                  </p:stCondLst>
                                  <p:childTnLst>
                                    <p:set>
                                      <p:cBhvr>
                                        <p:cTn id="200" dur="1" fill="hold">
                                          <p:stCondLst>
                                            <p:cond delay="0"/>
                                          </p:stCondLst>
                                        </p:cTn>
                                        <p:tgtEl>
                                          <p:spTgt spid="348"/>
                                        </p:tgtEl>
                                        <p:attrNameLst>
                                          <p:attrName>style.visibility</p:attrName>
                                        </p:attrNameLst>
                                      </p:cBhvr>
                                      <p:to>
                                        <p:strVal val="visible"/>
                                      </p:to>
                                    </p:set>
                                    <p:animEffect transition="in" filter="fade">
                                      <p:cBhvr>
                                        <p:cTn id="201" dur="500"/>
                                        <p:tgtEl>
                                          <p:spTgt spid="348"/>
                                        </p:tgtEl>
                                      </p:cBhvr>
                                    </p:animEffect>
                                  </p:childTnLst>
                                </p:cTn>
                              </p:par>
                              <p:par>
                                <p:cTn id="202" presetID="10" presetClass="entr" presetSubtype="0" fill="hold" nodeType="withEffect">
                                  <p:stCondLst>
                                    <p:cond delay="0"/>
                                  </p:stCondLst>
                                  <p:childTnLst>
                                    <p:set>
                                      <p:cBhvr>
                                        <p:cTn id="203" dur="1" fill="hold">
                                          <p:stCondLst>
                                            <p:cond delay="0"/>
                                          </p:stCondLst>
                                        </p:cTn>
                                        <p:tgtEl>
                                          <p:spTgt spid="325"/>
                                        </p:tgtEl>
                                        <p:attrNameLst>
                                          <p:attrName>style.visibility</p:attrName>
                                        </p:attrNameLst>
                                      </p:cBhvr>
                                      <p:to>
                                        <p:strVal val="visible"/>
                                      </p:to>
                                    </p:set>
                                    <p:animEffect transition="in" filter="fade">
                                      <p:cBhvr>
                                        <p:cTn id="204" dur="500"/>
                                        <p:tgtEl>
                                          <p:spTgt spid="325"/>
                                        </p:tgtEl>
                                      </p:cBhvr>
                                    </p:animEffect>
                                  </p:childTnLst>
                                </p:cTn>
                              </p:par>
                              <p:par>
                                <p:cTn id="205" presetID="10" presetClass="entr" presetSubtype="0" fill="hold" nodeType="withEffect">
                                  <p:stCondLst>
                                    <p:cond delay="0"/>
                                  </p:stCondLst>
                                  <p:childTnLst>
                                    <p:set>
                                      <p:cBhvr>
                                        <p:cTn id="206" dur="1" fill="hold">
                                          <p:stCondLst>
                                            <p:cond delay="0"/>
                                          </p:stCondLst>
                                        </p:cTn>
                                        <p:tgtEl>
                                          <p:spTgt spid="322"/>
                                        </p:tgtEl>
                                        <p:attrNameLst>
                                          <p:attrName>style.visibility</p:attrName>
                                        </p:attrNameLst>
                                      </p:cBhvr>
                                      <p:to>
                                        <p:strVal val="visible"/>
                                      </p:to>
                                    </p:set>
                                    <p:animEffect transition="in" filter="fade">
                                      <p:cBhvr>
                                        <p:cTn id="207" dur="500"/>
                                        <p:tgtEl>
                                          <p:spTgt spid="322"/>
                                        </p:tgtEl>
                                      </p:cBhvr>
                                    </p:animEffect>
                                  </p:childTnLst>
                                </p:cTn>
                              </p:par>
                              <p:par>
                                <p:cTn id="208" presetID="10" presetClass="entr" presetSubtype="0" fill="hold" nodeType="withEffect">
                                  <p:stCondLst>
                                    <p:cond delay="0"/>
                                  </p:stCondLst>
                                  <p:childTnLst>
                                    <p:set>
                                      <p:cBhvr>
                                        <p:cTn id="209" dur="1" fill="hold">
                                          <p:stCondLst>
                                            <p:cond delay="0"/>
                                          </p:stCondLst>
                                        </p:cTn>
                                        <p:tgtEl>
                                          <p:spTgt spid="341"/>
                                        </p:tgtEl>
                                        <p:attrNameLst>
                                          <p:attrName>style.visibility</p:attrName>
                                        </p:attrNameLst>
                                      </p:cBhvr>
                                      <p:to>
                                        <p:strVal val="visible"/>
                                      </p:to>
                                    </p:set>
                                    <p:animEffect transition="in" filter="fade">
                                      <p:cBhvr>
                                        <p:cTn id="210" dur="500"/>
                                        <p:tgtEl>
                                          <p:spTgt spid="341"/>
                                        </p:tgtEl>
                                      </p:cBhvr>
                                    </p:animEffect>
                                  </p:childTnLst>
                                </p:cTn>
                              </p:par>
                              <p:par>
                                <p:cTn id="211" presetID="10" presetClass="entr" presetSubtype="0" fill="hold" nodeType="withEffect">
                                  <p:stCondLst>
                                    <p:cond delay="0"/>
                                  </p:stCondLst>
                                  <p:childTnLst>
                                    <p:set>
                                      <p:cBhvr>
                                        <p:cTn id="212" dur="1" fill="hold">
                                          <p:stCondLst>
                                            <p:cond delay="0"/>
                                          </p:stCondLst>
                                        </p:cTn>
                                        <p:tgtEl>
                                          <p:spTgt spid="337"/>
                                        </p:tgtEl>
                                        <p:attrNameLst>
                                          <p:attrName>style.visibility</p:attrName>
                                        </p:attrNameLst>
                                      </p:cBhvr>
                                      <p:to>
                                        <p:strVal val="visible"/>
                                      </p:to>
                                    </p:set>
                                    <p:animEffect transition="in" filter="fade">
                                      <p:cBhvr>
                                        <p:cTn id="213" dur="500"/>
                                        <p:tgtEl>
                                          <p:spTgt spid="337"/>
                                        </p:tgtEl>
                                      </p:cBhvr>
                                    </p:animEffect>
                                  </p:childTnLst>
                                </p:cTn>
                              </p:par>
                              <p:par>
                                <p:cTn id="214" presetID="10" presetClass="entr" presetSubtype="0" fill="hold" nodeType="withEffect">
                                  <p:stCondLst>
                                    <p:cond delay="0"/>
                                  </p:stCondLst>
                                  <p:childTnLst>
                                    <p:set>
                                      <p:cBhvr>
                                        <p:cTn id="215" dur="1" fill="hold">
                                          <p:stCondLst>
                                            <p:cond delay="0"/>
                                          </p:stCondLst>
                                        </p:cTn>
                                        <p:tgtEl>
                                          <p:spTgt spid="334"/>
                                        </p:tgtEl>
                                        <p:attrNameLst>
                                          <p:attrName>style.visibility</p:attrName>
                                        </p:attrNameLst>
                                      </p:cBhvr>
                                      <p:to>
                                        <p:strVal val="visible"/>
                                      </p:to>
                                    </p:set>
                                    <p:animEffect transition="in" filter="fade">
                                      <p:cBhvr>
                                        <p:cTn id="216" dur="500"/>
                                        <p:tgtEl>
                                          <p:spTgt spid="334"/>
                                        </p:tgtEl>
                                      </p:cBhvr>
                                    </p:animEffect>
                                  </p:childTnLst>
                                </p:cTn>
                              </p:par>
                              <p:par>
                                <p:cTn id="217" presetID="10" presetClass="entr" presetSubtype="0" fill="hold" nodeType="withEffect">
                                  <p:stCondLst>
                                    <p:cond delay="0"/>
                                  </p:stCondLst>
                                  <p:childTnLst>
                                    <p:set>
                                      <p:cBhvr>
                                        <p:cTn id="218" dur="1" fill="hold">
                                          <p:stCondLst>
                                            <p:cond delay="0"/>
                                          </p:stCondLst>
                                        </p:cTn>
                                        <p:tgtEl>
                                          <p:spTgt spid="358"/>
                                        </p:tgtEl>
                                        <p:attrNameLst>
                                          <p:attrName>style.visibility</p:attrName>
                                        </p:attrNameLst>
                                      </p:cBhvr>
                                      <p:to>
                                        <p:strVal val="visible"/>
                                      </p:to>
                                    </p:set>
                                    <p:animEffect transition="in" filter="fade">
                                      <p:cBhvr>
                                        <p:cTn id="219" dur="500"/>
                                        <p:tgtEl>
                                          <p:spTgt spid="358"/>
                                        </p:tgtEl>
                                      </p:cBhvr>
                                    </p:animEffect>
                                  </p:childTnLst>
                                </p:cTn>
                              </p:par>
                              <p:par>
                                <p:cTn id="220" presetID="10" presetClass="entr" presetSubtype="0" fill="hold" nodeType="withEffect">
                                  <p:stCondLst>
                                    <p:cond delay="0"/>
                                  </p:stCondLst>
                                  <p:childTnLst>
                                    <p:set>
                                      <p:cBhvr>
                                        <p:cTn id="221" dur="1" fill="hold">
                                          <p:stCondLst>
                                            <p:cond delay="0"/>
                                          </p:stCondLst>
                                        </p:cTn>
                                        <p:tgtEl>
                                          <p:spTgt spid="362"/>
                                        </p:tgtEl>
                                        <p:attrNameLst>
                                          <p:attrName>style.visibility</p:attrName>
                                        </p:attrNameLst>
                                      </p:cBhvr>
                                      <p:to>
                                        <p:strVal val="visible"/>
                                      </p:to>
                                    </p:set>
                                    <p:animEffect transition="in" filter="fade">
                                      <p:cBhvr>
                                        <p:cTn id="222" dur="500"/>
                                        <p:tgtEl>
                                          <p:spTgt spid="362"/>
                                        </p:tgtEl>
                                      </p:cBhvr>
                                    </p:animEffect>
                                  </p:childTnLst>
                                </p:cTn>
                              </p:par>
                              <p:par>
                                <p:cTn id="223" presetID="10" presetClass="entr" presetSubtype="0" fill="hold" nodeType="withEffect">
                                  <p:stCondLst>
                                    <p:cond delay="0"/>
                                  </p:stCondLst>
                                  <p:childTnLst>
                                    <p:set>
                                      <p:cBhvr>
                                        <p:cTn id="224" dur="1" fill="hold">
                                          <p:stCondLst>
                                            <p:cond delay="0"/>
                                          </p:stCondLst>
                                        </p:cTn>
                                        <p:tgtEl>
                                          <p:spTgt spid="365"/>
                                        </p:tgtEl>
                                        <p:attrNameLst>
                                          <p:attrName>style.visibility</p:attrName>
                                        </p:attrNameLst>
                                      </p:cBhvr>
                                      <p:to>
                                        <p:strVal val="visible"/>
                                      </p:to>
                                    </p:set>
                                    <p:animEffect transition="in" filter="fade">
                                      <p:cBhvr>
                                        <p:cTn id="225" dur="500"/>
                                        <p:tgtEl>
                                          <p:spTgt spid="365"/>
                                        </p:tgtEl>
                                      </p:cBhvr>
                                    </p:animEffect>
                                  </p:childTnLst>
                                </p:cTn>
                              </p:par>
                              <p:par>
                                <p:cTn id="226" presetID="10" presetClass="entr" presetSubtype="0" fill="hold" nodeType="withEffect">
                                  <p:stCondLst>
                                    <p:cond delay="0"/>
                                  </p:stCondLst>
                                  <p:childTnLst>
                                    <p:set>
                                      <p:cBhvr>
                                        <p:cTn id="227" dur="1" fill="hold">
                                          <p:stCondLst>
                                            <p:cond delay="0"/>
                                          </p:stCondLst>
                                        </p:cTn>
                                        <p:tgtEl>
                                          <p:spTgt spid="354"/>
                                        </p:tgtEl>
                                        <p:attrNameLst>
                                          <p:attrName>style.visibility</p:attrName>
                                        </p:attrNameLst>
                                      </p:cBhvr>
                                      <p:to>
                                        <p:strVal val="visible"/>
                                      </p:to>
                                    </p:set>
                                    <p:animEffect transition="in" filter="fade">
                                      <p:cBhvr>
                                        <p:cTn id="228" dur="500"/>
                                        <p:tgtEl>
                                          <p:spTgt spid="354"/>
                                        </p:tgtEl>
                                      </p:cBhvr>
                                    </p:animEffect>
                                  </p:childTnLst>
                                </p:cTn>
                              </p:par>
                              <p:par>
                                <p:cTn id="229" presetID="10" presetClass="entr" presetSubtype="0" fill="hold" nodeType="withEffect">
                                  <p:stCondLst>
                                    <p:cond delay="0"/>
                                  </p:stCondLst>
                                  <p:childTnLst>
                                    <p:set>
                                      <p:cBhvr>
                                        <p:cTn id="230" dur="1" fill="hold">
                                          <p:stCondLst>
                                            <p:cond delay="0"/>
                                          </p:stCondLst>
                                        </p:cTn>
                                        <p:tgtEl>
                                          <p:spTgt spid="353"/>
                                        </p:tgtEl>
                                        <p:attrNameLst>
                                          <p:attrName>style.visibility</p:attrName>
                                        </p:attrNameLst>
                                      </p:cBhvr>
                                      <p:to>
                                        <p:strVal val="visible"/>
                                      </p:to>
                                    </p:set>
                                    <p:animEffect transition="in" filter="fade">
                                      <p:cBhvr>
                                        <p:cTn id="231" dur="500"/>
                                        <p:tgtEl>
                                          <p:spTgt spid="353"/>
                                        </p:tgtEl>
                                      </p:cBhvr>
                                    </p:animEffect>
                                  </p:childTnLst>
                                </p:cTn>
                              </p:par>
                              <p:par>
                                <p:cTn id="232" presetID="10" presetClass="entr" presetSubtype="0" fill="hold" nodeType="withEffect">
                                  <p:stCondLst>
                                    <p:cond delay="0"/>
                                  </p:stCondLst>
                                  <p:childTnLst>
                                    <p:set>
                                      <p:cBhvr>
                                        <p:cTn id="233" dur="1" fill="hold">
                                          <p:stCondLst>
                                            <p:cond delay="0"/>
                                          </p:stCondLst>
                                        </p:cTn>
                                        <p:tgtEl>
                                          <p:spTgt spid="332"/>
                                        </p:tgtEl>
                                        <p:attrNameLst>
                                          <p:attrName>style.visibility</p:attrName>
                                        </p:attrNameLst>
                                      </p:cBhvr>
                                      <p:to>
                                        <p:strVal val="visible"/>
                                      </p:to>
                                    </p:set>
                                    <p:animEffect transition="in" filter="fade">
                                      <p:cBhvr>
                                        <p:cTn id="234" dur="500"/>
                                        <p:tgtEl>
                                          <p:spTgt spid="332"/>
                                        </p:tgtEl>
                                      </p:cBhvr>
                                    </p:animEffect>
                                  </p:childTnLst>
                                </p:cTn>
                              </p:par>
                              <p:par>
                                <p:cTn id="235" presetID="10" presetClass="entr" presetSubtype="0" fill="hold" nodeType="withEffect">
                                  <p:stCondLst>
                                    <p:cond delay="0"/>
                                  </p:stCondLst>
                                  <p:childTnLst>
                                    <p:set>
                                      <p:cBhvr>
                                        <p:cTn id="236" dur="1" fill="hold">
                                          <p:stCondLst>
                                            <p:cond delay="0"/>
                                          </p:stCondLst>
                                        </p:cTn>
                                        <p:tgtEl>
                                          <p:spTgt spid="290"/>
                                        </p:tgtEl>
                                        <p:attrNameLst>
                                          <p:attrName>style.visibility</p:attrName>
                                        </p:attrNameLst>
                                      </p:cBhvr>
                                      <p:to>
                                        <p:strVal val="visible"/>
                                      </p:to>
                                    </p:set>
                                    <p:animEffect transition="in" filter="fade">
                                      <p:cBhvr>
                                        <p:cTn id="237" dur="500"/>
                                        <p:tgtEl>
                                          <p:spTgt spid="290"/>
                                        </p:tgtEl>
                                      </p:cBhvr>
                                    </p:animEffect>
                                  </p:childTnLst>
                                </p:cTn>
                              </p:par>
                              <p:par>
                                <p:cTn id="238" presetID="10" presetClass="entr" presetSubtype="0" fill="hold" nodeType="withEffect">
                                  <p:stCondLst>
                                    <p:cond delay="0"/>
                                  </p:stCondLst>
                                  <p:childTnLst>
                                    <p:set>
                                      <p:cBhvr>
                                        <p:cTn id="239" dur="1" fill="hold">
                                          <p:stCondLst>
                                            <p:cond delay="0"/>
                                          </p:stCondLst>
                                        </p:cTn>
                                        <p:tgtEl>
                                          <p:spTgt spid="286"/>
                                        </p:tgtEl>
                                        <p:attrNameLst>
                                          <p:attrName>style.visibility</p:attrName>
                                        </p:attrNameLst>
                                      </p:cBhvr>
                                      <p:to>
                                        <p:strVal val="visible"/>
                                      </p:to>
                                    </p:set>
                                    <p:animEffect transition="in" filter="fade">
                                      <p:cBhvr>
                                        <p:cTn id="240" dur="500"/>
                                        <p:tgtEl>
                                          <p:spTgt spid="286"/>
                                        </p:tgtEl>
                                      </p:cBhvr>
                                    </p:animEffect>
                                  </p:childTnLst>
                                </p:cTn>
                              </p:par>
                              <p:par>
                                <p:cTn id="241" presetID="10" presetClass="entr" presetSubtype="0" fill="hold" nodeType="withEffect">
                                  <p:stCondLst>
                                    <p:cond delay="0"/>
                                  </p:stCondLst>
                                  <p:childTnLst>
                                    <p:set>
                                      <p:cBhvr>
                                        <p:cTn id="242" dur="1" fill="hold">
                                          <p:stCondLst>
                                            <p:cond delay="0"/>
                                          </p:stCondLst>
                                        </p:cTn>
                                        <p:tgtEl>
                                          <p:spTgt spid="415"/>
                                        </p:tgtEl>
                                        <p:attrNameLst>
                                          <p:attrName>style.visibility</p:attrName>
                                        </p:attrNameLst>
                                      </p:cBhvr>
                                      <p:to>
                                        <p:strVal val="visible"/>
                                      </p:to>
                                    </p:set>
                                    <p:animEffect transition="in" filter="fade">
                                      <p:cBhvr>
                                        <p:cTn id="243" dur="500"/>
                                        <p:tgtEl>
                                          <p:spTgt spid="415"/>
                                        </p:tgtEl>
                                      </p:cBhvr>
                                    </p:animEffect>
                                  </p:childTnLst>
                                </p:cTn>
                              </p:par>
                              <p:par>
                                <p:cTn id="244" presetID="10" presetClass="entr" presetSubtype="0" fill="hold" nodeType="withEffect">
                                  <p:stCondLst>
                                    <p:cond delay="0"/>
                                  </p:stCondLst>
                                  <p:childTnLst>
                                    <p:set>
                                      <p:cBhvr>
                                        <p:cTn id="245" dur="1" fill="hold">
                                          <p:stCondLst>
                                            <p:cond delay="0"/>
                                          </p:stCondLst>
                                        </p:cTn>
                                        <p:tgtEl>
                                          <p:spTgt spid="417"/>
                                        </p:tgtEl>
                                        <p:attrNameLst>
                                          <p:attrName>style.visibility</p:attrName>
                                        </p:attrNameLst>
                                      </p:cBhvr>
                                      <p:to>
                                        <p:strVal val="visible"/>
                                      </p:to>
                                    </p:set>
                                    <p:animEffect transition="in" filter="fade">
                                      <p:cBhvr>
                                        <p:cTn id="246" dur="500"/>
                                        <p:tgtEl>
                                          <p:spTgt spid="417"/>
                                        </p:tgtEl>
                                      </p:cBhvr>
                                    </p:animEffect>
                                  </p:childTnLst>
                                </p:cTn>
                              </p:par>
                              <p:par>
                                <p:cTn id="247" presetID="10" presetClass="entr" presetSubtype="0" fill="hold" nodeType="withEffect">
                                  <p:stCondLst>
                                    <p:cond delay="0"/>
                                  </p:stCondLst>
                                  <p:childTnLst>
                                    <p:set>
                                      <p:cBhvr>
                                        <p:cTn id="248" dur="1" fill="hold">
                                          <p:stCondLst>
                                            <p:cond delay="0"/>
                                          </p:stCondLst>
                                        </p:cTn>
                                        <p:tgtEl>
                                          <p:spTgt spid="437"/>
                                        </p:tgtEl>
                                        <p:attrNameLst>
                                          <p:attrName>style.visibility</p:attrName>
                                        </p:attrNameLst>
                                      </p:cBhvr>
                                      <p:to>
                                        <p:strVal val="visible"/>
                                      </p:to>
                                    </p:set>
                                    <p:animEffect transition="in" filter="fade">
                                      <p:cBhvr>
                                        <p:cTn id="249" dur="500"/>
                                        <p:tgtEl>
                                          <p:spTgt spid="437"/>
                                        </p:tgtEl>
                                      </p:cBhvr>
                                    </p:animEffect>
                                  </p:childTnLst>
                                </p:cTn>
                              </p:par>
                              <p:par>
                                <p:cTn id="250" presetID="10" presetClass="entr" presetSubtype="0" fill="hold" nodeType="withEffect">
                                  <p:stCondLst>
                                    <p:cond delay="0"/>
                                  </p:stCondLst>
                                  <p:childTnLst>
                                    <p:set>
                                      <p:cBhvr>
                                        <p:cTn id="251" dur="1" fill="hold">
                                          <p:stCondLst>
                                            <p:cond delay="0"/>
                                          </p:stCondLst>
                                        </p:cTn>
                                        <p:tgtEl>
                                          <p:spTgt spid="278"/>
                                        </p:tgtEl>
                                        <p:attrNameLst>
                                          <p:attrName>style.visibility</p:attrName>
                                        </p:attrNameLst>
                                      </p:cBhvr>
                                      <p:to>
                                        <p:strVal val="visible"/>
                                      </p:to>
                                    </p:set>
                                    <p:animEffect transition="in" filter="fade">
                                      <p:cBhvr>
                                        <p:cTn id="252" dur="500"/>
                                        <p:tgtEl>
                                          <p:spTgt spid="278"/>
                                        </p:tgtEl>
                                      </p:cBhvr>
                                    </p:animEffect>
                                  </p:childTnLst>
                                </p:cTn>
                              </p:par>
                              <p:par>
                                <p:cTn id="253" presetID="10" presetClass="entr" presetSubtype="0" fill="hold" nodeType="withEffect">
                                  <p:stCondLst>
                                    <p:cond delay="0"/>
                                  </p:stCondLst>
                                  <p:childTnLst>
                                    <p:set>
                                      <p:cBhvr>
                                        <p:cTn id="254" dur="1" fill="hold">
                                          <p:stCondLst>
                                            <p:cond delay="0"/>
                                          </p:stCondLst>
                                        </p:cTn>
                                        <p:tgtEl>
                                          <p:spTgt spid="283"/>
                                        </p:tgtEl>
                                        <p:attrNameLst>
                                          <p:attrName>style.visibility</p:attrName>
                                        </p:attrNameLst>
                                      </p:cBhvr>
                                      <p:to>
                                        <p:strVal val="visible"/>
                                      </p:to>
                                    </p:set>
                                    <p:animEffect transition="in" filter="fade">
                                      <p:cBhvr>
                                        <p:cTn id="255" dur="500"/>
                                        <p:tgtEl>
                                          <p:spTgt spid="283"/>
                                        </p:tgtEl>
                                      </p:cBhvr>
                                    </p:animEffect>
                                  </p:childTnLst>
                                </p:cTn>
                              </p:par>
                              <p:par>
                                <p:cTn id="256" presetID="10" presetClass="entr" presetSubtype="0" fill="hold" nodeType="withEffect">
                                  <p:stCondLst>
                                    <p:cond delay="0"/>
                                  </p:stCondLst>
                                  <p:childTnLst>
                                    <p:set>
                                      <p:cBhvr>
                                        <p:cTn id="257" dur="1" fill="hold">
                                          <p:stCondLst>
                                            <p:cond delay="0"/>
                                          </p:stCondLst>
                                        </p:cTn>
                                        <p:tgtEl>
                                          <p:spTgt spid="229"/>
                                        </p:tgtEl>
                                        <p:attrNameLst>
                                          <p:attrName>style.visibility</p:attrName>
                                        </p:attrNameLst>
                                      </p:cBhvr>
                                      <p:to>
                                        <p:strVal val="visible"/>
                                      </p:to>
                                    </p:set>
                                    <p:animEffect transition="in" filter="fade">
                                      <p:cBhvr>
                                        <p:cTn id="258" dur="500"/>
                                        <p:tgtEl>
                                          <p:spTgt spid="229"/>
                                        </p:tgtEl>
                                      </p:cBhvr>
                                    </p:animEffect>
                                  </p:childTnLst>
                                </p:cTn>
                              </p:par>
                              <p:par>
                                <p:cTn id="259" presetID="10" presetClass="entr" presetSubtype="0" fill="hold" nodeType="withEffect">
                                  <p:stCondLst>
                                    <p:cond delay="0"/>
                                  </p:stCondLst>
                                  <p:childTnLst>
                                    <p:set>
                                      <p:cBhvr>
                                        <p:cTn id="260" dur="1" fill="hold">
                                          <p:stCondLst>
                                            <p:cond delay="0"/>
                                          </p:stCondLst>
                                        </p:cTn>
                                        <p:tgtEl>
                                          <p:spTgt spid="269"/>
                                        </p:tgtEl>
                                        <p:attrNameLst>
                                          <p:attrName>style.visibility</p:attrName>
                                        </p:attrNameLst>
                                      </p:cBhvr>
                                      <p:to>
                                        <p:strVal val="visible"/>
                                      </p:to>
                                    </p:set>
                                    <p:animEffect transition="in" filter="fade">
                                      <p:cBhvr>
                                        <p:cTn id="261" dur="500"/>
                                        <p:tgtEl>
                                          <p:spTgt spid="269"/>
                                        </p:tgtEl>
                                      </p:cBhvr>
                                    </p:animEffect>
                                  </p:childTnLst>
                                </p:cTn>
                              </p:par>
                              <p:par>
                                <p:cTn id="262" presetID="10" presetClass="entr" presetSubtype="0" fill="hold" nodeType="withEffect">
                                  <p:stCondLst>
                                    <p:cond delay="0"/>
                                  </p:stCondLst>
                                  <p:childTnLst>
                                    <p:set>
                                      <p:cBhvr>
                                        <p:cTn id="263" dur="1" fill="hold">
                                          <p:stCondLst>
                                            <p:cond delay="0"/>
                                          </p:stCondLst>
                                        </p:cTn>
                                        <p:tgtEl>
                                          <p:spTgt spid="422"/>
                                        </p:tgtEl>
                                        <p:attrNameLst>
                                          <p:attrName>style.visibility</p:attrName>
                                        </p:attrNameLst>
                                      </p:cBhvr>
                                      <p:to>
                                        <p:strVal val="visible"/>
                                      </p:to>
                                    </p:set>
                                    <p:animEffect transition="in" filter="fade">
                                      <p:cBhvr>
                                        <p:cTn id="264" dur="500"/>
                                        <p:tgtEl>
                                          <p:spTgt spid="422"/>
                                        </p:tgtEl>
                                      </p:cBhvr>
                                    </p:animEffect>
                                  </p:childTnLst>
                                </p:cTn>
                              </p:par>
                              <p:par>
                                <p:cTn id="265" presetID="10" presetClass="entr" presetSubtype="0" fill="hold" nodeType="withEffect">
                                  <p:stCondLst>
                                    <p:cond delay="0"/>
                                  </p:stCondLst>
                                  <p:childTnLst>
                                    <p:set>
                                      <p:cBhvr>
                                        <p:cTn id="266" dur="1" fill="hold">
                                          <p:stCondLst>
                                            <p:cond delay="0"/>
                                          </p:stCondLst>
                                        </p:cTn>
                                        <p:tgtEl>
                                          <p:spTgt spid="272"/>
                                        </p:tgtEl>
                                        <p:attrNameLst>
                                          <p:attrName>style.visibility</p:attrName>
                                        </p:attrNameLst>
                                      </p:cBhvr>
                                      <p:to>
                                        <p:strVal val="visible"/>
                                      </p:to>
                                    </p:set>
                                    <p:animEffect transition="in" filter="fade">
                                      <p:cBhvr>
                                        <p:cTn id="267" dur="500"/>
                                        <p:tgtEl>
                                          <p:spTgt spid="272"/>
                                        </p:tgtEl>
                                      </p:cBhvr>
                                    </p:animEffect>
                                  </p:childTnLst>
                                </p:cTn>
                              </p:par>
                              <p:par>
                                <p:cTn id="268" presetID="10" presetClass="entr" presetSubtype="0" fill="hold" nodeType="withEffect">
                                  <p:stCondLst>
                                    <p:cond delay="0"/>
                                  </p:stCondLst>
                                  <p:childTnLst>
                                    <p:set>
                                      <p:cBhvr>
                                        <p:cTn id="269" dur="1" fill="hold">
                                          <p:stCondLst>
                                            <p:cond delay="0"/>
                                          </p:stCondLst>
                                        </p:cTn>
                                        <p:tgtEl>
                                          <p:spTgt spid="141"/>
                                        </p:tgtEl>
                                        <p:attrNameLst>
                                          <p:attrName>style.visibility</p:attrName>
                                        </p:attrNameLst>
                                      </p:cBhvr>
                                      <p:to>
                                        <p:strVal val="visible"/>
                                      </p:to>
                                    </p:set>
                                    <p:animEffect transition="in" filter="fade">
                                      <p:cBhvr>
                                        <p:cTn id="270" dur="500"/>
                                        <p:tgtEl>
                                          <p:spTgt spid="141"/>
                                        </p:tgtEl>
                                      </p:cBhvr>
                                    </p:animEffect>
                                  </p:childTnLst>
                                </p:cTn>
                              </p:par>
                              <p:par>
                                <p:cTn id="271" presetID="10" presetClass="entr" presetSubtype="0" fill="hold" nodeType="withEffect">
                                  <p:stCondLst>
                                    <p:cond delay="0"/>
                                  </p:stCondLst>
                                  <p:childTnLst>
                                    <p:set>
                                      <p:cBhvr>
                                        <p:cTn id="272" dur="1" fill="hold">
                                          <p:stCondLst>
                                            <p:cond delay="0"/>
                                          </p:stCondLst>
                                        </p:cTn>
                                        <p:tgtEl>
                                          <p:spTgt spid="137"/>
                                        </p:tgtEl>
                                        <p:attrNameLst>
                                          <p:attrName>style.visibility</p:attrName>
                                        </p:attrNameLst>
                                      </p:cBhvr>
                                      <p:to>
                                        <p:strVal val="visible"/>
                                      </p:to>
                                    </p:set>
                                    <p:animEffect transition="in" filter="fade">
                                      <p:cBhvr>
                                        <p:cTn id="273" dur="500"/>
                                        <p:tgtEl>
                                          <p:spTgt spid="137"/>
                                        </p:tgtEl>
                                      </p:cBhvr>
                                    </p:animEffect>
                                  </p:childTnLst>
                                </p:cTn>
                              </p:par>
                              <p:par>
                                <p:cTn id="274" presetID="10" presetClass="entr" presetSubtype="0" fill="hold" nodeType="withEffect">
                                  <p:stCondLst>
                                    <p:cond delay="0"/>
                                  </p:stCondLst>
                                  <p:childTnLst>
                                    <p:set>
                                      <p:cBhvr>
                                        <p:cTn id="275" dur="1" fill="hold">
                                          <p:stCondLst>
                                            <p:cond delay="0"/>
                                          </p:stCondLst>
                                        </p:cTn>
                                        <p:tgtEl>
                                          <p:spTgt spid="150"/>
                                        </p:tgtEl>
                                        <p:attrNameLst>
                                          <p:attrName>style.visibility</p:attrName>
                                        </p:attrNameLst>
                                      </p:cBhvr>
                                      <p:to>
                                        <p:strVal val="visible"/>
                                      </p:to>
                                    </p:set>
                                    <p:animEffect transition="in" filter="fade">
                                      <p:cBhvr>
                                        <p:cTn id="276" dur="500"/>
                                        <p:tgtEl>
                                          <p:spTgt spid="150"/>
                                        </p:tgtEl>
                                      </p:cBhvr>
                                    </p:animEffect>
                                  </p:childTnLst>
                                </p:cTn>
                              </p:par>
                              <p:par>
                                <p:cTn id="277" presetID="10" presetClass="entr" presetSubtype="0" fill="hold" nodeType="withEffect">
                                  <p:stCondLst>
                                    <p:cond delay="0"/>
                                  </p:stCondLst>
                                  <p:childTnLst>
                                    <p:set>
                                      <p:cBhvr>
                                        <p:cTn id="278" dur="1" fill="hold">
                                          <p:stCondLst>
                                            <p:cond delay="0"/>
                                          </p:stCondLst>
                                        </p:cTn>
                                        <p:tgtEl>
                                          <p:spTgt spid="155"/>
                                        </p:tgtEl>
                                        <p:attrNameLst>
                                          <p:attrName>style.visibility</p:attrName>
                                        </p:attrNameLst>
                                      </p:cBhvr>
                                      <p:to>
                                        <p:strVal val="visible"/>
                                      </p:to>
                                    </p:set>
                                    <p:animEffect transition="in" filter="fade">
                                      <p:cBhvr>
                                        <p:cTn id="279" dur="500"/>
                                        <p:tgtEl>
                                          <p:spTgt spid="155"/>
                                        </p:tgtEl>
                                      </p:cBhvr>
                                    </p:animEffect>
                                  </p:childTnLst>
                                </p:cTn>
                              </p:par>
                              <p:par>
                                <p:cTn id="280" presetID="10" presetClass="entr" presetSubtype="0" fill="hold" nodeType="withEffect">
                                  <p:stCondLst>
                                    <p:cond delay="0"/>
                                  </p:stCondLst>
                                  <p:childTnLst>
                                    <p:set>
                                      <p:cBhvr>
                                        <p:cTn id="281" dur="1" fill="hold">
                                          <p:stCondLst>
                                            <p:cond delay="0"/>
                                          </p:stCondLst>
                                        </p:cTn>
                                        <p:tgtEl>
                                          <p:spTgt spid="169"/>
                                        </p:tgtEl>
                                        <p:attrNameLst>
                                          <p:attrName>style.visibility</p:attrName>
                                        </p:attrNameLst>
                                      </p:cBhvr>
                                      <p:to>
                                        <p:strVal val="visible"/>
                                      </p:to>
                                    </p:set>
                                    <p:animEffect transition="in" filter="fade">
                                      <p:cBhvr>
                                        <p:cTn id="282" dur="500"/>
                                        <p:tgtEl>
                                          <p:spTgt spid="169"/>
                                        </p:tgtEl>
                                      </p:cBhvr>
                                    </p:animEffect>
                                  </p:childTnLst>
                                </p:cTn>
                              </p:par>
                              <p:par>
                                <p:cTn id="283" presetID="10" presetClass="entr" presetSubtype="0" fill="hold" nodeType="withEffect">
                                  <p:stCondLst>
                                    <p:cond delay="0"/>
                                  </p:stCondLst>
                                  <p:childTnLst>
                                    <p:set>
                                      <p:cBhvr>
                                        <p:cTn id="284" dur="1" fill="hold">
                                          <p:stCondLst>
                                            <p:cond delay="0"/>
                                          </p:stCondLst>
                                        </p:cTn>
                                        <p:tgtEl>
                                          <p:spTgt spid="160"/>
                                        </p:tgtEl>
                                        <p:attrNameLst>
                                          <p:attrName>style.visibility</p:attrName>
                                        </p:attrNameLst>
                                      </p:cBhvr>
                                      <p:to>
                                        <p:strVal val="visible"/>
                                      </p:to>
                                    </p:set>
                                    <p:animEffect transition="in" filter="fade">
                                      <p:cBhvr>
                                        <p:cTn id="285" dur="500"/>
                                        <p:tgtEl>
                                          <p:spTgt spid="160"/>
                                        </p:tgtEl>
                                      </p:cBhvr>
                                    </p:animEffect>
                                  </p:childTnLst>
                                </p:cTn>
                              </p:par>
                              <p:par>
                                <p:cTn id="286" presetID="10" presetClass="entr" presetSubtype="0" fill="hold" nodeType="withEffect">
                                  <p:stCondLst>
                                    <p:cond delay="0"/>
                                  </p:stCondLst>
                                  <p:childTnLst>
                                    <p:set>
                                      <p:cBhvr>
                                        <p:cTn id="287" dur="1" fill="hold">
                                          <p:stCondLst>
                                            <p:cond delay="0"/>
                                          </p:stCondLst>
                                        </p:cTn>
                                        <p:tgtEl>
                                          <p:spTgt spid="153"/>
                                        </p:tgtEl>
                                        <p:attrNameLst>
                                          <p:attrName>style.visibility</p:attrName>
                                        </p:attrNameLst>
                                      </p:cBhvr>
                                      <p:to>
                                        <p:strVal val="visible"/>
                                      </p:to>
                                    </p:set>
                                    <p:animEffect transition="in" filter="fade">
                                      <p:cBhvr>
                                        <p:cTn id="288" dur="500"/>
                                        <p:tgtEl>
                                          <p:spTgt spid="153"/>
                                        </p:tgtEl>
                                      </p:cBhvr>
                                    </p:animEffect>
                                  </p:childTnLst>
                                </p:cTn>
                              </p:par>
                              <p:par>
                                <p:cTn id="289" presetID="10" presetClass="entr" presetSubtype="0" fill="hold" nodeType="withEffect">
                                  <p:stCondLst>
                                    <p:cond delay="0"/>
                                  </p:stCondLst>
                                  <p:childTnLst>
                                    <p:set>
                                      <p:cBhvr>
                                        <p:cTn id="290" dur="1" fill="hold">
                                          <p:stCondLst>
                                            <p:cond delay="0"/>
                                          </p:stCondLst>
                                        </p:cTn>
                                        <p:tgtEl>
                                          <p:spTgt spid="157"/>
                                        </p:tgtEl>
                                        <p:attrNameLst>
                                          <p:attrName>style.visibility</p:attrName>
                                        </p:attrNameLst>
                                      </p:cBhvr>
                                      <p:to>
                                        <p:strVal val="visible"/>
                                      </p:to>
                                    </p:set>
                                    <p:animEffect transition="in" filter="fade">
                                      <p:cBhvr>
                                        <p:cTn id="291" dur="500"/>
                                        <p:tgtEl>
                                          <p:spTgt spid="157"/>
                                        </p:tgtEl>
                                      </p:cBhvr>
                                    </p:animEffect>
                                  </p:childTnLst>
                                </p:cTn>
                              </p:par>
                              <p:par>
                                <p:cTn id="292" presetID="10" presetClass="entr" presetSubtype="0" fill="hold" nodeType="withEffect">
                                  <p:stCondLst>
                                    <p:cond delay="0"/>
                                  </p:stCondLst>
                                  <p:childTnLst>
                                    <p:set>
                                      <p:cBhvr>
                                        <p:cTn id="293" dur="1" fill="hold">
                                          <p:stCondLst>
                                            <p:cond delay="0"/>
                                          </p:stCondLst>
                                        </p:cTn>
                                        <p:tgtEl>
                                          <p:spTgt spid="161"/>
                                        </p:tgtEl>
                                        <p:attrNameLst>
                                          <p:attrName>style.visibility</p:attrName>
                                        </p:attrNameLst>
                                      </p:cBhvr>
                                      <p:to>
                                        <p:strVal val="visible"/>
                                      </p:to>
                                    </p:set>
                                    <p:animEffect transition="in" filter="fade">
                                      <p:cBhvr>
                                        <p:cTn id="294" dur="500"/>
                                        <p:tgtEl>
                                          <p:spTgt spid="161"/>
                                        </p:tgtEl>
                                      </p:cBhvr>
                                    </p:animEffect>
                                  </p:childTnLst>
                                </p:cTn>
                              </p:par>
                              <p:par>
                                <p:cTn id="295" presetID="10" presetClass="entr" presetSubtype="0" fill="hold" nodeType="withEffect">
                                  <p:stCondLst>
                                    <p:cond delay="0"/>
                                  </p:stCondLst>
                                  <p:childTnLst>
                                    <p:set>
                                      <p:cBhvr>
                                        <p:cTn id="296" dur="1" fill="hold">
                                          <p:stCondLst>
                                            <p:cond delay="0"/>
                                          </p:stCondLst>
                                        </p:cTn>
                                        <p:tgtEl>
                                          <p:spTgt spid="164"/>
                                        </p:tgtEl>
                                        <p:attrNameLst>
                                          <p:attrName>style.visibility</p:attrName>
                                        </p:attrNameLst>
                                      </p:cBhvr>
                                      <p:to>
                                        <p:strVal val="visible"/>
                                      </p:to>
                                    </p:set>
                                    <p:animEffect transition="in" filter="fade">
                                      <p:cBhvr>
                                        <p:cTn id="297" dur="500"/>
                                        <p:tgtEl>
                                          <p:spTgt spid="164"/>
                                        </p:tgtEl>
                                      </p:cBhvr>
                                    </p:animEffect>
                                  </p:childTnLst>
                                </p:cTn>
                              </p:par>
                              <p:par>
                                <p:cTn id="298" presetID="10" presetClass="entr" presetSubtype="0" fill="hold" nodeType="withEffect">
                                  <p:stCondLst>
                                    <p:cond delay="0"/>
                                  </p:stCondLst>
                                  <p:childTnLst>
                                    <p:set>
                                      <p:cBhvr>
                                        <p:cTn id="299" dur="1" fill="hold">
                                          <p:stCondLst>
                                            <p:cond delay="0"/>
                                          </p:stCondLst>
                                        </p:cTn>
                                        <p:tgtEl>
                                          <p:spTgt spid="142"/>
                                        </p:tgtEl>
                                        <p:attrNameLst>
                                          <p:attrName>style.visibility</p:attrName>
                                        </p:attrNameLst>
                                      </p:cBhvr>
                                      <p:to>
                                        <p:strVal val="visible"/>
                                      </p:to>
                                    </p:set>
                                    <p:animEffect transition="in" filter="fade">
                                      <p:cBhvr>
                                        <p:cTn id="300" dur="500"/>
                                        <p:tgtEl>
                                          <p:spTgt spid="142"/>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9"/>
                                        </p:tgtEl>
                                        <p:attrNameLst>
                                          <p:attrName>style.visibility</p:attrName>
                                        </p:attrNameLst>
                                      </p:cBhvr>
                                      <p:to>
                                        <p:strVal val="visible"/>
                                      </p:to>
                                    </p:set>
                                    <p:animEffect transition="in" filter="fade">
                                      <p:cBhvr>
                                        <p:cTn id="303" dur="500"/>
                                        <p:tgtEl>
                                          <p:spTgt spid="9"/>
                                        </p:tgtEl>
                                      </p:cBhvr>
                                    </p:animEffect>
                                  </p:childTnLst>
                                </p:cTn>
                              </p:par>
                              <p:par>
                                <p:cTn id="304" presetID="10" presetClass="entr" presetSubtype="0" fill="hold" nodeType="withEffect">
                                  <p:stCondLst>
                                    <p:cond delay="0"/>
                                  </p:stCondLst>
                                  <p:childTnLst>
                                    <p:set>
                                      <p:cBhvr>
                                        <p:cTn id="305" dur="1" fill="hold">
                                          <p:stCondLst>
                                            <p:cond delay="0"/>
                                          </p:stCondLst>
                                        </p:cTn>
                                        <p:tgtEl>
                                          <p:spTgt spid="151"/>
                                        </p:tgtEl>
                                        <p:attrNameLst>
                                          <p:attrName>style.visibility</p:attrName>
                                        </p:attrNameLst>
                                      </p:cBhvr>
                                      <p:to>
                                        <p:strVal val="visible"/>
                                      </p:to>
                                    </p:set>
                                    <p:animEffect transition="in" filter="fade">
                                      <p:cBhvr>
                                        <p:cTn id="306" dur="500"/>
                                        <p:tgtEl>
                                          <p:spTgt spid="151"/>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152"/>
                                        </p:tgtEl>
                                        <p:attrNameLst>
                                          <p:attrName>style.visibility</p:attrName>
                                        </p:attrNameLst>
                                      </p:cBhvr>
                                      <p:to>
                                        <p:strVal val="visible"/>
                                      </p:to>
                                    </p:set>
                                    <p:animEffect transition="in" filter="fade">
                                      <p:cBhvr>
                                        <p:cTn id="309" dur="500"/>
                                        <p:tgtEl>
                                          <p:spTgt spid="152"/>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156"/>
                                        </p:tgtEl>
                                        <p:attrNameLst>
                                          <p:attrName>style.visibility</p:attrName>
                                        </p:attrNameLst>
                                      </p:cBhvr>
                                      <p:to>
                                        <p:strVal val="visible"/>
                                      </p:to>
                                    </p:set>
                                    <p:animEffect transition="in" filter="fade">
                                      <p:cBhvr>
                                        <p:cTn id="312" dur="500"/>
                                        <p:tgtEl>
                                          <p:spTgt spid="156"/>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158"/>
                                        </p:tgtEl>
                                        <p:attrNameLst>
                                          <p:attrName>style.visibility</p:attrName>
                                        </p:attrNameLst>
                                      </p:cBhvr>
                                      <p:to>
                                        <p:strVal val="visible"/>
                                      </p:to>
                                    </p:set>
                                    <p:animEffect transition="in" filter="fade">
                                      <p:cBhvr>
                                        <p:cTn id="315" dur="500"/>
                                        <p:tgtEl>
                                          <p:spTgt spid="158"/>
                                        </p:tgtEl>
                                      </p:cBhvr>
                                    </p:animEffect>
                                  </p:childTnLst>
                                </p:cTn>
                              </p:par>
                            </p:childTnLst>
                          </p:cTn>
                        </p:par>
                      </p:childTnLst>
                    </p:cTn>
                  </p:par>
                  <p:par>
                    <p:cTn id="316" fill="hold">
                      <p:stCondLst>
                        <p:cond delay="indefinite"/>
                      </p:stCondLst>
                      <p:childTnLst>
                        <p:par>
                          <p:cTn id="317" fill="hold">
                            <p:stCondLst>
                              <p:cond delay="0"/>
                            </p:stCondLst>
                            <p:childTnLst>
                              <p:par>
                                <p:cTn id="318" presetID="22" presetClass="entr" presetSubtype="4" fill="hold" grpId="0" nodeType="clickEffect">
                                  <p:stCondLst>
                                    <p:cond delay="0"/>
                                  </p:stCondLst>
                                  <p:childTnLst>
                                    <p:set>
                                      <p:cBhvr>
                                        <p:cTn id="319" dur="1" fill="hold">
                                          <p:stCondLst>
                                            <p:cond delay="0"/>
                                          </p:stCondLst>
                                        </p:cTn>
                                        <p:tgtEl>
                                          <p:spTgt spid="464"/>
                                        </p:tgtEl>
                                        <p:attrNameLst>
                                          <p:attrName>style.visibility</p:attrName>
                                        </p:attrNameLst>
                                      </p:cBhvr>
                                      <p:to>
                                        <p:strVal val="visible"/>
                                      </p:to>
                                    </p:set>
                                    <p:animEffect transition="in" filter="wipe(down)">
                                      <p:cBhvr>
                                        <p:cTn id="320" dur="500"/>
                                        <p:tgtEl>
                                          <p:spTgt spid="464"/>
                                        </p:tgtEl>
                                      </p:cBhvr>
                                    </p:animEffect>
                                  </p:childTnLst>
                                </p:cTn>
                              </p:par>
                              <p:par>
                                <p:cTn id="321" presetID="22" presetClass="entr" presetSubtype="4" fill="hold" grpId="0" nodeType="withEffect">
                                  <p:stCondLst>
                                    <p:cond delay="0"/>
                                  </p:stCondLst>
                                  <p:childTnLst>
                                    <p:set>
                                      <p:cBhvr>
                                        <p:cTn id="322" dur="1" fill="hold">
                                          <p:stCondLst>
                                            <p:cond delay="0"/>
                                          </p:stCondLst>
                                        </p:cTn>
                                        <p:tgtEl>
                                          <p:spTgt spid="465"/>
                                        </p:tgtEl>
                                        <p:attrNameLst>
                                          <p:attrName>style.visibility</p:attrName>
                                        </p:attrNameLst>
                                      </p:cBhvr>
                                      <p:to>
                                        <p:strVal val="visible"/>
                                      </p:to>
                                    </p:set>
                                    <p:animEffect transition="in" filter="wipe(down)">
                                      <p:cBhvr>
                                        <p:cTn id="323" dur="500"/>
                                        <p:tgtEl>
                                          <p:spTgt spid="465"/>
                                        </p:tgtEl>
                                      </p:cBhvr>
                                    </p:animEffect>
                                  </p:childTnLst>
                                </p:cTn>
                              </p:par>
                              <p:par>
                                <p:cTn id="324" presetID="22" presetClass="entr" presetSubtype="4" fill="hold" grpId="0" nodeType="withEffect">
                                  <p:stCondLst>
                                    <p:cond delay="0"/>
                                  </p:stCondLst>
                                  <p:childTnLst>
                                    <p:set>
                                      <p:cBhvr>
                                        <p:cTn id="325" dur="1" fill="hold">
                                          <p:stCondLst>
                                            <p:cond delay="0"/>
                                          </p:stCondLst>
                                        </p:cTn>
                                        <p:tgtEl>
                                          <p:spTgt spid="466"/>
                                        </p:tgtEl>
                                        <p:attrNameLst>
                                          <p:attrName>style.visibility</p:attrName>
                                        </p:attrNameLst>
                                      </p:cBhvr>
                                      <p:to>
                                        <p:strVal val="visible"/>
                                      </p:to>
                                    </p:set>
                                    <p:animEffect transition="in" filter="wipe(down)">
                                      <p:cBhvr>
                                        <p:cTn id="326" dur="500"/>
                                        <p:tgtEl>
                                          <p:spTgt spid="466"/>
                                        </p:tgtEl>
                                      </p:cBhvr>
                                    </p:animEffect>
                                  </p:childTnLst>
                                </p:cTn>
                              </p:par>
                              <p:par>
                                <p:cTn id="327" presetID="22" presetClass="entr" presetSubtype="4" fill="hold" grpId="0" nodeType="withEffect">
                                  <p:stCondLst>
                                    <p:cond delay="0"/>
                                  </p:stCondLst>
                                  <p:childTnLst>
                                    <p:set>
                                      <p:cBhvr>
                                        <p:cTn id="328" dur="1" fill="hold">
                                          <p:stCondLst>
                                            <p:cond delay="0"/>
                                          </p:stCondLst>
                                        </p:cTn>
                                        <p:tgtEl>
                                          <p:spTgt spid="461"/>
                                        </p:tgtEl>
                                        <p:attrNameLst>
                                          <p:attrName>style.visibility</p:attrName>
                                        </p:attrNameLst>
                                      </p:cBhvr>
                                      <p:to>
                                        <p:strVal val="visible"/>
                                      </p:to>
                                    </p:set>
                                    <p:animEffect transition="in" filter="wipe(down)">
                                      <p:cBhvr>
                                        <p:cTn id="329" dur="500"/>
                                        <p:tgtEl>
                                          <p:spTgt spid="461"/>
                                        </p:tgtEl>
                                      </p:cBhvr>
                                    </p:animEffect>
                                  </p:childTnLst>
                                </p:cTn>
                              </p:par>
                              <p:par>
                                <p:cTn id="330" presetID="22" presetClass="entr" presetSubtype="4" fill="hold" grpId="0" nodeType="withEffect">
                                  <p:stCondLst>
                                    <p:cond delay="0"/>
                                  </p:stCondLst>
                                  <p:childTnLst>
                                    <p:set>
                                      <p:cBhvr>
                                        <p:cTn id="331" dur="1" fill="hold">
                                          <p:stCondLst>
                                            <p:cond delay="0"/>
                                          </p:stCondLst>
                                        </p:cTn>
                                        <p:tgtEl>
                                          <p:spTgt spid="467"/>
                                        </p:tgtEl>
                                        <p:attrNameLst>
                                          <p:attrName>style.visibility</p:attrName>
                                        </p:attrNameLst>
                                      </p:cBhvr>
                                      <p:to>
                                        <p:strVal val="visible"/>
                                      </p:to>
                                    </p:set>
                                    <p:animEffect transition="in" filter="wipe(down)">
                                      <p:cBhvr>
                                        <p:cTn id="332" dur="500"/>
                                        <p:tgtEl>
                                          <p:spTgt spid="467"/>
                                        </p:tgtEl>
                                      </p:cBhvr>
                                    </p:animEffect>
                                  </p:childTnLst>
                                </p:cTn>
                              </p:par>
                              <p:par>
                                <p:cTn id="333" presetID="22" presetClass="entr" presetSubtype="4" fill="hold" grpId="0" nodeType="withEffect">
                                  <p:stCondLst>
                                    <p:cond delay="0"/>
                                  </p:stCondLst>
                                  <p:childTnLst>
                                    <p:set>
                                      <p:cBhvr>
                                        <p:cTn id="334" dur="1" fill="hold">
                                          <p:stCondLst>
                                            <p:cond delay="0"/>
                                          </p:stCondLst>
                                        </p:cTn>
                                        <p:tgtEl>
                                          <p:spTgt spid="287"/>
                                        </p:tgtEl>
                                        <p:attrNameLst>
                                          <p:attrName>style.visibility</p:attrName>
                                        </p:attrNameLst>
                                      </p:cBhvr>
                                      <p:to>
                                        <p:strVal val="visible"/>
                                      </p:to>
                                    </p:set>
                                    <p:animEffect transition="in" filter="wipe(down)">
                                      <p:cBhvr>
                                        <p:cTn id="335" dur="500"/>
                                        <p:tgtEl>
                                          <p:spTgt spid="287"/>
                                        </p:tgtEl>
                                      </p:cBhvr>
                                    </p:animEffect>
                                  </p:childTnLst>
                                </p:cTn>
                              </p:par>
                              <p:par>
                                <p:cTn id="336" presetID="22" presetClass="entr" presetSubtype="4" fill="hold" grpId="0" nodeType="withEffect">
                                  <p:stCondLst>
                                    <p:cond delay="0"/>
                                  </p:stCondLst>
                                  <p:childTnLst>
                                    <p:set>
                                      <p:cBhvr>
                                        <p:cTn id="337" dur="1" fill="hold">
                                          <p:stCondLst>
                                            <p:cond delay="0"/>
                                          </p:stCondLst>
                                        </p:cTn>
                                        <p:tgtEl>
                                          <p:spTgt spid="459"/>
                                        </p:tgtEl>
                                        <p:attrNameLst>
                                          <p:attrName>style.visibility</p:attrName>
                                        </p:attrNameLst>
                                      </p:cBhvr>
                                      <p:to>
                                        <p:strVal val="visible"/>
                                      </p:to>
                                    </p:set>
                                    <p:animEffect transition="in" filter="wipe(down)">
                                      <p:cBhvr>
                                        <p:cTn id="338" dur="500"/>
                                        <p:tgtEl>
                                          <p:spTgt spid="459"/>
                                        </p:tgtEl>
                                      </p:cBhvr>
                                    </p:animEffect>
                                  </p:childTnLst>
                                </p:cTn>
                              </p:par>
                              <p:par>
                                <p:cTn id="339" presetID="22" presetClass="entr" presetSubtype="4" fill="hold" grpId="0" nodeType="withEffect">
                                  <p:stCondLst>
                                    <p:cond delay="0"/>
                                  </p:stCondLst>
                                  <p:childTnLst>
                                    <p:set>
                                      <p:cBhvr>
                                        <p:cTn id="340" dur="1" fill="hold">
                                          <p:stCondLst>
                                            <p:cond delay="0"/>
                                          </p:stCondLst>
                                        </p:cTn>
                                        <p:tgtEl>
                                          <p:spTgt spid="462"/>
                                        </p:tgtEl>
                                        <p:attrNameLst>
                                          <p:attrName>style.visibility</p:attrName>
                                        </p:attrNameLst>
                                      </p:cBhvr>
                                      <p:to>
                                        <p:strVal val="visible"/>
                                      </p:to>
                                    </p:set>
                                    <p:animEffect transition="in" filter="wipe(down)">
                                      <p:cBhvr>
                                        <p:cTn id="341" dur="500"/>
                                        <p:tgtEl>
                                          <p:spTgt spid="462"/>
                                        </p:tgtEl>
                                      </p:cBhvr>
                                    </p:animEffect>
                                  </p:childTnLst>
                                </p:cTn>
                              </p:par>
                              <p:par>
                                <p:cTn id="342" presetID="22" presetClass="entr" presetSubtype="4" fill="hold" grpId="0" nodeType="withEffect">
                                  <p:stCondLst>
                                    <p:cond delay="0"/>
                                  </p:stCondLst>
                                  <p:childTnLst>
                                    <p:set>
                                      <p:cBhvr>
                                        <p:cTn id="343" dur="1" fill="hold">
                                          <p:stCondLst>
                                            <p:cond delay="0"/>
                                          </p:stCondLst>
                                        </p:cTn>
                                        <p:tgtEl>
                                          <p:spTgt spid="463"/>
                                        </p:tgtEl>
                                        <p:attrNameLst>
                                          <p:attrName>style.visibility</p:attrName>
                                        </p:attrNameLst>
                                      </p:cBhvr>
                                      <p:to>
                                        <p:strVal val="visible"/>
                                      </p:to>
                                    </p:set>
                                    <p:animEffect transition="in" filter="wipe(down)">
                                      <p:cBhvr>
                                        <p:cTn id="344" dur="500"/>
                                        <p:tgtEl>
                                          <p:spTgt spid="463"/>
                                        </p:tgtEl>
                                      </p:cBhvr>
                                    </p:animEffect>
                                  </p:childTnLst>
                                </p:cTn>
                              </p:par>
                              <p:par>
                                <p:cTn id="345" presetID="22" presetClass="entr" presetSubtype="4" fill="hold" grpId="0" nodeType="withEffect">
                                  <p:stCondLst>
                                    <p:cond delay="0"/>
                                  </p:stCondLst>
                                  <p:childTnLst>
                                    <p:set>
                                      <p:cBhvr>
                                        <p:cTn id="346" dur="1" fill="hold">
                                          <p:stCondLst>
                                            <p:cond delay="0"/>
                                          </p:stCondLst>
                                        </p:cTn>
                                        <p:tgtEl>
                                          <p:spTgt spid="460"/>
                                        </p:tgtEl>
                                        <p:attrNameLst>
                                          <p:attrName>style.visibility</p:attrName>
                                        </p:attrNameLst>
                                      </p:cBhvr>
                                      <p:to>
                                        <p:strVal val="visible"/>
                                      </p:to>
                                    </p:set>
                                    <p:animEffect transition="in" filter="wipe(down)">
                                      <p:cBhvr>
                                        <p:cTn id="347" dur="500"/>
                                        <p:tgtEl>
                                          <p:spTgt spid="460"/>
                                        </p:tgtEl>
                                      </p:cBhvr>
                                    </p:animEffect>
                                  </p:childTnLst>
                                </p:cTn>
                              </p:par>
                              <p:par>
                                <p:cTn id="348" presetID="22" presetClass="entr" presetSubtype="4" fill="hold" grpId="0" nodeType="withEffect">
                                  <p:stCondLst>
                                    <p:cond delay="0"/>
                                  </p:stCondLst>
                                  <p:childTnLst>
                                    <p:set>
                                      <p:cBhvr>
                                        <p:cTn id="349" dur="1" fill="hold">
                                          <p:stCondLst>
                                            <p:cond delay="0"/>
                                          </p:stCondLst>
                                        </p:cTn>
                                        <p:tgtEl>
                                          <p:spTgt spid="173"/>
                                        </p:tgtEl>
                                        <p:attrNameLst>
                                          <p:attrName>style.visibility</p:attrName>
                                        </p:attrNameLst>
                                      </p:cBhvr>
                                      <p:to>
                                        <p:strVal val="visible"/>
                                      </p:to>
                                    </p:set>
                                    <p:animEffect transition="in" filter="wipe(down)">
                                      <p:cBhvr>
                                        <p:cTn id="350"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36" grpId="0" animBg="1"/>
      <p:bldP spid="1037" grpId="0" animBg="1"/>
      <p:bldP spid="1038" grpId="0" animBg="1"/>
      <p:bldP spid="1039" grpId="0"/>
      <p:bldP spid="82" grpId="0"/>
      <p:bldP spid="83" grpId="0"/>
      <p:bldP spid="117" grpId="0"/>
      <p:bldP spid="118" grpId="0"/>
      <p:bldP spid="143" grpId="0" animBg="1"/>
      <p:bldP spid="191" grpId="0" animBg="1"/>
      <p:bldP spid="192" grpId="0" animBg="1"/>
      <p:bldP spid="193" grpId="0" animBg="1"/>
      <p:bldP spid="144" grpId="0" animBg="1"/>
      <p:bldP spid="195" grpId="0" animBg="1"/>
      <p:bldP spid="145" grpId="0" animBg="1"/>
      <p:bldP spid="197" grpId="0" animBg="1"/>
      <p:bldP spid="287" grpId="0"/>
      <p:bldP spid="459" grpId="0"/>
      <p:bldP spid="460" grpId="0"/>
      <p:bldP spid="461" grpId="0"/>
      <p:bldP spid="462" grpId="0"/>
      <p:bldP spid="463" grpId="0"/>
      <p:bldP spid="464" grpId="0"/>
      <p:bldP spid="465" grpId="0"/>
      <p:bldP spid="466" grpId="0"/>
      <p:bldP spid="467" grpId="0"/>
      <p:bldP spid="9" grpId="0" animBg="1"/>
      <p:bldP spid="152" grpId="0" animBg="1"/>
      <p:bldP spid="156" grpId="0" animBg="1"/>
      <p:bldP spid="158" grpId="0" animBg="1"/>
      <p:bldP spid="1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881634" y="1509849"/>
            <a:ext cx="7344156" cy="1145309"/>
          </a:xfrm>
        </p:spPr>
        <p:txBody>
          <a:bodyPr>
            <a:normAutofit/>
          </a:bodyPr>
          <a:lstStyle/>
          <a:p>
            <a:r>
              <a:rPr lang="en-US" dirty="0"/>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881634" y="2775637"/>
            <a:ext cx="7344156" cy="2555897"/>
          </a:xfrm>
        </p:spPr>
        <p:txBody>
          <a:bodyPr>
            <a:normAutofit/>
          </a:bodyPr>
          <a:lstStyle/>
          <a:p>
            <a:r>
              <a:rPr lang="en-US" dirty="0">
                <a:latin typeface="+mj-lt"/>
              </a:rPr>
              <a:t>What is HVAC system</a:t>
            </a:r>
          </a:p>
          <a:p>
            <a:r>
              <a:rPr lang="en-US" dirty="0">
                <a:latin typeface="+mj-lt"/>
              </a:rPr>
              <a:t>HVAC system components</a:t>
            </a:r>
          </a:p>
          <a:p>
            <a:endParaRPr lang="en-US" dirty="0">
              <a:latin typeface="+mj-lt"/>
            </a:endParaRPr>
          </a:p>
          <a:p>
            <a:endParaRPr lang="en-US" dirty="0">
              <a:latin typeface="+mj-lt"/>
            </a:endParaRPr>
          </a:p>
        </p:txBody>
      </p:sp>
      <p:pic>
        <p:nvPicPr>
          <p:cNvPr id="4" name="Picture 3">
            <a:extLst>
              <a:ext uri="{FF2B5EF4-FFF2-40B4-BE49-F238E27FC236}">
                <a16:creationId xmlns:a16="http://schemas.microsoft.com/office/drawing/2014/main" id="{26EF12D6-AF99-23FD-B4C2-EB903677B6BE}"/>
              </a:ext>
            </a:extLst>
          </p:cNvPr>
          <p:cNvPicPr>
            <a:picLocks noChangeAspect="1"/>
          </p:cNvPicPr>
          <p:nvPr/>
        </p:nvPicPr>
        <p:blipFill rotWithShape="1">
          <a:blip r:embed="rId2"/>
          <a:srcRect r="1" b="1"/>
          <a:stretch/>
        </p:blipFill>
        <p:spPr>
          <a:xfrm>
            <a:off x="8245928" y="939146"/>
            <a:ext cx="800100" cy="800100"/>
          </a:xfrm>
          <a:prstGeom prst="rect">
            <a:avLst/>
          </a:prstGeom>
        </p:spPr>
      </p:pic>
    </p:spTree>
    <p:extLst>
      <p:ext uri="{BB962C8B-B14F-4D97-AF65-F5344CB8AC3E}">
        <p14:creationId xmlns:p14="http://schemas.microsoft.com/office/powerpoint/2010/main" val="23120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881634" y="1509849"/>
            <a:ext cx="7344156" cy="1145309"/>
          </a:xfrm>
        </p:spPr>
        <p:txBody>
          <a:bodyPr>
            <a:normAutofit/>
          </a:bodyPr>
          <a:lstStyle/>
          <a:p>
            <a:r>
              <a:rPr lang="en-US" dirty="0"/>
              <a:t>Objectives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881634" y="2775637"/>
            <a:ext cx="7344156" cy="2555897"/>
          </a:xfrm>
        </p:spPr>
        <p:txBody>
          <a:bodyPr>
            <a:normAutofit/>
          </a:bodyPr>
          <a:lstStyle/>
          <a:p>
            <a:pPr marL="0" indent="0">
              <a:buNone/>
            </a:pPr>
            <a:r>
              <a:rPr lang="en-US" b="0" i="0" u="none" strike="noStrike" dirty="0">
                <a:effectLst/>
                <a:latin typeface="Cambria" panose="02040503050406030204" pitchFamily="18" charset="0"/>
              </a:rPr>
              <a:t>When completed this lecture student is expected to</a:t>
            </a:r>
            <a:r>
              <a:rPr lang="en-US" dirty="0">
                <a:latin typeface="Cambria" panose="02040503050406030204" pitchFamily="18" charset="0"/>
              </a:rPr>
              <a:t>:</a:t>
            </a:r>
          </a:p>
          <a:p>
            <a:pPr marL="0" indent="0">
              <a:buNone/>
            </a:pPr>
            <a:r>
              <a:rPr lang="en-US" dirty="0">
                <a:latin typeface="Cambria" panose="02040503050406030204" pitchFamily="18" charset="0"/>
              </a:rPr>
              <a:t>1-Understand  how HVAC units are related to provide airconditioned built  space</a:t>
            </a:r>
          </a:p>
          <a:p>
            <a:pPr marL="0" indent="0">
              <a:buNone/>
            </a:pPr>
            <a:r>
              <a:rPr lang="en-US" dirty="0">
                <a:latin typeface="Cambria" panose="02040503050406030204" pitchFamily="18" charset="0"/>
              </a:rPr>
              <a:t>2- know what are : compressors, expansion valve , condenser and evaporator , cooling tower </a:t>
            </a:r>
          </a:p>
          <a:p>
            <a:pPr marL="0" indent="0">
              <a:buNone/>
            </a:pPr>
            <a:r>
              <a:rPr lang="en-US" dirty="0">
                <a:latin typeface="Cambria" panose="02040503050406030204" pitchFamily="18" charset="0"/>
              </a:rPr>
              <a:t>3-Know controls adopted in the operation of HVAC systems. </a:t>
            </a:r>
          </a:p>
        </p:txBody>
      </p:sp>
      <p:pic>
        <p:nvPicPr>
          <p:cNvPr id="4" name="Picture 3">
            <a:extLst>
              <a:ext uri="{FF2B5EF4-FFF2-40B4-BE49-F238E27FC236}">
                <a16:creationId xmlns:a16="http://schemas.microsoft.com/office/drawing/2014/main" id="{26EF12D6-AF99-23FD-B4C2-EB903677B6BE}"/>
              </a:ext>
            </a:extLst>
          </p:cNvPr>
          <p:cNvPicPr>
            <a:picLocks noChangeAspect="1"/>
          </p:cNvPicPr>
          <p:nvPr/>
        </p:nvPicPr>
        <p:blipFill rotWithShape="1">
          <a:blip r:embed="rId2"/>
          <a:srcRect r="1" b="1"/>
          <a:stretch/>
        </p:blipFill>
        <p:spPr>
          <a:xfrm>
            <a:off x="8245928" y="939146"/>
            <a:ext cx="800100" cy="800100"/>
          </a:xfrm>
          <a:prstGeom prst="rect">
            <a:avLst/>
          </a:prstGeom>
        </p:spPr>
      </p:pic>
    </p:spTree>
    <p:extLst>
      <p:ext uri="{BB962C8B-B14F-4D97-AF65-F5344CB8AC3E}">
        <p14:creationId xmlns:p14="http://schemas.microsoft.com/office/powerpoint/2010/main" val="80324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solidFill>
                  <a:schemeClr val="tx1"/>
                </a:solidFill>
              </a:rPr>
              <a:t>Introduction to HVAC Systems</a:t>
            </a:r>
          </a:p>
        </p:txBody>
      </p:sp>
      <p:sp>
        <p:nvSpPr>
          <p:cNvPr id="3" name="Content Placeholder 2"/>
          <p:cNvSpPr>
            <a:spLocks noGrp="1"/>
          </p:cNvSpPr>
          <p:nvPr>
            <p:ph idx="1"/>
          </p:nvPr>
        </p:nvSpPr>
        <p:spPr/>
        <p:txBody>
          <a:bodyPr/>
          <a:lstStyle/>
          <a:p>
            <a:endParaRPr lang="en-US" dirty="0"/>
          </a:p>
          <a:p>
            <a:r>
              <a:rPr lang="en-US" dirty="0"/>
              <a:t>Objective                              Comfort Zone</a:t>
            </a:r>
          </a:p>
          <a:p>
            <a:endParaRPr lang="en-US" dirty="0"/>
          </a:p>
          <a:p>
            <a:r>
              <a:rPr lang="en-US" dirty="0"/>
              <a:t>Temperature                      22 °C             24 °C </a:t>
            </a:r>
          </a:p>
          <a:p>
            <a:endParaRPr lang="en-US" dirty="0"/>
          </a:p>
          <a:p>
            <a:r>
              <a:rPr lang="en-US" dirty="0"/>
              <a:t>Relative Humidity             40 % R.H            60 % R.H</a:t>
            </a:r>
          </a:p>
          <a:p>
            <a:endParaRPr lang="en-US" dirty="0"/>
          </a:p>
          <a:p>
            <a:r>
              <a:rPr lang="en-US" dirty="0"/>
              <a:t>Comfort Zone                      24 °C     &amp;     50 % R.H</a:t>
            </a:r>
          </a:p>
        </p:txBody>
      </p:sp>
      <p:sp>
        <p:nvSpPr>
          <p:cNvPr id="11" name="Footer Placeholder 10"/>
          <p:cNvSpPr>
            <a:spLocks noGrp="1"/>
          </p:cNvSpPr>
          <p:nvPr>
            <p:ph type="ftr" sz="quarter" idx="11"/>
          </p:nvPr>
        </p:nvSpPr>
        <p:spPr>
          <a:xfrm>
            <a:off x="0" y="6356350"/>
            <a:ext cx="3352800" cy="365125"/>
          </a:xfrm>
        </p:spPr>
        <p:txBody>
          <a:bodyPr/>
          <a:lstStyle/>
          <a:p>
            <a:r>
              <a:rPr lang="en-US" dirty="0"/>
              <a:t> HVAC Systems, AHU Control &amp; Troubles1hooting</a:t>
            </a:r>
          </a:p>
          <a:p>
            <a:endParaRPr lang="en-US"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4</a:t>
            </a:fld>
            <a:endParaRPr lang="en-US"/>
          </a:p>
        </p:txBody>
      </p:sp>
      <p:sp>
        <p:nvSpPr>
          <p:cNvPr id="5" name="Right Arrow 4"/>
          <p:cNvSpPr/>
          <p:nvPr/>
        </p:nvSpPr>
        <p:spPr>
          <a:xfrm>
            <a:off x="2438400" y="2590800"/>
            <a:ext cx="1828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743200" y="3505200"/>
            <a:ext cx="1524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334000" y="3486150"/>
            <a:ext cx="6858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505200" y="44958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019800" y="4457700"/>
            <a:ext cx="6858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895600" y="5410200"/>
            <a:ext cx="135731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6164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2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838200"/>
          </a:xfrm>
        </p:spPr>
        <p:txBody>
          <a:bodyPr/>
          <a:lstStyle/>
          <a:p>
            <a:r>
              <a:rPr lang="en-US" dirty="0">
                <a:solidFill>
                  <a:schemeClr val="tx1"/>
                </a:solidFill>
              </a:rPr>
              <a:t>Indoor Air Quality (IAQ)</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3100" y="2202224"/>
            <a:ext cx="6591300" cy="3641002"/>
          </a:xfrm>
        </p:spPr>
      </p:pic>
      <p:sp>
        <p:nvSpPr>
          <p:cNvPr id="5" name="Footer Placeholder 4"/>
          <p:cNvSpPr>
            <a:spLocks noGrp="1"/>
          </p:cNvSpPr>
          <p:nvPr>
            <p:ph type="ftr" sz="quarter" idx="11"/>
          </p:nvPr>
        </p:nvSpPr>
        <p:spPr>
          <a:xfrm>
            <a:off x="0" y="6356350"/>
            <a:ext cx="3352800" cy="365125"/>
          </a:xfrm>
        </p:spPr>
        <p:txBody>
          <a:bodyPr/>
          <a:lstStyle/>
          <a:p>
            <a:r>
              <a:rPr lang="en-US" dirty="0"/>
              <a:t>HVAC Systems, AHU Control &amp; Troubles1hooting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9716431" cy="6476446"/>
          </a:xfrm>
          <a:prstGeom prst="rect">
            <a:avLst/>
          </a:prstGeom>
        </p:spPr>
      </p:pic>
    </p:spTree>
    <p:extLst>
      <p:ext uri="{BB962C8B-B14F-4D97-AF65-F5344CB8AC3E}">
        <p14:creationId xmlns:p14="http://schemas.microsoft.com/office/powerpoint/2010/main" val="1535540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010400" cy="856488"/>
          </a:xfrm>
        </p:spPr>
        <p:txBody>
          <a:bodyPr>
            <a:normAutofit/>
          </a:bodyPr>
          <a:lstStyle/>
          <a:p>
            <a:r>
              <a:rPr lang="en-US" dirty="0">
                <a:solidFill>
                  <a:schemeClr val="tx1"/>
                </a:solidFill>
              </a:rPr>
              <a:t>HVAC System Components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905000"/>
            <a:ext cx="6934199" cy="4755639"/>
          </a:xfrm>
        </p:spPr>
      </p:pic>
      <p:sp>
        <p:nvSpPr>
          <p:cNvPr id="10" name="Footer Placeholder 9"/>
          <p:cNvSpPr>
            <a:spLocks noGrp="1"/>
          </p:cNvSpPr>
          <p:nvPr>
            <p:ph type="ftr" sz="quarter" idx="11"/>
          </p:nvPr>
        </p:nvSpPr>
        <p:spPr>
          <a:xfrm>
            <a:off x="0" y="6356350"/>
            <a:ext cx="3352800" cy="365125"/>
          </a:xfrm>
        </p:spPr>
        <p:txBody>
          <a:bodyPr/>
          <a:lstStyle/>
          <a:p>
            <a:r>
              <a:rPr lang="en-US" dirty="0"/>
              <a:t>HVAC Systems, AHU Control &amp; Troubles1hooting </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6</a:t>
            </a:fld>
            <a:endParaRPr lang="en-US"/>
          </a:p>
        </p:txBody>
      </p:sp>
      <p:cxnSp>
        <p:nvCxnSpPr>
          <p:cNvPr id="8" name="Straight Arrow Connector 7"/>
          <p:cNvCxnSpPr/>
          <p:nvPr/>
        </p:nvCxnSpPr>
        <p:spPr>
          <a:xfrm flipV="1">
            <a:off x="4038600" y="26670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53000" y="2071687"/>
            <a:ext cx="1524000" cy="923330"/>
          </a:xfrm>
          <a:prstGeom prst="rect">
            <a:avLst/>
          </a:prstGeom>
          <a:noFill/>
        </p:spPr>
        <p:txBody>
          <a:bodyPr wrap="square" rtlCol="0">
            <a:spAutoFit/>
          </a:bodyPr>
          <a:lstStyle/>
          <a:p>
            <a:r>
              <a:rPr lang="en-US" dirty="0">
                <a:solidFill>
                  <a:schemeClr val="bg1">
                    <a:lumMod val="50000"/>
                    <a:lumOff val="50000"/>
                  </a:schemeClr>
                </a:solidFill>
              </a:rPr>
              <a:t>Where’s the fresh air duct ?!?!!</a:t>
            </a:r>
          </a:p>
        </p:txBody>
      </p:sp>
    </p:spTree>
    <p:extLst>
      <p:ext uri="{BB962C8B-B14F-4D97-AF65-F5344CB8AC3E}">
        <p14:creationId xmlns:p14="http://schemas.microsoft.com/office/powerpoint/2010/main" val="922207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
            <a:ext cx="7010400" cy="1008888"/>
          </a:xfrm>
        </p:spPr>
        <p:txBody>
          <a:bodyPr/>
          <a:lstStyle/>
          <a:p>
            <a:r>
              <a:rPr lang="en-US" dirty="0">
                <a:solidFill>
                  <a:schemeClr val="tx1"/>
                </a:solidFill>
              </a:rPr>
              <a:t>HVAC System Components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b="1" u="sng" dirty="0">
                <a:solidFill>
                  <a:schemeClr val="bg2">
                    <a:lumMod val="40000"/>
                    <a:lumOff val="60000"/>
                  </a:schemeClr>
                </a:solidFill>
              </a:rPr>
              <a:t>Chiller</a:t>
            </a:r>
          </a:p>
          <a:p>
            <a:pPr marL="0" indent="0">
              <a:buNone/>
            </a:pPr>
            <a:endParaRPr lang="en-US" sz="3200" dirty="0"/>
          </a:p>
        </p:txBody>
      </p:sp>
      <p:sp>
        <p:nvSpPr>
          <p:cNvPr id="7" name="Footer Placeholder 6"/>
          <p:cNvSpPr>
            <a:spLocks noGrp="1"/>
          </p:cNvSpPr>
          <p:nvPr>
            <p:ph type="ftr" sz="quarter" idx="11"/>
          </p:nvPr>
        </p:nvSpPr>
        <p:spPr>
          <a:xfrm>
            <a:off x="0" y="6356350"/>
            <a:ext cx="3352800" cy="365125"/>
          </a:xfrm>
        </p:spPr>
        <p:txBody>
          <a:bodyPr/>
          <a:lstStyle/>
          <a:p>
            <a:r>
              <a:rPr lang="en-US" dirty="0"/>
              <a:t>HVAC Systems, AHU Control &amp; Troubles1hooting </a:t>
            </a:r>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981200"/>
            <a:ext cx="6019800" cy="45148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925" y="1981200"/>
            <a:ext cx="6086475" cy="4572000"/>
          </a:xfrm>
          <a:prstGeom prst="rect">
            <a:avLst/>
          </a:prstGeom>
        </p:spPr>
      </p:pic>
    </p:spTree>
    <p:extLst>
      <p:ext uri="{BB962C8B-B14F-4D97-AF65-F5344CB8AC3E}">
        <p14:creationId xmlns:p14="http://schemas.microsoft.com/office/powerpoint/2010/main" val="93909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932688"/>
          </a:xfrm>
        </p:spPr>
        <p:txBody>
          <a:bodyPr/>
          <a:lstStyle/>
          <a:p>
            <a:r>
              <a:rPr lang="en-US" dirty="0">
                <a:solidFill>
                  <a:schemeClr val="tx1"/>
                </a:solidFill>
              </a:rPr>
              <a:t>HVAC System Components</a:t>
            </a:r>
          </a:p>
        </p:txBody>
      </p:sp>
      <p:sp>
        <p:nvSpPr>
          <p:cNvPr id="3" name="Content Placeholder 2"/>
          <p:cNvSpPr>
            <a:spLocks noGrp="1"/>
          </p:cNvSpPr>
          <p:nvPr>
            <p:ph idx="1"/>
          </p:nvPr>
        </p:nvSpPr>
        <p:spPr>
          <a:xfrm>
            <a:off x="304800" y="1539240"/>
            <a:ext cx="8229600" cy="5181600"/>
          </a:xfrm>
        </p:spPr>
        <p:txBody>
          <a:bodyPr/>
          <a:lstStyle/>
          <a:p>
            <a:pPr marL="0" indent="0">
              <a:buNone/>
            </a:pPr>
            <a:r>
              <a:rPr lang="en-US" sz="3600" b="1" dirty="0">
                <a:solidFill>
                  <a:schemeClr val="bg2">
                    <a:lumMod val="40000"/>
                    <a:lumOff val="60000"/>
                  </a:schemeClr>
                </a:solidFill>
              </a:rPr>
              <a:t>2.  </a:t>
            </a:r>
            <a:r>
              <a:rPr lang="en-US" sz="3600" b="1" u="sng" dirty="0">
                <a:solidFill>
                  <a:schemeClr val="bg2">
                    <a:lumMod val="40000"/>
                    <a:lumOff val="60000"/>
                  </a:schemeClr>
                </a:solidFill>
              </a:rPr>
              <a:t>Cooling Tower</a:t>
            </a:r>
          </a:p>
          <a:p>
            <a:endParaRPr lang="en-US" dirty="0"/>
          </a:p>
        </p:txBody>
      </p:sp>
      <p:sp>
        <p:nvSpPr>
          <p:cNvPr id="7" name="Footer Placeholder 6"/>
          <p:cNvSpPr>
            <a:spLocks noGrp="1"/>
          </p:cNvSpPr>
          <p:nvPr>
            <p:ph type="ftr" sz="quarter" idx="11"/>
          </p:nvPr>
        </p:nvSpPr>
        <p:spPr>
          <a:xfrm>
            <a:off x="0" y="6356350"/>
            <a:ext cx="3352800" cy="365125"/>
          </a:xfrm>
        </p:spPr>
        <p:txBody>
          <a:bodyPr/>
          <a:lstStyle/>
          <a:p>
            <a:r>
              <a:rPr lang="en-US" dirty="0"/>
              <a:t>  HVAC Systems, AHU Control &amp; Troubles1hooting </a:t>
            </a:r>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1" y="2133599"/>
            <a:ext cx="5867400" cy="44005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870" y="2133599"/>
            <a:ext cx="6105262" cy="4395789"/>
          </a:xfrm>
          <a:prstGeom prst="rect">
            <a:avLst/>
          </a:prstGeom>
        </p:spPr>
      </p:pic>
      <p:sp>
        <p:nvSpPr>
          <p:cNvPr id="9" name="Rounded Rectangle 8"/>
          <p:cNvSpPr/>
          <p:nvPr/>
        </p:nvSpPr>
        <p:spPr>
          <a:xfrm>
            <a:off x="2362200" y="3048000"/>
            <a:ext cx="1219200" cy="29718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p:cNvCxnSpPr/>
          <p:nvPr/>
        </p:nvCxnSpPr>
        <p:spPr>
          <a:xfrm>
            <a:off x="2635976" y="27432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28801" y="2438400"/>
            <a:ext cx="2438399" cy="307777"/>
          </a:xfrm>
          <a:prstGeom prst="rect">
            <a:avLst/>
          </a:prstGeom>
          <a:noFill/>
        </p:spPr>
        <p:txBody>
          <a:bodyPr wrap="square" rtlCol="0">
            <a:spAutoFit/>
          </a:bodyPr>
          <a:lstStyle/>
          <a:p>
            <a:r>
              <a:rPr lang="en-US" sz="1400" b="1" dirty="0">
                <a:solidFill>
                  <a:schemeClr val="tx1">
                    <a:lumMod val="50000"/>
                  </a:schemeClr>
                </a:solidFill>
              </a:rPr>
              <a:t>Chiller Refrigerant Cycle</a:t>
            </a:r>
          </a:p>
        </p:txBody>
      </p:sp>
      <p:cxnSp>
        <p:nvCxnSpPr>
          <p:cNvPr id="14" name="Straight Arrow Connector 13"/>
          <p:cNvCxnSpPr/>
          <p:nvPr/>
        </p:nvCxnSpPr>
        <p:spPr>
          <a:xfrm flipV="1">
            <a:off x="2133600" y="50292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55035" y="5386387"/>
            <a:ext cx="957129" cy="261610"/>
          </a:xfrm>
          <a:prstGeom prst="rect">
            <a:avLst/>
          </a:prstGeom>
          <a:noFill/>
        </p:spPr>
        <p:txBody>
          <a:bodyPr wrap="square" rtlCol="0">
            <a:spAutoFit/>
          </a:bodyPr>
          <a:lstStyle/>
          <a:p>
            <a:r>
              <a:rPr lang="en-US" sz="1100" dirty="0">
                <a:solidFill>
                  <a:schemeClr val="tx1">
                    <a:lumMod val="50000"/>
                  </a:schemeClr>
                </a:solidFill>
              </a:rPr>
              <a:t>Condenser</a:t>
            </a:r>
          </a:p>
        </p:txBody>
      </p:sp>
      <p:cxnSp>
        <p:nvCxnSpPr>
          <p:cNvPr id="18" name="Straight Arrow Connector 17"/>
          <p:cNvCxnSpPr/>
          <p:nvPr/>
        </p:nvCxnSpPr>
        <p:spPr>
          <a:xfrm flipV="1">
            <a:off x="2133599" y="4114800"/>
            <a:ext cx="533401" cy="216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74084" y="4403095"/>
            <a:ext cx="1033330" cy="261610"/>
          </a:xfrm>
          <a:prstGeom prst="rect">
            <a:avLst/>
          </a:prstGeom>
          <a:noFill/>
        </p:spPr>
        <p:txBody>
          <a:bodyPr wrap="square" rtlCol="0">
            <a:spAutoFit/>
          </a:bodyPr>
          <a:lstStyle/>
          <a:p>
            <a:r>
              <a:rPr lang="en-US" sz="1100" dirty="0">
                <a:solidFill>
                  <a:schemeClr val="tx1">
                    <a:lumMod val="50000"/>
                  </a:schemeClr>
                </a:solidFill>
              </a:rPr>
              <a:t>Compressor</a:t>
            </a:r>
          </a:p>
        </p:txBody>
      </p:sp>
    </p:spTree>
    <p:extLst>
      <p:ext uri="{BB962C8B-B14F-4D97-AF65-F5344CB8AC3E}">
        <p14:creationId xmlns:p14="http://schemas.microsoft.com/office/powerpoint/2010/main" val="3036440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2" grpId="0"/>
      <p:bldP spid="1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010400" cy="856488"/>
          </a:xfrm>
        </p:spPr>
        <p:txBody>
          <a:bodyPr/>
          <a:lstStyle/>
          <a:p>
            <a:r>
              <a:rPr lang="en-US" dirty="0">
                <a:solidFill>
                  <a:schemeClr val="tx1"/>
                </a:solidFill>
              </a:rPr>
              <a:t>HVAC System Components</a:t>
            </a:r>
          </a:p>
        </p:txBody>
      </p:sp>
      <p:sp>
        <p:nvSpPr>
          <p:cNvPr id="3" name="Content Placeholder 2"/>
          <p:cNvSpPr>
            <a:spLocks noGrp="1"/>
          </p:cNvSpPr>
          <p:nvPr>
            <p:ph idx="1"/>
          </p:nvPr>
        </p:nvSpPr>
        <p:spPr>
          <a:xfrm>
            <a:off x="457200" y="1524000"/>
            <a:ext cx="8229600" cy="4953000"/>
          </a:xfrm>
        </p:spPr>
        <p:txBody>
          <a:bodyPr/>
          <a:lstStyle/>
          <a:p>
            <a:pPr marL="0" indent="0">
              <a:buNone/>
            </a:pPr>
            <a:r>
              <a:rPr lang="en-US" sz="2800" b="1" dirty="0">
                <a:solidFill>
                  <a:schemeClr val="bg2">
                    <a:lumMod val="40000"/>
                    <a:lumOff val="60000"/>
                  </a:schemeClr>
                </a:solidFill>
              </a:rPr>
              <a:t>3.  </a:t>
            </a:r>
            <a:r>
              <a:rPr lang="en-US" sz="2800" b="1" u="sng" dirty="0">
                <a:solidFill>
                  <a:schemeClr val="bg2">
                    <a:lumMod val="40000"/>
                    <a:lumOff val="60000"/>
                  </a:schemeClr>
                </a:solidFill>
              </a:rPr>
              <a:t>Boiler </a:t>
            </a:r>
          </a:p>
          <a:p>
            <a:pPr marL="0" indent="0">
              <a:buNone/>
            </a:pPr>
            <a:endParaRPr lang="en-US" dirty="0"/>
          </a:p>
        </p:txBody>
      </p:sp>
      <p:sp>
        <p:nvSpPr>
          <p:cNvPr id="4" name="Footer Placeholder 3"/>
          <p:cNvSpPr>
            <a:spLocks noGrp="1"/>
          </p:cNvSpPr>
          <p:nvPr>
            <p:ph type="ftr" sz="quarter" idx="11"/>
          </p:nvPr>
        </p:nvSpPr>
        <p:spPr>
          <a:xfrm>
            <a:off x="0" y="6356350"/>
            <a:ext cx="3352800" cy="365125"/>
          </a:xfrm>
        </p:spPr>
        <p:txBody>
          <a:bodyPr/>
          <a:lstStyle/>
          <a:p>
            <a:r>
              <a:rPr lang="en-US" dirty="0"/>
              <a:t> HVAC Systems, AHU Control &amp; Troubles1hooting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372717"/>
            <a:ext cx="6553200" cy="510428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372715"/>
            <a:ext cx="6705600" cy="5104283"/>
          </a:xfrm>
          <a:prstGeom prst="rect">
            <a:avLst/>
          </a:prstGeom>
        </p:spPr>
      </p:pic>
    </p:spTree>
    <p:extLst>
      <p:ext uri="{BB962C8B-B14F-4D97-AF65-F5344CB8AC3E}">
        <p14:creationId xmlns:p14="http://schemas.microsoft.com/office/powerpoint/2010/main" val="4516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813</TotalTime>
  <Words>683</Words>
  <Application>Microsoft Office PowerPoint</Application>
  <PresentationFormat>On-screen Show (4:3)</PresentationFormat>
  <Paragraphs>147</Paragraphs>
  <Slides>15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Cambria</vt:lpstr>
      <vt:lpstr>Century Gothic</vt:lpstr>
      <vt:lpstr>Times New Roman</vt:lpstr>
      <vt:lpstr>Wingdings 3</vt:lpstr>
      <vt:lpstr>Wisp</vt:lpstr>
      <vt:lpstr>HVAC System AHU Control &amp; Troubleshooting  </vt:lpstr>
      <vt:lpstr>Outline</vt:lpstr>
      <vt:lpstr>Objectives </vt:lpstr>
      <vt:lpstr>Introduction to HVAC Systems</vt:lpstr>
      <vt:lpstr>Indoor Air Quality (IAQ)</vt:lpstr>
      <vt:lpstr>HVAC System Components</vt:lpstr>
      <vt:lpstr>HVAC System Components</vt:lpstr>
      <vt:lpstr>HVAC System Components</vt:lpstr>
      <vt:lpstr>HVAC System Components</vt:lpstr>
      <vt:lpstr>HVAC System Components</vt:lpstr>
      <vt:lpstr>HVAC System Components</vt:lpstr>
      <vt:lpstr>HVAC System Components</vt:lpstr>
      <vt:lpstr>AHU Control &amp; Troubleshooting</vt:lpstr>
      <vt:lpstr>AHU Control &amp; Troubleshooting</vt:lpstr>
      <vt:lpstr>AHU 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HVAC Systems AHU Control &amp; Troubleshooting</dc:title>
  <dc:creator>Modyz</dc:creator>
  <cp:lastModifiedBy>Hassan Hassoon</cp:lastModifiedBy>
  <cp:revision>68</cp:revision>
  <dcterms:created xsi:type="dcterms:W3CDTF">2006-08-16T00:00:00Z</dcterms:created>
  <dcterms:modified xsi:type="dcterms:W3CDTF">2025-02-26T11:38:13Z</dcterms:modified>
</cp:coreProperties>
</file>