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handoutMasterIdLst>
    <p:handoutMasterId r:id="rId35"/>
  </p:handoutMasterIdLst>
  <p:sldIdLst>
    <p:sldId id="334" r:id="rId2"/>
    <p:sldId id="335" r:id="rId3"/>
    <p:sldId id="336"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5" r:id="rId18"/>
    <p:sldId id="274" r:id="rId19"/>
    <p:sldId id="276" r:id="rId20"/>
    <p:sldId id="277" r:id="rId21"/>
    <p:sldId id="278" r:id="rId22"/>
    <p:sldId id="279" r:id="rId23"/>
    <p:sldId id="280" r:id="rId24"/>
    <p:sldId id="281" r:id="rId25"/>
    <p:sldId id="282" r:id="rId26"/>
    <p:sldId id="283" r:id="rId27"/>
    <p:sldId id="284" r:id="rId28"/>
    <p:sldId id="285" r:id="rId29"/>
    <p:sldId id="288" r:id="rId30"/>
    <p:sldId id="289" r:id="rId31"/>
    <p:sldId id="290" r:id="rId32"/>
    <p:sldId id="291" r:id="rId33"/>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441" autoAdjust="0"/>
    <p:restoredTop sz="94675" autoAdjust="0"/>
  </p:normalViewPr>
  <p:slideViewPr>
    <p:cSldViewPr>
      <p:cViewPr varScale="1">
        <p:scale>
          <a:sx n="125" d="100"/>
          <a:sy n="125" d="100"/>
        </p:scale>
        <p:origin x="183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E1B975B7-EB8A-4EE4-88F4-633B92EA2354}" type="datetimeFigureOut">
              <a:rPr lang="en-US" smtClean="0"/>
              <a:pPr/>
              <a:t>2/26/2025</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87D82B89-167F-43F1-98EF-14C77B3B35D6}" type="slidenum">
              <a:rPr lang="en-US" smtClean="0"/>
              <a:pPr/>
              <a:t>‹#›</a:t>
            </a:fld>
            <a:endParaRPr lang="en-US" dirty="0"/>
          </a:p>
        </p:txBody>
      </p:sp>
    </p:spTree>
    <p:extLst>
      <p:ext uri="{BB962C8B-B14F-4D97-AF65-F5344CB8AC3E}">
        <p14:creationId xmlns:p14="http://schemas.microsoft.com/office/powerpoint/2010/main" val="709184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45C1D013-585C-46FD-A1FE-5447BF77C11C}" type="datetimeFigureOut">
              <a:rPr lang="en-US" smtClean="0"/>
              <a:t>2/26/2025</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2C133FC5-CDDE-4C7A-9526-A0A3FACBEEA0}" type="slidenum">
              <a:rPr lang="en-US" smtClean="0"/>
              <a:t>‹#›</a:t>
            </a:fld>
            <a:endParaRPr lang="en-US"/>
          </a:p>
        </p:txBody>
      </p:sp>
    </p:spTree>
    <p:extLst>
      <p:ext uri="{BB962C8B-B14F-4D97-AF65-F5344CB8AC3E}">
        <p14:creationId xmlns:p14="http://schemas.microsoft.com/office/powerpoint/2010/main" val="2403889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EF9CAD-0AE4-4D27-A8BE-46A828B50C79}" type="slidenum">
              <a:rPr lang="en-US" smtClean="0"/>
              <a:t>1</a:t>
            </a:fld>
            <a:endParaRPr lang="en-US"/>
          </a:p>
        </p:txBody>
      </p:sp>
    </p:spTree>
    <p:extLst>
      <p:ext uri="{BB962C8B-B14F-4D97-AF65-F5344CB8AC3E}">
        <p14:creationId xmlns:p14="http://schemas.microsoft.com/office/powerpoint/2010/main" val="1098306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476410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8993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9001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4639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295829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83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8686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09789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9734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17090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03997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23"/>
          <p:cNvSpPr txBox="1">
            <a:spLocks noChangeArrowheads="1"/>
          </p:cNvSpPr>
          <p:nvPr userDrawn="1"/>
        </p:nvSpPr>
        <p:spPr bwMode="auto">
          <a:xfrm>
            <a:off x="4633913" y="6565900"/>
            <a:ext cx="4495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r">
              <a:defRPr/>
            </a:pPr>
            <a:r>
              <a:rPr lang="en-US" sz="1000" dirty="0">
                <a:solidFill>
                  <a:srgbClr val="404040"/>
                </a:solidFill>
                <a:latin typeface="Helvetica" charset="0"/>
              </a:rPr>
              <a:t>Copyright © 2014 Delmar, Cengage Learning</a:t>
            </a:r>
          </a:p>
        </p:txBody>
      </p:sp>
      <p:pic>
        <p:nvPicPr>
          <p:cNvPr id="8" name="Picture 25" descr="Delmar_Logo_CMYK_R.png"/>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52400" y="6502400"/>
            <a:ext cx="13081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MDT Logo.png"/>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59090" y="56695"/>
            <a:ext cx="2602819" cy="195059"/>
          </a:xfrm>
          <a:prstGeom prst="rect">
            <a:avLst/>
          </a:prstGeom>
        </p:spPr>
      </p:pic>
      <p:pic>
        <p:nvPicPr>
          <p:cNvPr id="12" name="Picture 11" descr="MDT_HVAC.png"/>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3791353" y="0"/>
            <a:ext cx="5126394" cy="249919"/>
          </a:xfrm>
          <a:prstGeom prst="rect">
            <a:avLst/>
          </a:prstGeom>
        </p:spPr>
      </p:pic>
    </p:spTree>
    <p:extLst>
      <p:ext uri="{BB962C8B-B14F-4D97-AF65-F5344CB8AC3E}">
        <p14:creationId xmlns:p14="http://schemas.microsoft.com/office/powerpoint/2010/main" val="398233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C1396-524A-62A2-8257-1B0D433BBE14}"/>
              </a:ext>
            </a:extLst>
          </p:cNvPr>
          <p:cNvSpPr>
            <a:spLocks noGrp="1"/>
          </p:cNvSpPr>
          <p:nvPr>
            <p:ph type="ctrTitle"/>
          </p:nvPr>
        </p:nvSpPr>
        <p:spPr>
          <a:xfrm>
            <a:off x="4014937" y="1830432"/>
            <a:ext cx="4287254" cy="2282030"/>
          </a:xfrm>
        </p:spPr>
        <p:txBody>
          <a:bodyPr>
            <a:normAutofit/>
          </a:bodyPr>
          <a:lstStyle/>
          <a:p>
            <a:r>
              <a:rPr lang="en-US" sz="2400" b="1" cap="all" dirty="0">
                <a:solidFill>
                  <a:srgbClr val="FF0000"/>
                </a:solidFill>
              </a:rPr>
              <a:t>Heating, Ventilation,</a:t>
            </a:r>
            <a:br>
              <a:rPr lang="en-US" sz="2400" b="1" cap="all" dirty="0">
                <a:solidFill>
                  <a:srgbClr val="FF0000"/>
                </a:solidFill>
              </a:rPr>
            </a:br>
            <a:r>
              <a:rPr lang="en-US" sz="2400" b="1" cap="all" dirty="0">
                <a:solidFill>
                  <a:srgbClr val="FF0000"/>
                </a:solidFill>
              </a:rPr>
              <a:t>and Air Conditioning</a:t>
            </a:r>
            <a:br>
              <a:rPr lang="en-US" sz="900" dirty="0"/>
            </a:br>
            <a:br>
              <a:rPr lang="en-US" sz="900" dirty="0"/>
            </a:br>
            <a:endParaRPr lang="en-US" sz="4050" dirty="0"/>
          </a:p>
        </p:txBody>
      </p:sp>
      <p:sp>
        <p:nvSpPr>
          <p:cNvPr id="3" name="Subtitle 2">
            <a:extLst>
              <a:ext uri="{FF2B5EF4-FFF2-40B4-BE49-F238E27FC236}">
                <a16:creationId xmlns:a16="http://schemas.microsoft.com/office/drawing/2014/main" id="{4C497D5C-E785-D72F-C8CC-FA44B04E576B}"/>
              </a:ext>
            </a:extLst>
          </p:cNvPr>
          <p:cNvSpPr>
            <a:spLocks noGrp="1"/>
          </p:cNvSpPr>
          <p:nvPr>
            <p:ph type="subTitle" idx="1"/>
          </p:nvPr>
        </p:nvSpPr>
        <p:spPr>
          <a:xfrm>
            <a:off x="4150340" y="3797196"/>
            <a:ext cx="4016448" cy="877420"/>
          </a:xfrm>
        </p:spPr>
        <p:txBody>
          <a:bodyPr>
            <a:noAutofit/>
          </a:bodyPr>
          <a:lstStyle/>
          <a:p>
            <a:pPr>
              <a:spcAft>
                <a:spcPts val="450"/>
              </a:spcAft>
            </a:pPr>
            <a:r>
              <a:rPr lang="en-US" sz="1050" b="1" dirty="0">
                <a:solidFill>
                  <a:srgbClr val="FF0000"/>
                </a:solidFill>
              </a:rPr>
              <a:t>Dr Hassan Hassoon ALDelfi</a:t>
            </a:r>
          </a:p>
          <a:p>
            <a:pPr marL="0" marR="0" algn="ctr" rtl="1">
              <a:tabLst>
                <a:tab pos="6647815" algn="l"/>
              </a:tabLst>
            </a:pPr>
            <a:r>
              <a:rPr lang="en-US" sz="1800" b="1" dirty="0">
                <a:effectLst/>
                <a:latin typeface="Arial Narrow" panose="020B0606020202030204" pitchFamily="34" charset="0"/>
                <a:ea typeface="Times New Roman" panose="02020603050405020304" pitchFamily="18" charset="0"/>
                <a:cs typeface="Traditional Arabic" panose="02020603050405020304" pitchFamily="18" charset="-78"/>
              </a:rPr>
              <a:t>Sustainability and Human Response</a:t>
            </a:r>
          </a:p>
          <a:p>
            <a:pPr marL="0" marR="0" algn="ctr" rtl="1">
              <a:tabLst>
                <a:tab pos="6647815" algn="l"/>
              </a:tabLst>
            </a:pPr>
            <a:r>
              <a:rPr lang="en-US" sz="1800" b="1" dirty="0">
                <a:effectLst/>
                <a:latin typeface="Arial Narrow" panose="020B0606020202030204" pitchFamily="34" charset="0"/>
                <a:ea typeface="Times New Roman" panose="02020603050405020304" pitchFamily="18" charset="0"/>
                <a:cs typeface="Traditional Arabic" panose="02020603050405020304" pitchFamily="18" charset="-78"/>
              </a:rPr>
              <a:t> INDS  328</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spcAft>
                <a:spcPts val="450"/>
              </a:spcAft>
            </a:pPr>
            <a:r>
              <a:rPr lang="en-US" sz="1050" dirty="0"/>
              <a:t>Semester 2</a:t>
            </a:r>
          </a:p>
          <a:p>
            <a:pPr>
              <a:spcAft>
                <a:spcPts val="450"/>
              </a:spcAft>
            </a:pPr>
            <a:r>
              <a:rPr lang="en-US" sz="1050" dirty="0"/>
              <a:t>Week 8</a:t>
            </a:r>
          </a:p>
          <a:p>
            <a:pPr>
              <a:spcAft>
                <a:spcPts val="450"/>
              </a:spcAft>
            </a:pPr>
            <a:r>
              <a:rPr lang="en-US" sz="1050" dirty="0"/>
              <a:t>Date </a:t>
            </a:r>
          </a:p>
        </p:txBody>
      </p:sp>
      <p:pic>
        <p:nvPicPr>
          <p:cNvPr id="4" name="Picture 3">
            <a:extLst>
              <a:ext uri="{FF2B5EF4-FFF2-40B4-BE49-F238E27FC236}">
                <a16:creationId xmlns:a16="http://schemas.microsoft.com/office/drawing/2014/main" id="{99A583D1-0187-937D-BA97-A4E9ED6DBA42}"/>
              </a:ext>
            </a:extLst>
          </p:cNvPr>
          <p:cNvPicPr>
            <a:picLocks noChangeAspect="1"/>
          </p:cNvPicPr>
          <p:nvPr/>
        </p:nvPicPr>
        <p:blipFill rotWithShape="1">
          <a:blip r:embed="rId3"/>
          <a:srcRect r="1" b="1"/>
          <a:stretch/>
        </p:blipFill>
        <p:spPr>
          <a:xfrm>
            <a:off x="930878" y="2216429"/>
            <a:ext cx="2425601" cy="2425601"/>
          </a:xfrm>
          <a:prstGeom prst="rect">
            <a:avLst/>
          </a:prstGeom>
        </p:spPr>
      </p:pic>
    </p:spTree>
    <p:extLst>
      <p:ext uri="{BB962C8B-B14F-4D97-AF65-F5344CB8AC3E}">
        <p14:creationId xmlns:p14="http://schemas.microsoft.com/office/powerpoint/2010/main" val="243534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0090"/>
                </a:solidFill>
              </a:rPr>
              <a:t>History of Air Conditioning </a:t>
            </a:r>
            <a:r>
              <a:rPr lang="en-US" sz="2400" i="1" dirty="0">
                <a:solidFill>
                  <a:srgbClr val="000090"/>
                </a:solidFill>
              </a:rPr>
              <a:t>(continued)</a:t>
            </a:r>
            <a:endParaRPr lang="en-US" sz="2400" dirty="0">
              <a:solidFill>
                <a:srgbClr val="000090"/>
              </a:solidFill>
            </a:endParaRPr>
          </a:p>
        </p:txBody>
      </p:sp>
      <p:sp>
        <p:nvSpPr>
          <p:cNvPr id="3" name="Content Placeholder 2"/>
          <p:cNvSpPr>
            <a:spLocks noGrp="1"/>
          </p:cNvSpPr>
          <p:nvPr>
            <p:ph idx="1"/>
          </p:nvPr>
        </p:nvSpPr>
        <p:spPr>
          <a:xfrm>
            <a:off x="457200" y="5715000"/>
            <a:ext cx="8229600" cy="411163"/>
          </a:xfrm>
        </p:spPr>
        <p:txBody>
          <a:bodyPr>
            <a:noAutofit/>
          </a:bodyPr>
          <a:lstStyle/>
          <a:p>
            <a:pPr marL="0" indent="0">
              <a:buNone/>
            </a:pPr>
            <a:r>
              <a:rPr lang="en-US" sz="2400" b="1" dirty="0">
                <a:solidFill>
                  <a:srgbClr val="000090"/>
                </a:solidFill>
                <a:latin typeface="Arial" pitchFamily="34" charset="0"/>
                <a:cs typeface="Arial" pitchFamily="34" charset="0"/>
              </a:rPr>
              <a:t>Figure 1-1.</a:t>
            </a:r>
            <a:r>
              <a:rPr lang="en-US" sz="2400" dirty="0">
                <a:latin typeface="Arial" pitchFamily="34" charset="0"/>
                <a:cs typeface="Arial" pitchFamily="34" charset="0"/>
              </a:rPr>
              <a:t> A 1939 Packard with air conditioner.</a:t>
            </a:r>
          </a:p>
        </p:txBody>
      </p:sp>
      <p:pic>
        <p:nvPicPr>
          <p:cNvPr id="6" name="Picture 2" descr="P:\S Chambliss Leave Files\Instructor Resource CD for MDT Heating, Ventilation, Air Conditioning, and Refrigeration 2e\Image Gallery\CH01\16253-01-01.jpg"/>
          <p:cNvPicPr>
            <a:picLocks noChangeAspect="1" noChangeArrowheads="1"/>
          </p:cNvPicPr>
          <p:nvPr/>
        </p:nvPicPr>
        <p:blipFill>
          <a:blip r:embed="rId2" cstate="print"/>
          <a:srcRect/>
          <a:stretch>
            <a:fillRect/>
          </a:stretch>
        </p:blipFill>
        <p:spPr bwMode="auto">
          <a:xfrm>
            <a:off x="2362200" y="1447800"/>
            <a:ext cx="4191000" cy="4191000"/>
          </a:xfrm>
          <a:prstGeom prst="rect">
            <a:avLst/>
          </a:prstGeom>
          <a:noFill/>
        </p:spPr>
      </p:pic>
    </p:spTree>
    <p:extLst>
      <p:ext uri="{BB962C8B-B14F-4D97-AF65-F5344CB8AC3E}">
        <p14:creationId xmlns:p14="http://schemas.microsoft.com/office/powerpoint/2010/main" val="527448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0090"/>
                </a:solidFill>
              </a:rPr>
              <a:t>Today’s Air-Conditioning Systems</a:t>
            </a:r>
          </a:p>
        </p:txBody>
      </p:sp>
      <p:sp>
        <p:nvSpPr>
          <p:cNvPr id="3" name="Content Placeholder 2"/>
          <p:cNvSpPr>
            <a:spLocks noGrp="1"/>
          </p:cNvSpPr>
          <p:nvPr>
            <p:ph idx="1"/>
          </p:nvPr>
        </p:nvSpPr>
        <p:spPr/>
        <p:txBody>
          <a:bodyPr>
            <a:normAutofit fontScale="85000" lnSpcReduction="10000"/>
          </a:bodyPr>
          <a:lstStyle/>
          <a:p>
            <a:pPr>
              <a:spcBef>
                <a:spcPts val="1800"/>
              </a:spcBef>
              <a:buClr>
                <a:srgbClr val="000090"/>
              </a:buClr>
            </a:pPr>
            <a:r>
              <a:rPr lang="en-US" dirty="0"/>
              <a:t>Today’s vehicles are very comfortable no matter what the weather is like outside.</a:t>
            </a:r>
          </a:p>
          <a:p>
            <a:pPr>
              <a:spcBef>
                <a:spcPts val="1800"/>
              </a:spcBef>
              <a:buClr>
                <a:srgbClr val="000090"/>
              </a:buClr>
            </a:pPr>
            <a:r>
              <a:rPr lang="en-US" dirty="0"/>
              <a:t>Innovations and improvements in overall durability have increased the complexity of today’s air-conditioning systems.</a:t>
            </a:r>
          </a:p>
          <a:p>
            <a:pPr>
              <a:spcBef>
                <a:spcPts val="1800"/>
              </a:spcBef>
              <a:buClr>
                <a:srgbClr val="000090"/>
              </a:buClr>
            </a:pPr>
            <a:r>
              <a:rPr lang="en-US" dirty="0"/>
              <a:t>As today’s truck drivers travel through different regions, they can enjoy the same comfort levels as they do at home.</a:t>
            </a:r>
          </a:p>
          <a:p>
            <a:pPr>
              <a:spcBef>
                <a:spcPts val="1800"/>
              </a:spcBef>
              <a:buClr>
                <a:srgbClr val="000090"/>
              </a:buClr>
            </a:pPr>
            <a:r>
              <a:rPr lang="en-US" dirty="0"/>
              <a:t>Climate-control systems automatically make the transition from heating to cooling and back.</a:t>
            </a:r>
          </a:p>
        </p:txBody>
      </p:sp>
    </p:spTree>
    <p:extLst>
      <p:ext uri="{BB962C8B-B14F-4D97-AF65-F5344CB8AC3E}">
        <p14:creationId xmlns:p14="http://schemas.microsoft.com/office/powerpoint/2010/main" val="174901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rgbClr val="000090"/>
                </a:solidFill>
              </a:rPr>
              <a:t>Today’s Air-Conditioning</a:t>
            </a:r>
            <a:br>
              <a:rPr lang="en-US" sz="3600" dirty="0">
                <a:solidFill>
                  <a:srgbClr val="000090"/>
                </a:solidFill>
              </a:rPr>
            </a:br>
            <a:r>
              <a:rPr lang="en-US" sz="3600" dirty="0">
                <a:solidFill>
                  <a:srgbClr val="000090"/>
                </a:solidFill>
              </a:rPr>
              <a:t>Systems</a:t>
            </a:r>
            <a:r>
              <a:rPr lang="en-US" sz="2400" dirty="0">
                <a:solidFill>
                  <a:srgbClr val="000090"/>
                </a:solidFill>
              </a:rPr>
              <a:t> </a:t>
            </a:r>
            <a:r>
              <a:rPr lang="en-US" sz="2400" i="1" dirty="0">
                <a:solidFill>
                  <a:srgbClr val="000090"/>
                </a:solidFill>
              </a:rPr>
              <a:t>(continued)</a:t>
            </a:r>
            <a:endParaRPr lang="en-US" sz="2400" dirty="0">
              <a:solidFill>
                <a:srgbClr val="000090"/>
              </a:solidFill>
            </a:endParaRPr>
          </a:p>
        </p:txBody>
      </p:sp>
      <p:sp>
        <p:nvSpPr>
          <p:cNvPr id="3" name="Content Placeholder 2"/>
          <p:cNvSpPr>
            <a:spLocks noGrp="1"/>
          </p:cNvSpPr>
          <p:nvPr>
            <p:ph idx="1"/>
          </p:nvPr>
        </p:nvSpPr>
        <p:spPr>
          <a:xfrm>
            <a:off x="457200" y="1447800"/>
            <a:ext cx="8229600" cy="4525963"/>
          </a:xfrm>
        </p:spPr>
        <p:txBody>
          <a:bodyPr>
            <a:noAutofit/>
          </a:bodyPr>
          <a:lstStyle/>
          <a:p>
            <a:pPr>
              <a:spcBef>
                <a:spcPts val="1800"/>
              </a:spcBef>
              <a:buClr>
                <a:srgbClr val="000090"/>
              </a:buClr>
            </a:pPr>
            <a:r>
              <a:rPr lang="en-US" sz="2900" dirty="0"/>
              <a:t>For vehicles operating in the northern U.S. or Canada, heating systems keep occupants warm and comfortable and help keep the windshield clear of ice and snow.</a:t>
            </a:r>
          </a:p>
          <a:p>
            <a:pPr>
              <a:spcBef>
                <a:spcPts val="1800"/>
              </a:spcBef>
              <a:buClr>
                <a:srgbClr val="000090"/>
              </a:buClr>
            </a:pPr>
            <a:r>
              <a:rPr lang="en-US" sz="2900" dirty="0"/>
              <a:t>For those operating in  the southern U.S. or Canada, air conditioning greatly improves the comfort level of the occupants.</a:t>
            </a:r>
          </a:p>
          <a:p>
            <a:pPr>
              <a:spcBef>
                <a:spcPts val="1800"/>
              </a:spcBef>
              <a:buClr>
                <a:srgbClr val="000090"/>
              </a:buClr>
            </a:pPr>
            <a:r>
              <a:rPr lang="en-US" sz="2900" dirty="0"/>
              <a:t>An added benefit of air conditioning systems is that they remove humidity from the circulating air.</a:t>
            </a:r>
            <a:endParaRPr lang="en-US" sz="2800" dirty="0"/>
          </a:p>
        </p:txBody>
      </p:sp>
    </p:spTree>
    <p:extLst>
      <p:ext uri="{BB962C8B-B14F-4D97-AF65-F5344CB8AC3E}">
        <p14:creationId xmlns:p14="http://schemas.microsoft.com/office/powerpoint/2010/main" val="3117763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rgbClr val="000090"/>
                </a:solidFill>
              </a:rPr>
              <a:t>Today’s Air-Conditioning</a:t>
            </a:r>
            <a:br>
              <a:rPr lang="en-US" sz="3600" dirty="0">
                <a:solidFill>
                  <a:srgbClr val="000090"/>
                </a:solidFill>
              </a:rPr>
            </a:br>
            <a:r>
              <a:rPr lang="en-US" sz="3600" dirty="0">
                <a:solidFill>
                  <a:srgbClr val="000090"/>
                </a:solidFill>
              </a:rPr>
              <a:t>Systems</a:t>
            </a:r>
            <a:r>
              <a:rPr lang="en-US" sz="2400" dirty="0">
                <a:solidFill>
                  <a:srgbClr val="000090"/>
                </a:solidFill>
              </a:rPr>
              <a:t> </a:t>
            </a:r>
            <a:r>
              <a:rPr lang="en-US" sz="2400" i="1" dirty="0">
                <a:solidFill>
                  <a:srgbClr val="000090"/>
                </a:solidFill>
              </a:rPr>
              <a:t>(continued)</a:t>
            </a:r>
            <a:endParaRPr lang="en-US" sz="2400" dirty="0">
              <a:solidFill>
                <a:srgbClr val="000090"/>
              </a:solidFill>
            </a:endParaRPr>
          </a:p>
        </p:txBody>
      </p:sp>
      <p:sp>
        <p:nvSpPr>
          <p:cNvPr id="3" name="Content Placeholder 2"/>
          <p:cNvSpPr>
            <a:spLocks noGrp="1"/>
          </p:cNvSpPr>
          <p:nvPr>
            <p:ph idx="1"/>
          </p:nvPr>
        </p:nvSpPr>
        <p:spPr>
          <a:xfrm>
            <a:off x="457200" y="1524000"/>
            <a:ext cx="8229600" cy="4525963"/>
          </a:xfrm>
        </p:spPr>
        <p:txBody>
          <a:bodyPr>
            <a:noAutofit/>
          </a:bodyPr>
          <a:lstStyle/>
          <a:p>
            <a:pPr>
              <a:spcBef>
                <a:spcPts val="1800"/>
              </a:spcBef>
              <a:buClr>
                <a:srgbClr val="000090"/>
              </a:buClr>
            </a:pPr>
            <a:r>
              <a:rPr lang="en-US" sz="2700" dirty="0"/>
              <a:t>The ‘‘do it yourself’’ approach to air-conditioning repair is a thing of the past.</a:t>
            </a:r>
          </a:p>
          <a:p>
            <a:pPr>
              <a:spcBef>
                <a:spcPts val="1800"/>
              </a:spcBef>
              <a:buClr>
                <a:srgbClr val="000090"/>
              </a:buClr>
            </a:pPr>
            <a:r>
              <a:rPr lang="en-US" sz="2700" dirty="0"/>
              <a:t>Technicians today must work within stringent environmental regulations.</a:t>
            </a:r>
          </a:p>
          <a:p>
            <a:pPr>
              <a:spcBef>
                <a:spcPts val="1800"/>
              </a:spcBef>
              <a:buClr>
                <a:srgbClr val="000090"/>
              </a:buClr>
            </a:pPr>
            <a:r>
              <a:rPr lang="en-US" sz="2700" dirty="0"/>
              <a:t>The technician must be certified to purchase refrigerant and to repair air-conditioning systems.</a:t>
            </a:r>
          </a:p>
          <a:p>
            <a:pPr>
              <a:spcBef>
                <a:spcPts val="1800"/>
              </a:spcBef>
              <a:buClr>
                <a:srgbClr val="000090"/>
              </a:buClr>
            </a:pPr>
            <a:r>
              <a:rPr lang="en-US" sz="2700" dirty="0"/>
              <a:t>Repair shops must have equipment that can remove all refrigerant from a vehicle to prevent ozone-depleting chemicals from escaping into the air.</a:t>
            </a:r>
          </a:p>
        </p:txBody>
      </p:sp>
    </p:spTree>
    <p:extLst>
      <p:ext uri="{BB962C8B-B14F-4D97-AF65-F5344CB8AC3E}">
        <p14:creationId xmlns:p14="http://schemas.microsoft.com/office/powerpoint/2010/main" val="4182474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rgbClr val="000090"/>
                </a:solidFill>
              </a:rPr>
              <a:t>Vehicle Heat and</a:t>
            </a:r>
            <a:br>
              <a:rPr lang="en-US" sz="3600" dirty="0">
                <a:solidFill>
                  <a:srgbClr val="000090"/>
                </a:solidFill>
              </a:rPr>
            </a:br>
            <a:r>
              <a:rPr lang="en-US" sz="3600" dirty="0">
                <a:solidFill>
                  <a:srgbClr val="000090"/>
                </a:solidFill>
              </a:rPr>
              <a:t>Cold Sources</a:t>
            </a:r>
          </a:p>
        </p:txBody>
      </p:sp>
      <p:sp>
        <p:nvSpPr>
          <p:cNvPr id="3" name="Content Placeholder 2"/>
          <p:cNvSpPr>
            <a:spLocks noGrp="1"/>
          </p:cNvSpPr>
          <p:nvPr>
            <p:ph idx="1"/>
          </p:nvPr>
        </p:nvSpPr>
        <p:spPr/>
        <p:txBody>
          <a:bodyPr/>
          <a:lstStyle/>
          <a:p>
            <a:pPr>
              <a:spcBef>
                <a:spcPts val="1800"/>
              </a:spcBef>
            </a:pPr>
            <a:r>
              <a:rPr lang="en-US" dirty="0"/>
              <a:t>The heat and cold that an HVAC system must overcome originates from many different sources. </a:t>
            </a:r>
          </a:p>
          <a:p>
            <a:pPr>
              <a:spcBef>
                <a:spcPts val="1800"/>
              </a:spcBef>
            </a:pPr>
            <a:r>
              <a:rPr lang="en-US" dirty="0"/>
              <a:t>Ambient air temperature and solar radiation are two such sources. </a:t>
            </a:r>
          </a:p>
          <a:p>
            <a:pPr>
              <a:spcBef>
                <a:spcPts val="1800"/>
              </a:spcBef>
            </a:pPr>
            <a:r>
              <a:rPr lang="en-US" dirty="0"/>
              <a:t>Tinting of windows can reduce the effects of solar radiation.</a:t>
            </a:r>
          </a:p>
          <a:p>
            <a:endParaRPr lang="en-US" dirty="0"/>
          </a:p>
        </p:txBody>
      </p:sp>
    </p:spTree>
    <p:extLst>
      <p:ext uri="{BB962C8B-B14F-4D97-AF65-F5344CB8AC3E}">
        <p14:creationId xmlns:p14="http://schemas.microsoft.com/office/powerpoint/2010/main" val="919511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Vehicle Heat and</a:t>
            </a:r>
            <a:br>
              <a:rPr lang="en-US" dirty="0"/>
            </a:br>
            <a:r>
              <a:rPr lang="en-US" dirty="0"/>
              <a:t>Cold Sources </a:t>
            </a:r>
            <a:r>
              <a:rPr lang="en-US" sz="2400" i="1" dirty="0"/>
              <a:t>(continued)</a:t>
            </a:r>
            <a:endParaRPr lang="en-US" sz="2400" dirty="0"/>
          </a:p>
        </p:txBody>
      </p:sp>
      <p:sp>
        <p:nvSpPr>
          <p:cNvPr id="3" name="Content Placeholder 2"/>
          <p:cNvSpPr>
            <a:spLocks noGrp="1"/>
          </p:cNvSpPr>
          <p:nvPr>
            <p:ph idx="1"/>
          </p:nvPr>
        </p:nvSpPr>
        <p:spPr/>
        <p:txBody>
          <a:bodyPr>
            <a:normAutofit fontScale="85000" lnSpcReduction="20000"/>
          </a:bodyPr>
          <a:lstStyle/>
          <a:p>
            <a:pPr>
              <a:spcBef>
                <a:spcPts val="1800"/>
              </a:spcBef>
            </a:pPr>
            <a:r>
              <a:rPr lang="en-US" sz="3500" dirty="0"/>
              <a:t>Other heat sources are those generated by the engine and cooling system. These include transmission heat, exhaust system heat, and heat radiated up through the floor of the vehicle. </a:t>
            </a:r>
          </a:p>
          <a:p>
            <a:pPr>
              <a:spcBef>
                <a:spcPts val="1800"/>
              </a:spcBef>
            </a:pPr>
            <a:r>
              <a:rPr lang="en-US" sz="3500" dirty="0"/>
              <a:t>Human body heat and warm moist air from breathing constantly radiate into the air in the cab.</a:t>
            </a:r>
          </a:p>
          <a:p>
            <a:pPr>
              <a:spcBef>
                <a:spcPts val="1800"/>
              </a:spcBef>
            </a:pPr>
            <a:r>
              <a:rPr lang="en-US" sz="3500" dirty="0"/>
              <a:t>All add to the heat and moisture that must be removed by an HVAC system (Figure 1-2). </a:t>
            </a:r>
          </a:p>
          <a:p>
            <a:endParaRPr lang="en-US" dirty="0"/>
          </a:p>
        </p:txBody>
      </p:sp>
    </p:spTree>
    <p:extLst>
      <p:ext uri="{BB962C8B-B14F-4D97-AF65-F5344CB8AC3E}">
        <p14:creationId xmlns:p14="http://schemas.microsoft.com/office/powerpoint/2010/main" val="1663654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Vehicle Heat and</a:t>
            </a:r>
            <a:br>
              <a:rPr lang="en-US" dirty="0"/>
            </a:br>
            <a:r>
              <a:rPr lang="en-US" dirty="0"/>
              <a:t>Cold Sources</a:t>
            </a:r>
            <a:r>
              <a:rPr lang="en-US" sz="2400" dirty="0"/>
              <a:t> </a:t>
            </a:r>
            <a:r>
              <a:rPr lang="en-US" sz="2400" i="1" dirty="0"/>
              <a:t>(continued)</a:t>
            </a:r>
            <a:endParaRPr lang="en-US" sz="2400" dirty="0"/>
          </a:p>
        </p:txBody>
      </p:sp>
      <p:sp>
        <p:nvSpPr>
          <p:cNvPr id="3" name="Content Placeholder 2"/>
          <p:cNvSpPr>
            <a:spLocks noGrp="1"/>
          </p:cNvSpPr>
          <p:nvPr>
            <p:ph idx="1"/>
          </p:nvPr>
        </p:nvSpPr>
        <p:spPr>
          <a:xfrm>
            <a:off x="457200" y="5334000"/>
            <a:ext cx="8229600" cy="1066800"/>
          </a:xfrm>
        </p:spPr>
        <p:txBody>
          <a:bodyPr>
            <a:normAutofit fontScale="25000" lnSpcReduction="20000"/>
          </a:bodyPr>
          <a:lstStyle/>
          <a:p>
            <a:pPr marL="0" indent="0">
              <a:buNone/>
            </a:pPr>
            <a:r>
              <a:rPr lang="en-US" sz="9600" b="1" dirty="0">
                <a:solidFill>
                  <a:srgbClr val="000090"/>
                </a:solidFill>
                <a:latin typeface="Arial" pitchFamily="34" charset="0"/>
                <a:cs typeface="Arial" pitchFamily="34" charset="0"/>
              </a:rPr>
              <a:t>Figure 1-2.</a:t>
            </a:r>
            <a:r>
              <a:rPr lang="en-US" sz="9600" dirty="0">
                <a:latin typeface="Arial" pitchFamily="34" charset="0"/>
                <a:cs typeface="Arial" pitchFamily="34" charset="0"/>
              </a:rPr>
              <a:t> Heat enters the cab through windows. Engine heat enters through the firewall, and heat radiates up through the floor of the vehicle. </a:t>
            </a:r>
          </a:p>
          <a:p>
            <a:pPr marL="0" indent="0">
              <a:buNone/>
            </a:pPr>
            <a:endParaRPr lang="en-US" dirty="0"/>
          </a:p>
        </p:txBody>
      </p:sp>
      <p:pic>
        <p:nvPicPr>
          <p:cNvPr id="4" name="Picture 2" descr="P:\S Chambliss Leave Files\Instructor Resource CD for MDT Heating, Ventilation, Air Conditioning, and Refrigeration 2e\Image Gallery\CH01\16253-01-02.jpg"/>
          <p:cNvPicPr>
            <a:picLocks noChangeAspect="1" noChangeArrowheads="1"/>
          </p:cNvPicPr>
          <p:nvPr/>
        </p:nvPicPr>
        <p:blipFill>
          <a:blip r:embed="rId2" cstate="print"/>
          <a:srcRect/>
          <a:stretch>
            <a:fillRect/>
          </a:stretch>
        </p:blipFill>
        <p:spPr bwMode="auto">
          <a:xfrm>
            <a:off x="2590800" y="1371600"/>
            <a:ext cx="3962400" cy="3962400"/>
          </a:xfrm>
          <a:prstGeom prst="rect">
            <a:avLst/>
          </a:prstGeom>
          <a:noFill/>
        </p:spPr>
      </p:pic>
    </p:spTree>
    <p:extLst>
      <p:ext uri="{BB962C8B-B14F-4D97-AF65-F5344CB8AC3E}">
        <p14:creationId xmlns:p14="http://schemas.microsoft.com/office/powerpoint/2010/main" val="3712331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Vehicle Heat and</a:t>
            </a:r>
            <a:br>
              <a:rPr lang="en-US" dirty="0"/>
            </a:br>
            <a:r>
              <a:rPr lang="en-US" dirty="0"/>
              <a:t>Cold Sources</a:t>
            </a:r>
            <a:r>
              <a:rPr lang="en-US" sz="2800" dirty="0"/>
              <a:t> </a:t>
            </a:r>
            <a:r>
              <a:rPr lang="en-US" sz="2400" i="1" dirty="0"/>
              <a:t>(continued)</a:t>
            </a:r>
            <a:endParaRPr lang="en-US" sz="2800" dirty="0"/>
          </a:p>
        </p:txBody>
      </p:sp>
      <p:sp>
        <p:nvSpPr>
          <p:cNvPr id="3" name="Content Placeholder 2"/>
          <p:cNvSpPr>
            <a:spLocks noGrp="1"/>
          </p:cNvSpPr>
          <p:nvPr>
            <p:ph idx="1"/>
          </p:nvPr>
        </p:nvSpPr>
        <p:spPr>
          <a:xfrm>
            <a:off x="457200" y="1752600"/>
            <a:ext cx="8229600" cy="4525963"/>
          </a:xfrm>
        </p:spPr>
        <p:txBody>
          <a:bodyPr>
            <a:normAutofit fontScale="85000" lnSpcReduction="20000"/>
          </a:bodyPr>
          <a:lstStyle/>
          <a:p>
            <a:pPr>
              <a:spcBef>
                <a:spcPts val="1800"/>
              </a:spcBef>
            </a:pPr>
            <a:r>
              <a:rPr lang="en-US" sz="3500" dirty="0"/>
              <a:t>Another source of hot or cold air is the fresh air </a:t>
            </a:r>
            <a:r>
              <a:rPr lang="en-US" sz="3500" b="1" dirty="0">
                <a:solidFill>
                  <a:srgbClr val="000090"/>
                </a:solidFill>
                <a:latin typeface="Arial" pitchFamily="34" charset="0"/>
                <a:cs typeface="Arial" pitchFamily="34" charset="0"/>
              </a:rPr>
              <a:t>ventilation</a:t>
            </a:r>
            <a:r>
              <a:rPr lang="en-US" sz="3500" dirty="0">
                <a:solidFill>
                  <a:srgbClr val="000090"/>
                </a:solidFill>
              </a:rPr>
              <a:t> </a:t>
            </a:r>
            <a:r>
              <a:rPr lang="en-US" sz="3500" dirty="0"/>
              <a:t>system. Air is circulated by a fan, usually referred to as a </a:t>
            </a:r>
            <a:r>
              <a:rPr lang="en-US" sz="3500" i="1" dirty="0"/>
              <a:t>blower motor</a:t>
            </a:r>
            <a:r>
              <a:rPr lang="en-US" sz="3500" dirty="0"/>
              <a:t>. </a:t>
            </a:r>
          </a:p>
          <a:p>
            <a:pPr>
              <a:spcBef>
                <a:spcPts val="1800"/>
              </a:spcBef>
            </a:pPr>
            <a:r>
              <a:rPr lang="en-US" sz="3500" dirty="0"/>
              <a:t>Outside air coming into the cab must either be heated or cooled before it reaches the vehicle interior.</a:t>
            </a:r>
          </a:p>
          <a:p>
            <a:pPr>
              <a:spcBef>
                <a:spcPts val="1800"/>
              </a:spcBef>
            </a:pPr>
            <a:r>
              <a:rPr lang="en-US" sz="3500" dirty="0"/>
              <a:t>The ventilation system improves the performance of the air-conditioning or heating system by improving air flow within the vehicle</a:t>
            </a:r>
            <a:r>
              <a:rPr lang="en-US" dirty="0"/>
              <a:t>. </a:t>
            </a:r>
          </a:p>
        </p:txBody>
      </p:sp>
    </p:spTree>
    <p:extLst>
      <p:ext uri="{BB962C8B-B14F-4D97-AF65-F5344CB8AC3E}">
        <p14:creationId xmlns:p14="http://schemas.microsoft.com/office/powerpoint/2010/main" val="4236978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Purpose of the</a:t>
            </a:r>
            <a:br>
              <a:rPr lang="en-US" dirty="0"/>
            </a:br>
            <a:r>
              <a:rPr lang="en-US" dirty="0"/>
              <a:t>HVAC System</a:t>
            </a:r>
            <a:endParaRPr lang="en-US" sz="2800" dirty="0"/>
          </a:p>
        </p:txBody>
      </p:sp>
      <p:sp>
        <p:nvSpPr>
          <p:cNvPr id="3" name="Content Placeholder 2"/>
          <p:cNvSpPr>
            <a:spLocks noGrp="1"/>
          </p:cNvSpPr>
          <p:nvPr>
            <p:ph idx="1"/>
          </p:nvPr>
        </p:nvSpPr>
        <p:spPr/>
        <p:txBody>
          <a:bodyPr>
            <a:noAutofit/>
          </a:bodyPr>
          <a:lstStyle/>
          <a:p>
            <a:pPr marL="0" indent="0">
              <a:spcBef>
                <a:spcPts val="1800"/>
              </a:spcBef>
              <a:buNone/>
            </a:pPr>
            <a:r>
              <a:rPr lang="en-US" sz="2850" dirty="0"/>
              <a:t>HVAC systems perform three very important functions:</a:t>
            </a:r>
          </a:p>
          <a:p>
            <a:pPr>
              <a:spcBef>
                <a:spcPts val="1800"/>
              </a:spcBef>
            </a:pPr>
            <a:r>
              <a:rPr lang="en-US" sz="2850" b="1" dirty="0">
                <a:solidFill>
                  <a:srgbClr val="000090"/>
                </a:solidFill>
              </a:rPr>
              <a:t>Temperature control</a:t>
            </a:r>
            <a:r>
              <a:rPr lang="en-US" sz="2850" dirty="0">
                <a:solidFill>
                  <a:srgbClr val="000090"/>
                </a:solidFill>
              </a:rPr>
              <a:t>.</a:t>
            </a:r>
            <a:r>
              <a:rPr lang="en-US" sz="2850" dirty="0"/>
              <a:t> The HVAC maintains the temperature within the passenger compartment as selected by the operator. </a:t>
            </a:r>
          </a:p>
          <a:p>
            <a:pPr>
              <a:spcBef>
                <a:spcPts val="1800"/>
              </a:spcBef>
            </a:pPr>
            <a:r>
              <a:rPr lang="en-US" sz="2850" b="1" dirty="0">
                <a:solidFill>
                  <a:srgbClr val="000090"/>
                </a:solidFill>
              </a:rPr>
              <a:t>Humidity control</a:t>
            </a:r>
            <a:r>
              <a:rPr lang="en-US" sz="2850" dirty="0">
                <a:solidFill>
                  <a:srgbClr val="000090"/>
                </a:solidFill>
              </a:rPr>
              <a:t>.</a:t>
            </a:r>
            <a:r>
              <a:rPr lang="en-US" sz="2850" dirty="0"/>
              <a:t> The HVAC system reduces the humidity within the passenger compartment. </a:t>
            </a:r>
          </a:p>
          <a:p>
            <a:pPr>
              <a:spcBef>
                <a:spcPts val="1800"/>
              </a:spcBef>
            </a:pPr>
            <a:r>
              <a:rPr lang="en-US" sz="2850" b="1" dirty="0">
                <a:solidFill>
                  <a:srgbClr val="000090"/>
                </a:solidFill>
              </a:rPr>
              <a:t>Air circulation control</a:t>
            </a:r>
            <a:r>
              <a:rPr lang="en-US" sz="2850" dirty="0">
                <a:solidFill>
                  <a:srgbClr val="000090"/>
                </a:solidFill>
              </a:rPr>
              <a:t>.</a:t>
            </a:r>
            <a:r>
              <a:rPr lang="en-US" sz="2850" dirty="0"/>
              <a:t> The HVAC refreshes the air in the vehicle’s interior.</a:t>
            </a:r>
          </a:p>
        </p:txBody>
      </p:sp>
    </p:spTree>
    <p:extLst>
      <p:ext uri="{BB962C8B-B14F-4D97-AF65-F5344CB8AC3E}">
        <p14:creationId xmlns:p14="http://schemas.microsoft.com/office/powerpoint/2010/main" val="860880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0090"/>
                </a:solidFill>
              </a:rPr>
              <a:t>Air-Conditioning Components</a:t>
            </a:r>
          </a:p>
        </p:txBody>
      </p:sp>
      <p:sp>
        <p:nvSpPr>
          <p:cNvPr id="6" name="Text Placeholder 5"/>
          <p:cNvSpPr>
            <a:spLocks noGrp="1"/>
          </p:cNvSpPr>
          <p:nvPr>
            <p:ph type="body" idx="1"/>
          </p:nvPr>
        </p:nvSpPr>
        <p:spPr>
          <a:xfrm>
            <a:off x="457200" y="1600200"/>
            <a:ext cx="8229600" cy="903288"/>
          </a:xfrm>
        </p:spPr>
        <p:txBody>
          <a:bodyPr>
            <a:noAutofit/>
          </a:bodyPr>
          <a:lstStyle/>
          <a:p>
            <a:r>
              <a:rPr lang="en-US" sz="3200" b="0" dirty="0"/>
              <a:t>The most common components of truck air-conditioning systems are:</a:t>
            </a:r>
          </a:p>
        </p:txBody>
      </p:sp>
      <p:sp>
        <p:nvSpPr>
          <p:cNvPr id="7" name="Content Placeholder 6"/>
          <p:cNvSpPr>
            <a:spLocks noGrp="1"/>
          </p:cNvSpPr>
          <p:nvPr>
            <p:ph sz="half" idx="2"/>
          </p:nvPr>
        </p:nvSpPr>
        <p:spPr>
          <a:xfrm>
            <a:off x="457200" y="2743199"/>
            <a:ext cx="4040188" cy="3382963"/>
          </a:xfrm>
        </p:spPr>
        <p:txBody>
          <a:bodyPr>
            <a:noAutofit/>
          </a:bodyPr>
          <a:lstStyle/>
          <a:p>
            <a:pPr marL="514350" indent="-514350">
              <a:buClr>
                <a:srgbClr val="000090"/>
              </a:buClr>
              <a:buFont typeface="+mj-lt"/>
              <a:buAutoNum type="arabicPeriod"/>
            </a:pPr>
            <a:r>
              <a:rPr lang="en-US" sz="2800" dirty="0"/>
              <a:t>Compressor</a:t>
            </a:r>
          </a:p>
          <a:p>
            <a:pPr marL="514350" indent="-514350">
              <a:buClr>
                <a:srgbClr val="000090"/>
              </a:buClr>
              <a:buFont typeface="+mj-lt"/>
              <a:buAutoNum type="arabicPeriod"/>
            </a:pPr>
            <a:r>
              <a:rPr lang="en-US" sz="2800" dirty="0"/>
              <a:t>Condenser</a:t>
            </a:r>
          </a:p>
          <a:p>
            <a:pPr marL="514350" indent="-514350">
              <a:buClr>
                <a:srgbClr val="000090"/>
              </a:buClr>
              <a:buFont typeface="+mj-lt"/>
              <a:buAutoNum type="arabicPeriod"/>
            </a:pPr>
            <a:r>
              <a:rPr lang="en-US" sz="2800" dirty="0"/>
              <a:t>Pressure regulating devices:</a:t>
            </a:r>
          </a:p>
          <a:p>
            <a:pPr marL="1028700" indent="-514350">
              <a:buClr>
                <a:srgbClr val="000090"/>
              </a:buClr>
              <a:buFont typeface="+mj-lt"/>
              <a:buAutoNum type="arabicPeriod"/>
            </a:pPr>
            <a:r>
              <a:rPr lang="en-US" sz="2800" dirty="0"/>
              <a:t>Orifice tube</a:t>
            </a:r>
          </a:p>
          <a:p>
            <a:pPr marL="1028700" indent="-514350">
              <a:buClr>
                <a:srgbClr val="000090"/>
              </a:buClr>
              <a:buFont typeface="+mj-lt"/>
              <a:buAutoNum type="arabicPeriod"/>
            </a:pPr>
            <a:r>
              <a:rPr lang="en-US" sz="2800" dirty="0"/>
              <a:t>Thermostatic expansion valve</a:t>
            </a:r>
          </a:p>
        </p:txBody>
      </p:sp>
      <p:sp>
        <p:nvSpPr>
          <p:cNvPr id="9" name="Content Placeholder 8"/>
          <p:cNvSpPr>
            <a:spLocks noGrp="1"/>
          </p:cNvSpPr>
          <p:nvPr>
            <p:ph sz="quarter" idx="4"/>
          </p:nvPr>
        </p:nvSpPr>
        <p:spPr>
          <a:xfrm>
            <a:off x="4645025" y="2743199"/>
            <a:ext cx="4041775" cy="3382963"/>
          </a:xfrm>
        </p:spPr>
        <p:txBody>
          <a:bodyPr>
            <a:normAutofit/>
          </a:bodyPr>
          <a:lstStyle/>
          <a:p>
            <a:pPr marL="514350" indent="-514350">
              <a:buClr>
                <a:srgbClr val="000090"/>
              </a:buClr>
              <a:buFont typeface="+mj-lt"/>
              <a:buAutoNum type="arabicPeriod" startAt="4"/>
            </a:pPr>
            <a:r>
              <a:rPr lang="en-US" sz="2800" dirty="0"/>
              <a:t>Evaporator</a:t>
            </a:r>
          </a:p>
          <a:p>
            <a:pPr marL="514350" indent="-514350">
              <a:buClr>
                <a:srgbClr val="000090"/>
              </a:buClr>
              <a:buFont typeface="+mj-lt"/>
              <a:buAutoNum type="arabicPeriod" startAt="4"/>
            </a:pPr>
            <a:r>
              <a:rPr lang="en-US" sz="2800" dirty="0"/>
              <a:t>Receiver-drier</a:t>
            </a:r>
          </a:p>
          <a:p>
            <a:pPr marL="514350" indent="-514350">
              <a:buClr>
                <a:srgbClr val="000090"/>
              </a:buClr>
              <a:buFont typeface="+mj-lt"/>
              <a:buAutoNum type="arabicPeriod" startAt="4"/>
            </a:pPr>
            <a:r>
              <a:rPr lang="en-US" sz="2800" dirty="0"/>
              <a:t>Accumulator </a:t>
            </a:r>
          </a:p>
        </p:txBody>
      </p:sp>
    </p:spTree>
    <p:extLst>
      <p:ext uri="{BB962C8B-B14F-4D97-AF65-F5344CB8AC3E}">
        <p14:creationId xmlns:p14="http://schemas.microsoft.com/office/powerpoint/2010/main" val="3083054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881634" y="1509849"/>
            <a:ext cx="7344156" cy="1145309"/>
          </a:xfrm>
        </p:spPr>
        <p:txBody>
          <a:bodyPr>
            <a:normAutofit/>
          </a:bodyPr>
          <a:lstStyle/>
          <a:p>
            <a:r>
              <a:rPr lang="en-US" dirty="0"/>
              <a:t>Outline</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881634" y="2775637"/>
            <a:ext cx="7344156" cy="2555897"/>
          </a:xfrm>
        </p:spPr>
        <p:txBody>
          <a:bodyPr>
            <a:normAutofit fontScale="77500" lnSpcReduction="20000"/>
          </a:bodyPr>
          <a:lstStyle/>
          <a:p>
            <a:r>
              <a:rPr lang="en-US" dirty="0">
                <a:latin typeface="+mj-lt"/>
              </a:rPr>
              <a:t>Air movement, Wind pressure and Wind Direction</a:t>
            </a:r>
          </a:p>
          <a:p>
            <a:r>
              <a:rPr lang="en-US" dirty="0">
                <a:latin typeface="+mj-lt"/>
              </a:rPr>
              <a:t>Wind Shadow.</a:t>
            </a:r>
          </a:p>
          <a:p>
            <a:r>
              <a:rPr lang="en-US" dirty="0">
                <a:latin typeface="+mj-lt"/>
              </a:rPr>
              <a:t>The importance of natural ventilation</a:t>
            </a:r>
          </a:p>
          <a:p>
            <a:r>
              <a:rPr lang="en-US" dirty="0">
                <a:latin typeface="+mj-lt"/>
              </a:rPr>
              <a:t>The advantages of natural ventilation in built environment</a:t>
            </a:r>
          </a:p>
          <a:p>
            <a:r>
              <a:rPr lang="en-US" dirty="0">
                <a:latin typeface="+mj-lt"/>
              </a:rPr>
              <a:t>The chimney effects </a:t>
            </a:r>
          </a:p>
        </p:txBody>
      </p:sp>
      <p:pic>
        <p:nvPicPr>
          <p:cNvPr id="4" name="Picture 3">
            <a:extLst>
              <a:ext uri="{FF2B5EF4-FFF2-40B4-BE49-F238E27FC236}">
                <a16:creationId xmlns:a16="http://schemas.microsoft.com/office/drawing/2014/main" id="{26EF12D6-AF99-23FD-B4C2-EB903677B6BE}"/>
              </a:ext>
            </a:extLst>
          </p:cNvPr>
          <p:cNvPicPr>
            <a:picLocks noChangeAspect="1"/>
          </p:cNvPicPr>
          <p:nvPr/>
        </p:nvPicPr>
        <p:blipFill rotWithShape="1">
          <a:blip r:embed="rId2"/>
          <a:srcRect r="1" b="1"/>
          <a:stretch/>
        </p:blipFill>
        <p:spPr>
          <a:xfrm>
            <a:off x="8245928" y="939146"/>
            <a:ext cx="800100" cy="800100"/>
          </a:xfrm>
          <a:prstGeom prst="rect">
            <a:avLst/>
          </a:prstGeom>
        </p:spPr>
      </p:pic>
    </p:spTree>
    <p:extLst>
      <p:ext uri="{BB962C8B-B14F-4D97-AF65-F5344CB8AC3E}">
        <p14:creationId xmlns:p14="http://schemas.microsoft.com/office/powerpoint/2010/main" val="82430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Compressor</a:t>
            </a:r>
          </a:p>
        </p:txBody>
      </p:sp>
      <p:sp>
        <p:nvSpPr>
          <p:cNvPr id="8" name="Content Placeholder 7"/>
          <p:cNvSpPr>
            <a:spLocks noGrp="1"/>
          </p:cNvSpPr>
          <p:nvPr>
            <p:ph idx="1"/>
          </p:nvPr>
        </p:nvSpPr>
        <p:spPr/>
        <p:txBody>
          <a:bodyPr/>
          <a:lstStyle/>
          <a:p>
            <a:pPr>
              <a:spcBef>
                <a:spcPts val="1800"/>
              </a:spcBef>
            </a:pPr>
            <a:r>
              <a:rPr lang="en-US" dirty="0"/>
              <a:t>The </a:t>
            </a:r>
            <a:r>
              <a:rPr lang="en-US" b="1" dirty="0">
                <a:solidFill>
                  <a:srgbClr val="000090"/>
                </a:solidFill>
                <a:latin typeface="Arial" pitchFamily="34" charset="0"/>
                <a:cs typeface="Arial" pitchFamily="34" charset="0"/>
              </a:rPr>
              <a:t>compressor</a:t>
            </a:r>
            <a:r>
              <a:rPr lang="en-US" dirty="0">
                <a:solidFill>
                  <a:srgbClr val="00B0F0"/>
                </a:solidFill>
              </a:rPr>
              <a:t> </a:t>
            </a:r>
            <a:r>
              <a:rPr lang="en-US" dirty="0"/>
              <a:t>can be referred to as the heart of the HVAC system.</a:t>
            </a:r>
          </a:p>
          <a:p>
            <a:pPr>
              <a:spcBef>
                <a:spcPts val="1800"/>
              </a:spcBef>
            </a:pPr>
            <a:r>
              <a:rPr lang="en-US" dirty="0"/>
              <a:t>Compressors are bolted to the engine and are belt-driven by either a V-belt or a serpentine belt.</a:t>
            </a:r>
          </a:p>
          <a:p>
            <a:pPr>
              <a:spcBef>
                <a:spcPts val="1800"/>
              </a:spcBef>
            </a:pPr>
            <a:r>
              <a:rPr lang="en-US" dirty="0"/>
              <a:t>The compressor is responsible for compressing and transferring refrigerant gas (Figures 1-3 and 1-4). </a:t>
            </a:r>
          </a:p>
          <a:p>
            <a:endParaRPr lang="en-US" dirty="0"/>
          </a:p>
        </p:txBody>
      </p:sp>
    </p:spTree>
    <p:extLst>
      <p:ext uri="{BB962C8B-B14F-4D97-AF65-F5344CB8AC3E}">
        <p14:creationId xmlns:p14="http://schemas.microsoft.com/office/powerpoint/2010/main" val="286041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Compressor</a:t>
            </a:r>
            <a:r>
              <a:rPr lang="en-US" sz="2800" dirty="0"/>
              <a:t> </a:t>
            </a:r>
            <a:r>
              <a:rPr lang="en-US" sz="2400" i="1" dirty="0"/>
              <a:t>(continued)</a:t>
            </a:r>
            <a:endParaRPr lang="en-US" dirty="0"/>
          </a:p>
        </p:txBody>
      </p:sp>
      <p:sp>
        <p:nvSpPr>
          <p:cNvPr id="8" name="Content Placeholder 7"/>
          <p:cNvSpPr>
            <a:spLocks noGrp="1"/>
          </p:cNvSpPr>
          <p:nvPr>
            <p:ph idx="1"/>
          </p:nvPr>
        </p:nvSpPr>
        <p:spPr>
          <a:xfrm>
            <a:off x="457200" y="5410200"/>
            <a:ext cx="8229600" cy="715963"/>
          </a:xfrm>
        </p:spPr>
        <p:txBody>
          <a:bodyPr>
            <a:noAutofit/>
          </a:bodyPr>
          <a:lstStyle/>
          <a:p>
            <a:pPr marL="0" indent="0">
              <a:buNone/>
            </a:pPr>
            <a:r>
              <a:rPr lang="en-US" sz="2400" b="1" dirty="0">
                <a:solidFill>
                  <a:srgbClr val="000090"/>
                </a:solidFill>
                <a:latin typeface="Arial" pitchFamily="34" charset="0"/>
                <a:cs typeface="Arial" pitchFamily="34" charset="0"/>
              </a:rPr>
              <a:t>Figure 1-3.</a:t>
            </a:r>
            <a:r>
              <a:rPr lang="en-US" sz="2400" dirty="0">
                <a:latin typeface="Arial" pitchFamily="34" charset="0"/>
                <a:cs typeface="Arial" pitchFamily="34" charset="0"/>
              </a:rPr>
              <a:t> Swash plate compressor.</a:t>
            </a:r>
            <a:endParaRPr lang="en-US" sz="1000" dirty="0"/>
          </a:p>
        </p:txBody>
      </p:sp>
      <p:pic>
        <p:nvPicPr>
          <p:cNvPr id="3074" name="Picture 2" descr="P:\S Chambliss Leave Files\Instructor Resource CD for MDT Heating, Ventilation, Air Conditioning, and Refrigeration 2e\Image Gallery\CH01\16253-01-03.jpg"/>
          <p:cNvPicPr>
            <a:picLocks noChangeAspect="1" noChangeArrowheads="1"/>
          </p:cNvPicPr>
          <p:nvPr/>
        </p:nvPicPr>
        <p:blipFill>
          <a:blip r:embed="rId2" cstate="print"/>
          <a:srcRect/>
          <a:stretch>
            <a:fillRect/>
          </a:stretch>
        </p:blipFill>
        <p:spPr bwMode="auto">
          <a:xfrm>
            <a:off x="2514600" y="1447800"/>
            <a:ext cx="3886200" cy="3886200"/>
          </a:xfrm>
          <a:prstGeom prst="rect">
            <a:avLst/>
          </a:prstGeom>
          <a:noFill/>
        </p:spPr>
      </p:pic>
    </p:spTree>
    <p:extLst>
      <p:ext uri="{BB962C8B-B14F-4D97-AF65-F5344CB8AC3E}">
        <p14:creationId xmlns:p14="http://schemas.microsoft.com/office/powerpoint/2010/main" val="38263496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Compressor</a:t>
            </a:r>
            <a:r>
              <a:rPr lang="en-US" sz="2800" dirty="0"/>
              <a:t> </a:t>
            </a:r>
            <a:r>
              <a:rPr lang="en-US" sz="2400" i="1" dirty="0"/>
              <a:t>(continued)</a:t>
            </a:r>
            <a:endParaRPr lang="en-US" sz="3200" dirty="0"/>
          </a:p>
        </p:txBody>
      </p:sp>
      <p:sp>
        <p:nvSpPr>
          <p:cNvPr id="8" name="Content Placeholder 7"/>
          <p:cNvSpPr>
            <a:spLocks noGrp="1"/>
          </p:cNvSpPr>
          <p:nvPr>
            <p:ph idx="1"/>
          </p:nvPr>
        </p:nvSpPr>
        <p:spPr>
          <a:xfrm>
            <a:off x="457200" y="5410200"/>
            <a:ext cx="8229600" cy="715963"/>
          </a:xfrm>
        </p:spPr>
        <p:txBody>
          <a:bodyPr>
            <a:noAutofit/>
          </a:bodyPr>
          <a:lstStyle/>
          <a:p>
            <a:pPr marL="0" indent="0">
              <a:buNone/>
            </a:pPr>
            <a:r>
              <a:rPr lang="en-US" sz="2400" b="1" dirty="0">
                <a:solidFill>
                  <a:srgbClr val="000090"/>
                </a:solidFill>
                <a:latin typeface="Arial" pitchFamily="34" charset="0"/>
                <a:cs typeface="Arial" pitchFamily="34" charset="0"/>
              </a:rPr>
              <a:t>Figure 1-4.</a:t>
            </a:r>
            <a:r>
              <a:rPr lang="en-US" sz="2400" dirty="0">
                <a:latin typeface="Arial" pitchFamily="34" charset="0"/>
                <a:cs typeface="Arial" pitchFamily="34" charset="0"/>
              </a:rPr>
              <a:t> Two-piston type compressor.</a:t>
            </a:r>
            <a:endParaRPr lang="en-US" sz="1000" dirty="0"/>
          </a:p>
        </p:txBody>
      </p:sp>
      <p:pic>
        <p:nvPicPr>
          <p:cNvPr id="4098" name="Picture 2" descr="P:\S Chambliss Leave Files\Instructor Resource CD for MDT Heating, Ventilation, Air Conditioning, and Refrigeration 2e\Image Gallery\CH01\16253-01-04.jpg"/>
          <p:cNvPicPr>
            <a:picLocks noChangeAspect="1" noChangeArrowheads="1"/>
          </p:cNvPicPr>
          <p:nvPr/>
        </p:nvPicPr>
        <p:blipFill>
          <a:blip r:embed="rId2" cstate="print"/>
          <a:srcRect/>
          <a:stretch>
            <a:fillRect/>
          </a:stretch>
        </p:blipFill>
        <p:spPr bwMode="auto">
          <a:xfrm>
            <a:off x="2743200" y="1600200"/>
            <a:ext cx="3810000" cy="3810000"/>
          </a:xfrm>
          <a:prstGeom prst="rect">
            <a:avLst/>
          </a:prstGeom>
          <a:noFill/>
        </p:spPr>
      </p:pic>
    </p:spTree>
    <p:extLst>
      <p:ext uri="{BB962C8B-B14F-4D97-AF65-F5344CB8AC3E}">
        <p14:creationId xmlns:p14="http://schemas.microsoft.com/office/powerpoint/2010/main" val="2329713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Compressor</a:t>
            </a:r>
            <a:r>
              <a:rPr lang="en-US" sz="2800" dirty="0"/>
              <a:t> </a:t>
            </a:r>
            <a:r>
              <a:rPr lang="en-US" sz="2400" i="1" dirty="0"/>
              <a:t>(continued)</a:t>
            </a:r>
            <a:endParaRPr lang="en-US" sz="2400" dirty="0"/>
          </a:p>
        </p:txBody>
      </p:sp>
      <p:sp>
        <p:nvSpPr>
          <p:cNvPr id="3" name="Content Placeholder 2"/>
          <p:cNvSpPr>
            <a:spLocks noGrp="1"/>
          </p:cNvSpPr>
          <p:nvPr>
            <p:ph idx="1"/>
          </p:nvPr>
        </p:nvSpPr>
        <p:spPr/>
        <p:txBody>
          <a:bodyPr/>
          <a:lstStyle/>
          <a:p>
            <a:pPr>
              <a:spcBef>
                <a:spcPts val="1800"/>
              </a:spcBef>
            </a:pPr>
            <a:r>
              <a:rPr lang="en-US" dirty="0"/>
              <a:t>The air-conditioning system may be divided into two different sides: the high-pressure (discharge) side and the low-pressure (suction) side.</a:t>
            </a:r>
          </a:p>
          <a:p>
            <a:pPr>
              <a:spcBef>
                <a:spcPts val="1800"/>
              </a:spcBef>
            </a:pPr>
            <a:r>
              <a:rPr lang="en-US" dirty="0"/>
              <a:t>The compressor is the dividing point between the suction and discharge sides of the air-conditioning system. </a:t>
            </a:r>
          </a:p>
          <a:p>
            <a:endParaRPr lang="en-US" dirty="0"/>
          </a:p>
        </p:txBody>
      </p:sp>
    </p:spTree>
    <p:extLst>
      <p:ext uri="{BB962C8B-B14F-4D97-AF65-F5344CB8AC3E}">
        <p14:creationId xmlns:p14="http://schemas.microsoft.com/office/powerpoint/2010/main" val="16859572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Compressor</a:t>
            </a:r>
            <a:r>
              <a:rPr lang="en-US" sz="2800" dirty="0"/>
              <a:t> </a:t>
            </a:r>
            <a:r>
              <a:rPr lang="en-US" sz="2400" i="1" dirty="0"/>
              <a:t>(continued)</a:t>
            </a:r>
            <a:endParaRPr lang="en-US" sz="2400" dirty="0"/>
          </a:p>
        </p:txBody>
      </p:sp>
      <p:sp>
        <p:nvSpPr>
          <p:cNvPr id="3" name="Content Placeholder 2"/>
          <p:cNvSpPr>
            <a:spLocks noGrp="1"/>
          </p:cNvSpPr>
          <p:nvPr>
            <p:ph idx="1"/>
          </p:nvPr>
        </p:nvSpPr>
        <p:spPr>
          <a:xfrm>
            <a:off x="533400" y="1295400"/>
            <a:ext cx="8229600" cy="4525963"/>
          </a:xfrm>
        </p:spPr>
        <p:txBody>
          <a:bodyPr>
            <a:noAutofit/>
          </a:bodyPr>
          <a:lstStyle/>
          <a:p>
            <a:pPr>
              <a:spcBef>
                <a:spcPts val="1800"/>
              </a:spcBef>
            </a:pPr>
            <a:r>
              <a:rPr lang="en-US" sz="3000" dirty="0"/>
              <a:t>The suction side of the compressor draws in refrigerant gas from the outlet of the evaporator.</a:t>
            </a:r>
          </a:p>
          <a:p>
            <a:pPr>
              <a:spcBef>
                <a:spcPts val="1800"/>
              </a:spcBef>
            </a:pPr>
            <a:r>
              <a:rPr lang="en-US" sz="3000" dirty="0"/>
              <a:t>Once refrigerant is drawn into the suction side, it is compressed, which concentrates the heat in the vapor, raising its temperature. </a:t>
            </a:r>
          </a:p>
          <a:p>
            <a:pPr>
              <a:spcBef>
                <a:spcPts val="1800"/>
              </a:spcBef>
            </a:pPr>
            <a:r>
              <a:rPr lang="en-US" sz="3000" dirty="0"/>
              <a:t>The vapor leaving the compressor must be hotter than the atmosphere so that, while it is in the condenser, it will dissipate the heat that it carries to the cooler ambient air.</a:t>
            </a:r>
          </a:p>
        </p:txBody>
      </p:sp>
    </p:spTree>
    <p:extLst>
      <p:ext uri="{BB962C8B-B14F-4D97-AF65-F5344CB8AC3E}">
        <p14:creationId xmlns:p14="http://schemas.microsoft.com/office/powerpoint/2010/main" val="3338007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Condenser</a:t>
            </a:r>
          </a:p>
        </p:txBody>
      </p:sp>
      <p:sp>
        <p:nvSpPr>
          <p:cNvPr id="3" name="Content Placeholder 2"/>
          <p:cNvSpPr>
            <a:spLocks noGrp="1"/>
          </p:cNvSpPr>
          <p:nvPr>
            <p:ph idx="1"/>
          </p:nvPr>
        </p:nvSpPr>
        <p:spPr/>
        <p:txBody>
          <a:bodyPr/>
          <a:lstStyle/>
          <a:p>
            <a:pPr>
              <a:spcBef>
                <a:spcPts val="1800"/>
              </a:spcBef>
            </a:pPr>
            <a:r>
              <a:rPr lang="en-US" dirty="0"/>
              <a:t>The </a:t>
            </a:r>
            <a:r>
              <a:rPr lang="en-US" b="1" dirty="0">
                <a:solidFill>
                  <a:srgbClr val="000090"/>
                </a:solidFill>
                <a:latin typeface="Arial" pitchFamily="34" charset="0"/>
                <a:cs typeface="Arial" pitchFamily="34" charset="0"/>
              </a:rPr>
              <a:t>condenser</a:t>
            </a:r>
            <a:r>
              <a:rPr lang="en-US" dirty="0">
                <a:solidFill>
                  <a:srgbClr val="000090"/>
                </a:solidFill>
              </a:rPr>
              <a:t> </a:t>
            </a:r>
            <a:r>
              <a:rPr lang="en-US" dirty="0"/>
              <a:t>dissipates the heat that was once inside the cab of the truck.</a:t>
            </a:r>
          </a:p>
          <a:p>
            <a:pPr>
              <a:spcBef>
                <a:spcPts val="1800"/>
              </a:spcBef>
            </a:pPr>
            <a:r>
              <a:rPr lang="en-US" dirty="0"/>
              <a:t>The condenser is designed to radiate heat, and it is usually located in front of the radiator.</a:t>
            </a:r>
          </a:p>
          <a:p>
            <a:pPr>
              <a:spcBef>
                <a:spcPts val="1800"/>
              </a:spcBef>
            </a:pPr>
            <a:r>
              <a:rPr lang="en-US" dirty="0"/>
              <a:t>In some retrofit applications, it may be located on the cab roof (Figure 1-5).</a:t>
            </a:r>
          </a:p>
          <a:p>
            <a:endParaRPr lang="en-US" dirty="0"/>
          </a:p>
        </p:txBody>
      </p:sp>
    </p:spTree>
    <p:extLst>
      <p:ext uri="{BB962C8B-B14F-4D97-AF65-F5344CB8AC3E}">
        <p14:creationId xmlns:p14="http://schemas.microsoft.com/office/powerpoint/2010/main" val="41935700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Condenser </a:t>
            </a:r>
            <a:r>
              <a:rPr lang="en-US" sz="2400" i="1" dirty="0"/>
              <a:t>(continued)</a:t>
            </a:r>
            <a:endParaRPr lang="en-US" sz="3200" dirty="0"/>
          </a:p>
        </p:txBody>
      </p:sp>
      <p:sp>
        <p:nvSpPr>
          <p:cNvPr id="3" name="Content Placeholder 2"/>
          <p:cNvSpPr>
            <a:spLocks noGrp="1"/>
          </p:cNvSpPr>
          <p:nvPr>
            <p:ph idx="1"/>
          </p:nvPr>
        </p:nvSpPr>
        <p:spPr>
          <a:xfrm>
            <a:off x="457200" y="5486400"/>
            <a:ext cx="8229600" cy="914400"/>
          </a:xfrm>
        </p:spPr>
        <p:txBody>
          <a:bodyPr>
            <a:normAutofit/>
          </a:bodyPr>
          <a:lstStyle/>
          <a:p>
            <a:pPr marL="0" indent="0">
              <a:buNone/>
            </a:pPr>
            <a:r>
              <a:rPr lang="en-US" sz="2400" b="1" dirty="0">
                <a:solidFill>
                  <a:srgbClr val="000090"/>
                </a:solidFill>
                <a:latin typeface="Arial" pitchFamily="34" charset="0"/>
                <a:cs typeface="Arial" pitchFamily="34" charset="0"/>
              </a:rPr>
              <a:t>Figure 1-5.</a:t>
            </a:r>
            <a:r>
              <a:rPr lang="en-US" sz="2400" dirty="0">
                <a:latin typeface="Arial" pitchFamily="34" charset="0"/>
                <a:cs typeface="Arial" pitchFamily="34" charset="0"/>
              </a:rPr>
              <a:t> Refrigerant surrenders heat from the cab to the ambient air in the condenser.</a:t>
            </a:r>
            <a:endParaRPr lang="en-US" sz="300" dirty="0"/>
          </a:p>
        </p:txBody>
      </p:sp>
      <p:pic>
        <p:nvPicPr>
          <p:cNvPr id="5122" name="Picture 2" descr="P:\S Chambliss Leave Files\Instructor Resource CD for MDT Heating, Ventilation, Air Conditioning, and Refrigeration 2e\Image Gallery\CH01\16253-01-05.jpg"/>
          <p:cNvPicPr>
            <a:picLocks noChangeAspect="1" noChangeArrowheads="1"/>
          </p:cNvPicPr>
          <p:nvPr/>
        </p:nvPicPr>
        <p:blipFill>
          <a:blip r:embed="rId2" cstate="print"/>
          <a:srcRect/>
          <a:stretch>
            <a:fillRect/>
          </a:stretch>
        </p:blipFill>
        <p:spPr bwMode="auto">
          <a:xfrm>
            <a:off x="2438400" y="1219200"/>
            <a:ext cx="4229100" cy="4229100"/>
          </a:xfrm>
          <a:prstGeom prst="rect">
            <a:avLst/>
          </a:prstGeom>
          <a:noFill/>
        </p:spPr>
      </p:pic>
    </p:spTree>
    <p:extLst>
      <p:ext uri="{BB962C8B-B14F-4D97-AF65-F5344CB8AC3E}">
        <p14:creationId xmlns:p14="http://schemas.microsoft.com/office/powerpoint/2010/main" val="221848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Condenser</a:t>
            </a:r>
            <a:r>
              <a:rPr lang="en-US" sz="2400" dirty="0"/>
              <a:t> </a:t>
            </a:r>
            <a:r>
              <a:rPr lang="en-US" sz="2400" i="1" dirty="0"/>
              <a:t>(continued)</a:t>
            </a:r>
            <a:endParaRPr lang="en-US" sz="2400" dirty="0"/>
          </a:p>
        </p:txBody>
      </p:sp>
      <p:sp>
        <p:nvSpPr>
          <p:cNvPr id="3" name="Content Placeholder 2"/>
          <p:cNvSpPr>
            <a:spLocks noGrp="1"/>
          </p:cNvSpPr>
          <p:nvPr>
            <p:ph idx="1"/>
          </p:nvPr>
        </p:nvSpPr>
        <p:spPr/>
        <p:txBody>
          <a:bodyPr>
            <a:normAutofit fontScale="92500" lnSpcReduction="10000"/>
          </a:bodyPr>
          <a:lstStyle/>
          <a:p>
            <a:pPr>
              <a:spcBef>
                <a:spcPts val="1800"/>
              </a:spcBef>
            </a:pPr>
            <a:r>
              <a:rPr lang="en-US" dirty="0"/>
              <a:t>Condensers must have air flow any time the system is in operation. This is accomplished by the ram air effect or by the engine cooling fan.</a:t>
            </a:r>
          </a:p>
          <a:p>
            <a:pPr>
              <a:spcBef>
                <a:spcPts val="1800"/>
              </a:spcBef>
            </a:pPr>
            <a:r>
              <a:rPr lang="en-US" dirty="0"/>
              <a:t>The compressor pumps hot refrigerant gas into the top of the condenser.</a:t>
            </a:r>
          </a:p>
          <a:p>
            <a:pPr>
              <a:spcBef>
                <a:spcPts val="1800"/>
              </a:spcBef>
            </a:pPr>
            <a:r>
              <a:rPr lang="en-US" dirty="0"/>
              <a:t>The gas is then cooled and condenses into high-pressure liquid refrigerant at the bottom of the condenser or condenser outlet.</a:t>
            </a:r>
          </a:p>
        </p:txBody>
      </p:sp>
    </p:spTree>
    <p:extLst>
      <p:ext uri="{BB962C8B-B14F-4D97-AF65-F5344CB8AC3E}">
        <p14:creationId xmlns:p14="http://schemas.microsoft.com/office/powerpoint/2010/main" val="12079732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Pressure Regulating Devices</a:t>
            </a:r>
          </a:p>
        </p:txBody>
      </p:sp>
      <p:sp>
        <p:nvSpPr>
          <p:cNvPr id="3" name="Content Placeholder 2"/>
          <p:cNvSpPr>
            <a:spLocks noGrp="1"/>
          </p:cNvSpPr>
          <p:nvPr>
            <p:ph idx="1"/>
          </p:nvPr>
        </p:nvSpPr>
        <p:spPr/>
        <p:txBody>
          <a:bodyPr>
            <a:normAutofit fontScale="47500" lnSpcReduction="20000"/>
          </a:bodyPr>
          <a:lstStyle/>
          <a:p>
            <a:pPr marL="0" indent="0">
              <a:spcBef>
                <a:spcPts val="1800"/>
              </a:spcBef>
              <a:buNone/>
            </a:pPr>
            <a:r>
              <a:rPr lang="en-US" sz="5800" dirty="0"/>
              <a:t>The desired temperature of an evaporator is maintained by controlling refrigerant pressure. Two pressure-regulating devices are:</a:t>
            </a:r>
          </a:p>
          <a:p>
            <a:pPr>
              <a:spcBef>
                <a:spcPts val="1800"/>
              </a:spcBef>
            </a:pPr>
            <a:r>
              <a:rPr lang="en-US" sz="5800" b="1" dirty="0">
                <a:solidFill>
                  <a:srgbClr val="000090"/>
                </a:solidFill>
              </a:rPr>
              <a:t>Orifice Tube.</a:t>
            </a:r>
            <a:r>
              <a:rPr lang="en-US" sz="5800" dirty="0"/>
              <a:t> This is a simple restriction located in the liquid line between the condenser outlet and the evaporator inlet (Figure 1-6).</a:t>
            </a:r>
          </a:p>
          <a:p>
            <a:pPr>
              <a:spcBef>
                <a:spcPts val="1800"/>
              </a:spcBef>
            </a:pPr>
            <a:r>
              <a:rPr lang="en-US" sz="5800" b="1" dirty="0">
                <a:solidFill>
                  <a:srgbClr val="000090"/>
                </a:solidFill>
              </a:rPr>
              <a:t>Thermostatic Expansion Valve (TXV).</a:t>
            </a:r>
            <a:r>
              <a:rPr lang="en-US" sz="5800" dirty="0"/>
              <a:t> The TXV’s job is to regulate the flow of refrigerant so that any liquid refrigerant metered through it has time to evaporate or change states from liquid to gas before leaving the evaporator (Figure 1-7).</a:t>
            </a:r>
          </a:p>
          <a:p>
            <a:pPr marL="0" indent="0">
              <a:buNone/>
            </a:pPr>
            <a:endParaRPr lang="en-US" dirty="0"/>
          </a:p>
        </p:txBody>
      </p:sp>
    </p:spTree>
    <p:extLst>
      <p:ext uri="{BB962C8B-B14F-4D97-AF65-F5344CB8AC3E}">
        <p14:creationId xmlns:p14="http://schemas.microsoft.com/office/powerpoint/2010/main" val="6468691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Evaporator</a:t>
            </a:r>
          </a:p>
        </p:txBody>
      </p:sp>
      <p:sp>
        <p:nvSpPr>
          <p:cNvPr id="3" name="Content Placeholder 2"/>
          <p:cNvSpPr>
            <a:spLocks noGrp="1"/>
          </p:cNvSpPr>
          <p:nvPr>
            <p:ph idx="1"/>
          </p:nvPr>
        </p:nvSpPr>
        <p:spPr/>
        <p:txBody>
          <a:bodyPr>
            <a:normAutofit lnSpcReduction="10000"/>
          </a:bodyPr>
          <a:lstStyle/>
          <a:p>
            <a:pPr>
              <a:spcBef>
                <a:spcPts val="1800"/>
              </a:spcBef>
            </a:pPr>
            <a:r>
              <a:rPr lang="en-US" dirty="0"/>
              <a:t>The </a:t>
            </a:r>
            <a:r>
              <a:rPr lang="en-US" b="1" dirty="0">
                <a:solidFill>
                  <a:srgbClr val="000090"/>
                </a:solidFill>
                <a:latin typeface="Arial" pitchFamily="34" charset="0"/>
                <a:cs typeface="Arial" pitchFamily="34" charset="0"/>
              </a:rPr>
              <a:t>evaporator</a:t>
            </a:r>
            <a:r>
              <a:rPr lang="en-US" dirty="0"/>
              <a:t>’s primary function is to remove heat from within the cab of the vehicle. It is also used for dehumidification.</a:t>
            </a:r>
          </a:p>
          <a:p>
            <a:pPr>
              <a:spcBef>
                <a:spcPts val="1800"/>
              </a:spcBef>
            </a:pPr>
            <a:r>
              <a:rPr lang="en-US" dirty="0"/>
              <a:t>It is usually located within the controlled space or is in some way isolated from the outside of the vehicle.</a:t>
            </a:r>
          </a:p>
          <a:p>
            <a:pPr>
              <a:spcBef>
                <a:spcPts val="1800"/>
              </a:spcBef>
            </a:pPr>
            <a:r>
              <a:rPr lang="en-US" dirty="0"/>
              <a:t>A blower motor circulates air from the cabin through the evaporator coil.</a:t>
            </a:r>
          </a:p>
          <a:p>
            <a:endParaRPr lang="en-US" dirty="0"/>
          </a:p>
        </p:txBody>
      </p:sp>
    </p:spTree>
    <p:extLst>
      <p:ext uri="{BB962C8B-B14F-4D97-AF65-F5344CB8AC3E}">
        <p14:creationId xmlns:p14="http://schemas.microsoft.com/office/powerpoint/2010/main" val="3161668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881634" y="1509849"/>
            <a:ext cx="7344156" cy="1145309"/>
          </a:xfrm>
        </p:spPr>
        <p:txBody>
          <a:bodyPr>
            <a:normAutofit/>
          </a:bodyPr>
          <a:lstStyle/>
          <a:p>
            <a:r>
              <a:rPr lang="en-US" dirty="0"/>
              <a:t>Objectives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881634" y="2775637"/>
            <a:ext cx="7344156" cy="3396563"/>
          </a:xfrm>
        </p:spPr>
        <p:txBody>
          <a:bodyPr>
            <a:normAutofit fontScale="32500" lnSpcReduction="20000"/>
          </a:bodyPr>
          <a:lstStyle/>
          <a:p>
            <a:pPr marL="0" indent="0">
              <a:buNone/>
            </a:pPr>
            <a:r>
              <a:rPr lang="en-US" b="0" i="0" u="none" strike="noStrike" dirty="0">
                <a:effectLst/>
                <a:latin typeface="Cambria" panose="02040503050406030204" pitchFamily="18" charset="0"/>
              </a:rPr>
              <a:t>When completed this lecture student is expected to</a:t>
            </a:r>
            <a:r>
              <a:rPr lang="en-US" dirty="0">
                <a:latin typeface="Cambria" panose="02040503050406030204" pitchFamily="18" charset="0"/>
              </a:rPr>
              <a:t>:</a:t>
            </a:r>
          </a:p>
          <a:p>
            <a:pPr>
              <a:spcBef>
                <a:spcPts val="0"/>
              </a:spcBef>
              <a:buClr>
                <a:srgbClr val="000090"/>
              </a:buClr>
            </a:pPr>
            <a:r>
              <a:rPr lang="en-US" dirty="0"/>
              <a:t>Describe the evolution of the modern-day</a:t>
            </a:r>
          </a:p>
          <a:p>
            <a:pPr marL="0" indent="0">
              <a:spcBef>
                <a:spcPts val="0"/>
              </a:spcBef>
              <a:buClr>
                <a:srgbClr val="000090"/>
              </a:buClr>
              <a:buNone/>
              <a:tabLst>
                <a:tab pos="339725" algn="l"/>
              </a:tabLst>
            </a:pPr>
            <a:r>
              <a:rPr lang="en-US" dirty="0"/>
              <a:t>	air-conditioning system.</a:t>
            </a:r>
          </a:p>
          <a:p>
            <a:pPr>
              <a:lnSpc>
                <a:spcPct val="150000"/>
              </a:lnSpc>
              <a:spcBef>
                <a:spcPts val="1800"/>
              </a:spcBef>
              <a:buClr>
                <a:srgbClr val="000090"/>
              </a:buClr>
            </a:pPr>
            <a:r>
              <a:rPr lang="en-US" dirty="0"/>
              <a:t>Explain the purpose of the compressor.</a:t>
            </a:r>
          </a:p>
          <a:p>
            <a:pPr>
              <a:lnSpc>
                <a:spcPct val="150000"/>
              </a:lnSpc>
              <a:spcBef>
                <a:spcPts val="1800"/>
              </a:spcBef>
              <a:buClr>
                <a:srgbClr val="000090"/>
              </a:buClr>
            </a:pPr>
            <a:r>
              <a:rPr lang="en-US" dirty="0"/>
              <a:t>Describe the function of the condenser.</a:t>
            </a:r>
          </a:p>
          <a:p>
            <a:pPr>
              <a:spcBef>
                <a:spcPts val="1800"/>
              </a:spcBef>
              <a:buClr>
                <a:srgbClr val="000090"/>
              </a:buClr>
            </a:pPr>
            <a:r>
              <a:rPr lang="en-US" dirty="0"/>
              <a:t>Explain the key differences between an orifice tube and a thermostatic expansion valve.</a:t>
            </a:r>
          </a:p>
          <a:p>
            <a:pPr>
              <a:lnSpc>
                <a:spcPct val="150000"/>
              </a:lnSpc>
              <a:spcBef>
                <a:spcPts val="1800"/>
              </a:spcBef>
              <a:buClr>
                <a:srgbClr val="000090"/>
              </a:buClr>
            </a:pPr>
            <a:r>
              <a:rPr lang="en-US" dirty="0"/>
              <a:t>Explain the purpose of a drier.</a:t>
            </a:r>
          </a:p>
          <a:p>
            <a:pPr>
              <a:lnSpc>
                <a:spcPct val="150000"/>
              </a:lnSpc>
              <a:spcBef>
                <a:spcPts val="1800"/>
              </a:spcBef>
              <a:buClr>
                <a:srgbClr val="000090"/>
              </a:buClr>
            </a:pPr>
            <a:r>
              <a:rPr lang="en-US" dirty="0"/>
              <a:t>Describe the function of the evaporator.</a:t>
            </a:r>
          </a:p>
          <a:p>
            <a:pPr>
              <a:spcBef>
                <a:spcPts val="1800"/>
              </a:spcBef>
              <a:buClr>
                <a:srgbClr val="000090"/>
              </a:buClr>
            </a:pPr>
            <a:r>
              <a:rPr lang="en-US" dirty="0"/>
              <a:t>Explain how the accumulator works and its function.</a:t>
            </a:r>
          </a:p>
          <a:p>
            <a:pPr>
              <a:lnSpc>
                <a:spcPct val="150000"/>
              </a:lnSpc>
              <a:spcBef>
                <a:spcPts val="1800"/>
              </a:spcBef>
              <a:buClr>
                <a:srgbClr val="000090"/>
              </a:buClr>
            </a:pPr>
            <a:r>
              <a:rPr lang="en-US" dirty="0"/>
              <a:t>Describe the uses for the manifold gauge set.</a:t>
            </a:r>
          </a:p>
        </p:txBody>
      </p:sp>
      <p:pic>
        <p:nvPicPr>
          <p:cNvPr id="4" name="Picture 3">
            <a:extLst>
              <a:ext uri="{FF2B5EF4-FFF2-40B4-BE49-F238E27FC236}">
                <a16:creationId xmlns:a16="http://schemas.microsoft.com/office/drawing/2014/main" id="{26EF12D6-AF99-23FD-B4C2-EB903677B6BE}"/>
              </a:ext>
            </a:extLst>
          </p:cNvPr>
          <p:cNvPicPr>
            <a:picLocks noChangeAspect="1"/>
          </p:cNvPicPr>
          <p:nvPr/>
        </p:nvPicPr>
        <p:blipFill rotWithShape="1">
          <a:blip r:embed="rId2"/>
          <a:srcRect r="1" b="1"/>
          <a:stretch/>
        </p:blipFill>
        <p:spPr>
          <a:xfrm>
            <a:off x="8245928" y="939146"/>
            <a:ext cx="800100" cy="800100"/>
          </a:xfrm>
          <a:prstGeom prst="rect">
            <a:avLst/>
          </a:prstGeom>
        </p:spPr>
      </p:pic>
    </p:spTree>
    <p:extLst>
      <p:ext uri="{BB962C8B-B14F-4D97-AF65-F5344CB8AC3E}">
        <p14:creationId xmlns:p14="http://schemas.microsoft.com/office/powerpoint/2010/main" val="1429364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Evaporator </a:t>
            </a:r>
            <a:r>
              <a:rPr lang="en-US" sz="2400" i="1" dirty="0"/>
              <a:t>(continued)</a:t>
            </a:r>
            <a:endParaRPr lang="en-US" sz="3200" dirty="0"/>
          </a:p>
        </p:txBody>
      </p:sp>
      <p:sp>
        <p:nvSpPr>
          <p:cNvPr id="3" name="Content Placeholder 2"/>
          <p:cNvSpPr>
            <a:spLocks noGrp="1"/>
          </p:cNvSpPr>
          <p:nvPr>
            <p:ph idx="1"/>
          </p:nvPr>
        </p:nvSpPr>
        <p:spPr/>
        <p:txBody>
          <a:bodyPr>
            <a:normAutofit fontScale="92500" lnSpcReduction="20000"/>
          </a:bodyPr>
          <a:lstStyle/>
          <a:p>
            <a:pPr>
              <a:spcBef>
                <a:spcPts val="1800"/>
              </a:spcBef>
            </a:pPr>
            <a:r>
              <a:rPr lang="en-US" sz="3500" dirty="0"/>
              <a:t>As the warmer air travels through the cooler fins of the evaporator, the moisture in the air condenses on their surface.</a:t>
            </a:r>
          </a:p>
          <a:p>
            <a:pPr>
              <a:spcBef>
                <a:spcPts val="1800"/>
              </a:spcBef>
            </a:pPr>
            <a:r>
              <a:rPr lang="en-US" sz="3500" dirty="0"/>
              <a:t>In order to keep the evaporator from freezing, several different temperature- or pressure-regulating devices may be used.</a:t>
            </a:r>
          </a:p>
          <a:p>
            <a:pPr>
              <a:spcBef>
                <a:spcPts val="1800"/>
              </a:spcBef>
            </a:pPr>
            <a:r>
              <a:rPr lang="en-US" sz="3500" dirty="0"/>
              <a:t>Keeping the evaporator from freezing is extremely important because a frozen evaporator will not absorb very much heat (Figure 1-8).</a:t>
            </a:r>
          </a:p>
          <a:p>
            <a:pPr>
              <a:spcBef>
                <a:spcPts val="1800"/>
              </a:spcBef>
            </a:pPr>
            <a:endParaRPr lang="en-US" dirty="0"/>
          </a:p>
        </p:txBody>
      </p:sp>
    </p:spTree>
    <p:extLst>
      <p:ext uri="{BB962C8B-B14F-4D97-AF65-F5344CB8AC3E}">
        <p14:creationId xmlns:p14="http://schemas.microsoft.com/office/powerpoint/2010/main" val="6401285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Evaporator </a:t>
            </a:r>
            <a:r>
              <a:rPr lang="en-US" sz="2400" i="1" dirty="0"/>
              <a:t>(continued)</a:t>
            </a:r>
            <a:endParaRPr lang="en-US" sz="3200" dirty="0"/>
          </a:p>
        </p:txBody>
      </p:sp>
      <p:sp>
        <p:nvSpPr>
          <p:cNvPr id="3" name="Content Placeholder 2"/>
          <p:cNvSpPr>
            <a:spLocks noGrp="1"/>
          </p:cNvSpPr>
          <p:nvPr>
            <p:ph idx="1"/>
          </p:nvPr>
        </p:nvSpPr>
        <p:spPr>
          <a:xfrm>
            <a:off x="457200" y="5486400"/>
            <a:ext cx="8229600" cy="914400"/>
          </a:xfrm>
        </p:spPr>
        <p:txBody>
          <a:bodyPr>
            <a:noAutofit/>
          </a:bodyPr>
          <a:lstStyle/>
          <a:p>
            <a:pPr marL="0" indent="0">
              <a:buNone/>
            </a:pPr>
            <a:r>
              <a:rPr lang="en-US" sz="2400" b="1" dirty="0">
                <a:solidFill>
                  <a:srgbClr val="000090"/>
                </a:solidFill>
                <a:latin typeface="Arial" pitchFamily="34" charset="0"/>
                <a:cs typeface="Arial" pitchFamily="34" charset="0"/>
              </a:rPr>
              <a:t>Figure 1-8.</a:t>
            </a:r>
            <a:r>
              <a:rPr lang="en-US" sz="2400" dirty="0">
                <a:latin typeface="Arial" pitchFamily="34" charset="0"/>
                <a:cs typeface="Arial" pitchFamily="34" charset="0"/>
              </a:rPr>
              <a:t> The evaporator is the component that</a:t>
            </a:r>
          </a:p>
          <a:p>
            <a:pPr marL="0" indent="0">
              <a:buNone/>
            </a:pPr>
            <a:r>
              <a:rPr lang="en-US" sz="2400" dirty="0">
                <a:latin typeface="Arial" pitchFamily="34" charset="0"/>
                <a:cs typeface="Arial" pitchFamily="34" charset="0"/>
              </a:rPr>
              <a:t>absorbs heat from the truck’s cab.</a:t>
            </a:r>
            <a:endParaRPr lang="en-US" sz="2000" dirty="0"/>
          </a:p>
        </p:txBody>
      </p:sp>
      <p:pic>
        <p:nvPicPr>
          <p:cNvPr id="8194" name="Picture 2" descr="P:\S Chambliss Leave Files\Instructor Resource CD for MDT Heating, Ventilation, Air Conditioning, and Refrigeration 2e\Image Gallery\CH01\16253-01-08.jpg"/>
          <p:cNvPicPr>
            <a:picLocks noChangeAspect="1" noChangeArrowheads="1"/>
          </p:cNvPicPr>
          <p:nvPr/>
        </p:nvPicPr>
        <p:blipFill>
          <a:blip r:embed="rId2" cstate="print"/>
          <a:srcRect/>
          <a:stretch>
            <a:fillRect/>
          </a:stretch>
        </p:blipFill>
        <p:spPr bwMode="auto">
          <a:xfrm>
            <a:off x="2438400" y="1371600"/>
            <a:ext cx="3886200" cy="3886200"/>
          </a:xfrm>
          <a:prstGeom prst="rect">
            <a:avLst/>
          </a:prstGeom>
          <a:noFill/>
        </p:spPr>
      </p:pic>
    </p:spTree>
    <p:extLst>
      <p:ext uri="{BB962C8B-B14F-4D97-AF65-F5344CB8AC3E}">
        <p14:creationId xmlns:p14="http://schemas.microsoft.com/office/powerpoint/2010/main" val="31869793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Evaporator </a:t>
            </a:r>
            <a:r>
              <a:rPr lang="en-US" sz="2400" i="1" dirty="0"/>
              <a:t>(continued)</a:t>
            </a:r>
            <a:endParaRPr lang="en-US" sz="3200" dirty="0"/>
          </a:p>
        </p:txBody>
      </p:sp>
      <p:sp>
        <p:nvSpPr>
          <p:cNvPr id="3" name="Content Placeholder 2"/>
          <p:cNvSpPr>
            <a:spLocks noGrp="1"/>
          </p:cNvSpPr>
          <p:nvPr>
            <p:ph idx="1"/>
          </p:nvPr>
        </p:nvSpPr>
        <p:spPr>
          <a:xfrm>
            <a:off x="381000" y="1676400"/>
            <a:ext cx="8229600" cy="4525963"/>
          </a:xfrm>
        </p:spPr>
        <p:txBody>
          <a:bodyPr>
            <a:noAutofit/>
          </a:bodyPr>
          <a:lstStyle/>
          <a:p>
            <a:pPr>
              <a:spcBef>
                <a:spcPts val="1800"/>
              </a:spcBef>
            </a:pPr>
            <a:r>
              <a:rPr lang="en-US" sz="2800" dirty="0"/>
              <a:t>Refrigerant enters the evaporator as a low-pressure liquid.</a:t>
            </a:r>
          </a:p>
          <a:p>
            <a:pPr>
              <a:spcBef>
                <a:spcPts val="1800"/>
              </a:spcBef>
            </a:pPr>
            <a:r>
              <a:rPr lang="en-US" sz="2800" dirty="0"/>
              <a:t>The refrigerant temperature is lower than that of the air inside the cab, and heat flows from a warm substance to a cooler one.</a:t>
            </a:r>
          </a:p>
          <a:p>
            <a:pPr>
              <a:spcBef>
                <a:spcPts val="1800"/>
              </a:spcBef>
            </a:pPr>
            <a:r>
              <a:rPr lang="en-US" sz="2800" dirty="0"/>
              <a:t>The warm air from the cabin passes through the evaporator fins and causes the liquid refrigerant in the evaporator to boil.</a:t>
            </a:r>
          </a:p>
        </p:txBody>
      </p:sp>
    </p:spTree>
    <p:extLst>
      <p:ext uri="{BB962C8B-B14F-4D97-AF65-F5344CB8AC3E}">
        <p14:creationId xmlns:p14="http://schemas.microsoft.com/office/powerpoint/2010/main" val="3002165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0090"/>
                </a:solidFill>
              </a:rPr>
              <a:t>Introduction</a:t>
            </a:r>
          </a:p>
        </p:txBody>
      </p:sp>
      <p:sp>
        <p:nvSpPr>
          <p:cNvPr id="3" name="Content Placeholder 2"/>
          <p:cNvSpPr>
            <a:spLocks noGrp="1"/>
          </p:cNvSpPr>
          <p:nvPr>
            <p:ph idx="1"/>
          </p:nvPr>
        </p:nvSpPr>
        <p:spPr/>
        <p:txBody>
          <a:bodyPr>
            <a:noAutofit/>
          </a:bodyPr>
          <a:lstStyle/>
          <a:p>
            <a:pPr>
              <a:buClr>
                <a:srgbClr val="000090"/>
              </a:buClr>
            </a:pPr>
            <a:r>
              <a:rPr lang="en-US" dirty="0"/>
              <a:t>We have come a long way in a brief time period regarding the development of climate control systems in modern vehicles. </a:t>
            </a:r>
          </a:p>
          <a:p>
            <a:pPr>
              <a:spcBef>
                <a:spcPts val="1800"/>
              </a:spcBef>
              <a:buClr>
                <a:srgbClr val="000090"/>
              </a:buClr>
            </a:pPr>
            <a:r>
              <a:rPr lang="en-US" dirty="0"/>
              <a:t>A technician must understand what functions a </a:t>
            </a:r>
            <a:r>
              <a:rPr lang="en-US" b="1" dirty="0">
                <a:solidFill>
                  <a:srgbClr val="000090"/>
                </a:solidFill>
                <a:latin typeface="Arial" pitchFamily="34" charset="0"/>
                <a:cs typeface="Arial" pitchFamily="34" charset="0"/>
              </a:rPr>
              <a:t>heating, ventilation, and air conditioning (HVAC)</a:t>
            </a:r>
            <a:r>
              <a:rPr lang="en-US" b="1" dirty="0">
                <a:latin typeface="Arial" pitchFamily="34" charset="0"/>
                <a:cs typeface="Arial" pitchFamily="34" charset="0"/>
              </a:rPr>
              <a:t> </a:t>
            </a:r>
            <a:r>
              <a:rPr lang="en-US" dirty="0"/>
              <a:t>system performs and how it accomplishes these tasks.</a:t>
            </a:r>
          </a:p>
        </p:txBody>
      </p:sp>
    </p:spTree>
    <p:extLst>
      <p:ext uri="{BB962C8B-B14F-4D97-AF65-F5344CB8AC3E}">
        <p14:creationId xmlns:p14="http://schemas.microsoft.com/office/powerpoint/2010/main" val="3201351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0090"/>
                </a:solidFill>
              </a:rPr>
              <a:t>Introduction</a:t>
            </a:r>
            <a:r>
              <a:rPr lang="en-US" sz="2400" dirty="0">
                <a:solidFill>
                  <a:srgbClr val="000090"/>
                </a:solidFill>
              </a:rPr>
              <a:t> </a:t>
            </a:r>
            <a:r>
              <a:rPr lang="en-US" sz="2400" i="1" dirty="0">
                <a:solidFill>
                  <a:srgbClr val="000090"/>
                </a:solidFill>
              </a:rPr>
              <a:t>(continued)</a:t>
            </a:r>
            <a:endParaRPr lang="en-US" sz="2400" dirty="0">
              <a:solidFill>
                <a:srgbClr val="000090"/>
              </a:solidFill>
            </a:endParaRPr>
          </a:p>
        </p:txBody>
      </p:sp>
      <p:sp>
        <p:nvSpPr>
          <p:cNvPr id="3" name="Content Placeholder 2"/>
          <p:cNvSpPr>
            <a:spLocks noGrp="1"/>
          </p:cNvSpPr>
          <p:nvPr>
            <p:ph idx="1"/>
          </p:nvPr>
        </p:nvSpPr>
        <p:spPr/>
        <p:txBody>
          <a:bodyPr>
            <a:noAutofit/>
          </a:bodyPr>
          <a:lstStyle/>
          <a:p>
            <a:pPr>
              <a:buClr>
                <a:srgbClr val="000090"/>
              </a:buClr>
            </a:pPr>
            <a:r>
              <a:rPr lang="en-US" dirty="0"/>
              <a:t>A technician must also recognize the components of a modern HVAC system and the tools required to maintain them.</a:t>
            </a:r>
          </a:p>
        </p:txBody>
      </p:sp>
    </p:spTree>
    <p:extLst>
      <p:ext uri="{BB962C8B-B14F-4D97-AF65-F5344CB8AC3E}">
        <p14:creationId xmlns:p14="http://schemas.microsoft.com/office/powerpoint/2010/main" val="692221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0090"/>
                </a:solidFill>
              </a:rPr>
              <a:t>System Overview</a:t>
            </a:r>
          </a:p>
        </p:txBody>
      </p:sp>
      <p:sp>
        <p:nvSpPr>
          <p:cNvPr id="3" name="Content Placeholder 2"/>
          <p:cNvSpPr>
            <a:spLocks noGrp="1"/>
          </p:cNvSpPr>
          <p:nvPr>
            <p:ph idx="1"/>
          </p:nvPr>
        </p:nvSpPr>
        <p:spPr/>
        <p:txBody>
          <a:bodyPr>
            <a:normAutofit lnSpcReduction="10000"/>
          </a:bodyPr>
          <a:lstStyle/>
          <a:p>
            <a:pPr marL="0" indent="0">
              <a:buNone/>
            </a:pPr>
            <a:r>
              <a:rPr lang="en-US" dirty="0"/>
              <a:t>In this chapter, you will learn about:</a:t>
            </a:r>
          </a:p>
          <a:p>
            <a:pPr>
              <a:spcBef>
                <a:spcPts val="1800"/>
              </a:spcBef>
              <a:buClr>
                <a:srgbClr val="000090"/>
              </a:buClr>
            </a:pPr>
            <a:r>
              <a:rPr lang="en-US" dirty="0"/>
              <a:t>The history of the modern HVAC system. </a:t>
            </a:r>
          </a:p>
          <a:p>
            <a:pPr>
              <a:spcBef>
                <a:spcPts val="1800"/>
              </a:spcBef>
              <a:buClr>
                <a:srgbClr val="000090"/>
              </a:buClr>
            </a:pPr>
            <a:r>
              <a:rPr lang="en-US" dirty="0"/>
              <a:t>The purpose of the heating, ventilation, and air-conditioning system.</a:t>
            </a:r>
          </a:p>
          <a:p>
            <a:pPr>
              <a:spcBef>
                <a:spcPts val="1800"/>
              </a:spcBef>
              <a:buClr>
                <a:srgbClr val="000090"/>
              </a:buClr>
            </a:pPr>
            <a:r>
              <a:rPr lang="en-US" dirty="0"/>
              <a:t>The components that make up modern HVAC systems.</a:t>
            </a:r>
          </a:p>
          <a:p>
            <a:pPr>
              <a:spcBef>
                <a:spcPts val="1800"/>
              </a:spcBef>
              <a:buClr>
                <a:srgbClr val="000090"/>
              </a:buClr>
            </a:pPr>
            <a:r>
              <a:rPr lang="en-US" dirty="0"/>
              <a:t>Some of the specialty tools used by technicians in the HVAC field. </a:t>
            </a:r>
          </a:p>
          <a:p>
            <a:endParaRPr lang="en-US" dirty="0"/>
          </a:p>
        </p:txBody>
      </p:sp>
    </p:spTree>
    <p:extLst>
      <p:ext uri="{BB962C8B-B14F-4D97-AF65-F5344CB8AC3E}">
        <p14:creationId xmlns:p14="http://schemas.microsoft.com/office/powerpoint/2010/main" val="4036241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rgbClr val="000090"/>
                </a:solidFill>
              </a:rPr>
              <a:t>History of</a:t>
            </a:r>
            <a:br>
              <a:rPr lang="en-US" sz="3600" dirty="0">
                <a:solidFill>
                  <a:srgbClr val="000090"/>
                </a:solidFill>
              </a:rPr>
            </a:br>
            <a:r>
              <a:rPr lang="en-US" sz="3600" dirty="0">
                <a:solidFill>
                  <a:srgbClr val="000090"/>
                </a:solidFill>
              </a:rPr>
              <a:t>Air Conditioning</a:t>
            </a:r>
          </a:p>
        </p:txBody>
      </p:sp>
      <p:sp>
        <p:nvSpPr>
          <p:cNvPr id="3" name="Content Placeholder 2"/>
          <p:cNvSpPr>
            <a:spLocks noGrp="1"/>
          </p:cNvSpPr>
          <p:nvPr>
            <p:ph idx="1"/>
          </p:nvPr>
        </p:nvSpPr>
        <p:spPr/>
        <p:txBody>
          <a:bodyPr>
            <a:normAutofit lnSpcReduction="10000"/>
          </a:bodyPr>
          <a:lstStyle/>
          <a:p>
            <a:pPr>
              <a:buClr>
                <a:srgbClr val="000090"/>
              </a:buClr>
            </a:pPr>
            <a:r>
              <a:rPr lang="en-US" dirty="0"/>
              <a:t>People tried to control the temperature of their environment as far as the Egyptian pharaohs.</a:t>
            </a:r>
          </a:p>
          <a:p>
            <a:pPr>
              <a:spcBef>
                <a:spcPts val="1800"/>
              </a:spcBef>
              <a:buClr>
                <a:srgbClr val="000090"/>
              </a:buClr>
            </a:pPr>
            <a:r>
              <a:rPr lang="en-US" dirty="0"/>
              <a:t>In 1884, William Whiteley placed blocks of ice in a tray under a horse carriage and used a fan attached to a wheel to force air inside.</a:t>
            </a:r>
          </a:p>
          <a:p>
            <a:pPr>
              <a:spcBef>
                <a:spcPts val="1800"/>
              </a:spcBef>
              <a:buClr>
                <a:srgbClr val="000090"/>
              </a:buClr>
            </a:pPr>
            <a:r>
              <a:rPr lang="en-US" dirty="0"/>
              <a:t>Later, a bucket of ice in front of a floor vent became the automotive equivalent.</a:t>
            </a:r>
          </a:p>
        </p:txBody>
      </p:sp>
    </p:spTree>
    <p:extLst>
      <p:ext uri="{BB962C8B-B14F-4D97-AF65-F5344CB8AC3E}">
        <p14:creationId xmlns:p14="http://schemas.microsoft.com/office/powerpoint/2010/main" val="1317016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0090"/>
                </a:solidFill>
              </a:rPr>
              <a:t>History of Air Conditioning </a:t>
            </a:r>
            <a:r>
              <a:rPr lang="en-US" sz="2400" i="1" dirty="0">
                <a:solidFill>
                  <a:srgbClr val="000090"/>
                </a:solidFill>
              </a:rPr>
              <a:t>(continued)</a:t>
            </a:r>
            <a:endParaRPr lang="en-US" sz="2400" dirty="0">
              <a:solidFill>
                <a:srgbClr val="000090"/>
              </a:solidFill>
            </a:endParaRPr>
          </a:p>
        </p:txBody>
      </p:sp>
      <p:sp>
        <p:nvSpPr>
          <p:cNvPr id="3" name="Content Placeholder 2"/>
          <p:cNvSpPr>
            <a:spLocks noGrp="1"/>
          </p:cNvSpPr>
          <p:nvPr>
            <p:ph idx="1"/>
          </p:nvPr>
        </p:nvSpPr>
        <p:spPr/>
        <p:txBody>
          <a:bodyPr>
            <a:normAutofit/>
          </a:bodyPr>
          <a:lstStyle/>
          <a:p>
            <a:pPr>
              <a:buClr>
                <a:srgbClr val="000090"/>
              </a:buClr>
            </a:pPr>
            <a:r>
              <a:rPr lang="en-US" dirty="0"/>
              <a:t>Automobiles were not very comfortable for passengers in the early years because the cabins were open.</a:t>
            </a:r>
          </a:p>
          <a:p>
            <a:pPr>
              <a:spcBef>
                <a:spcPts val="1800"/>
              </a:spcBef>
              <a:buClr>
                <a:srgbClr val="000090"/>
              </a:buClr>
            </a:pPr>
            <a:r>
              <a:rPr lang="en-US" dirty="0"/>
              <a:t>Eventually, car companies began to close up the passenger cabins, which required a change in temperature control systems.</a:t>
            </a:r>
          </a:p>
          <a:p>
            <a:pPr>
              <a:spcBef>
                <a:spcPts val="1800"/>
              </a:spcBef>
              <a:buClr>
                <a:srgbClr val="000090"/>
              </a:buClr>
            </a:pPr>
            <a:r>
              <a:rPr lang="en-US" dirty="0"/>
              <a:t>At first, vents were put in the floors of cars, bringing in more dirt and dust than cool air.</a:t>
            </a:r>
          </a:p>
        </p:txBody>
      </p:sp>
    </p:spTree>
    <p:extLst>
      <p:ext uri="{BB962C8B-B14F-4D97-AF65-F5344CB8AC3E}">
        <p14:creationId xmlns:p14="http://schemas.microsoft.com/office/powerpoint/2010/main" val="2584418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0090"/>
                </a:solidFill>
              </a:rPr>
              <a:t>History of Air Conditioning</a:t>
            </a:r>
            <a:r>
              <a:rPr lang="en-US" sz="2400" i="1" dirty="0">
                <a:solidFill>
                  <a:srgbClr val="000090"/>
                </a:solidFill>
              </a:rPr>
              <a:t> (continued)</a:t>
            </a:r>
            <a:endParaRPr lang="en-US" sz="3600" i="1" dirty="0">
              <a:solidFill>
                <a:srgbClr val="000090"/>
              </a:solidFill>
            </a:endParaRPr>
          </a:p>
        </p:txBody>
      </p:sp>
      <p:sp>
        <p:nvSpPr>
          <p:cNvPr id="3" name="Content Placeholder 2"/>
          <p:cNvSpPr>
            <a:spLocks noGrp="1"/>
          </p:cNvSpPr>
          <p:nvPr>
            <p:ph idx="1"/>
          </p:nvPr>
        </p:nvSpPr>
        <p:spPr/>
        <p:txBody>
          <a:bodyPr>
            <a:normAutofit fontScale="92500" lnSpcReduction="20000"/>
          </a:bodyPr>
          <a:lstStyle/>
          <a:p>
            <a:pPr>
              <a:spcBef>
                <a:spcPts val="1800"/>
              </a:spcBef>
              <a:buClr>
                <a:srgbClr val="000090"/>
              </a:buClr>
            </a:pPr>
            <a:r>
              <a:rPr lang="en-US" dirty="0"/>
              <a:t>In 1939, Packard produced the first passenger cars using refrigeration components. A huge evaporator was mounted in the trunk.</a:t>
            </a:r>
          </a:p>
          <a:p>
            <a:pPr>
              <a:spcBef>
                <a:spcPts val="1800"/>
              </a:spcBef>
              <a:buClr>
                <a:srgbClr val="000090"/>
              </a:buClr>
            </a:pPr>
            <a:r>
              <a:rPr lang="en-US" dirty="0"/>
              <a:t>Cadillac introduced an air-conditioned car in 1941.</a:t>
            </a:r>
          </a:p>
          <a:p>
            <a:pPr>
              <a:spcBef>
                <a:spcPts val="1800"/>
              </a:spcBef>
              <a:buClr>
                <a:srgbClr val="000090"/>
              </a:buClr>
            </a:pPr>
            <a:r>
              <a:rPr lang="en-US" dirty="0"/>
              <a:t>In 1954, Delphi Harrison Thermal Systems introduced an air-conditioning system that located all the major components under the car’s hood (Figure 1-1).</a:t>
            </a:r>
          </a:p>
        </p:txBody>
      </p:sp>
    </p:spTree>
    <p:extLst>
      <p:ext uri="{BB962C8B-B14F-4D97-AF65-F5344CB8AC3E}">
        <p14:creationId xmlns:p14="http://schemas.microsoft.com/office/powerpoint/2010/main" val="18063978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820</TotalTime>
  <Words>1646</Words>
  <Application>Microsoft Office PowerPoint</Application>
  <PresentationFormat>On-screen Show (4:3)</PresentationFormat>
  <Paragraphs>137</Paragraphs>
  <Slides>32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Arial Narrow</vt:lpstr>
      <vt:lpstr>Calibri</vt:lpstr>
      <vt:lpstr>Cambria</vt:lpstr>
      <vt:lpstr>Helvetica</vt:lpstr>
      <vt:lpstr>Times New Roman</vt:lpstr>
      <vt:lpstr>1_Office Theme</vt:lpstr>
      <vt:lpstr>Heating, Ventilation, and Air Conditioning  </vt:lpstr>
      <vt:lpstr>Outline</vt:lpstr>
      <vt:lpstr>Objectives </vt:lpstr>
      <vt:lpstr>Introduction</vt:lpstr>
      <vt:lpstr>Introduction (continued)</vt:lpstr>
      <vt:lpstr>System Overview</vt:lpstr>
      <vt:lpstr>History of Air Conditioning</vt:lpstr>
      <vt:lpstr>History of Air Conditioning (continued)</vt:lpstr>
      <vt:lpstr>History of Air Conditioning (continued)</vt:lpstr>
      <vt:lpstr>History of Air Conditioning (continued)</vt:lpstr>
      <vt:lpstr>Today’s Air-Conditioning Systems</vt:lpstr>
      <vt:lpstr>Today’s Air-Conditioning Systems (continued)</vt:lpstr>
      <vt:lpstr>Today’s Air-Conditioning Systems (continued)</vt:lpstr>
      <vt:lpstr>Vehicle Heat and Cold Sources</vt:lpstr>
      <vt:lpstr>Vehicle Heat and Cold Sources (continued)</vt:lpstr>
      <vt:lpstr>Vehicle Heat and Cold Sources (continued)</vt:lpstr>
      <vt:lpstr>Vehicle Heat and Cold Sources (continued)</vt:lpstr>
      <vt:lpstr>Purpose of the HVAC System</vt:lpstr>
      <vt:lpstr>Air-Conditioning Components</vt:lpstr>
      <vt:lpstr>Compressor</vt:lpstr>
      <vt:lpstr>Compressor (continued)</vt:lpstr>
      <vt:lpstr>Compressor (continued)</vt:lpstr>
      <vt:lpstr>Compressor (continued)</vt:lpstr>
      <vt:lpstr>Compressor (continued)</vt:lpstr>
      <vt:lpstr>Condenser</vt:lpstr>
      <vt:lpstr>Condenser (continued)</vt:lpstr>
      <vt:lpstr>Condenser (continued)</vt:lpstr>
      <vt:lpstr>Pressure Regulating Devices</vt:lpstr>
      <vt:lpstr>Evaporator</vt:lpstr>
      <vt:lpstr>Evaporator (continued)</vt:lpstr>
      <vt:lpstr>Evaporator (continued)</vt:lpstr>
      <vt:lpstr>Evaporator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Gary Schwartz</dc:creator>
  <cp:lastModifiedBy>Hassan Hassoon</cp:lastModifiedBy>
  <cp:revision>115</cp:revision>
  <cp:lastPrinted>2012-07-07T00:09:31Z</cp:lastPrinted>
  <dcterms:created xsi:type="dcterms:W3CDTF">2012-07-06T15:59:57Z</dcterms:created>
  <dcterms:modified xsi:type="dcterms:W3CDTF">2025-02-26T11:38:42Z</dcterms:modified>
</cp:coreProperties>
</file>