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76" r:id="rId2"/>
    <p:sldId id="277" r:id="rId3"/>
    <p:sldId id="278" r:id="rId4"/>
    <p:sldId id="257" r:id="rId5"/>
    <p:sldId id="27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40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59E56-8B08-455C-BEAC-F75C6C975913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EAD9F-8060-4323-A6C5-981E6DC42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8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F9CAD-0AE4-4D27-A8BE-46A828B50C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06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2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4227" y="6587187"/>
            <a:ext cx="63500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64829" y="6587187"/>
            <a:ext cx="23622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3E3E3E"/>
                </a:solidFill>
                <a:latin typeface="Corbel"/>
                <a:cs typeface="Corbel"/>
              </a:defRPr>
            </a:lvl1pPr>
          </a:lstStyle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e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eg"/><Relationship Id="rId4" Type="http://schemas.openxmlformats.org/officeDocument/2006/relationships/image" Target="../media/image1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C1396-524A-62A2-8257-1B0D433BB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4937" y="1830432"/>
            <a:ext cx="4287254" cy="2282030"/>
          </a:xfrm>
        </p:spPr>
        <p:txBody>
          <a:bodyPr>
            <a:normAutofit/>
          </a:bodyPr>
          <a:lstStyle/>
          <a:p>
            <a:r>
              <a:rPr lang="en-US" sz="2400" b="1" cap="all" dirty="0">
                <a:solidFill>
                  <a:srgbClr val="FF0000"/>
                </a:solidFill>
              </a:rPr>
              <a:t>Electrical installation in </a:t>
            </a:r>
            <a:r>
              <a:rPr lang="en-US" sz="2400" b="1" cap="all" dirty="0" err="1">
                <a:solidFill>
                  <a:srgbClr val="FF0000"/>
                </a:solidFill>
              </a:rPr>
              <a:t>buildingS</a:t>
            </a:r>
            <a:endParaRPr lang="en-US" sz="4050" cap="al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97D5C-E785-D72F-C8CC-FA44B04E5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0340" y="3797196"/>
            <a:ext cx="4016448" cy="877420"/>
          </a:xfrm>
        </p:spPr>
        <p:txBody>
          <a:bodyPr>
            <a:noAutofit/>
          </a:bodyPr>
          <a:lstStyle/>
          <a:p>
            <a:pPr>
              <a:spcAft>
                <a:spcPts val="450"/>
              </a:spcAft>
            </a:pPr>
            <a:r>
              <a:rPr lang="en-US" sz="1050" b="1" dirty="0">
                <a:solidFill>
                  <a:srgbClr val="FF0000"/>
                </a:solidFill>
              </a:rPr>
              <a:t>Dr Hassan Hassoon ALDelfi</a:t>
            </a:r>
          </a:p>
          <a:p>
            <a:pPr marL="0" marR="0" algn="ctr" rtl="1">
              <a:tabLst>
                <a:tab pos="6647815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Sustainability and Human Response</a:t>
            </a:r>
          </a:p>
          <a:p>
            <a:pPr marL="0" marR="0" algn="ctr" rtl="1">
              <a:tabLst>
                <a:tab pos="6647815" algn="l"/>
              </a:tabLst>
            </a:pPr>
            <a:r>
              <a:rPr lang="en-US" sz="18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INDS  328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>
              <a:spcAft>
                <a:spcPts val="450"/>
              </a:spcAft>
            </a:pPr>
            <a:r>
              <a:rPr lang="en-US" sz="1050" dirty="0"/>
              <a:t>Semester2</a:t>
            </a:r>
          </a:p>
          <a:p>
            <a:pPr>
              <a:spcAft>
                <a:spcPts val="450"/>
              </a:spcAft>
            </a:pPr>
            <a:r>
              <a:rPr lang="en-US" sz="1050" dirty="0"/>
              <a:t>Week 9</a:t>
            </a:r>
          </a:p>
          <a:p>
            <a:pPr>
              <a:spcAft>
                <a:spcPts val="450"/>
              </a:spcAft>
            </a:pPr>
            <a:r>
              <a:rPr lang="en-US" sz="1050" dirty="0"/>
              <a:t>Date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A583D1-0187-937D-BA97-A4E9ED6DBA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930878" y="2216429"/>
            <a:ext cx="2425601" cy="2425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4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236" y="552957"/>
            <a:ext cx="731456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675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Sometimes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external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cabinet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used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for </a:t>
            </a:r>
            <a:r>
              <a:rPr sz="3200" dirty="0">
                <a:latin typeface="Corbel"/>
                <a:cs typeface="Corbel"/>
              </a:rPr>
              <a:t>easy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meter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reading.</a:t>
            </a:r>
            <a:r>
              <a:rPr sz="3200" spc="-2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located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an </a:t>
            </a:r>
            <a:r>
              <a:rPr sz="3200" dirty="0">
                <a:latin typeface="Corbel"/>
                <a:cs typeface="Corbel"/>
              </a:rPr>
              <a:t>outside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wall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shown</a:t>
            </a:r>
            <a:r>
              <a:rPr sz="3200" spc="-10" dirty="0">
                <a:latin typeface="Corbel"/>
                <a:cs typeface="Corbel"/>
              </a:rPr>
              <a:t> below.</a:t>
            </a:r>
            <a:endParaRPr sz="3200">
              <a:latin typeface="Corbel"/>
              <a:cs typeface="Corbe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9118" y="2263578"/>
            <a:ext cx="6150887" cy="419324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23508" y="6162852"/>
            <a:ext cx="2014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EXTERNAL</a:t>
            </a:r>
            <a:r>
              <a:rPr sz="1800" u="sng" spc="-30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CABINET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B09AD1-2823-B7DA-8D63-AC14E15DAB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636" y="638555"/>
              <a:ext cx="4073652" cy="4343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92836" y="1779777"/>
            <a:ext cx="8026400" cy="446532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8140" marR="56515" indent="-320675">
              <a:lnSpc>
                <a:spcPct val="90000"/>
              </a:lnSpc>
              <a:spcBef>
                <a:spcPts val="484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58140" algn="l"/>
              </a:tabLst>
            </a:pPr>
            <a:r>
              <a:rPr sz="3200" dirty="0">
                <a:latin typeface="Corbel"/>
                <a:cs typeface="Corbel"/>
              </a:rPr>
              <a:t>When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deciding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number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50" dirty="0">
                <a:latin typeface="Corbel"/>
                <a:cs typeface="Corbel"/>
              </a:rPr>
              <a:t>a </a:t>
            </a:r>
            <a:r>
              <a:rPr sz="3200" dirty="0">
                <a:latin typeface="Corbel"/>
                <a:cs typeface="Corbel"/>
              </a:rPr>
              <a:t>house,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useful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rule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is;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power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for </a:t>
            </a:r>
            <a:r>
              <a:rPr sz="3200" dirty="0">
                <a:latin typeface="Corbel"/>
                <a:cs typeface="Corbel"/>
              </a:rPr>
              <a:t>every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100m</a:t>
            </a:r>
            <a:r>
              <a:rPr sz="3150" b="1" baseline="25132" dirty="0">
                <a:latin typeface="Corbel"/>
                <a:cs typeface="Corbel"/>
              </a:rPr>
              <a:t>2</a:t>
            </a:r>
            <a:r>
              <a:rPr sz="3150" b="1" spc="270" baseline="25132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of</a:t>
            </a:r>
            <a:r>
              <a:rPr sz="3200" b="1" spc="-25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floor</a:t>
            </a:r>
            <a:r>
              <a:rPr sz="3200" b="1" spc="-30" dirty="0">
                <a:latin typeface="Corbel"/>
                <a:cs typeface="Corbel"/>
              </a:rPr>
              <a:t> </a:t>
            </a:r>
            <a:r>
              <a:rPr sz="3200" b="1" spc="-10" dirty="0">
                <a:latin typeface="Corbel"/>
                <a:cs typeface="Corbel"/>
              </a:rPr>
              <a:t>area</a:t>
            </a:r>
            <a:r>
              <a:rPr sz="3200" spc="-10" dirty="0">
                <a:latin typeface="Corbel"/>
                <a:cs typeface="Corbel"/>
              </a:rPr>
              <a:t>.</a:t>
            </a:r>
            <a:endParaRPr sz="3200">
              <a:latin typeface="Corbel"/>
              <a:cs typeface="Corbel"/>
            </a:endParaRPr>
          </a:p>
          <a:p>
            <a:pPr marL="358140" marR="30480" indent="-320675">
              <a:lnSpc>
                <a:spcPct val="90000"/>
              </a:lnSpc>
              <a:buChar char="◾"/>
              <a:tabLst>
                <a:tab pos="358140" algn="l"/>
                <a:tab pos="438784" algn="l"/>
                <a:tab pos="6727825" algn="l"/>
              </a:tabLst>
            </a:pPr>
            <a:r>
              <a:rPr sz="2550" dirty="0">
                <a:solidFill>
                  <a:srgbClr val="EFAC00"/>
                </a:solidFill>
                <a:latin typeface="Cambria"/>
                <a:cs typeface="Cambria"/>
              </a:rPr>
              <a:t>	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larger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houses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this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means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that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two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circuits </a:t>
            </a:r>
            <a:r>
              <a:rPr sz="3200" dirty="0">
                <a:latin typeface="Corbel"/>
                <a:cs typeface="Corbel"/>
              </a:rPr>
              <a:t>can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used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for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power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socket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outlets,</a:t>
            </a:r>
            <a:r>
              <a:rPr sz="3200" dirty="0">
                <a:latin typeface="Corbel"/>
                <a:cs typeface="Corbel"/>
              </a:rPr>
              <a:t>	in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50" dirty="0">
                <a:latin typeface="Corbel"/>
                <a:cs typeface="Corbel"/>
              </a:rPr>
              <a:t>a </a:t>
            </a:r>
            <a:r>
              <a:rPr sz="3200" spc="-10" dirty="0">
                <a:latin typeface="Corbel"/>
                <a:cs typeface="Corbel"/>
              </a:rPr>
              <a:t>two-</a:t>
            </a:r>
            <a:r>
              <a:rPr sz="3200" dirty="0">
                <a:latin typeface="Corbel"/>
                <a:cs typeface="Corbel"/>
              </a:rPr>
              <a:t>storey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house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this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would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for </a:t>
            </a:r>
            <a:r>
              <a:rPr sz="3200" dirty="0">
                <a:latin typeface="Corbel"/>
                <a:cs typeface="Corbel"/>
              </a:rPr>
              <a:t>upstairs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for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downstairs.</a:t>
            </a:r>
            <a:endParaRPr sz="3200">
              <a:latin typeface="Corbel"/>
              <a:cs typeface="Corbel"/>
            </a:endParaRPr>
          </a:p>
          <a:p>
            <a:pPr marL="358140" marR="331470" indent="-320675">
              <a:lnSpc>
                <a:spcPct val="90000"/>
              </a:lnSpc>
              <a:buChar char="◾"/>
              <a:tabLst>
                <a:tab pos="358140" algn="l"/>
                <a:tab pos="438784" algn="l"/>
              </a:tabLst>
            </a:pPr>
            <a:r>
              <a:rPr sz="2550" dirty="0">
                <a:solidFill>
                  <a:srgbClr val="EFAC00"/>
                </a:solidFill>
                <a:latin typeface="Cambria"/>
                <a:cs typeface="Cambria"/>
              </a:rPr>
              <a:t>	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some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larger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houses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separate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power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also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installed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garage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/</a:t>
            </a:r>
            <a:r>
              <a:rPr sz="3200" spc="-10" dirty="0">
                <a:latin typeface="Corbel"/>
                <a:cs typeface="Corbel"/>
              </a:rPr>
              <a:t> utility </a:t>
            </a:r>
            <a:r>
              <a:rPr sz="3200" spc="-20" dirty="0">
                <a:latin typeface="Corbel"/>
                <a:cs typeface="Corbel"/>
              </a:rPr>
              <a:t>area</a:t>
            </a:r>
            <a:endParaRPr sz="3200"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26EBF13-559E-AE65-AFAE-0ED90691148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8236" y="552957"/>
            <a:ext cx="7916545" cy="5391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91440" indent="-320675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In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all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domestic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installations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separate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power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required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for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cooker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since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electrical</a:t>
            </a:r>
            <a:r>
              <a:rPr sz="3200" spc="-7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demand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likely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high.</a:t>
            </a:r>
            <a:r>
              <a:rPr sz="3200" spc="-24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immersion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heater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hot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water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cylinder </a:t>
            </a:r>
            <a:r>
              <a:rPr sz="3200" dirty="0">
                <a:latin typeface="Corbel"/>
                <a:cs typeface="Corbel"/>
              </a:rPr>
              <a:t>can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also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supplied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separate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circuit </a:t>
            </a:r>
            <a:r>
              <a:rPr sz="3200" dirty="0">
                <a:latin typeface="Corbel"/>
                <a:cs typeface="Corbel"/>
              </a:rPr>
              <a:t>since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3kW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load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quite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high.</a:t>
            </a:r>
            <a:endParaRPr sz="3200" dirty="0">
              <a:latin typeface="Corbel"/>
              <a:cs typeface="Corbel"/>
            </a:endParaRPr>
          </a:p>
          <a:p>
            <a:pPr marL="332740" marR="5080" indent="-320675" algn="just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b="1" dirty="0">
                <a:latin typeface="Corbel"/>
                <a:cs typeface="Corbel"/>
              </a:rPr>
              <a:t>Ring</a:t>
            </a:r>
            <a:r>
              <a:rPr sz="3200" b="1" spc="-20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circuits</a:t>
            </a:r>
            <a:r>
              <a:rPr sz="3200" b="1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are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used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safe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economic </a:t>
            </a:r>
            <a:r>
              <a:rPr sz="3200" dirty="0">
                <a:latin typeface="Corbel"/>
                <a:cs typeface="Corbel"/>
              </a:rPr>
              <a:t>method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distribution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electricity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socket outlets.</a:t>
            </a:r>
            <a:endParaRPr sz="3200" dirty="0">
              <a:latin typeface="Corbel"/>
              <a:cs typeface="Corbel"/>
            </a:endParaRPr>
          </a:p>
          <a:p>
            <a:pPr marL="332740" marR="150495" indent="-320675" algn="just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Many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consumer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unit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manufacturers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produce </a:t>
            </a:r>
            <a:r>
              <a:rPr sz="3200" dirty="0">
                <a:latin typeface="Corbel"/>
                <a:cs typeface="Corbel"/>
              </a:rPr>
              <a:t>8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way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12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way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units.</a:t>
            </a:r>
            <a:endParaRPr sz="3200" dirty="0">
              <a:latin typeface="Corbel"/>
              <a:cs typeface="Corb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AC06B6-1128-2ACA-3D41-60A4857F4B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2974" y="512210"/>
            <a:ext cx="6587824" cy="59809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D4D82D-8888-1993-3647-DBFE567A7C5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4287" y="91930"/>
            <a:ext cx="8489791" cy="655462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3113C0-ABFE-852B-CA5E-D0D4805377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9787" y="565404"/>
              <a:ext cx="7082027" cy="54863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18236" y="1779777"/>
            <a:ext cx="7807325" cy="446532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32740" marR="114300" indent="-320675">
              <a:lnSpc>
                <a:spcPct val="90000"/>
              </a:lnSpc>
              <a:spcBef>
                <a:spcPts val="484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Protection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against</a:t>
            </a:r>
            <a:r>
              <a:rPr sz="3200" spc="-8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</a:t>
            </a:r>
            <a:r>
              <a:rPr sz="3200" spc="-8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shock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provided </a:t>
            </a:r>
            <a:r>
              <a:rPr sz="3200" dirty="0">
                <a:latin typeface="Corbel"/>
                <a:cs typeface="Corbel"/>
              </a:rPr>
              <a:t>by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insulating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placing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live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parts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out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of </a:t>
            </a:r>
            <a:r>
              <a:rPr sz="3200" dirty="0">
                <a:latin typeface="Corbel"/>
                <a:cs typeface="Corbel"/>
              </a:rPr>
              <a:t>reach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suitable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enclosures,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earthing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and </a:t>
            </a:r>
            <a:r>
              <a:rPr sz="3200" dirty="0">
                <a:latin typeface="Corbel"/>
                <a:cs typeface="Corbel"/>
              </a:rPr>
              <a:t>bonding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metal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work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providing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fuses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or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breakers.</a:t>
            </a:r>
            <a:endParaRPr sz="3200">
              <a:latin typeface="Corbel"/>
              <a:cs typeface="Corbel"/>
            </a:endParaRPr>
          </a:p>
          <a:p>
            <a:pPr marL="332740" marR="5080" indent="-320675">
              <a:lnSpc>
                <a:spcPct val="9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fuse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miniature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breaker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(MCB)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will </a:t>
            </a:r>
            <a:r>
              <a:rPr sz="3200" dirty="0">
                <a:latin typeface="Corbel"/>
                <a:cs typeface="Corbel"/>
              </a:rPr>
              <a:t>disconnect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automatically</a:t>
            </a:r>
            <a:r>
              <a:rPr sz="3200" spc="-8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before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overload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current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can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cause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rise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35" dirty="0">
                <a:latin typeface="Corbel"/>
                <a:cs typeface="Corbel"/>
              </a:rPr>
              <a:t>in </a:t>
            </a:r>
            <a:r>
              <a:rPr sz="3200" dirty="0">
                <a:latin typeface="Corbel"/>
                <a:cs typeface="Corbel"/>
              </a:rPr>
              <a:t>temperature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which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would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damage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spc="-10" dirty="0">
                <a:latin typeface="Corbel"/>
                <a:cs typeface="Corbel"/>
              </a:rPr>
              <a:t>installation.</a:t>
            </a:r>
            <a:endParaRPr sz="3200"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D1F5D8-A544-0B7C-D978-8158B9CA91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8236" y="504189"/>
            <a:ext cx="7877175" cy="57823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32740" marR="140970" indent="-320675">
              <a:lnSpc>
                <a:spcPct val="90000"/>
              </a:lnSpc>
              <a:spcBef>
                <a:spcPts val="484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An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isolator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mechanical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device,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which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is </a:t>
            </a:r>
            <a:r>
              <a:rPr sz="3200" dirty="0">
                <a:latin typeface="Corbel"/>
                <a:cs typeface="Corbel"/>
              </a:rPr>
              <a:t>opened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manually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provided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so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that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whole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installation,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one </a:t>
            </a:r>
            <a:r>
              <a:rPr sz="3200" dirty="0">
                <a:latin typeface="Corbel"/>
                <a:cs typeface="Corbel"/>
              </a:rPr>
              <a:t>piece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equipment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may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cut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off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live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supply.</a:t>
            </a:r>
            <a:endParaRPr sz="3200">
              <a:latin typeface="Corbel"/>
              <a:cs typeface="Corbel"/>
            </a:endParaRPr>
          </a:p>
          <a:p>
            <a:pPr marL="332740" marR="322580" indent="-320675">
              <a:lnSpc>
                <a:spcPct val="9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In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addition,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means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switching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off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for </a:t>
            </a:r>
            <a:r>
              <a:rPr sz="3200" dirty="0">
                <a:latin typeface="Corbel"/>
                <a:cs typeface="Corbel"/>
              </a:rPr>
              <a:t>maintenance</a:t>
            </a:r>
            <a:r>
              <a:rPr sz="3200" spc="-7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emergency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switching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must </a:t>
            </a:r>
            <a:r>
              <a:rPr sz="3200" dirty="0">
                <a:latin typeface="Corbel"/>
                <a:cs typeface="Corbel"/>
              </a:rPr>
              <a:t>also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provided.</a:t>
            </a:r>
            <a:endParaRPr sz="3200">
              <a:latin typeface="Corbel"/>
              <a:cs typeface="Corbel"/>
            </a:endParaRPr>
          </a:p>
          <a:p>
            <a:pPr marL="332740" marR="5080" indent="-320675">
              <a:lnSpc>
                <a:spcPct val="9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In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practice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it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aim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bring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Electrical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appliance</a:t>
            </a:r>
            <a:r>
              <a:rPr sz="3200" spc="-7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with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as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small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loss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of </a:t>
            </a:r>
            <a:r>
              <a:rPr sz="3200" dirty="0">
                <a:latin typeface="Corbel"/>
                <a:cs typeface="Corbel"/>
              </a:rPr>
              <a:t>voltage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through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conductor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as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possible.</a:t>
            </a:r>
            <a:endParaRPr sz="3200">
              <a:latin typeface="Corbel"/>
              <a:cs typeface="Corbel"/>
            </a:endParaRPr>
          </a:p>
          <a:p>
            <a:pPr marL="332740" marR="636270" indent="-320675">
              <a:lnSpc>
                <a:spcPts val="3460"/>
              </a:lnSpc>
              <a:spcBef>
                <a:spcPts val="50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This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means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that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wiring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must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have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smallest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resistance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that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economical</a:t>
            </a:r>
            <a:endParaRPr sz="3200">
              <a:latin typeface="Corbel"/>
              <a:cs typeface="Corb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D257AD-E914-BC1F-9BA0-5F7E9FF7C4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068" y="585216"/>
              <a:ext cx="7661148" cy="49987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18236" y="1830070"/>
            <a:ext cx="766127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marR="5080" indent="-320675">
              <a:lnSpc>
                <a:spcPct val="100000"/>
              </a:lnSpc>
              <a:spcBef>
                <a:spcPts val="100"/>
              </a:spcBef>
              <a:buClr>
                <a:srgbClr val="EFAC00"/>
              </a:buClr>
              <a:buSzPct val="80000"/>
              <a:buFont typeface="Cambria"/>
              <a:buChar char="◾"/>
              <a:tabLst>
                <a:tab pos="332740" algn="l"/>
              </a:tabLst>
            </a:pPr>
            <a:r>
              <a:rPr sz="3000" dirty="0">
                <a:latin typeface="Corbel"/>
                <a:cs typeface="Corbel"/>
              </a:rPr>
              <a:t>The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electrical</a:t>
            </a:r>
            <a:r>
              <a:rPr sz="3000" spc="-60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distribution</a:t>
            </a:r>
            <a:r>
              <a:rPr sz="3000" spc="-3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system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in</a:t>
            </a:r>
            <a:r>
              <a:rPr sz="3000" spc="-4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high</a:t>
            </a:r>
            <a:r>
              <a:rPr sz="3000" spc="-30" dirty="0">
                <a:latin typeface="Corbel"/>
                <a:cs typeface="Corbel"/>
              </a:rPr>
              <a:t> </a:t>
            </a:r>
            <a:r>
              <a:rPr sz="3000" spc="-20" dirty="0">
                <a:latin typeface="Corbel"/>
                <a:cs typeface="Corbel"/>
              </a:rPr>
              <a:t>rise </a:t>
            </a:r>
            <a:r>
              <a:rPr sz="3000" dirty="0">
                <a:latin typeface="Corbel"/>
                <a:cs typeface="Corbel"/>
              </a:rPr>
              <a:t>flats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and</a:t>
            </a:r>
            <a:r>
              <a:rPr sz="3000" spc="-4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office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buildings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uses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a</a:t>
            </a:r>
            <a:r>
              <a:rPr sz="3000" spc="-30" dirty="0">
                <a:latin typeface="Corbel"/>
                <a:cs typeface="Corbel"/>
              </a:rPr>
              <a:t> </a:t>
            </a:r>
            <a:r>
              <a:rPr sz="3000" dirty="0">
                <a:solidFill>
                  <a:srgbClr val="D9243D"/>
                </a:solidFill>
                <a:latin typeface="Corbel"/>
                <a:cs typeface="Corbel"/>
              </a:rPr>
              <a:t>busbar</a:t>
            </a:r>
            <a:r>
              <a:rPr sz="3000" spc="-4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000" spc="-10" dirty="0">
                <a:solidFill>
                  <a:srgbClr val="D9243D"/>
                </a:solidFill>
                <a:latin typeface="Corbel"/>
                <a:cs typeface="Corbel"/>
              </a:rPr>
              <a:t>system</a:t>
            </a:r>
            <a:r>
              <a:rPr sz="3000" spc="-10" dirty="0">
                <a:latin typeface="Corbel"/>
                <a:cs typeface="Corbel"/>
              </a:rPr>
              <a:t>.</a:t>
            </a:r>
            <a:endParaRPr sz="3000">
              <a:latin typeface="Corbel"/>
              <a:cs typeface="Corbel"/>
            </a:endParaRPr>
          </a:p>
          <a:p>
            <a:pPr marL="332740" marR="213360" indent="-320675">
              <a:lnSpc>
                <a:spcPct val="100000"/>
              </a:lnSpc>
              <a:buClr>
                <a:srgbClr val="EFAC00"/>
              </a:buClr>
              <a:buSzPct val="80000"/>
              <a:buFont typeface="Cambria"/>
              <a:buChar char="◾"/>
              <a:tabLst>
                <a:tab pos="332740" algn="l"/>
              </a:tabLst>
            </a:pPr>
            <a:r>
              <a:rPr sz="3000" dirty="0">
                <a:latin typeface="Corbel"/>
                <a:cs typeface="Corbel"/>
              </a:rPr>
              <a:t>A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busbar</a:t>
            </a:r>
            <a:r>
              <a:rPr sz="3000" spc="-1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is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a</a:t>
            </a:r>
            <a:r>
              <a:rPr sz="3000" spc="-10" dirty="0">
                <a:latin typeface="Corbel"/>
                <a:cs typeface="Corbel"/>
              </a:rPr>
              <a:t> </a:t>
            </a:r>
            <a:r>
              <a:rPr sz="3000" b="1" dirty="0">
                <a:solidFill>
                  <a:srgbClr val="D9243D"/>
                </a:solidFill>
                <a:latin typeface="Corbel"/>
                <a:cs typeface="Corbel"/>
              </a:rPr>
              <a:t>solid</a:t>
            </a:r>
            <a:r>
              <a:rPr sz="3000" b="1" spc="-3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000" b="1" dirty="0">
                <a:solidFill>
                  <a:srgbClr val="D9243D"/>
                </a:solidFill>
                <a:latin typeface="Corbel"/>
                <a:cs typeface="Corbel"/>
              </a:rPr>
              <a:t>copper</a:t>
            </a:r>
            <a:r>
              <a:rPr sz="3000" b="1" spc="-2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000" b="1" dirty="0">
                <a:solidFill>
                  <a:srgbClr val="D9243D"/>
                </a:solidFill>
                <a:latin typeface="Corbel"/>
                <a:cs typeface="Corbel"/>
              </a:rPr>
              <a:t>bar</a:t>
            </a:r>
            <a:r>
              <a:rPr sz="3000" b="1" spc="-5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that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carries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spc="-25" dirty="0">
                <a:latin typeface="Corbel"/>
                <a:cs typeface="Corbel"/>
              </a:rPr>
              <a:t>the </a:t>
            </a:r>
            <a:r>
              <a:rPr sz="3000" dirty="0">
                <a:latin typeface="Corbel"/>
                <a:cs typeface="Corbel"/>
              </a:rPr>
              <a:t>electrical</a:t>
            </a:r>
            <a:r>
              <a:rPr sz="3000" spc="-70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current.</a:t>
            </a:r>
            <a:endParaRPr sz="3000">
              <a:latin typeface="Corbel"/>
              <a:cs typeface="Corbel"/>
            </a:endParaRPr>
          </a:p>
          <a:p>
            <a:pPr marL="332740" marR="222250" indent="-320675">
              <a:lnSpc>
                <a:spcPct val="100000"/>
              </a:lnSpc>
              <a:buClr>
                <a:srgbClr val="EFAC00"/>
              </a:buClr>
              <a:buSzPct val="80000"/>
              <a:buFont typeface="Cambria"/>
              <a:buChar char="◾"/>
              <a:tabLst>
                <a:tab pos="332740" algn="l"/>
              </a:tabLst>
            </a:pPr>
            <a:r>
              <a:rPr sz="3000" dirty="0">
                <a:latin typeface="Corbel"/>
                <a:cs typeface="Corbel"/>
              </a:rPr>
              <a:t>The</a:t>
            </a:r>
            <a:r>
              <a:rPr sz="3000" spc="-7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busbars</a:t>
            </a:r>
            <a:r>
              <a:rPr sz="3000" spc="-4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run</a:t>
            </a:r>
            <a:r>
              <a:rPr sz="3000" spc="-6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vertically</a:t>
            </a:r>
            <a:r>
              <a:rPr sz="3000" spc="-6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inside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trunking</a:t>
            </a:r>
            <a:r>
              <a:rPr sz="3000" spc="-55" dirty="0">
                <a:latin typeface="Corbel"/>
                <a:cs typeface="Corbel"/>
              </a:rPr>
              <a:t> </a:t>
            </a:r>
            <a:r>
              <a:rPr sz="3000" spc="-25" dirty="0">
                <a:latin typeface="Corbel"/>
                <a:cs typeface="Corbel"/>
              </a:rPr>
              <a:t>and </a:t>
            </a:r>
            <a:r>
              <a:rPr sz="3000" dirty="0">
                <a:latin typeface="Corbel"/>
                <a:cs typeface="Corbel"/>
              </a:rPr>
              <a:t>are</a:t>
            </a:r>
            <a:r>
              <a:rPr sz="3000" spc="-6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supported</a:t>
            </a:r>
            <a:r>
              <a:rPr sz="3000" spc="-7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by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insulated</a:t>
            </a:r>
            <a:r>
              <a:rPr sz="3000" spc="-3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bars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across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spc="-25" dirty="0">
                <a:latin typeface="Corbel"/>
                <a:cs typeface="Corbel"/>
              </a:rPr>
              <a:t>the </a:t>
            </a:r>
            <a:r>
              <a:rPr sz="3000" dirty="0">
                <a:latin typeface="Corbel"/>
                <a:cs typeface="Corbel"/>
              </a:rPr>
              <a:t>trunking</a:t>
            </a:r>
            <a:r>
              <a:rPr sz="3000" spc="-114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chamber.</a:t>
            </a:r>
            <a:endParaRPr sz="3000">
              <a:latin typeface="Corbel"/>
              <a:cs typeface="Corbel"/>
            </a:endParaRPr>
          </a:p>
          <a:p>
            <a:pPr marL="332740" marR="12700" indent="-320675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80000"/>
              <a:buFont typeface="Cambria"/>
              <a:buChar char="◾"/>
              <a:tabLst>
                <a:tab pos="332740" algn="l"/>
              </a:tabLst>
            </a:pPr>
            <a:r>
              <a:rPr sz="3000" dirty="0">
                <a:latin typeface="Corbel"/>
                <a:cs typeface="Corbel"/>
              </a:rPr>
              <a:t>The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electrical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supply</a:t>
            </a:r>
            <a:r>
              <a:rPr sz="3000" spc="-4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to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each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floor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is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connected </a:t>
            </a:r>
            <a:r>
              <a:rPr sz="3000" dirty="0">
                <a:latin typeface="Corbel"/>
                <a:cs typeface="Corbel"/>
              </a:rPr>
              <a:t>to</a:t>
            </a:r>
            <a:r>
              <a:rPr sz="3000" spc="-2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the</a:t>
            </a:r>
            <a:r>
              <a:rPr sz="3000" spc="-3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rising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main</a:t>
            </a:r>
            <a:r>
              <a:rPr sz="3000" spc="-1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by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means</a:t>
            </a:r>
            <a:r>
              <a:rPr sz="3000" spc="-1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of</a:t>
            </a:r>
            <a:r>
              <a:rPr sz="3000" spc="-35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tap-</a:t>
            </a:r>
            <a:r>
              <a:rPr sz="3000" dirty="0">
                <a:latin typeface="Corbel"/>
                <a:cs typeface="Corbel"/>
              </a:rPr>
              <a:t>off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units.</a:t>
            </a:r>
            <a:endParaRPr sz="3000"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25566A-891E-2FA0-200F-C235E4A026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89889" y="909904"/>
            <a:ext cx="7933055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325755" indent="-320040" algn="just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sz="3200" spc="-75" dirty="0">
                <a:latin typeface="Corbel"/>
                <a:cs typeface="Corbel"/>
              </a:rPr>
              <a:t>To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balance</a:t>
            </a:r>
            <a:r>
              <a:rPr sz="3200" spc="-8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electrical</a:t>
            </a:r>
            <a:r>
              <a:rPr sz="3200" spc="-7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distribution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across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the </a:t>
            </a:r>
            <a:r>
              <a:rPr sz="3200" dirty="0">
                <a:latin typeface="Corbel"/>
                <a:cs typeface="Corbel"/>
              </a:rPr>
              <a:t>phases,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connections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each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floor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should</a:t>
            </a:r>
            <a:r>
              <a:rPr sz="3200" spc="-25" dirty="0">
                <a:latin typeface="Corbel"/>
                <a:cs typeface="Corbel"/>
              </a:rPr>
              <a:t> be </a:t>
            </a:r>
            <a:r>
              <a:rPr sz="3200" dirty="0">
                <a:latin typeface="Corbel"/>
                <a:cs typeface="Corbel"/>
              </a:rPr>
              <a:t>spread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between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phase</a:t>
            </a:r>
            <a:r>
              <a:rPr sz="3200" spc="-10" dirty="0">
                <a:latin typeface="Corbel"/>
                <a:cs typeface="Corbel"/>
              </a:rPr>
              <a:t> bars.</a:t>
            </a:r>
            <a:endParaRPr sz="3200">
              <a:latin typeface="Corbel"/>
              <a:cs typeface="Corbel"/>
            </a:endParaRPr>
          </a:p>
          <a:p>
            <a:pPr marL="332105" marR="216535" indent="-320040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sz="3200" spc="-75" dirty="0">
                <a:latin typeface="Corbel"/>
                <a:cs typeface="Corbel"/>
              </a:rPr>
              <a:t>To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prevent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spread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fire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smoke,</a:t>
            </a:r>
            <a:r>
              <a:rPr sz="3200" spc="-90" dirty="0">
                <a:latin typeface="Corbel"/>
                <a:cs typeface="Corbel"/>
              </a:rPr>
              <a:t> </a:t>
            </a:r>
            <a:r>
              <a:rPr sz="3200" spc="-20" dirty="0">
                <a:solidFill>
                  <a:srgbClr val="D9243D"/>
                </a:solidFill>
                <a:latin typeface="Corbel"/>
                <a:cs typeface="Corbel"/>
              </a:rPr>
              <a:t>fire </a:t>
            </a:r>
            <a:r>
              <a:rPr sz="3200" dirty="0">
                <a:solidFill>
                  <a:srgbClr val="D9243D"/>
                </a:solidFill>
                <a:latin typeface="Corbel"/>
                <a:cs typeface="Corbel"/>
              </a:rPr>
              <a:t>barriers</a:t>
            </a:r>
            <a:r>
              <a:rPr sz="3200" spc="-2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are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incorporated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with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7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busbar </a:t>
            </a:r>
            <a:r>
              <a:rPr sz="3200" dirty="0">
                <a:latin typeface="Corbel"/>
                <a:cs typeface="Corbel"/>
              </a:rPr>
              <a:t>chamber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at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each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compartment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floor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level.</a:t>
            </a:r>
            <a:endParaRPr sz="3200">
              <a:latin typeface="Corbel"/>
              <a:cs typeface="Corbel"/>
            </a:endParaRPr>
          </a:p>
          <a:p>
            <a:pPr marL="332105" marR="5080" indent="-320040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chamber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must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also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fire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stopped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25" dirty="0">
                <a:latin typeface="Corbel"/>
                <a:cs typeface="Corbel"/>
              </a:rPr>
              <a:t> the </a:t>
            </a:r>
            <a:r>
              <a:rPr sz="3200" dirty="0">
                <a:latin typeface="Corbel"/>
                <a:cs typeface="Corbel"/>
              </a:rPr>
              <a:t>full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depth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 the </a:t>
            </a:r>
            <a:r>
              <a:rPr sz="3200" spc="-10" dirty="0">
                <a:latin typeface="Corbel"/>
                <a:cs typeface="Corbel"/>
              </a:rPr>
              <a:t>floor.</a:t>
            </a:r>
            <a:endParaRPr sz="3200">
              <a:latin typeface="Corbel"/>
              <a:cs typeface="Corb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8D6A38-CDDE-95C4-9107-BF75F18A3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212" y="266700"/>
              <a:ext cx="4741164" cy="505967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18236" y="1747773"/>
            <a:ext cx="7682230" cy="450723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41300" marR="5080" indent="-229235">
              <a:lnSpc>
                <a:spcPts val="2880"/>
              </a:lnSpc>
              <a:spcBef>
                <a:spcPts val="795"/>
              </a:spcBef>
              <a:buClr>
                <a:srgbClr val="EFAC00"/>
              </a:buClr>
              <a:buSzPct val="80000"/>
              <a:buFont typeface="Cambria"/>
              <a:buChar char="◾"/>
              <a:tabLst>
                <a:tab pos="241300" algn="l"/>
                <a:tab pos="332740" algn="l"/>
              </a:tabLst>
            </a:pPr>
            <a:r>
              <a:rPr sz="3000" dirty="0">
                <a:latin typeface="Corbel"/>
                <a:cs typeface="Corbel"/>
              </a:rPr>
              <a:t>	The</a:t>
            </a:r>
            <a:r>
              <a:rPr sz="3000" spc="-2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types</a:t>
            </a:r>
            <a:r>
              <a:rPr sz="3000" spc="-5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of</a:t>
            </a:r>
            <a:r>
              <a:rPr sz="3000" spc="-2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light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fitting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that</a:t>
            </a:r>
            <a:r>
              <a:rPr sz="3000" spc="-2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we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use</a:t>
            </a:r>
            <a:r>
              <a:rPr sz="3000" spc="-2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in</a:t>
            </a:r>
            <a:r>
              <a:rPr sz="3000" spc="-25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modern </a:t>
            </a:r>
            <a:r>
              <a:rPr sz="3000" dirty="0">
                <a:latin typeface="Corbel"/>
                <a:cs typeface="Corbel"/>
              </a:rPr>
              <a:t>buildings</a:t>
            </a:r>
            <a:r>
              <a:rPr sz="3000" spc="-4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can</a:t>
            </a:r>
            <a:r>
              <a:rPr sz="3000" spc="-7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be</a:t>
            </a:r>
            <a:r>
              <a:rPr sz="3000" spc="-6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divided</a:t>
            </a:r>
            <a:r>
              <a:rPr sz="3000" spc="-45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into</a:t>
            </a:r>
            <a:r>
              <a:rPr sz="3000" spc="-70" dirty="0">
                <a:latin typeface="Corbel"/>
                <a:cs typeface="Corbel"/>
              </a:rPr>
              <a:t> </a:t>
            </a:r>
            <a:r>
              <a:rPr sz="3000" dirty="0">
                <a:latin typeface="Corbel"/>
                <a:cs typeface="Corbel"/>
              </a:rPr>
              <a:t>five</a:t>
            </a:r>
            <a:r>
              <a:rPr sz="3000" spc="-75" dirty="0">
                <a:latin typeface="Corbel"/>
                <a:cs typeface="Corbel"/>
              </a:rPr>
              <a:t> </a:t>
            </a:r>
            <a:r>
              <a:rPr sz="3000" spc="-10" dirty="0">
                <a:latin typeface="Corbel"/>
                <a:cs typeface="Corbel"/>
              </a:rPr>
              <a:t>sections.</a:t>
            </a:r>
            <a:endParaRPr sz="3000">
              <a:latin typeface="Corbel"/>
              <a:cs typeface="Corbel"/>
            </a:endParaRPr>
          </a:p>
          <a:p>
            <a:pPr marL="617855" indent="-605155">
              <a:lnSpc>
                <a:spcPct val="100000"/>
              </a:lnSpc>
              <a:spcBef>
                <a:spcPts val="2185"/>
              </a:spcBef>
              <a:buAutoNum type="arabicPeriod"/>
              <a:tabLst>
                <a:tab pos="617855" algn="l"/>
              </a:tabLst>
            </a:pPr>
            <a:r>
              <a:rPr sz="3000" b="1" dirty="0">
                <a:latin typeface="Corbel"/>
                <a:cs typeface="Corbel"/>
              </a:rPr>
              <a:t>Decorative</a:t>
            </a:r>
            <a:r>
              <a:rPr sz="3000" b="1" spc="-114" dirty="0">
                <a:latin typeface="Corbel"/>
                <a:cs typeface="Corbel"/>
              </a:rPr>
              <a:t> </a:t>
            </a:r>
            <a:r>
              <a:rPr sz="3000" b="1" spc="-10" dirty="0">
                <a:latin typeface="Corbel"/>
                <a:cs typeface="Corbel"/>
              </a:rPr>
              <a:t>lighting</a:t>
            </a:r>
            <a:endParaRPr sz="3000">
              <a:latin typeface="Corbel"/>
              <a:cs typeface="Corbel"/>
            </a:endParaRPr>
          </a:p>
          <a:p>
            <a:pPr marL="619125" indent="-606425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619125" algn="l"/>
              </a:tabLst>
            </a:pPr>
            <a:r>
              <a:rPr sz="3000" b="1" dirty="0">
                <a:latin typeface="Corbel"/>
                <a:cs typeface="Corbel"/>
              </a:rPr>
              <a:t>Commercial</a:t>
            </a:r>
            <a:r>
              <a:rPr sz="3000" b="1" spc="-60" dirty="0">
                <a:latin typeface="Corbel"/>
                <a:cs typeface="Corbel"/>
              </a:rPr>
              <a:t> </a:t>
            </a:r>
            <a:r>
              <a:rPr sz="3000" b="1" spc="-10" dirty="0">
                <a:latin typeface="Corbel"/>
                <a:cs typeface="Corbel"/>
              </a:rPr>
              <a:t>lighting</a:t>
            </a:r>
            <a:endParaRPr sz="3000">
              <a:latin typeface="Corbel"/>
              <a:cs typeface="Corbel"/>
            </a:endParaRPr>
          </a:p>
          <a:p>
            <a:pPr marL="614680" indent="-601980">
              <a:lnSpc>
                <a:spcPct val="100000"/>
              </a:lnSpc>
              <a:spcBef>
                <a:spcPts val="2165"/>
              </a:spcBef>
              <a:buAutoNum type="arabicPeriod"/>
              <a:tabLst>
                <a:tab pos="614680" algn="l"/>
              </a:tabLst>
            </a:pPr>
            <a:r>
              <a:rPr sz="3000" b="1" dirty="0">
                <a:latin typeface="Corbel"/>
                <a:cs typeface="Corbel"/>
              </a:rPr>
              <a:t>Industrial</a:t>
            </a:r>
            <a:r>
              <a:rPr sz="3000" b="1" spc="-135" dirty="0">
                <a:latin typeface="Corbel"/>
                <a:cs typeface="Corbel"/>
              </a:rPr>
              <a:t> </a:t>
            </a:r>
            <a:r>
              <a:rPr sz="3000" b="1" spc="-10" dirty="0">
                <a:latin typeface="Corbel"/>
                <a:cs typeface="Corbel"/>
              </a:rPr>
              <a:t>lighting</a:t>
            </a:r>
            <a:endParaRPr sz="3000">
              <a:latin typeface="Corbel"/>
              <a:cs typeface="Corbel"/>
            </a:endParaRPr>
          </a:p>
          <a:p>
            <a:pPr marL="629920" indent="-61722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629920" algn="l"/>
              </a:tabLst>
            </a:pPr>
            <a:r>
              <a:rPr sz="3000" b="1" dirty="0">
                <a:latin typeface="Corbel"/>
                <a:cs typeface="Corbel"/>
              </a:rPr>
              <a:t>Outdoor</a:t>
            </a:r>
            <a:r>
              <a:rPr sz="3000" b="1" spc="-120" dirty="0">
                <a:latin typeface="Corbel"/>
                <a:cs typeface="Corbel"/>
              </a:rPr>
              <a:t> </a:t>
            </a:r>
            <a:r>
              <a:rPr sz="3000" b="1" spc="-10" dirty="0">
                <a:latin typeface="Corbel"/>
                <a:cs typeface="Corbel"/>
              </a:rPr>
              <a:t>lighting</a:t>
            </a:r>
            <a:endParaRPr sz="3000">
              <a:latin typeface="Corbel"/>
              <a:cs typeface="Corbel"/>
            </a:endParaRPr>
          </a:p>
          <a:p>
            <a:pPr marL="614680" indent="-60198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614680" algn="l"/>
              </a:tabLst>
            </a:pPr>
            <a:r>
              <a:rPr sz="3000" b="1" dirty="0">
                <a:latin typeface="Corbel"/>
                <a:cs typeface="Corbel"/>
              </a:rPr>
              <a:t>Emergency</a:t>
            </a:r>
            <a:r>
              <a:rPr sz="3000" b="1" spc="-25" dirty="0">
                <a:latin typeface="Corbel"/>
                <a:cs typeface="Corbel"/>
              </a:rPr>
              <a:t> </a:t>
            </a:r>
            <a:r>
              <a:rPr sz="3000" b="1" spc="-10" dirty="0">
                <a:latin typeface="Corbel"/>
                <a:cs typeface="Corbel"/>
              </a:rPr>
              <a:t>lighting</a:t>
            </a:r>
            <a:endParaRPr sz="3000">
              <a:latin typeface="Corbel"/>
              <a:cs typeface="Corbel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39060" y="3857637"/>
            <a:ext cx="4204939" cy="2183765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771319-2DDF-2D29-E83D-705ECC93FF0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9549C-3148-3191-BA73-F0E783C1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4" y="1509849"/>
            <a:ext cx="7344156" cy="1145309"/>
          </a:xfrm>
        </p:spPr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DF8E1-05B8-E528-AEFD-EBAA7747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634" y="2775637"/>
            <a:ext cx="7344156" cy="2555897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Power supply to buildings</a:t>
            </a:r>
          </a:p>
          <a:p>
            <a:r>
              <a:rPr lang="en-US" dirty="0">
                <a:latin typeface="+mj-lt"/>
              </a:rPr>
              <a:t>Single and three phase power supply</a:t>
            </a:r>
          </a:p>
          <a:p>
            <a:r>
              <a:rPr lang="en-US" dirty="0">
                <a:latin typeface="+mj-lt"/>
              </a:rPr>
              <a:t>Power distribution in building </a:t>
            </a:r>
          </a:p>
          <a:p>
            <a:r>
              <a:rPr lang="en-US" dirty="0">
                <a:latin typeface="+mj-lt"/>
              </a:rPr>
              <a:t>Power circuits to serve specific functions in buildings.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F12D6-AF99-23FD-B4C2-EB903677B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45928" y="939146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3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5591" y="272795"/>
              <a:ext cx="3557016" cy="49987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92836" y="1828545"/>
            <a:ext cx="7922895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Quantity</a:t>
            </a:r>
            <a:r>
              <a:rPr sz="3200" b="1" u="sng" spc="-70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of</a:t>
            </a:r>
            <a:r>
              <a:rPr sz="3200" b="1" u="sng" spc="-7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light</a:t>
            </a:r>
            <a:endParaRPr sz="3200">
              <a:latin typeface="Corbel"/>
              <a:cs typeface="Corbel"/>
            </a:endParaRPr>
          </a:p>
          <a:p>
            <a:pPr marL="358140" marR="805815" indent="-320675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58140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amount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light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emitted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light </a:t>
            </a:r>
            <a:r>
              <a:rPr sz="3200" dirty="0">
                <a:latin typeface="Corbel"/>
                <a:cs typeface="Corbel"/>
              </a:rPr>
              <a:t>fitting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given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lumens</a:t>
            </a:r>
            <a:r>
              <a:rPr sz="3200" b="1" spc="-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b="1" spc="-10" dirty="0">
                <a:solidFill>
                  <a:srgbClr val="D9243D"/>
                </a:solidFill>
                <a:latin typeface="Corbel"/>
                <a:cs typeface="Corbel"/>
              </a:rPr>
              <a:t>(lm).</a:t>
            </a:r>
            <a:endParaRPr sz="3200">
              <a:latin typeface="Corbel"/>
              <a:cs typeface="Corbel"/>
            </a:endParaRPr>
          </a:p>
          <a:p>
            <a:pPr marL="358140" indent="-320040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58140" algn="l"/>
              </a:tabLst>
            </a:pP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lumen</a:t>
            </a:r>
            <a:r>
              <a:rPr sz="3200" b="1" spc="-7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unit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luminous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flux.</a:t>
            </a:r>
            <a:endParaRPr sz="3200">
              <a:latin typeface="Corbel"/>
              <a:cs typeface="Corbel"/>
            </a:endParaRPr>
          </a:p>
          <a:p>
            <a:pPr marL="358140" marR="693420" indent="-320675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58140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amount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light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falling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surface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is </a:t>
            </a:r>
            <a:r>
              <a:rPr sz="3200" dirty="0">
                <a:latin typeface="Corbel"/>
                <a:cs typeface="Corbel"/>
              </a:rPr>
              <a:t>measured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b="1" spc="-20" dirty="0">
                <a:solidFill>
                  <a:srgbClr val="D9243D"/>
                </a:solidFill>
                <a:latin typeface="Corbel"/>
                <a:cs typeface="Corbel"/>
              </a:rPr>
              <a:t>lux</a:t>
            </a:r>
            <a:r>
              <a:rPr sz="3200" spc="-20" dirty="0">
                <a:latin typeface="Corbel"/>
                <a:cs typeface="Corbel"/>
              </a:rPr>
              <a:t>.</a:t>
            </a:r>
            <a:endParaRPr sz="3200">
              <a:latin typeface="Corbel"/>
              <a:cs typeface="Corbel"/>
            </a:endParaRPr>
          </a:p>
          <a:p>
            <a:pPr marL="358140" indent="-320040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58140" algn="l"/>
              </a:tabLst>
            </a:pPr>
            <a:r>
              <a:rPr sz="3200" dirty="0">
                <a:latin typeface="Corbel"/>
                <a:cs typeface="Corbel"/>
              </a:rPr>
              <a:t>One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lux</a:t>
            </a:r>
            <a:r>
              <a:rPr sz="3200" b="1" spc="-2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equal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5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1</a:t>
            </a:r>
            <a:r>
              <a:rPr sz="3200" b="1" spc="-1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lumen</a:t>
            </a:r>
            <a:r>
              <a:rPr sz="3200" b="1" spc="-4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per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square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metre</a:t>
            </a:r>
            <a:endParaRPr sz="3200">
              <a:latin typeface="Corbel"/>
              <a:cs typeface="Corbel"/>
            </a:endParaRPr>
          </a:p>
          <a:p>
            <a:pPr marL="358140">
              <a:lnSpc>
                <a:spcPct val="100000"/>
              </a:lnSpc>
              <a:tabLst>
                <a:tab pos="2216150" algn="l"/>
                <a:tab pos="2585085" algn="l"/>
              </a:tabLst>
            </a:pPr>
            <a:r>
              <a:rPr sz="3200" dirty="0">
                <a:latin typeface="Corbel"/>
                <a:cs typeface="Corbel"/>
              </a:rPr>
              <a:t>……..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solidFill>
                  <a:srgbClr val="00AF50"/>
                </a:solidFill>
                <a:latin typeface="Corbel"/>
                <a:cs typeface="Corbel"/>
              </a:rPr>
              <a:t>1</a:t>
            </a:r>
            <a:r>
              <a:rPr sz="3200" spc="-25" dirty="0">
                <a:solidFill>
                  <a:srgbClr val="00AF50"/>
                </a:solidFill>
                <a:latin typeface="Corbel"/>
                <a:cs typeface="Corbel"/>
              </a:rPr>
              <a:t> lux</a:t>
            </a:r>
            <a:r>
              <a:rPr sz="3200" dirty="0">
                <a:solidFill>
                  <a:srgbClr val="00AF50"/>
                </a:solidFill>
                <a:latin typeface="Corbel"/>
                <a:cs typeface="Corbel"/>
              </a:rPr>
              <a:t>	</a:t>
            </a:r>
            <a:r>
              <a:rPr sz="3200" spc="-50" dirty="0">
                <a:solidFill>
                  <a:srgbClr val="00AF50"/>
                </a:solidFill>
                <a:latin typeface="Corbel"/>
                <a:cs typeface="Corbel"/>
              </a:rPr>
              <a:t>=</a:t>
            </a:r>
            <a:r>
              <a:rPr sz="3200" dirty="0">
                <a:solidFill>
                  <a:srgbClr val="00AF50"/>
                </a:solidFill>
                <a:latin typeface="Corbel"/>
                <a:cs typeface="Corbel"/>
              </a:rPr>
              <a:t>	1</a:t>
            </a:r>
            <a:r>
              <a:rPr sz="3200" spc="-20" dirty="0">
                <a:solidFill>
                  <a:srgbClr val="00AF50"/>
                </a:solidFill>
                <a:latin typeface="Corbel"/>
                <a:cs typeface="Corbel"/>
              </a:rPr>
              <a:t> </a:t>
            </a:r>
            <a:r>
              <a:rPr sz="3200" spc="-10" dirty="0">
                <a:solidFill>
                  <a:srgbClr val="00AF50"/>
                </a:solidFill>
                <a:latin typeface="Corbel"/>
                <a:cs typeface="Corbel"/>
              </a:rPr>
              <a:t>lm/m</a:t>
            </a:r>
            <a:r>
              <a:rPr sz="3150" spc="-15" baseline="25132" dirty="0">
                <a:solidFill>
                  <a:srgbClr val="00AF50"/>
                </a:solidFill>
                <a:latin typeface="Corbel"/>
                <a:cs typeface="Corbel"/>
              </a:rPr>
              <a:t>2</a:t>
            </a:r>
            <a:r>
              <a:rPr sz="3200" spc="-10" dirty="0">
                <a:latin typeface="Corbel"/>
                <a:cs typeface="Corbel"/>
              </a:rPr>
              <a:t>.</a:t>
            </a:r>
            <a:endParaRPr sz="3200"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6BDB8B-11B0-609C-591C-40DC81CA01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19074" y="347599"/>
          <a:ext cx="8288019" cy="61410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3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000080"/>
                          </a:solidFill>
                          <a:latin typeface="Times New Roman"/>
                          <a:cs typeface="Times New Roman"/>
                        </a:rPr>
                        <a:t>Illuminance</a:t>
                      </a:r>
                      <a:r>
                        <a:rPr sz="1400" b="1" spc="-60" dirty="0">
                          <a:solidFill>
                            <a:srgbClr val="00008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80"/>
                          </a:solidFill>
                          <a:latin typeface="Times New Roman"/>
                          <a:cs typeface="Times New Roman"/>
                        </a:rPr>
                        <a:t>(lux)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9D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0080"/>
                          </a:solidFill>
                          <a:latin typeface="Times New Roman"/>
                          <a:cs typeface="Times New Roman"/>
                        </a:rPr>
                        <a:t>Activity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9D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80"/>
                          </a:solidFill>
                          <a:latin typeface="Times New Roman"/>
                          <a:cs typeface="Times New Roman"/>
                        </a:rPr>
                        <a:t>Area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79D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Casual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seeing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Corridors,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changing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rooms,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stores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Some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perception</a:t>
                      </a:r>
                      <a:r>
                        <a:rPr sz="1400" spc="-1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400" spc="-5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detail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Loading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bays,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switch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rooms,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plant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rooms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200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Continuously</a:t>
                      </a:r>
                      <a:r>
                        <a:rPr sz="1400" spc="-8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occupied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Foyers,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entrance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halls,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dining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rooms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300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04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5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moderately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easy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Libraries,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sports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halls,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lecture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theatres.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500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5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4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moderately</a:t>
                      </a:r>
                      <a:r>
                        <a:rPr sz="1400" spc="-4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difficult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491490">
                        <a:lnSpc>
                          <a:spcPct val="114999"/>
                        </a:lnSpc>
                        <a:spcBef>
                          <a:spcPts val="56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offices,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kitchens,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laboratories,</a:t>
                      </a:r>
                      <a:r>
                        <a:rPr sz="14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retail shops.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750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5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difficult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Drawing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offices,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meat inspection,</a:t>
                      </a:r>
                      <a:r>
                        <a:rPr sz="1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chain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stores.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1000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4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3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very</a:t>
                      </a:r>
                      <a:r>
                        <a:rPr sz="1400" spc="-3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difficult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inspection,</a:t>
                      </a:r>
                      <a:r>
                        <a:rPr sz="14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electronic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assembly,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paintwork,</a:t>
                      </a:r>
                      <a:r>
                        <a:rPr sz="14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supermarkets.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1500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5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3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extremely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difficult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Fine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work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inspection,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precision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assembly.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3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2000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Visual</a:t>
                      </a:r>
                      <a:r>
                        <a:rPr sz="1400" spc="-55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tasks</a:t>
                      </a:r>
                      <a:r>
                        <a:rPr sz="1400" spc="-4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exceptionally</a:t>
                      </a:r>
                      <a:r>
                        <a:rPr sz="1400" spc="-7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solidFill>
                            <a:srgbClr val="808000"/>
                          </a:solidFill>
                          <a:latin typeface="Times New Roman"/>
                          <a:cs typeface="Times New Roman"/>
                        </a:rPr>
                        <a:t>difficult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 marR="652145">
                        <a:lnSpc>
                          <a:spcPct val="114999"/>
                        </a:lnSpc>
                        <a:spcBef>
                          <a:spcPts val="57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Assembly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minute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items,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finished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fabric inspection.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3389DB1-7EA4-C7BF-7F2E-E601FE79C3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158988" y="93013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6858000"/>
            <a:chOff x="0" y="0"/>
            <a:chExt cx="914463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3023" y="589787"/>
              <a:ext cx="4026408" cy="39471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357248"/>
              <a:ext cx="9144000" cy="5500748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6938009" y="6507886"/>
            <a:ext cx="14947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rbel"/>
                <a:cs typeface="Corbel"/>
              </a:rPr>
              <a:t>ND</a:t>
            </a:r>
            <a:r>
              <a:rPr sz="1800" spc="-2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PHTGRPHY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4227" y="6548119"/>
            <a:ext cx="635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3E3E3E"/>
                </a:solidFill>
                <a:latin typeface="Corbel"/>
                <a:cs typeface="Corbel"/>
              </a:rPr>
              <a:t>25-</a:t>
            </a:r>
            <a:r>
              <a:rPr sz="1200" spc="-10" dirty="0">
                <a:solidFill>
                  <a:srgbClr val="3E3E3E"/>
                </a:solidFill>
                <a:latin typeface="Corbel"/>
                <a:cs typeface="Corbel"/>
              </a:rPr>
              <a:t>Apr-</a:t>
            </a:r>
            <a:r>
              <a:rPr sz="1200" spc="-25" dirty="0">
                <a:solidFill>
                  <a:srgbClr val="3E3E3E"/>
                </a:solidFill>
                <a:latin typeface="Corbel"/>
                <a:cs typeface="Corbel"/>
              </a:rPr>
              <a:t>13</a:t>
            </a:r>
            <a:endParaRPr sz="1200">
              <a:latin typeface="Corbel"/>
              <a:cs typeface="Corbe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84132" y="6548119"/>
            <a:ext cx="1752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3E3E3E"/>
                </a:solidFill>
                <a:latin typeface="Corbel"/>
                <a:cs typeface="Corbel"/>
              </a:rPr>
              <a:t>20</a:t>
            </a:r>
            <a:endParaRPr sz="1200">
              <a:latin typeface="Corbel"/>
              <a:cs typeface="Corbe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E6D4F6-2CA1-6541-B6A0-7ADA9735D36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9549C-3148-3191-BA73-F0E783C1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4" y="1509849"/>
            <a:ext cx="7344156" cy="1145309"/>
          </a:xfrm>
        </p:spPr>
        <p:txBody>
          <a:bodyPr>
            <a:normAutofit/>
          </a:bodyPr>
          <a:lstStyle/>
          <a:p>
            <a:r>
              <a:rPr lang="en-US" dirty="0"/>
              <a:t>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DF8E1-05B8-E528-AEFD-EBAA7747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634" y="2775637"/>
            <a:ext cx="7344156" cy="2555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dirty="0">
                <a:effectLst/>
                <a:latin typeface="Cambria" panose="02040503050406030204" pitchFamily="18" charset="0"/>
              </a:rPr>
              <a:t>When completed this lecture student is expected to</a:t>
            </a:r>
            <a:r>
              <a:rPr lang="en-US" dirty="0">
                <a:latin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</a:rPr>
              <a:t>1-understand the difference between single phase and three phase power supply</a:t>
            </a: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</a:rPr>
              <a:t>2- Able to understand the power and lighting distribution in buildings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F12D6-AF99-23FD-B4C2-EB903677B6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45928" y="939146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36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635" cy="1521460"/>
            <a:chOff x="0" y="0"/>
            <a:chExt cx="9144635" cy="15214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6259" y="326136"/>
              <a:ext cx="5442204" cy="98602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18236" y="1828545"/>
            <a:ext cx="7911465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270510" indent="-320675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Most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domestic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premises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receive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single- </a:t>
            </a:r>
            <a:r>
              <a:rPr sz="3200" dirty="0">
                <a:latin typeface="Corbel"/>
                <a:cs typeface="Corbel"/>
              </a:rPr>
              <a:t>phase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electricity</a:t>
            </a:r>
            <a:r>
              <a:rPr sz="3200" spc="-7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area </a:t>
            </a:r>
            <a:r>
              <a:rPr sz="3200" dirty="0">
                <a:latin typeface="Corbel"/>
                <a:cs typeface="Corbel"/>
              </a:rPr>
              <a:t>electricity</a:t>
            </a:r>
            <a:r>
              <a:rPr sz="3200" spc="-7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board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at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rating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220</a:t>
            </a:r>
            <a:r>
              <a:rPr sz="3200" b="1" spc="-40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volts</a:t>
            </a:r>
            <a:r>
              <a:rPr sz="3200" b="1" spc="-35" dirty="0">
                <a:latin typeface="Corbel"/>
                <a:cs typeface="Corbel"/>
              </a:rPr>
              <a:t> </a:t>
            </a:r>
            <a:r>
              <a:rPr sz="3200" b="1" spc="-25" dirty="0">
                <a:latin typeface="Corbel"/>
                <a:cs typeface="Corbel"/>
              </a:rPr>
              <a:t>and </a:t>
            </a:r>
            <a:r>
              <a:rPr sz="3200" b="1" dirty="0">
                <a:latin typeface="Corbel"/>
                <a:cs typeface="Corbel"/>
              </a:rPr>
              <a:t>frequency</a:t>
            </a:r>
            <a:r>
              <a:rPr sz="3200" b="1" spc="-25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of</a:t>
            </a:r>
            <a:r>
              <a:rPr sz="3200" b="1" spc="-20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50</a:t>
            </a:r>
            <a:r>
              <a:rPr sz="3200" b="1" spc="-20" dirty="0">
                <a:latin typeface="Corbel"/>
                <a:cs typeface="Corbel"/>
              </a:rPr>
              <a:t> </a:t>
            </a:r>
            <a:r>
              <a:rPr sz="3200" b="1" spc="-10" dirty="0">
                <a:latin typeface="Corbel"/>
                <a:cs typeface="Corbel"/>
              </a:rPr>
              <a:t>hertz.</a:t>
            </a:r>
            <a:endParaRPr sz="3200" dirty="0">
              <a:latin typeface="Corbel"/>
              <a:cs typeface="Corbel"/>
            </a:endParaRPr>
          </a:p>
          <a:p>
            <a:pPr marL="332740" marR="5080" indent="-320675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area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electricity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board's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cable,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which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domestic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taken,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consists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four </a:t>
            </a:r>
            <a:r>
              <a:rPr sz="3200" dirty="0">
                <a:latin typeface="Corbel"/>
                <a:cs typeface="Corbel"/>
              </a:rPr>
              <a:t>lines,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three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lines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each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carrying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spc="-50" dirty="0">
                <a:latin typeface="Corbel"/>
                <a:cs typeface="Corbel"/>
              </a:rPr>
              <a:t>220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volt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fourth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common</a:t>
            </a:r>
            <a:r>
              <a:rPr sz="3200" spc="-10" dirty="0">
                <a:latin typeface="Corbel"/>
                <a:cs typeface="Corbel"/>
              </a:rPr>
              <a:t> return </a:t>
            </a:r>
            <a:r>
              <a:rPr sz="3200" dirty="0">
                <a:latin typeface="Corbel"/>
                <a:cs typeface="Corbel"/>
              </a:rPr>
              <a:t>line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neutral</a:t>
            </a:r>
            <a:endParaRPr sz="3200" dirty="0"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9540BC-0926-72B0-E300-178E90AC463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044688" y="351947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4EE6-447A-8D14-1B8F-7372E9A1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868680"/>
          </a:xfrm>
        </p:spPr>
        <p:txBody>
          <a:bodyPr/>
          <a:lstStyle/>
          <a:p>
            <a:r>
              <a:rPr lang="en-US" b="1" cap="all" dirty="0">
                <a:solidFill>
                  <a:srgbClr val="FF0000"/>
                </a:solidFill>
              </a:rPr>
              <a:t>Single phase and 3-phase electrical supply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E5FDF-A5A1-BA55-53C4-B6381FA5C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1384995"/>
          </a:xfrm>
        </p:spPr>
        <p:txBody>
          <a:bodyPr/>
          <a:lstStyle/>
          <a:p>
            <a:pPr marL="332105" marR="1063625" indent="-320040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rbel"/>
                <a:cs typeface="Corbel"/>
              </a:rPr>
              <a:t>Neutral</a:t>
            </a:r>
            <a:r>
              <a:rPr lang="en-US" sz="1800" spc="-4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is</a:t>
            </a:r>
            <a:r>
              <a:rPr lang="en-US" sz="1800" spc="-1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connected</a:t>
            </a:r>
            <a:r>
              <a:rPr lang="en-US" sz="1800" spc="-3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to</a:t>
            </a:r>
            <a:r>
              <a:rPr lang="en-US" sz="1800" spc="-1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earth</a:t>
            </a:r>
            <a:r>
              <a:rPr lang="en-US" sz="1800" spc="-3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at</a:t>
            </a:r>
            <a:r>
              <a:rPr lang="en-US" sz="1800" spc="-20" dirty="0">
                <a:latin typeface="Corbel"/>
                <a:cs typeface="Corbel"/>
              </a:rPr>
              <a:t> </a:t>
            </a:r>
            <a:r>
              <a:rPr lang="en-US" sz="1800" spc="-25" dirty="0">
                <a:latin typeface="Corbel"/>
                <a:cs typeface="Corbel"/>
              </a:rPr>
              <a:t>the </a:t>
            </a:r>
            <a:r>
              <a:rPr lang="en-US" sz="1800" dirty="0">
                <a:latin typeface="Corbel"/>
                <a:cs typeface="Corbel"/>
              </a:rPr>
              <a:t>transformer</a:t>
            </a:r>
            <a:r>
              <a:rPr lang="en-US" sz="1800" spc="-3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or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substation</a:t>
            </a:r>
            <a:r>
              <a:rPr lang="en-US" sz="1800" spc="-3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as</a:t>
            </a:r>
            <a:r>
              <a:rPr lang="en-US" sz="1800" spc="-3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a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spc="-10" dirty="0">
                <a:latin typeface="Corbel"/>
                <a:cs typeface="Corbel"/>
              </a:rPr>
              <a:t>safety </a:t>
            </a:r>
            <a:r>
              <a:rPr lang="en-US" sz="1800" dirty="0">
                <a:latin typeface="Corbel"/>
                <a:cs typeface="Corbel"/>
              </a:rPr>
              <a:t>precaution</a:t>
            </a:r>
            <a:r>
              <a:rPr lang="en-US" sz="1800" spc="-5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should</a:t>
            </a:r>
            <a:r>
              <a:rPr lang="en-US" sz="1800" spc="-3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a</a:t>
            </a:r>
            <a:r>
              <a:rPr lang="en-US" sz="1800" spc="-5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fault</a:t>
            </a:r>
            <a:r>
              <a:rPr lang="en-US" sz="1800" spc="-5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occur</a:t>
            </a:r>
            <a:r>
              <a:rPr lang="en-US" sz="1800" spc="-4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on</a:t>
            </a:r>
            <a:r>
              <a:rPr lang="en-US" sz="1800" spc="-25" dirty="0">
                <a:latin typeface="Corbel"/>
                <a:cs typeface="Corbel"/>
              </a:rPr>
              <a:t> the </a:t>
            </a:r>
            <a:r>
              <a:rPr lang="en-US" sz="1800" dirty="0">
                <a:latin typeface="Corbel"/>
                <a:cs typeface="Corbel"/>
              </a:rPr>
              <a:t>electrical</a:t>
            </a:r>
            <a:r>
              <a:rPr lang="en-US" sz="1800" spc="-50" dirty="0">
                <a:latin typeface="Corbel"/>
                <a:cs typeface="Corbel"/>
              </a:rPr>
              <a:t> </a:t>
            </a:r>
            <a:r>
              <a:rPr lang="en-US" sz="1800" spc="-10" dirty="0">
                <a:latin typeface="Corbel"/>
                <a:cs typeface="Corbel"/>
              </a:rPr>
              <a:t>appliance.</a:t>
            </a:r>
            <a:endParaRPr lang="en-US" sz="1800" dirty="0">
              <a:latin typeface="Corbel"/>
              <a:cs typeface="Corbel"/>
            </a:endParaRPr>
          </a:p>
          <a:p>
            <a:pPr marL="332105" marR="5080" indent="-320040" algn="just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rbel"/>
                <a:cs typeface="Corbel"/>
              </a:rPr>
              <a:t>Single –phase : </a:t>
            </a:r>
            <a:r>
              <a:rPr lang="en-US" sz="1800" dirty="0">
                <a:latin typeface="Corbel"/>
                <a:cs typeface="Corbel"/>
              </a:rPr>
              <a:t>Each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line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or</a:t>
            </a:r>
            <a:r>
              <a:rPr lang="en-US" sz="1800" spc="-1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phase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is</a:t>
            </a:r>
            <a:r>
              <a:rPr lang="en-US" sz="1800" spc="-2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tapped</a:t>
            </a:r>
            <a:r>
              <a:rPr lang="en-US" sz="1800" spc="-3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in</a:t>
            </a:r>
            <a:r>
              <a:rPr lang="en-US" sz="1800" spc="-3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turn</a:t>
            </a:r>
            <a:r>
              <a:rPr lang="en-US" sz="1800" spc="-20" dirty="0">
                <a:latin typeface="Corbel"/>
                <a:cs typeface="Corbel"/>
              </a:rPr>
              <a:t> </a:t>
            </a:r>
            <a:r>
              <a:rPr lang="en-US" sz="1800" spc="-10" dirty="0">
                <a:latin typeface="Corbel"/>
                <a:cs typeface="Corbel"/>
              </a:rPr>
              <a:t>together </a:t>
            </a:r>
            <a:r>
              <a:rPr lang="en-US" sz="1800" dirty="0">
                <a:latin typeface="Corbel"/>
                <a:cs typeface="Corbel"/>
              </a:rPr>
              <a:t>with</a:t>
            </a:r>
            <a:r>
              <a:rPr lang="en-US" sz="1800" spc="-3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the</a:t>
            </a:r>
            <a:r>
              <a:rPr lang="en-US" sz="1800" spc="-4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neutral</a:t>
            </a:r>
            <a:r>
              <a:rPr lang="en-US" sz="1800" spc="-4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to</a:t>
            </a:r>
            <a:r>
              <a:rPr lang="en-US" sz="1800" spc="-2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provide</a:t>
            </a:r>
            <a:r>
              <a:rPr lang="en-US" sz="1800" spc="-1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the</a:t>
            </a:r>
            <a:r>
              <a:rPr lang="en-US" sz="1800" spc="-45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single-</a:t>
            </a:r>
            <a:r>
              <a:rPr lang="en-US" sz="1800" spc="-10" dirty="0">
                <a:latin typeface="Corbel"/>
                <a:cs typeface="Corbel"/>
              </a:rPr>
              <a:t>phase </a:t>
            </a:r>
            <a:r>
              <a:rPr lang="en-US" sz="1800" spc="-95" dirty="0">
                <a:latin typeface="Corbel"/>
                <a:cs typeface="Corbel"/>
              </a:rPr>
              <a:t>220</a:t>
            </a:r>
            <a:r>
              <a:rPr lang="en-US" sz="1800" spc="-210" dirty="0">
                <a:latin typeface="Corbel"/>
                <a:cs typeface="Corbel"/>
              </a:rPr>
              <a:t> </a:t>
            </a:r>
            <a:r>
              <a:rPr lang="en-US" sz="1800" dirty="0">
                <a:latin typeface="Corbel"/>
                <a:cs typeface="Corbel"/>
              </a:rPr>
              <a:t>V</a:t>
            </a:r>
            <a:r>
              <a:rPr lang="en-US" sz="1800" spc="15" dirty="0">
                <a:latin typeface="Corbel"/>
                <a:cs typeface="Corbel"/>
              </a:rPr>
              <a:t> </a:t>
            </a:r>
            <a:r>
              <a:rPr lang="en-US" sz="1800" spc="-10" dirty="0">
                <a:latin typeface="Corbel"/>
                <a:cs typeface="Corbel"/>
              </a:rPr>
              <a:t>supply</a:t>
            </a:r>
            <a:endParaRPr lang="en-US" sz="1800" dirty="0">
              <a:latin typeface="Corbel"/>
              <a:cs typeface="Corbel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7E1188-B0F5-B982-D334-81D7F7B119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07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6" cy="1521012"/>
            <a:chOff x="0" y="0"/>
            <a:chExt cx="9144006" cy="1521012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7259"/>
              <a:ext cx="9144000" cy="10375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435861"/>
              <a:ext cx="9144000" cy="45720"/>
            </a:xfrm>
            <a:custGeom>
              <a:avLst/>
              <a:gdLst/>
              <a:ahLst/>
              <a:cxnLst/>
              <a:rect l="l" t="t" r="r" b="b"/>
              <a:pathLst>
                <a:path w="9144000" h="45719">
                  <a:moveTo>
                    <a:pt x="91440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9144000" y="457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" y="0"/>
              <a:ext cx="9144000" cy="1433830"/>
            </a:xfrm>
            <a:custGeom>
              <a:avLst/>
              <a:gdLst/>
              <a:ahLst/>
              <a:cxnLst/>
              <a:rect l="l" t="t" r="r" b="b"/>
              <a:pathLst>
                <a:path w="9144000" h="1433830">
                  <a:moveTo>
                    <a:pt x="9144000" y="0"/>
                  </a:moveTo>
                  <a:lnTo>
                    <a:pt x="0" y="0"/>
                  </a:lnTo>
                  <a:lnTo>
                    <a:pt x="0" y="1433702"/>
                  </a:lnTo>
                  <a:lnTo>
                    <a:pt x="9144000" y="143370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1727" y="333167"/>
              <a:ext cx="6664452" cy="36118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70636" y="1980945"/>
            <a:ext cx="7677784" cy="34605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84200" marR="943610" indent="-572135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584200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intake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cable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may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enter </a:t>
            </a:r>
            <a:r>
              <a:rPr sz="3200" dirty="0">
                <a:latin typeface="Corbel"/>
                <a:cs typeface="Corbel"/>
              </a:rPr>
              <a:t>building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two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spc="-20" dirty="0">
                <a:latin typeface="Corbel"/>
                <a:cs typeface="Corbel"/>
              </a:rPr>
              <a:t>ways</a:t>
            </a:r>
            <a:endParaRPr sz="3200" dirty="0">
              <a:latin typeface="Corbel"/>
              <a:cs typeface="Corbel"/>
            </a:endParaRPr>
          </a:p>
          <a:p>
            <a:pPr marL="815975" indent="-803275">
              <a:lnSpc>
                <a:spcPct val="100000"/>
              </a:lnSpc>
              <a:buClr>
                <a:srgbClr val="EFAC00"/>
              </a:buClr>
              <a:buSzPct val="79687"/>
              <a:buAutoNum type="romanUcPeriod"/>
              <a:tabLst>
                <a:tab pos="815975" algn="l"/>
              </a:tabLst>
            </a:pPr>
            <a:r>
              <a:rPr sz="3200" dirty="0">
                <a:latin typeface="Corbel"/>
                <a:cs typeface="Corbel"/>
              </a:rPr>
              <a:t>Underground </a:t>
            </a:r>
            <a:r>
              <a:rPr sz="3200" spc="-20" dirty="0">
                <a:latin typeface="Corbel"/>
                <a:cs typeface="Corbel"/>
              </a:rPr>
              <a:t>duct</a:t>
            </a:r>
            <a:endParaRPr sz="3200" dirty="0">
              <a:latin typeface="Corbel"/>
              <a:cs typeface="Corbel"/>
            </a:endParaRPr>
          </a:p>
          <a:p>
            <a:pPr marL="810895" indent="-798195">
              <a:lnSpc>
                <a:spcPct val="100000"/>
              </a:lnSpc>
              <a:buClr>
                <a:srgbClr val="EFAC00"/>
              </a:buClr>
              <a:buSzPct val="79687"/>
              <a:buAutoNum type="romanUcPeriod"/>
              <a:tabLst>
                <a:tab pos="810895" algn="l"/>
              </a:tabLst>
            </a:pPr>
            <a:r>
              <a:rPr sz="3200" dirty="0">
                <a:latin typeface="Corbel"/>
                <a:cs typeface="Corbel"/>
              </a:rPr>
              <a:t>Overhead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supply.</a:t>
            </a:r>
            <a:endParaRPr sz="3200" dirty="0">
              <a:latin typeface="Corbel"/>
              <a:cs typeface="Corbel"/>
            </a:endParaRPr>
          </a:p>
          <a:p>
            <a:pPr marL="332740" marR="5080" lvl="1" indent="-320675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An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underground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preferred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since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all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electrical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service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hidden.</a:t>
            </a:r>
            <a:endParaRPr lang="en-US" sz="3200" spc="-10" dirty="0">
              <a:latin typeface="Corbel"/>
              <a:cs typeface="Corbel"/>
            </a:endParaRPr>
          </a:p>
          <a:p>
            <a:pPr marL="332740" marR="5080" lvl="1" indent="-320675">
              <a:lnSpc>
                <a:spcPct val="100000"/>
              </a:lnSpc>
              <a:spcBef>
                <a:spcPts val="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lang="en-US" sz="3200" b="1" spc="-10" dirty="0">
                <a:solidFill>
                  <a:srgbClr val="FF0000"/>
                </a:solidFill>
                <a:latin typeface="Corbel"/>
                <a:cs typeface="Corbel"/>
              </a:rPr>
              <a:t>Advantages: ?</a:t>
            </a:r>
            <a:endParaRPr sz="3200" b="1" dirty="0">
              <a:solidFill>
                <a:srgbClr val="FF0000"/>
              </a:solidFill>
              <a:latin typeface="Corbel"/>
              <a:cs typeface="Corbe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0DBA794-E403-F806-C812-88E9C51209F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1"/>
          <a:stretch/>
        </p:blipFill>
        <p:spPr>
          <a:xfrm>
            <a:off x="8100949" y="263998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6392" y="566734"/>
            <a:ext cx="6507805" cy="5734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D92022-86CC-8E33-0459-5236DA25E3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8236" y="685799"/>
            <a:ext cx="7916164" cy="4937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75895" indent="-320675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From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sealing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chamber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supply</a:t>
            </a:r>
            <a:r>
              <a:rPr sz="3200" b="1" spc="-1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passes </a:t>
            </a:r>
            <a:r>
              <a:rPr sz="3200" dirty="0">
                <a:latin typeface="Corbel"/>
                <a:cs typeface="Corbel"/>
              </a:rPr>
              <a:t>through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meter</a:t>
            </a:r>
            <a:r>
              <a:rPr sz="3200" dirty="0">
                <a:latin typeface="Corbel"/>
                <a:cs typeface="Corbel"/>
              </a:rPr>
              <a:t>,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which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records</a:t>
            </a:r>
            <a:r>
              <a:rPr sz="3200" spc="-25" dirty="0">
                <a:latin typeface="Corbel"/>
                <a:cs typeface="Corbel"/>
              </a:rPr>
              <a:t> the </a:t>
            </a:r>
            <a:r>
              <a:rPr sz="3200" dirty="0">
                <a:latin typeface="Corbel"/>
                <a:cs typeface="Corbel"/>
              </a:rPr>
              <a:t>electricity</a:t>
            </a:r>
            <a:r>
              <a:rPr sz="3200" spc="-6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consumed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units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of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kilowatt/hours</a:t>
            </a:r>
            <a:r>
              <a:rPr sz="3200" dirty="0">
                <a:latin typeface="Corbel"/>
                <a:cs typeface="Corbel"/>
              </a:rPr>
              <a:t>,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consumer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unit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which </a:t>
            </a:r>
            <a:r>
              <a:rPr sz="3200" dirty="0">
                <a:latin typeface="Corbel"/>
                <a:cs typeface="Corbel"/>
              </a:rPr>
              <a:t>has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b="1" dirty="0">
                <a:latin typeface="Corbel"/>
                <a:cs typeface="Corbel"/>
              </a:rPr>
              <a:t>switch</a:t>
            </a:r>
            <a:r>
              <a:rPr sz="3200" b="1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controlling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supply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to</a:t>
            </a:r>
            <a:endParaRPr sz="3200">
              <a:latin typeface="Corbel"/>
              <a:cs typeface="Corbel"/>
            </a:endParaRPr>
          </a:p>
          <a:p>
            <a:pPr marL="33274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95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circuit</a:t>
            </a:r>
            <a:r>
              <a:rPr sz="3200" b="1" spc="-8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breakers</a:t>
            </a:r>
            <a:r>
              <a:rPr sz="3200" b="1" spc="-7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70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circuit</a:t>
            </a:r>
            <a:r>
              <a:rPr sz="3200" b="1" spc="-8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b="1" spc="-10" dirty="0">
                <a:solidFill>
                  <a:srgbClr val="D9243D"/>
                </a:solidFill>
                <a:latin typeface="Corbel"/>
                <a:cs typeface="Corbel"/>
              </a:rPr>
              <a:t>fuses</a:t>
            </a:r>
            <a:endParaRPr sz="3200">
              <a:latin typeface="Corbel"/>
              <a:cs typeface="Corbel"/>
            </a:endParaRPr>
          </a:p>
          <a:p>
            <a:pPr marL="332740" marR="5080" indent="-320675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740" algn="l"/>
              </a:tabLst>
            </a:pPr>
            <a:r>
              <a:rPr sz="3200" dirty="0">
                <a:latin typeface="Corbel"/>
                <a:cs typeface="Corbel"/>
              </a:rPr>
              <a:t>These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fuses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are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protection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against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excess </a:t>
            </a:r>
            <a:r>
              <a:rPr sz="3200" dirty="0">
                <a:latin typeface="Corbel"/>
                <a:cs typeface="Corbel"/>
              </a:rPr>
              <a:t>current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overload,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fuse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circuit</a:t>
            </a:r>
            <a:r>
              <a:rPr sz="3200" spc="80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breaker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will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isolate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source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problem.</a:t>
            </a:r>
            <a:endParaRPr sz="3200">
              <a:latin typeface="Corbel"/>
              <a:cs typeface="Corb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CABB22-682C-56BA-C2FE-9765B54307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30"/>
              </a:lnSpc>
            </a:pPr>
            <a:r>
              <a:rPr spc="-25" dirty="0"/>
              <a:t>25-</a:t>
            </a:r>
            <a:r>
              <a:rPr spc="-10" dirty="0"/>
              <a:t>Apr-</a:t>
            </a:r>
            <a:r>
              <a:rPr spc="-25" dirty="0"/>
              <a:t>13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3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89889" y="1196086"/>
            <a:ext cx="7707630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5"/>
              </a:spcBef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sz="3200" dirty="0">
                <a:latin typeface="Corbel"/>
                <a:cs typeface="Corbel"/>
              </a:rPr>
              <a:t>The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consumer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unit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should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be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fitted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close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spc="-25" dirty="0">
                <a:latin typeface="Corbel"/>
                <a:cs typeface="Corbel"/>
              </a:rPr>
              <a:t>to </a:t>
            </a:r>
            <a:r>
              <a:rPr sz="3200" dirty="0">
                <a:latin typeface="Corbel"/>
                <a:cs typeface="Corbel"/>
              </a:rPr>
              <a:t>the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point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service</a:t>
            </a:r>
            <a:r>
              <a:rPr sz="3200" b="1" spc="-5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b="1" dirty="0">
                <a:solidFill>
                  <a:srgbClr val="D9243D"/>
                </a:solidFill>
                <a:latin typeface="Corbel"/>
                <a:cs typeface="Corbel"/>
              </a:rPr>
              <a:t>entry</a:t>
            </a:r>
            <a:r>
              <a:rPr sz="3200" b="1" spc="-60" dirty="0">
                <a:solidFill>
                  <a:srgbClr val="D9243D"/>
                </a:solidFill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from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here</a:t>
            </a:r>
            <a:r>
              <a:rPr sz="3200" spc="-25" dirty="0">
                <a:latin typeface="Corbel"/>
                <a:cs typeface="Corbel"/>
              </a:rPr>
              <a:t> the </a:t>
            </a:r>
            <a:r>
              <a:rPr sz="3200" dirty="0">
                <a:latin typeface="Corbel"/>
                <a:cs typeface="Corbel"/>
              </a:rPr>
              <a:t>service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divided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into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number</a:t>
            </a:r>
            <a:r>
              <a:rPr sz="3200" spc="-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of</a:t>
            </a:r>
            <a:r>
              <a:rPr sz="3200" spc="-65" dirty="0">
                <a:latin typeface="Corbel"/>
                <a:cs typeface="Corbel"/>
              </a:rPr>
              <a:t> </a:t>
            </a:r>
            <a:r>
              <a:rPr sz="3200" b="1" spc="-20" dirty="0">
                <a:solidFill>
                  <a:srgbClr val="D9243D"/>
                </a:solidFill>
                <a:latin typeface="Corbel"/>
                <a:cs typeface="Corbel"/>
              </a:rPr>
              <a:t>sub- </a:t>
            </a:r>
            <a:r>
              <a:rPr sz="3200" b="1" spc="-10" dirty="0">
                <a:solidFill>
                  <a:srgbClr val="D9243D"/>
                </a:solidFill>
                <a:latin typeface="Corbel"/>
                <a:cs typeface="Corbel"/>
              </a:rPr>
              <a:t>circuits.</a:t>
            </a:r>
            <a:endParaRPr sz="3200">
              <a:latin typeface="Corbel"/>
              <a:cs typeface="Corbel"/>
            </a:endParaRPr>
          </a:p>
          <a:p>
            <a:pPr marL="332105" marR="127000" indent="-320040">
              <a:lnSpc>
                <a:spcPct val="100000"/>
              </a:lnSpc>
              <a:buClr>
                <a:srgbClr val="EFAC00"/>
              </a:buClr>
              <a:buSzPct val="79687"/>
              <a:buFont typeface="Cambria"/>
              <a:buChar char="◾"/>
              <a:tabLst>
                <a:tab pos="332105" algn="l"/>
              </a:tabLst>
            </a:pPr>
            <a:r>
              <a:rPr sz="3200" dirty="0">
                <a:latin typeface="Corbel"/>
                <a:cs typeface="Corbel"/>
              </a:rPr>
              <a:t>It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is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normal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domestic</a:t>
            </a:r>
            <a:r>
              <a:rPr sz="3200" spc="-3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installation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spc="-35" dirty="0">
                <a:latin typeface="Corbel"/>
                <a:cs typeface="Corbel"/>
              </a:rPr>
              <a:t>to </a:t>
            </a:r>
            <a:r>
              <a:rPr sz="3200" dirty="0">
                <a:latin typeface="Corbel"/>
                <a:cs typeface="Corbel"/>
              </a:rPr>
              <a:t>separate</a:t>
            </a:r>
            <a:r>
              <a:rPr sz="3200" spc="-5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power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circuits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and</a:t>
            </a:r>
            <a:r>
              <a:rPr sz="3200" spc="-2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lighting</a:t>
            </a:r>
            <a:r>
              <a:rPr sz="3200" spc="-5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circuits </a:t>
            </a:r>
            <a:r>
              <a:rPr sz="3200" dirty="0">
                <a:latin typeface="Corbel"/>
                <a:cs typeface="Corbel"/>
              </a:rPr>
              <a:t>so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that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if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fault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occurs</a:t>
            </a:r>
            <a:r>
              <a:rPr sz="3200" spc="-1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then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not</a:t>
            </a:r>
            <a:r>
              <a:rPr sz="3200" spc="-1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all</a:t>
            </a:r>
            <a:r>
              <a:rPr sz="3200" spc="-4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socket </a:t>
            </a:r>
            <a:r>
              <a:rPr sz="3200" dirty="0">
                <a:latin typeface="Corbel"/>
                <a:cs typeface="Corbel"/>
              </a:rPr>
              <a:t>outlets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or</a:t>
            </a:r>
            <a:r>
              <a:rPr sz="3200" spc="-25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lights</a:t>
            </a:r>
            <a:r>
              <a:rPr sz="3200" spc="-40" dirty="0">
                <a:latin typeface="Corbel"/>
                <a:cs typeface="Corbel"/>
              </a:rPr>
              <a:t> </a:t>
            </a:r>
            <a:r>
              <a:rPr sz="3200" dirty="0">
                <a:latin typeface="Corbel"/>
                <a:cs typeface="Corbel"/>
              </a:rPr>
              <a:t>are</a:t>
            </a:r>
            <a:r>
              <a:rPr sz="3200" spc="-35" dirty="0">
                <a:latin typeface="Corbel"/>
                <a:cs typeface="Corbel"/>
              </a:rPr>
              <a:t> </a:t>
            </a:r>
            <a:r>
              <a:rPr sz="3200" spc="-10" dirty="0">
                <a:latin typeface="Corbel"/>
                <a:cs typeface="Corbel"/>
              </a:rPr>
              <a:t>isolated.</a:t>
            </a:r>
            <a:endParaRPr sz="3200">
              <a:latin typeface="Corbel"/>
              <a:cs typeface="Corbe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DD0FB2-827A-099F-7F55-519A8B098A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"/>
          <a:stretch/>
        </p:blipFill>
        <p:spPr>
          <a:xfrm>
            <a:off x="8237220" y="914400"/>
            <a:ext cx="800100" cy="800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1058</Words>
  <Application>Microsoft Office PowerPoint</Application>
  <PresentationFormat>On-screen Show (4:3)</PresentationFormat>
  <Paragraphs>151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 Narrow</vt:lpstr>
      <vt:lpstr>Calibri</vt:lpstr>
      <vt:lpstr>Cambria</vt:lpstr>
      <vt:lpstr>Corbel</vt:lpstr>
      <vt:lpstr>Times New Roman</vt:lpstr>
      <vt:lpstr>Office Theme</vt:lpstr>
      <vt:lpstr>Electrical installation in buildingS</vt:lpstr>
      <vt:lpstr>Outline</vt:lpstr>
      <vt:lpstr>Objectives </vt:lpstr>
      <vt:lpstr>PowerPoint Presentation</vt:lpstr>
      <vt:lpstr>Single phase and 3-phase electrical supply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and Allied Installations in Building</dc:title>
  <dc:creator>ABHINAV</dc:creator>
  <cp:lastModifiedBy>Hassan Hassoon</cp:lastModifiedBy>
  <cp:revision>4</cp:revision>
  <dcterms:created xsi:type="dcterms:W3CDTF">2024-01-22T07:53:28Z</dcterms:created>
  <dcterms:modified xsi:type="dcterms:W3CDTF">2025-02-26T11:39:16Z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2024-01-22T00:00:00Z</vt:filetime>
  </property>
  <property fmtid="{D5CDD505-2E9C-101B-9397-08002B2CF9AE}" pid="5" name="Producer">
    <vt:lpwstr>Microsoft® PowerPoint® 2010</vt:lpwstr>
  </property>
</Properties>
</file>