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301" r:id="rId4"/>
    <p:sldId id="300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9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99" r:id="rId24"/>
    <p:sldId id="278" r:id="rId25"/>
    <p:sldId id="279" r:id="rId26"/>
    <p:sldId id="280" r:id="rId27"/>
    <p:sldId id="275" r:id="rId28"/>
    <p:sldId id="282" r:id="rId29"/>
    <p:sldId id="283" r:id="rId30"/>
    <p:sldId id="284" r:id="rId31"/>
    <p:sldId id="286" r:id="rId32"/>
    <p:sldId id="287" r:id="rId33"/>
    <p:sldId id="288" r:id="rId34"/>
    <p:sldId id="291" r:id="rId35"/>
    <p:sldId id="292" r:id="rId36"/>
    <p:sldId id="293" r:id="rId37"/>
    <p:sldId id="294" r:id="rId38"/>
    <p:sldId id="295" r:id="rId39"/>
    <p:sldId id="30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FF"/>
    <a:srgbClr val="CC00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6F4BB-BB85-4733-8920-3A0513BB286D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3CE56-BF86-41A5-B82F-CD25B11CE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824F-69AA-1809-E15C-9057704B9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0CC565-55CE-4ECF-A764-4EADB80DC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0223E-4343-7DC1-4FE6-5D47EBCEE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4D63-826B-473B-B7D8-35BA262C2D1B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C398F-77D2-CBD6-5C07-3FEE6253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89A9F-17E0-9AC0-A0DA-225D8E334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0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23AC-AEC4-7F28-7F57-594E99B54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698484-5842-E4C8-C21D-B2635BF18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C9844-BDD2-021C-DDB0-043880830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BEB0-C77E-4260-A1A2-85A3CCD6DBE6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E89B0-FFF0-EE77-3EEC-3B3A41FFB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0129-64C3-F33C-44B3-2F20DA510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1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C4B96-3224-B5DD-7975-EB872F846F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F87677-C445-A6DA-5314-982271F26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04F67-373F-75D4-8578-C5C95679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2889-8182-4009-91BD-43444B026851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B6E61-9B8B-F766-7E55-03A4DA47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C38B7-8294-F3CD-0F56-28287ECA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4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E937-9BFF-9255-D084-F08F1E51F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14CD2-518E-908C-9056-2D82EE14D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9DB3C-94C8-2B70-BB40-28184671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982FE-DDD0-1CB4-FEA5-3F12194F8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EDF8C-8C4B-ED5A-0076-4F5DEA7F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0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91258-00D9-4778-5FEF-BE8C636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4DB60-14C7-8AC8-B927-9B7D101CB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777B1-2482-4CB5-0731-C7CD1734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7AA8-9A63-4E03-963B-74F8D712D497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081D2-8C54-E4B0-0113-60C4466B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F18BD-50CA-1A81-E70F-7E392A5A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7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FD3D1-E223-0871-AD3A-293CC88BF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90F4A-DBDB-E5B0-C362-22830A42C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55398-AC15-65D6-8E5B-268ABA3EE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94DAD-C4FB-6E1E-538F-A8E2D734B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0BABD-AE86-4EB9-84D6-E4D68C6B5FB6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BDED5-AB59-2BB4-924F-65D2EFF9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3BB41-B15D-83E2-0C29-9744F7E3F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3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84BF-997A-862A-3054-B69257A70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48AE0-41C9-7061-3751-6C2887D55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F5618-383C-7A2C-3A08-5319A2179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C8AA9-5EE6-ED44-B49E-154DBB446D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2B7B6-C012-52E8-C742-EAE7AB616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E053B6-9C56-A0C8-1FD3-FE90BFAEA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E930A-F55C-4FF8-8CA9-80455FFBDFC9}" type="datetime1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B40215-E3F0-4AC5-0ABC-82F9600F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54949-3E03-A666-9D49-A2568728C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2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C3554-A52F-B8B5-AEFC-FD3B6928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BCA4A-D016-4E06-8DF8-1BB95305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136D-738B-4706-A01E-03BF0AC373F4}" type="datetime1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80B593-52CF-7FB1-E217-3391ABFC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2E4A9-E747-5E77-A430-EC26B10B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3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3D30C5-4757-5544-CD3D-DD562C821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882FD-828E-4355-AF95-0F28D7654469}" type="datetime1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406EA8-101A-F421-0A2C-BC2E0D55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74976-D93E-7E28-D6D6-CA496717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284A-A088-DF5B-794C-253A2EFD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0F21F-9440-D544-879E-D11196E57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A277A-471C-AAB4-8B28-9D25709DF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F958A-4652-6E36-E5CA-B31FC6CD1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110E-BCDE-4EF6-8DDB-EAB6E997D6E8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1FDFC-E751-00EA-2633-CC33B4E3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85B7B-687C-6FE8-8911-3307F612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6C897-4EED-8A01-A8FE-9DDF2CE41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868E56-1907-DB43-3372-2CAFD1337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72516-65B2-ED11-05A5-C2458E773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05D61-5D1C-7EB8-0893-FE100342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41A3-C8B0-469D-9B70-030F0F429BBC}" type="datetime1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BF600-D31D-B22C-67D3-0FE3B66A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350C8-BA75-FF14-1075-06DFA6BD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4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3B2FE-C7C4-9D5E-2AA4-A555F3340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ECA70-03B6-1210-0B6D-B20E8F362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C3CAD-E9E0-BBB8-37D4-97E4CBDA9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58CCC-21B0-4541-A362-70390EAB6FD9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6A30F-B437-66A7-76FF-21BF9967C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27DB3-8E29-EC77-5CBF-C5136B40F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A10A4-CE00-46DB-9F05-31F71B82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8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27D7A02-907B-496F-BA7E-AA3780733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FBA5268-0AE7-4CAD-9537-D0EB09E76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8D065B-39DA-4077-B9CF-E489CE4C0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1FEC8-BB0B-D80F-CD62-7EA25D643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3552" y="1568604"/>
            <a:ext cx="6884895" cy="1496649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b">
            <a:normAutofit/>
          </a:bodyPr>
          <a:lstStyle/>
          <a:p>
            <a:r>
              <a:rPr lang="en-US" sz="2800" b="1" i="0" u="none" strike="noStrike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LTStd-Light"/>
              </a:rPr>
              <a:t>Anxiety Disorders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2068A-2AA7-1944-722C-728FA7D67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948056"/>
            <a:ext cx="6096000" cy="830134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By </a:t>
            </a:r>
          </a:p>
          <a:p>
            <a:r>
              <a:rPr lang="en-US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M.Sc. Hilal Farouq Hussein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426CE-03C6-C7A0-15DA-D2B98572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801697" y="3246438"/>
            <a:ext cx="4161470" cy="365125"/>
          </a:xfrm>
        </p:spPr>
        <p:txBody>
          <a:bodyPr>
            <a:normAutofit fontScale="70000" lnSpcReduction="20000"/>
          </a:bodyPr>
          <a:lstStyle/>
          <a:p>
            <a:pPr algn="ctr">
              <a:spcAft>
                <a:spcPts val="600"/>
              </a:spcAft>
            </a:pPr>
            <a:fld id="{7B4776F7-6458-4298-9185-19FBDE95700A}" type="datetime1">
              <a:rPr lang="en-US" sz="2800">
                <a:solidFill>
                  <a:srgbClr val="595959"/>
                </a:solidFill>
              </a:rPr>
              <a:pPr algn="ctr">
                <a:spcAft>
                  <a:spcPts val="600"/>
                </a:spcAft>
              </a:pPr>
              <a:t>4/23/2026</a:t>
            </a:fld>
            <a:endParaRPr lang="en-US" sz="2800">
              <a:solidFill>
                <a:srgbClr val="59595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81A3A-2342-43B2-22AE-BDB5165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576" y="6356350"/>
            <a:ext cx="2768537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161A10A4-CE00-46DB-9F05-31F71B82461E}" type="slidenum">
              <a:rPr lang="en-US" sz="2800">
                <a:solidFill>
                  <a:srgbClr val="595959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sz="28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12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D7EAA-DC29-0082-22D8-93B4D28C4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9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 i="0" u="none" strike="noStrike" baseline="0" dirty="0">
                <a:latin typeface="HelveticaNeueLTStd-Md"/>
              </a:rPr>
              <a:t>Selective Mutism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2CE25-0926-0615-2DE7-E5AD8E20D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460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/>
              <a:t>A. </a:t>
            </a:r>
            <a:r>
              <a:rPr lang="en-US" sz="2400" b="1" dirty="0">
                <a:highlight>
                  <a:srgbClr val="FFFF00"/>
                </a:highlight>
              </a:rPr>
              <a:t>Consistent failure to speak </a:t>
            </a:r>
            <a:r>
              <a:rPr lang="en-US" sz="2400" b="1" dirty="0"/>
              <a:t>in specific social situations in which there is an expectation</a:t>
            </a:r>
          </a:p>
          <a:p>
            <a:pPr marL="0" indent="0">
              <a:buNone/>
            </a:pPr>
            <a:r>
              <a:rPr lang="en-US" sz="2400" b="1" dirty="0"/>
              <a:t>for speaking (e.g., at school) despite speaking in other situations.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B. The disturbance interferes with educational or occupational achievement or with social communication.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C. The duration of the disturbance is </a:t>
            </a:r>
            <a:r>
              <a:rPr lang="en-US" sz="2400" b="1" dirty="0">
                <a:highlight>
                  <a:srgbClr val="FFFF00"/>
                </a:highlight>
              </a:rPr>
              <a:t>at least 1 month</a:t>
            </a:r>
            <a:r>
              <a:rPr lang="en-US" sz="2400" b="1" dirty="0"/>
              <a:t>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D. The failure to speak is not attributable to a lack of knowledge of, or comfort with the</a:t>
            </a:r>
          </a:p>
          <a:p>
            <a:pPr marL="0" indent="0">
              <a:buNone/>
            </a:pPr>
            <a:r>
              <a:rPr lang="en-US" sz="2400" b="1" dirty="0"/>
              <a:t>spoken language required in the social situation.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E. The disturbance is not better explained by a communication disorder (e.g., autism</a:t>
            </a:r>
          </a:p>
          <a:p>
            <a:pPr marL="0" indent="0">
              <a:buNone/>
            </a:pPr>
            <a:r>
              <a:rPr lang="en-US" sz="2400" b="1" dirty="0"/>
              <a:t>spectrum disorder, schizophrenia, or another psychotic disorder.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07DD6-6BC5-E968-D35B-4655DEFE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FC882-FE15-8FFC-BE3D-89351569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6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BC744-6F15-7AD9-C45C-67310E04F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p</a:t>
            </a:r>
            <a:r>
              <a:rPr lang="en-US" sz="3600" b="1" i="0" u="none" strike="noStrike" baseline="0" dirty="0"/>
              <a:t>revalence  </a:t>
            </a:r>
            <a:r>
              <a:rPr lang="en-US" sz="3600" b="1" dirty="0"/>
              <a:t>of </a:t>
            </a:r>
            <a:r>
              <a:rPr lang="en-US" sz="3600" b="1" i="0" u="none" strike="noStrike" baseline="0" dirty="0"/>
              <a:t>Selective Mutism is 0.03% and 1%</a:t>
            </a:r>
            <a:endParaRPr lang="en-US" sz="4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05806-E1A0-898A-3272-06C8D41D3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AAE5B-E883-401B-9B44-E1D7608F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0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DDC4E-0264-354E-7051-015292205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Comorbidity of </a:t>
            </a:r>
            <a:r>
              <a:rPr lang="en-US" sz="3600" b="1" i="0" u="none" strike="noStrike" baseline="0" dirty="0">
                <a:latin typeface="HelveticaNeueLTStd-Md"/>
              </a:rPr>
              <a:t>Selective Mutism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The most common comorbid conditions are other anxiety disorders, </a:t>
            </a:r>
            <a:r>
              <a:rPr lang="en-US" sz="3600" b="1" dirty="0">
                <a:highlight>
                  <a:srgbClr val="FFFF00"/>
                </a:highlight>
              </a:rPr>
              <a:t>most commonly social anxiety </a:t>
            </a:r>
            <a:r>
              <a:rPr lang="en-US" sz="3600" b="1" dirty="0"/>
              <a:t>disorder, followed by separation anxiety disorder and specific phobia.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A8C4E-4F0F-631D-18A8-FA5A1F1C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D05BF-883D-BBAF-3500-99013067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6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F0C9-7AD0-5E02-75AE-1DB078495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9888"/>
            <a:ext cx="10515600" cy="60891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i="0" u="none" strike="noStrike" baseline="0" dirty="0">
                <a:latin typeface="HelveticaNeueLTStd-Md"/>
              </a:rPr>
              <a:t>Specific Phobia and </a:t>
            </a:r>
            <a:r>
              <a:rPr lang="en-US" sz="3600" b="1" i="0" u="none" strike="noStrike" baseline="0" dirty="0">
                <a:latin typeface="HelveticaLTStd-Light"/>
              </a:rPr>
              <a:t>Diagnostic Criteria</a:t>
            </a:r>
            <a:endParaRPr lang="en-US" sz="8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8A795-5B00-61F7-BCE6-38056A6D2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69" y="1341783"/>
            <a:ext cx="11529391" cy="4835180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b="1" dirty="0"/>
              <a:t>Marked fear or anxiety about a specific object or situation (e.g., animals, injection, blood).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Note: In children, the fear or anxiety may be expressed by crying, tantrums, freezing.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B. The phobic object or situation almost always provokes immediate fear or anxiety.</a:t>
            </a:r>
          </a:p>
          <a:p>
            <a:pPr marL="0" indent="0">
              <a:buNone/>
            </a:pPr>
            <a:r>
              <a:rPr lang="en-US" b="1" dirty="0"/>
              <a:t>C. The phobic object or situation is actively avoided.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EF132-CD03-A31F-BD01-3AF0C3F0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9FCC4-2F77-2A0C-F5B1-8A7D899B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3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9E05A-366B-6D8F-8126-58EBE8EC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6694-F3BD-5AC8-60DB-94C8120DB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9BE97-A516-AA54-906A-64EF5876E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EE2B8-979C-8EA0-CE48-536194C7B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5608F6-65B1-C909-9BC9-F9DB73A16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96" y="365125"/>
            <a:ext cx="10389704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94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CE49D-8950-D6B2-62EF-5D61FC1A5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3304"/>
            <a:ext cx="10515600" cy="50836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D. The fear or anxiety is </a:t>
            </a:r>
            <a:r>
              <a:rPr lang="en-US" b="1" dirty="0">
                <a:highlight>
                  <a:srgbClr val="FFFF00"/>
                </a:highlight>
              </a:rPr>
              <a:t>out of proportion to the actual danger </a:t>
            </a:r>
            <a:r>
              <a:rPr lang="en-US" b="1" dirty="0"/>
              <a:t>posed by the specific object or situation and to the sociocultural context.</a:t>
            </a:r>
          </a:p>
          <a:p>
            <a:pPr marL="0" indent="0" algn="l">
              <a:buNone/>
            </a:pPr>
            <a:endParaRPr lang="en-US" b="1" i="0" u="none" strike="noStrike" baseline="0" dirty="0"/>
          </a:p>
          <a:p>
            <a:pPr marL="0" indent="0" algn="l">
              <a:buNone/>
            </a:pPr>
            <a:r>
              <a:rPr lang="en-US" b="1" i="0" u="none" strike="noStrike" baseline="0" dirty="0"/>
              <a:t>E. The fear, anxiety, or avoidance is persistent, typically </a:t>
            </a:r>
            <a:r>
              <a:rPr lang="en-US" b="1" i="0" u="none" strike="noStrike" baseline="0" dirty="0">
                <a:highlight>
                  <a:srgbClr val="FFFF00"/>
                </a:highlight>
              </a:rPr>
              <a:t>lasting for 6 months</a:t>
            </a:r>
            <a:r>
              <a:rPr lang="en-US" b="1" i="0" u="none" strike="noStrike" baseline="0" dirty="0"/>
              <a:t> or more.</a:t>
            </a:r>
          </a:p>
          <a:p>
            <a:pPr marL="0" indent="0" algn="l">
              <a:buNone/>
            </a:pPr>
            <a:endParaRPr lang="en-US" b="1" i="0" u="none" strike="noStrike" baseline="0" dirty="0"/>
          </a:p>
          <a:p>
            <a:pPr marL="0" indent="0" algn="l">
              <a:buNone/>
            </a:pPr>
            <a:r>
              <a:rPr lang="en-US" b="1" i="0" u="none" strike="noStrike" baseline="0" dirty="0"/>
              <a:t>F. The fear, anxiety, or avoidance causes clinically significant distress or impairment in social, occupational, or other important areas of functioning.</a:t>
            </a:r>
          </a:p>
          <a:p>
            <a:pPr marL="0" indent="0" algn="l">
              <a:buNone/>
            </a:pPr>
            <a:endParaRPr lang="en-US" b="1" i="0" u="none" strike="noStrike" baseline="0" dirty="0"/>
          </a:p>
          <a:p>
            <a:pPr marL="0" indent="0" algn="l">
              <a:buNone/>
            </a:pPr>
            <a:r>
              <a:rPr lang="en-US" b="1" i="0" u="none" strike="noStrike" baseline="0" dirty="0"/>
              <a:t>G. The disturbance is not better explained by the symptoms of another mental disorder,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E7BD7-536D-4FEB-307F-4FD74AE4D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623A9-0B1C-CFA0-D66A-BF2C737AB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1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FC37-E004-3AC7-0359-C8EDE76BE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8118"/>
          </a:xfrm>
        </p:spPr>
        <p:txBody>
          <a:bodyPr>
            <a:normAutofit fontScale="90000"/>
          </a:bodyPr>
          <a:lstStyle/>
          <a:p>
            <a:br>
              <a:rPr lang="en-US" sz="4400" b="0" i="0" u="none" strike="noStrike" baseline="0" dirty="0">
                <a:latin typeface="HelveticaNeueLTStd-Hv"/>
              </a:rPr>
            </a:br>
            <a:r>
              <a:rPr lang="en-US" b="1" i="0" u="none" strike="noStrike" baseline="0" dirty="0"/>
              <a:t>Prevalence of specific phobia:</a:t>
            </a:r>
            <a:br>
              <a:rPr lang="en-US" sz="4400" b="0" i="0" u="none" strike="noStrike" baseline="0" dirty="0">
                <a:latin typeface="HelveticaNeueLTStd-Hv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60F31-2E2B-8061-FA49-A30C1E2B0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i="0" u="none" strike="noStrike" baseline="0" dirty="0"/>
              <a:t>In the United States prevalence is 7%–9%.</a:t>
            </a:r>
          </a:p>
          <a:p>
            <a:pPr algn="l"/>
            <a:r>
              <a:rPr lang="en-US" sz="3200" b="1" dirty="0"/>
              <a:t>Females are more frequently affected than males, </a:t>
            </a:r>
          </a:p>
          <a:p>
            <a:pPr algn="l"/>
            <a:r>
              <a:rPr lang="en-US" sz="3200" b="1" dirty="0"/>
              <a:t> Female more than Male = 2:1.</a:t>
            </a:r>
          </a:p>
          <a:p>
            <a:pPr algn="l"/>
            <a:r>
              <a:rPr lang="en-US" sz="3200" b="1" dirty="0"/>
              <a:t>Animal, natural environment, and situational specific phobias are predominantly experienced by females, whereas </a:t>
            </a:r>
            <a:r>
              <a:rPr lang="en-US" sz="3200" b="1" dirty="0">
                <a:highlight>
                  <a:srgbClr val="FFFF00"/>
                </a:highlight>
              </a:rPr>
              <a:t>blood-injection-injury</a:t>
            </a:r>
            <a:r>
              <a:rPr lang="en-US" sz="3200" b="1" dirty="0"/>
              <a:t> phobia is experienced nearly equally by both genders.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24B82-B011-451E-B809-3C37DA91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366DE-6F33-D9CA-9DAE-3E824988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10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E750-4672-7F6E-7528-5564FB1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7632"/>
          </a:xfrm>
        </p:spPr>
        <p:txBody>
          <a:bodyPr>
            <a:normAutofit fontScale="90000"/>
          </a:bodyPr>
          <a:lstStyle/>
          <a:p>
            <a:r>
              <a:rPr lang="en-US" sz="4400" b="0" i="0" u="none" strike="noStrike" baseline="0" dirty="0">
                <a:latin typeface="HelveticaNeueLTStd-Hv"/>
              </a:rPr>
              <a:t>Development and Course of </a:t>
            </a:r>
            <a:r>
              <a:rPr lang="en-US" sz="4400" b="0" i="0" u="none" strike="noStrike" baseline="0" dirty="0">
                <a:latin typeface="PalatinoLTStd-Roman"/>
              </a:rPr>
              <a:t>Specific phobia </a:t>
            </a:r>
            <a:br>
              <a:rPr lang="en-US" sz="4400" b="0" i="0" u="none" strike="noStrike" baseline="0" dirty="0">
                <a:latin typeface="HelveticaNeueLTStd-Hv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E6AC2-65F9-FE7D-B70E-6BE935A2B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i="0" u="none" strike="noStrike" baseline="0" dirty="0">
                <a:latin typeface="+mj-lt"/>
              </a:rPr>
              <a:t>Specific phobia sometimes develops following a traumatic event (e.g., being attacked by an animal or stuck in an elevator), observation of others going through a traumatic event (e.g., watching someone drown).</a:t>
            </a:r>
            <a:endParaRPr lang="en-US" sz="4800" b="1" dirty="0">
              <a:latin typeface="+mj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A2F00-7CCD-97BB-1100-AC169D0F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A4B266-7328-37E3-15AF-B691F349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34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D3B92-F258-67FA-2801-D173B751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665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6000" b="1" dirty="0"/>
              <a:t>Suicide Risk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A9E9B-DE2D-BC96-43C7-4FD4A94C2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30" y="1825625"/>
            <a:ext cx="110158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latin typeface="+mj-lt"/>
              </a:rPr>
              <a:t>Individuals with specific phobia are up to 60 % more likely to make a suicide attempt than are individuals without the diagnosis. </a:t>
            </a:r>
          </a:p>
          <a:p>
            <a:pPr marL="0" indent="0">
              <a:buNone/>
            </a:pPr>
            <a:r>
              <a:rPr lang="en-US" sz="4000" b="1" dirty="0">
                <a:latin typeface="+mj-lt"/>
              </a:rPr>
              <a:t>However, it is likely that these elevated rates are primarily due to </a:t>
            </a:r>
            <a:r>
              <a:rPr lang="en-US" sz="4000" b="1" dirty="0">
                <a:highlight>
                  <a:srgbClr val="FFFF00"/>
                </a:highlight>
                <a:latin typeface="+mj-lt"/>
              </a:rPr>
              <a:t>comorbidity with personality disorders </a:t>
            </a:r>
            <a:r>
              <a:rPr lang="en-US" sz="4000" b="1" dirty="0">
                <a:latin typeface="+mj-lt"/>
              </a:rPr>
              <a:t>and other anxiety disorders.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69301-532B-32F4-DEA3-C0C6F313C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E3591-E5DC-AE4F-0A41-75ED7B7C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39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79D02-FF00-CAB4-E4D1-15701E352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365126"/>
            <a:ext cx="11005930" cy="96671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b="1" i="0" u="none" strike="noStrike" baseline="0" dirty="0">
                <a:latin typeface="+mn-lt"/>
              </a:rPr>
              <a:t>Social Anxiety Disorder (Social Phobia) and Diagnostic Criteria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B9D1-7D4D-F8F4-4365-71980DA9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70" y="1372083"/>
            <a:ext cx="11005930" cy="4984267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200" b="1" dirty="0"/>
              <a:t>Marked fear or anxiety about one or more </a:t>
            </a:r>
            <a:r>
              <a:rPr lang="en-US" sz="3200" b="1" dirty="0">
                <a:highlight>
                  <a:srgbClr val="FFFF00"/>
                </a:highlight>
              </a:rPr>
              <a:t>social situations </a:t>
            </a:r>
            <a:r>
              <a:rPr lang="en-US" sz="3200" b="1" dirty="0"/>
              <a:t>in which the individual is exposed to possible scrutiny by others.</a:t>
            </a:r>
          </a:p>
          <a:p>
            <a:pPr marL="0" indent="0">
              <a:buNone/>
            </a:pPr>
            <a:r>
              <a:rPr lang="en-US" sz="3200" b="1" dirty="0"/>
              <a:t>Note: In children, the anxiety must occur in peer settings and not just during interactions with adults.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B.  Fears that he or she will act in a way or show anxiety symptoms that will be negatively evaluated (i.e., will be humiliating or embarrassing; will lead to rejection or offend others).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78EC2-62F0-B7EC-03FD-096551DC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0D1B91-617C-3CA2-0ED2-C6A53D4B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8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96CF-A48D-8C7D-4897-6727FDCD3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6" y="710214"/>
            <a:ext cx="10918794" cy="54667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b="1" i="0" u="none" strike="noStrike" baseline="0" dirty="0">
                <a:highlight>
                  <a:srgbClr val="FFFF00"/>
                </a:highlight>
              </a:rPr>
              <a:t>Anxiety disorders </a:t>
            </a:r>
            <a:r>
              <a:rPr lang="en-US" sz="4400" b="1" i="0" u="none" strike="noStrike" baseline="0" dirty="0"/>
              <a:t>include disorders that share features of excessive fear and anxiety</a:t>
            </a:r>
            <a:br>
              <a:rPr lang="en-US" sz="4400" b="1" i="0" u="none" strike="noStrike" baseline="0" dirty="0"/>
            </a:br>
            <a:r>
              <a:rPr lang="en-US" sz="4400" b="1" i="0" u="none" strike="noStrike" baseline="0" dirty="0"/>
              <a:t>and related behavioral disturbances. </a:t>
            </a:r>
          </a:p>
          <a:p>
            <a:pPr marL="0" indent="0">
              <a:buNone/>
            </a:pPr>
            <a:endParaRPr lang="en-US" sz="4400" b="1" i="0" u="none" strike="noStrike" baseline="0" dirty="0"/>
          </a:p>
          <a:p>
            <a:pPr marL="0" indent="0">
              <a:buNone/>
            </a:pPr>
            <a:r>
              <a:rPr lang="en-US" sz="4400" b="1" i="1" u="none" strike="noStrike" baseline="0" dirty="0">
                <a:highlight>
                  <a:srgbClr val="FFFF00"/>
                </a:highlight>
              </a:rPr>
              <a:t>Fear</a:t>
            </a:r>
            <a:r>
              <a:rPr lang="en-US" sz="4400" b="1" i="1" u="none" strike="noStrike" baseline="0" dirty="0"/>
              <a:t> </a:t>
            </a:r>
            <a:r>
              <a:rPr lang="en-US" sz="4400" b="1" i="0" u="none" strike="noStrike" baseline="0" dirty="0"/>
              <a:t>is the emotional response to real or perceived imminent threat, </a:t>
            </a:r>
          </a:p>
          <a:p>
            <a:pPr marL="0" indent="0">
              <a:buNone/>
            </a:pPr>
            <a:endParaRPr lang="en-US" sz="4400" b="1" i="0" u="none" strike="noStrike" baseline="0" dirty="0"/>
          </a:p>
          <a:p>
            <a:pPr marL="0" indent="0">
              <a:buNone/>
            </a:pPr>
            <a:r>
              <a:rPr lang="en-US" sz="4400" b="1" i="0" u="none" strike="noStrike" baseline="0" dirty="0"/>
              <a:t>whereas </a:t>
            </a:r>
            <a:r>
              <a:rPr lang="en-US" sz="4400" b="1" i="1" u="none" strike="noStrike" baseline="0" dirty="0">
                <a:highlight>
                  <a:srgbClr val="FFFF00"/>
                </a:highlight>
              </a:rPr>
              <a:t>anxiety</a:t>
            </a:r>
            <a:r>
              <a:rPr lang="en-US" sz="4400" b="1" i="1" u="none" strike="noStrike" baseline="0" dirty="0"/>
              <a:t> </a:t>
            </a:r>
            <a:r>
              <a:rPr lang="en-US" sz="4400" b="1" i="0" u="none" strike="noStrike" baseline="0" dirty="0"/>
              <a:t>is anticipation of future threat.</a:t>
            </a:r>
            <a:endParaRPr lang="en-US" sz="44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5EF80-CCA7-A41D-8523-3EB540EEB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1709-B6A5-4776-93F1-BA6DFB125D5D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5E62D-776F-E21E-A867-F8679F107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08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885E7-F606-39AB-F6A6-EF81996D8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7383"/>
            <a:ext cx="10515600" cy="5749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C. The social situations almost always provoke fear or anxiety.</a:t>
            </a:r>
          </a:p>
          <a:p>
            <a:pPr marL="457200" lvl="1" indent="0">
              <a:buNone/>
            </a:pPr>
            <a:r>
              <a:rPr lang="en-US" sz="2800" b="1" dirty="0"/>
              <a:t>Note: In children, the fear or anxiety may be expressed by crying, tantrums, freezing.</a:t>
            </a:r>
          </a:p>
          <a:p>
            <a:pPr marL="0" indent="0">
              <a:buNone/>
            </a:pPr>
            <a:r>
              <a:rPr lang="en-US" sz="3200" b="1" dirty="0"/>
              <a:t>D. The social situations are avoided or endured with intense fear or anxiety. </a:t>
            </a:r>
          </a:p>
          <a:p>
            <a:pPr marL="0" indent="0">
              <a:buNone/>
            </a:pPr>
            <a:r>
              <a:rPr lang="en-US" sz="3200" b="1" dirty="0"/>
              <a:t>E. The fear or anxiety is </a:t>
            </a:r>
            <a:r>
              <a:rPr lang="en-US" sz="3200" b="1" dirty="0">
                <a:highlight>
                  <a:srgbClr val="FFFF00"/>
                </a:highlight>
              </a:rPr>
              <a:t>out of proportion </a:t>
            </a:r>
            <a:r>
              <a:rPr lang="en-US" sz="3200" b="1" dirty="0"/>
              <a:t>to the actual threat posed by the social situation and to the sociocultural context.</a:t>
            </a:r>
          </a:p>
          <a:p>
            <a:pPr marL="0" indent="0">
              <a:buNone/>
            </a:pPr>
            <a:r>
              <a:rPr lang="en-US" sz="3200" b="1" dirty="0"/>
              <a:t>F. The fear, anxiety, or avoidance is persistent, typically </a:t>
            </a:r>
            <a:r>
              <a:rPr lang="en-US" sz="3200" b="1" dirty="0">
                <a:highlight>
                  <a:srgbClr val="FFFF00"/>
                </a:highlight>
              </a:rPr>
              <a:t>lasting for 6 months or more.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1796A-DC28-96BD-8634-D3288087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80F28-BFA5-7EA0-460A-81CFF4C0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36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26608-C218-6B7F-D78F-3BA60EEB2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6835"/>
            <a:ext cx="10515600" cy="5976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G. The fear, anxiety, or avoidance causes clinically significant distress or impairment in social, occupational,…..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H. The fear, anxiety, or avoidance is not attributable to the physiological effects of a substance abuse and medical condition.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I. The fear, anxiety, or avoidance is not better explained by the symptoms of another mental disorder, e.g., panic disorder.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00A59-D6BD-5B49-4C5D-7F659C6F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AA6AC-FC84-4F31-BA7B-0AD18913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76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29CAE-C34A-1D80-0417-7E53A488091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0000"/>
          </a:solidFill>
        </p:spPr>
        <p:txBody>
          <a:bodyPr>
            <a:normAutofit/>
          </a:bodyPr>
          <a:lstStyle/>
          <a:p>
            <a:r>
              <a:rPr lang="en-US" sz="3600" b="1" i="0" u="none" strike="noStrike" baseline="0" dirty="0">
                <a:solidFill>
                  <a:schemeClr val="bg1"/>
                </a:solidFill>
                <a:latin typeface="HelveticaNeueLTStd-Md"/>
              </a:rPr>
              <a:t>Panic Disorder and </a:t>
            </a:r>
            <a:r>
              <a:rPr lang="en-US" sz="3600" b="1" i="0" u="none" strike="noStrike" baseline="0" dirty="0">
                <a:solidFill>
                  <a:schemeClr val="bg1"/>
                </a:solidFill>
                <a:latin typeface="HelveticaLTStd-Light"/>
              </a:rPr>
              <a:t>Diagnostic Criteria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6D5F6-D49C-80DF-3442-E42F771D6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5686"/>
            <a:ext cx="10515600" cy="4735789"/>
          </a:xfrm>
        </p:spPr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3200" b="1" dirty="0"/>
              <a:t>Recurrent unexpected panic attacks. A panic attack is an abrupt surge of intense fear or intense discomfort that reaches a peak within minutes, and during which time four (or more) of the following symptoms occur: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Note: The abrupt surge (flood) can occur from a </a:t>
            </a:r>
            <a:r>
              <a:rPr lang="en-US" sz="3200" b="1" dirty="0">
                <a:highlight>
                  <a:srgbClr val="FFFF00"/>
                </a:highlight>
              </a:rPr>
              <a:t>calm</a:t>
            </a:r>
            <a:r>
              <a:rPr lang="en-US" sz="3200" b="1" dirty="0"/>
              <a:t> state or an </a:t>
            </a:r>
            <a:r>
              <a:rPr lang="en-US" sz="3200" b="1" dirty="0">
                <a:highlight>
                  <a:srgbClr val="FFFF00"/>
                </a:highlight>
              </a:rPr>
              <a:t>anxious</a:t>
            </a:r>
            <a:r>
              <a:rPr lang="en-US" sz="3200" b="1" dirty="0"/>
              <a:t> state.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FDB79-36D3-77A5-05B2-76CA57E0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214175-A9FD-7474-8E4A-18D73141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64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19C2A-0170-4E26-BB52-29626FF4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97EDE-9395-66C6-0FB0-433D08FE2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2FEE0-1DFA-79EC-FD41-EC9A5276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8A48E-4347-650C-36A2-A7BD7C4C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75F50-696C-032D-106F-6AE149E33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88" y="496957"/>
            <a:ext cx="9153938" cy="568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16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38C41-EB3F-5420-955B-04ED1BBB7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713"/>
            <a:ext cx="10515600" cy="5640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i="0" u="none" strike="noStrike" baseline="0" dirty="0">
                <a:latin typeface="HelveticaNeueLTStd-Md"/>
              </a:rPr>
              <a:t>Panic Disorder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1. Palpitations, pounding heart, or accelerated heart rate.</a:t>
            </a:r>
          </a:p>
          <a:p>
            <a:pPr marL="0" indent="0">
              <a:buNone/>
            </a:pPr>
            <a:r>
              <a:rPr lang="en-US" dirty="0"/>
              <a:t>2. Sweating.</a:t>
            </a:r>
          </a:p>
          <a:p>
            <a:pPr marL="0" indent="0">
              <a:buNone/>
            </a:pPr>
            <a:r>
              <a:rPr lang="en-US" dirty="0"/>
              <a:t>3. Trembling or shaking.</a:t>
            </a:r>
          </a:p>
          <a:p>
            <a:pPr marL="0" indent="0">
              <a:buNone/>
            </a:pPr>
            <a:r>
              <a:rPr lang="en-US" dirty="0"/>
              <a:t>4. Sensations of shortness of breath or smothering.</a:t>
            </a:r>
          </a:p>
          <a:p>
            <a:pPr marL="0" indent="0">
              <a:buNone/>
            </a:pPr>
            <a:r>
              <a:rPr lang="en-US" dirty="0"/>
              <a:t>5. Feelings of choking.</a:t>
            </a:r>
          </a:p>
          <a:p>
            <a:pPr marL="0" indent="0">
              <a:buNone/>
            </a:pPr>
            <a:r>
              <a:rPr lang="en-US" dirty="0"/>
              <a:t>6. Chest pain or discomfort.</a:t>
            </a:r>
          </a:p>
          <a:p>
            <a:pPr marL="0" indent="0">
              <a:buNone/>
            </a:pPr>
            <a:r>
              <a:rPr lang="en-US" dirty="0"/>
              <a:t>7. Nausea or abdominal distress.</a:t>
            </a:r>
          </a:p>
          <a:p>
            <a:pPr marL="0" indent="0">
              <a:buNone/>
            </a:pPr>
            <a:r>
              <a:rPr lang="en-US" dirty="0"/>
              <a:t>8. Feeling dizzy, unsteady, light-headed, or faint.</a:t>
            </a:r>
          </a:p>
          <a:p>
            <a:pPr marL="0" indent="0">
              <a:buNone/>
            </a:pPr>
            <a:r>
              <a:rPr lang="en-US" dirty="0"/>
              <a:t>9. Chills or heat sensations.</a:t>
            </a:r>
          </a:p>
          <a:p>
            <a:pPr marL="0" indent="0">
              <a:buNone/>
            </a:pPr>
            <a:r>
              <a:rPr lang="en-US" dirty="0"/>
              <a:t>10. Paresthesia (numbness or tingling sensations).</a:t>
            </a:r>
          </a:p>
          <a:p>
            <a:pPr marL="0" indent="0">
              <a:buNone/>
            </a:pPr>
            <a:r>
              <a:rPr lang="en-US" dirty="0"/>
              <a:t>11. Derealization (feelings of unreality) or depersonalization (being detached from oneself).</a:t>
            </a:r>
          </a:p>
          <a:p>
            <a:pPr marL="0" indent="0">
              <a:buNone/>
            </a:pPr>
            <a:r>
              <a:rPr lang="en-US" dirty="0"/>
              <a:t>12. Fear of losing control or “going crazy.”</a:t>
            </a:r>
          </a:p>
          <a:p>
            <a:pPr marL="0" indent="0">
              <a:buNone/>
            </a:pPr>
            <a:r>
              <a:rPr lang="en-US" dirty="0"/>
              <a:t>13. Fear of dying.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88977-29BB-6D77-01B3-22C79398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61799-C63D-468F-3615-A6E270AA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66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45D6C-6E53-2B28-497F-99961A84A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504"/>
            <a:ext cx="10515600" cy="776770"/>
          </a:xfrm>
          <a:solidFill>
            <a:srgbClr val="CC0000"/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Panic Disorder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11311-743C-23FC-1D72-482E1CC6D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96" y="15175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B. At least one of the attacks has been followed </a:t>
            </a:r>
            <a:r>
              <a:rPr lang="en-US" dirty="0">
                <a:highlight>
                  <a:srgbClr val="FFFF00"/>
                </a:highlight>
              </a:rPr>
              <a:t>by 1 month </a:t>
            </a:r>
            <a:r>
              <a:rPr lang="en-US" dirty="0"/>
              <a:t>(or more) of one or both of the following:</a:t>
            </a:r>
          </a:p>
          <a:p>
            <a:pPr marL="0" indent="0">
              <a:buNone/>
            </a:pPr>
            <a:r>
              <a:rPr lang="en-US" dirty="0"/>
              <a:t>1. Persistent concern or worry about additional panic attacks or their consequences (e.g., losing control, having a heart attack, “going crazy”).</a:t>
            </a:r>
          </a:p>
          <a:p>
            <a:pPr marL="0" indent="0">
              <a:buNone/>
            </a:pPr>
            <a:r>
              <a:rPr lang="en-US" dirty="0"/>
              <a:t>2. A significant maladaptive change in behavior related to the attacks (e.g., behaviors designed to avoid having panic attacks, such as avoidance of exercise or unfamiliar situations).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D6F02-F36F-1376-8AA4-595D5814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D77D4-530B-E72C-A3C4-E14116C6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91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D2F37-A5C1-1E48-B1AC-0675BE8F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433"/>
            <a:ext cx="10515600" cy="698362"/>
          </a:xfrm>
          <a:solidFill>
            <a:srgbClr val="CC000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Panic Disorder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6FF9E-C6F4-3459-1603-0FC129EC6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488"/>
            <a:ext cx="10515600" cy="5113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C. The disturbance is not attributable to the physiological effects of a substance (e.g., a drug of abuse, a medication) or another medical condition (e.g., hyperthyroidism, cardiopulmonary disorders).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D. The disturbance is not better explained by another mental disorder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68390-9ADF-F1B3-900F-67744C19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CD669-93DA-A413-E209-A633D9CE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8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E6638-99C6-1F6A-1B8D-95CF11ADB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i="0" u="none" strike="noStrike" baseline="0" dirty="0">
                <a:latin typeface="HelveticaNeueLTStd-Hv"/>
              </a:rPr>
              <a:t>Prevalence of panic disorder </a:t>
            </a:r>
            <a:br>
              <a:rPr lang="en-US" sz="4400" b="0" i="0" u="none" strike="noStrike" baseline="0" dirty="0">
                <a:latin typeface="HelveticaNeueLTStd-Hv"/>
              </a:rPr>
            </a:br>
            <a:r>
              <a:rPr lang="en-US" sz="4400" b="0" i="0" u="none" strike="noStrike" baseline="0" dirty="0">
                <a:latin typeface="HelveticaNeueLTStd-Hv"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3D85A-82D6-7A85-EC7A-841304AAB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i="0" u="none" strike="noStrike" baseline="0" dirty="0"/>
              <a:t>In the general population, the 12-month prevalence estimate for panic disorder across the United States and several European countries is about </a:t>
            </a:r>
            <a:r>
              <a:rPr lang="en-US" sz="3600" b="1" i="0" u="none" strike="noStrike" baseline="0" dirty="0">
                <a:highlight>
                  <a:srgbClr val="FFFF00"/>
                </a:highlight>
              </a:rPr>
              <a:t>2%–3% </a:t>
            </a:r>
            <a:r>
              <a:rPr lang="en-US" sz="3600" b="1" i="0" u="none" strike="noStrike" baseline="0" dirty="0"/>
              <a:t>in adults and adolescents.</a:t>
            </a:r>
          </a:p>
          <a:p>
            <a:pPr marL="0" indent="0" algn="l">
              <a:buNone/>
            </a:pPr>
            <a:r>
              <a:rPr lang="en-US" sz="3600" b="1" i="0" u="none" strike="noStrike" baseline="0" dirty="0"/>
              <a:t>No differ between males and females.</a:t>
            </a:r>
            <a:endParaRPr lang="en-US" sz="36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A5D09-7139-4D16-D275-98B46C3F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84E44-4BD5-AC5E-B7C5-9A2C512E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80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0018-FBEE-0345-5FFF-1FA72AC23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9336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r>
              <a:rPr lang="en-US" sz="4000" b="1" i="0" u="none" strike="noStrike" baseline="0" dirty="0">
                <a:latin typeface="HelveticaNeueLTStd-Md"/>
              </a:rPr>
              <a:t>Agoraphobia and Diagnostic Criteria</a:t>
            </a:r>
            <a:endParaRPr lang="en-US" sz="8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B2614-9856-0C64-0A82-E9BD5CBF3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487"/>
            <a:ext cx="10999304" cy="5113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A. Marked fear or anxiety about two (or more) of the following five situations:</a:t>
            </a:r>
          </a:p>
          <a:p>
            <a:pPr marL="0" indent="0">
              <a:buNone/>
            </a:pPr>
            <a:r>
              <a:rPr lang="en-US" sz="3200" b="1" dirty="0"/>
              <a:t>1. Using public transportation (e.g., automobiles, buses, trains, ships, planes).</a:t>
            </a:r>
          </a:p>
          <a:p>
            <a:pPr marL="0" indent="0">
              <a:buNone/>
            </a:pPr>
            <a:r>
              <a:rPr lang="en-US" sz="3200" b="1" dirty="0"/>
              <a:t>2. Being in open spaces (e.g., parking lots, marketplaces, bridges).</a:t>
            </a:r>
          </a:p>
          <a:p>
            <a:pPr marL="0" indent="0">
              <a:buNone/>
            </a:pPr>
            <a:r>
              <a:rPr lang="en-US" sz="3200" b="1" dirty="0"/>
              <a:t>3. Being in enclosed places (e.g., shops, theaters, cinemas).</a:t>
            </a:r>
          </a:p>
          <a:p>
            <a:pPr marL="0" indent="0">
              <a:buNone/>
            </a:pPr>
            <a:r>
              <a:rPr lang="en-US" sz="3200" b="1" dirty="0"/>
              <a:t>4. Standing in line or being in a crowd.</a:t>
            </a:r>
          </a:p>
          <a:p>
            <a:pPr marL="0" indent="0">
              <a:buNone/>
            </a:pPr>
            <a:r>
              <a:rPr lang="en-US" sz="3200" b="1" dirty="0"/>
              <a:t>5. Being outside of the home alone.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52F6C-166D-96E1-BCC3-CC4511E8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9A3D8E-3CD6-377E-559F-ED7DE5B65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79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0AD0F-D7ED-60B9-62B3-B5DD88E01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6" y="1000678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b="1" dirty="0"/>
              <a:t>B. The individual fears or avoids these situations.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C. The agoraphobic situations almost always provoke fear or anxiety.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D. The agoraphobic situations are actively avoided, require the presence of a companion, or are endured with intense fear or anxiety.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 E. The fear or anxiety is out of proportion to the actual danger posed by the agoraphobic situations and to the sociocultural context.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8D7DD-67EE-C850-E825-6A994704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2FD2E-5FAF-A80E-6E69-0C43FDCA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9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473B8-0ADE-5274-0512-39BFAB85E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8324"/>
          </a:xfrm>
        </p:spPr>
        <p:txBody>
          <a:bodyPr>
            <a:normAutofit/>
          </a:bodyPr>
          <a:lstStyle/>
          <a:p>
            <a:r>
              <a:rPr lang="en-US" sz="4000" b="1" i="0" u="none" strike="noStrike" baseline="0" dirty="0">
                <a:latin typeface="ACaslonPro-Regular"/>
              </a:rPr>
              <a:t>Three reactions or stages of stress</a:t>
            </a:r>
            <a:endParaRPr lang="en-US" sz="8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65B00-CE4E-9F91-87C9-9DF6624D8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E050F-467B-D8BF-4624-165BA888C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3252E-F2AA-DE76-3BDA-2594D149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91DBDA-C781-155D-43D3-116DB09E6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96" y="1272836"/>
            <a:ext cx="10515600" cy="508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10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9B20F-172B-8FC0-C585-E7D6566CB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3548"/>
            <a:ext cx="10515600" cy="51234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/>
              <a:t>F. The fear, anxiety, or avoidance is persistent, typically lasting for 6 months or more.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G. The fear, anxiety, or avoidance causes clinically significant distress or impairment in social, occupational, or other important areas of functioning.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H. If another medical condition (e.g., inflammatory bowel disease, Parkinson’s disease) is present, the fear, anxiety, or avoidance is clearly excessive.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I. The fear, anxiety, or avoidance is not better explained by the symptoms of another mental disorder.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0942A-D93A-7CC6-63CB-EFB0091F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BC71F-3C7C-F255-FDD7-B6B2AAD7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71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E61FB-9218-DA83-CE12-CE9F9E0DA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4887"/>
            <a:ext cx="10515600" cy="5342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/>
              <a:t>Comorbidity</a:t>
            </a:r>
          </a:p>
          <a:p>
            <a:pPr marL="0" indent="0">
              <a:buNone/>
            </a:pPr>
            <a:r>
              <a:rPr lang="en-US" sz="3200" b="1" dirty="0"/>
              <a:t>The majority of individuals with agoraphobia also have other mental disorders. The most frequent additional diagnoses are other anxiety disorders (e.g., </a:t>
            </a:r>
            <a:r>
              <a:rPr lang="en-US" sz="3200" b="1" dirty="0">
                <a:highlight>
                  <a:srgbClr val="FFFF00"/>
                </a:highlight>
              </a:rPr>
              <a:t>specific phobias, panic </a:t>
            </a:r>
            <a:r>
              <a:rPr lang="en-US" sz="3200" b="1" dirty="0"/>
              <a:t>disorder, social anxiety disorder, separation anxiety disorder,, panic disorder),</a:t>
            </a:r>
          </a:p>
          <a:p>
            <a:pPr marL="0" indent="0">
              <a:buNone/>
            </a:pPr>
            <a:r>
              <a:rPr lang="en-US" sz="3200" b="1" dirty="0"/>
              <a:t> Depressive disorders (major depressive disorder),</a:t>
            </a:r>
          </a:p>
          <a:p>
            <a:pPr marL="0" indent="0">
              <a:buNone/>
            </a:pPr>
            <a:r>
              <a:rPr lang="en-US" sz="3200" b="1" dirty="0"/>
              <a:t> PTSD, alcohol use disorder and substance use disorders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517A6-2ED6-31E3-7434-B535889E9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0269E-81ED-0AAF-2981-728410AA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56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8480D-4830-2547-7E3B-35A3FFDA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946909"/>
            <a:ext cx="10515600" cy="878716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en-US" sz="3200" b="1" i="0" u="none" strike="noStrike" baseline="0" dirty="0">
                <a:latin typeface="HelveticaNeueLTStd-Md"/>
              </a:rPr>
              <a:t>Generalized Anxiety Disorder and </a:t>
            </a:r>
            <a:r>
              <a:rPr lang="en-US" sz="3200" b="1" i="0" u="none" strike="noStrike" baseline="0" dirty="0">
                <a:latin typeface="HelveticaLTStd-Light"/>
              </a:rPr>
              <a:t>Diagnostic Criteria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B3369-420D-4010-18D8-7540592CA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A. Excessive anxiety and worry (apprehensive expectation), occurring more days than not(</a:t>
            </a:r>
            <a:r>
              <a:rPr lang="en-US" sz="3200" dirty="0"/>
              <a:t>majority of days (over 50%)</a:t>
            </a:r>
            <a:r>
              <a:rPr lang="en-US" sz="3200" b="1" dirty="0"/>
              <a:t> for at least 6 months, about a number of events or activities (such as work or school performance).</a:t>
            </a:r>
          </a:p>
          <a:p>
            <a:pPr marL="0" indent="0">
              <a:buNone/>
            </a:pPr>
            <a:r>
              <a:rPr lang="en-US" sz="3200" b="1" dirty="0"/>
              <a:t>B. The individual finds it difficult to control the worry.</a:t>
            </a:r>
          </a:p>
          <a:p>
            <a:pPr marL="0" indent="0">
              <a:buNone/>
            </a:pPr>
            <a:r>
              <a:rPr lang="en-US" sz="3200" b="1" dirty="0"/>
              <a:t>C. The anxiety and worry are </a:t>
            </a:r>
            <a:r>
              <a:rPr lang="en-US" sz="3200" b="1" dirty="0">
                <a:highlight>
                  <a:srgbClr val="FFFF00"/>
                </a:highlight>
              </a:rPr>
              <a:t>associated with three </a:t>
            </a:r>
            <a:r>
              <a:rPr lang="en-US" sz="3200" b="1" dirty="0"/>
              <a:t>(</a:t>
            </a:r>
            <a:r>
              <a:rPr lang="en-US" sz="3200" b="1" dirty="0">
                <a:highlight>
                  <a:srgbClr val="FFFF00"/>
                </a:highlight>
              </a:rPr>
              <a:t>or more</a:t>
            </a:r>
            <a:r>
              <a:rPr lang="en-US" sz="3200" b="1" dirty="0"/>
              <a:t>) of the following six symptoms (with at least some symptoms having been present for more days than not for the </a:t>
            </a:r>
            <a:r>
              <a:rPr lang="en-US" sz="3200" b="1" dirty="0">
                <a:highlight>
                  <a:srgbClr val="FFFF00"/>
                </a:highlight>
              </a:rPr>
              <a:t>past 6 months</a:t>
            </a:r>
            <a:r>
              <a:rPr lang="en-US" sz="3200" b="1" dirty="0"/>
              <a:t>):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5404A-400C-02DB-9CDD-2C4583B5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34621-8680-2B53-C495-6AB6DE0ED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8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6963-8A20-7A2A-DE42-B7D2803B4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83" y="854765"/>
            <a:ext cx="10697817" cy="5322198"/>
          </a:xfrm>
        </p:spPr>
        <p:txBody>
          <a:bodyPr/>
          <a:lstStyle/>
          <a:p>
            <a:pPr marL="0" indent="0">
              <a:buNone/>
            </a:pPr>
            <a:r>
              <a:rPr lang="en-US" sz="1800" b="1" i="0" u="none" strike="noStrike" baseline="0" dirty="0">
                <a:latin typeface="HelveticaLTStd-Bold"/>
              </a:rPr>
              <a:t>GAD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HelveticaLTStd-Bold"/>
              </a:rPr>
              <a:t>Note: </a:t>
            </a:r>
            <a:r>
              <a:rPr lang="en-US" sz="1800" b="0" i="0" u="none" strike="noStrike" baseline="0" dirty="0">
                <a:latin typeface="HelveticaLTStd-Roman"/>
              </a:rPr>
              <a:t>Only one item is required in children. 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HelveticaLTStd-Roman"/>
              </a:rPr>
              <a:t>1. Restlessness or feeling keyed up or on edge.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HelveticaLTStd-Roman"/>
              </a:rPr>
              <a:t>2. Being easily fatigued.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HelveticaLTStd-Roman"/>
              </a:rPr>
              <a:t>3. Difficulty concentrating or mind going blank.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HelveticaLTStd-Roman"/>
              </a:rPr>
              <a:t>4. Irritability.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HelveticaLTStd-Roman"/>
              </a:rPr>
              <a:t>5. Muscle tension.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HelveticaLTStd-Roman"/>
              </a:rPr>
              <a:t>6. Sleep disturbance (difficulty falling or staying asleep, or restless, unsatisfying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HelveticaLTStd-Roman"/>
              </a:rPr>
              <a:t>sleep).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96CA0-1BDB-02A1-E126-3F1107D0B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BF6FF-E5E8-F06D-29F6-23A13E1A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89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EFA6D-91EB-CDA2-6C02-800CBC33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Causes of Anxiety disorders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60C0-DDD6-FDA2-A1B8-0578F283B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Biopsychosocial factors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C752B-6EA5-8584-07D0-78F783CC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762960-39C3-B7B6-CFCF-66A04DD4E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86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482D4-961D-91B1-5497-AE2E2FB7F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Treatment of Anxiety Disorders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1FE45-84A3-53B8-95A7-64514B40C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4800" dirty="0"/>
              <a:t>Psychotropic medications </a:t>
            </a:r>
          </a:p>
          <a:p>
            <a:pPr marL="514350" indent="-514350">
              <a:buAutoNum type="arabicPeriod"/>
            </a:pPr>
            <a:r>
              <a:rPr lang="en-US" sz="4800" dirty="0"/>
              <a:t>Psychotherapy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6BCE3-92E6-0B9F-190C-EB90815EF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3ABD9-4F35-0E5D-D868-EDB5031E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8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7998-0622-8C6D-8FD3-A4B344D2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65125"/>
            <a:ext cx="10916478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Nursing Interventions for Anxiety Disorders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4B6F2-7141-60D7-E4B6-66C15A50F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687"/>
            <a:ext cx="10515600" cy="465627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Psychoeducation for anxiety disorders. </a:t>
            </a:r>
          </a:p>
          <a:p>
            <a:pPr marL="514350" indent="-514350">
              <a:buAutoNum type="arabicPeriod"/>
            </a:pPr>
            <a:r>
              <a:rPr lang="en-US" dirty="0"/>
              <a:t>Remain with the client at all times when levels of anxiety are high (severe or panic).</a:t>
            </a:r>
          </a:p>
          <a:p>
            <a:pPr marL="514350" indent="-514350">
              <a:buAutoNum type="arabicPeriod"/>
            </a:pPr>
            <a:r>
              <a:rPr lang="en-US" dirty="0"/>
              <a:t>Move the client to a quiet area with minimal or decreased stimuli such as a small room or seclusion area.</a:t>
            </a:r>
          </a:p>
          <a:p>
            <a:pPr marL="514350" indent="-514350">
              <a:buAutoNum type="arabicPeriod"/>
            </a:pPr>
            <a:r>
              <a:rPr lang="en-US" dirty="0"/>
              <a:t>Use short, simple, and clear statements and low voice.</a:t>
            </a:r>
          </a:p>
          <a:p>
            <a:pPr marL="514350" indent="-514350">
              <a:buAutoNum type="arabicPeriod"/>
            </a:pPr>
            <a:r>
              <a:rPr lang="en-US" dirty="0"/>
              <a:t>Avoid asking or forcing the client to make choices.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9DDBD-3ACA-61AD-46C9-13591A166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D067B-4221-369B-67C5-5937D35FC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870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99CD7-87AC-1E25-4309-87A48BC35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6" y="334756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6. Encourage the client’s participation in relaxation</a:t>
            </a:r>
          </a:p>
          <a:p>
            <a:pPr marL="0" indent="0" algn="just">
              <a:buNone/>
            </a:pPr>
            <a:r>
              <a:rPr lang="en-US" dirty="0"/>
              <a:t>exercises such as deep breathing, progressive muscle</a:t>
            </a:r>
          </a:p>
          <a:p>
            <a:pPr marL="0" indent="0" algn="just">
              <a:buNone/>
            </a:pPr>
            <a:r>
              <a:rPr lang="en-US" dirty="0"/>
              <a:t>relaxation, meditation, and imagining being in a</a:t>
            </a:r>
          </a:p>
          <a:p>
            <a:pPr marL="0" indent="0" algn="just">
              <a:buNone/>
            </a:pPr>
            <a:r>
              <a:rPr lang="en-US" dirty="0"/>
              <a:t>quiet, peaceful place.</a:t>
            </a:r>
          </a:p>
          <a:p>
            <a:pPr marL="0" indent="0" algn="just">
              <a:buNone/>
            </a:pPr>
            <a:r>
              <a:rPr lang="en-US" dirty="0"/>
              <a:t>7. Help the client see that mild anxiety can be a</a:t>
            </a:r>
          </a:p>
          <a:p>
            <a:pPr marL="0" indent="0" algn="just">
              <a:buNone/>
            </a:pPr>
            <a:r>
              <a:rPr lang="en-US" dirty="0"/>
              <a:t>positive catalyst for change and does not need to be</a:t>
            </a:r>
          </a:p>
          <a:p>
            <a:pPr marL="0" indent="0" algn="just">
              <a:buNone/>
            </a:pPr>
            <a:r>
              <a:rPr lang="en-US" dirty="0"/>
              <a:t>avoided.</a:t>
            </a:r>
          </a:p>
          <a:p>
            <a:pPr marL="0" indent="0" algn="just">
              <a:buNone/>
            </a:pPr>
            <a:r>
              <a:rPr lang="en-US" dirty="0"/>
              <a:t>8. Encourage the client to identify and pursue</a:t>
            </a:r>
          </a:p>
          <a:p>
            <a:pPr marL="0" indent="0" algn="just">
              <a:buNone/>
            </a:pPr>
            <a:r>
              <a:rPr lang="en-US" dirty="0"/>
              <a:t>relationships, personal interests, hobbies, or</a:t>
            </a:r>
          </a:p>
          <a:p>
            <a:pPr marL="0" indent="0" algn="just">
              <a:buNone/>
            </a:pPr>
            <a:r>
              <a:rPr lang="en-US" dirty="0"/>
              <a:t>recreational activities that may appeal to the client.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3BE64-9CF9-60EC-919D-2BE2A94B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DEF57-DFF5-B248-FFC7-6CB593FC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186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79498-F19D-4D58-5D53-BA350DD78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99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9. Emphasize the importance of maintaining prescribed medication regimen and regular follow-up.</a:t>
            </a:r>
          </a:p>
          <a:p>
            <a:pPr marL="0" indent="0">
              <a:buNone/>
            </a:pPr>
            <a:r>
              <a:rPr lang="en-US" dirty="0"/>
              <a:t>10. Refer </a:t>
            </a:r>
            <a:r>
              <a:rPr lang="en-US"/>
              <a:t>to psychotherapist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7803B-B853-5BDE-D063-43757C0D5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79207-1186-13D3-C611-74A7C5DE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91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7E9CC-77DA-EBDA-8EDC-DCB489062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3900" dirty="0">
                <a:solidFill>
                  <a:srgbClr val="FF0000"/>
                </a:solidFill>
              </a:rPr>
              <a:t> Thanks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91EC2-EAFC-69B3-029C-2400914B8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D42B2-7D4C-2E5C-E8DB-8A1A727B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0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0B361-F4EF-259A-70D9-D258393D0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5C8D0-498A-1EF4-E8D5-91A49E5C4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DD174-92D7-7495-BDE0-AB6ACD181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768D7D-8F99-5A58-3FFE-D64EDD41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351268-8211-5318-78FE-C9D82849A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452" y="681037"/>
            <a:ext cx="9849678" cy="537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43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D4A67-CD26-72CB-0727-5B9760397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2" y="365126"/>
            <a:ext cx="10865528" cy="7800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3200" b="1" i="0" u="none" strike="noStrike" baseline="0" dirty="0">
                <a:latin typeface="HelveticaNeueLTStd-Md"/>
              </a:rPr>
            </a:br>
            <a:br>
              <a:rPr lang="en-US" sz="3200" b="1" i="0" u="none" strike="noStrike" baseline="0" dirty="0">
                <a:latin typeface="HelveticaNeueLTStd-Md"/>
              </a:rPr>
            </a:br>
            <a:r>
              <a:rPr lang="en-US" sz="3200" b="1" i="0" u="none" strike="noStrike" baseline="0" dirty="0">
                <a:latin typeface="HelveticaNeueLTStd-Md"/>
              </a:rPr>
              <a:t>     Separation Anxiety Disorder and Diagnostic Criteria</a:t>
            </a:r>
            <a:br>
              <a:rPr lang="en-US" sz="3200" b="1" i="0" u="none" strike="noStrike" baseline="0" dirty="0">
                <a:latin typeface="HelveticaNeueLTStd-Md"/>
              </a:rPr>
            </a:b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425E3-F1C0-5A80-A876-54CB6D0E5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145220"/>
            <a:ext cx="11496582" cy="5211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0" u="none" strike="noStrike" baseline="0" dirty="0">
                <a:latin typeface="HelveticaLTStd-Roman"/>
              </a:rPr>
              <a:t>A. </a:t>
            </a:r>
            <a:r>
              <a:rPr lang="en-US" sz="2000" b="1" dirty="0">
                <a:latin typeface="HelveticaLTStd-Roman"/>
              </a:rPr>
              <a:t>E</a:t>
            </a:r>
            <a:r>
              <a:rPr lang="en-US" sz="2000" b="1" i="0" u="none" strike="noStrike" baseline="0" dirty="0">
                <a:latin typeface="HelveticaLTStd-Roman"/>
              </a:rPr>
              <a:t>xcessive fear or anxiety concerning separation from</a:t>
            </a:r>
          </a:p>
          <a:p>
            <a:pPr marL="0" indent="0">
              <a:buNone/>
            </a:pPr>
            <a:r>
              <a:rPr lang="en-US" sz="2000" b="1" i="0" u="none" strike="noStrike" baseline="0" dirty="0">
                <a:latin typeface="HelveticaLTStd-Roman"/>
              </a:rPr>
              <a:t>those to whom the individual is attached, </a:t>
            </a:r>
            <a:r>
              <a:rPr lang="en-US" sz="2000" b="1" i="0" u="none" strike="noStrike" baseline="0" dirty="0">
                <a:highlight>
                  <a:srgbClr val="FFFF00"/>
                </a:highlight>
                <a:latin typeface="HelveticaLTStd-Roman"/>
              </a:rPr>
              <a:t>as evidenced by at least 3 of the following:</a:t>
            </a:r>
          </a:p>
          <a:p>
            <a:pPr marL="0" indent="0">
              <a:buNone/>
            </a:pPr>
            <a:endParaRPr lang="en-US" sz="2000" b="1" i="0" u="none" strike="noStrike" baseline="0" dirty="0">
              <a:latin typeface="HelveticaLTStd-Roman"/>
            </a:endParaRPr>
          </a:p>
          <a:p>
            <a:pPr marL="0" indent="0">
              <a:buNone/>
            </a:pPr>
            <a:r>
              <a:rPr lang="en-US" sz="2000" b="1" i="0" u="none" strike="noStrike" baseline="0" dirty="0">
                <a:latin typeface="HelveticaLTStd-Roman"/>
              </a:rPr>
              <a:t>1. </a:t>
            </a:r>
            <a:r>
              <a:rPr lang="en-US" sz="2000" b="1" i="0" u="sng" strike="noStrike" baseline="0" dirty="0">
                <a:latin typeface="HelveticaLTStd-Roman"/>
              </a:rPr>
              <a:t>Recurrent excessive distress</a:t>
            </a:r>
            <a:r>
              <a:rPr lang="en-US" sz="2000" b="1" i="0" u="none" strike="noStrike" baseline="0" dirty="0">
                <a:latin typeface="HelveticaLTStd-Roman"/>
              </a:rPr>
              <a:t> when anticipating or experiencing </a:t>
            </a:r>
            <a:r>
              <a:rPr lang="en-US" sz="2000" b="1" i="0" u="none" strike="noStrike" baseline="0" dirty="0">
                <a:highlight>
                  <a:srgbClr val="FFFF00"/>
                </a:highlight>
                <a:latin typeface="HelveticaLTStd-Roman"/>
              </a:rPr>
              <a:t>separation</a:t>
            </a:r>
            <a:r>
              <a:rPr lang="en-US" sz="2000" b="1" i="0" u="none" strike="noStrike" baseline="0" dirty="0">
                <a:latin typeface="HelveticaLTStd-Roman"/>
              </a:rPr>
              <a:t> from</a:t>
            </a:r>
          </a:p>
          <a:p>
            <a:pPr marL="0" indent="0">
              <a:buNone/>
            </a:pPr>
            <a:r>
              <a:rPr lang="en-US" sz="2000" b="1" i="0" u="none" strike="noStrike" baseline="0" dirty="0">
                <a:latin typeface="HelveticaLTStd-Roman"/>
              </a:rPr>
              <a:t>home or from major attachment figures.</a:t>
            </a:r>
          </a:p>
          <a:p>
            <a:pPr marL="0" indent="0">
              <a:buNone/>
            </a:pPr>
            <a:endParaRPr lang="en-US" sz="2000" b="1" i="0" u="none" strike="noStrike" baseline="0" dirty="0">
              <a:latin typeface="HelveticaLTStd-Roman"/>
            </a:endParaRPr>
          </a:p>
          <a:p>
            <a:pPr marL="0" indent="0">
              <a:buNone/>
            </a:pPr>
            <a:r>
              <a:rPr lang="en-US" sz="2000" b="1" i="0" u="none" strike="noStrike" baseline="0" dirty="0">
                <a:latin typeface="HelveticaLTStd-Roman"/>
              </a:rPr>
              <a:t>2. Persistent and excessive worry about losing major attachment figures or about possible</a:t>
            </a:r>
          </a:p>
          <a:p>
            <a:pPr marL="0" indent="0">
              <a:buNone/>
            </a:pPr>
            <a:r>
              <a:rPr lang="en-US" sz="2000" b="1" i="0" u="none" strike="noStrike" baseline="0" dirty="0">
                <a:highlight>
                  <a:srgbClr val="FFFF00"/>
                </a:highlight>
                <a:latin typeface="HelveticaLTStd-Roman"/>
              </a:rPr>
              <a:t>harm</a:t>
            </a:r>
            <a:r>
              <a:rPr lang="en-US" sz="2000" b="1" i="0" u="none" strike="noStrike" baseline="0" dirty="0">
                <a:latin typeface="HelveticaLTStd-Roman"/>
              </a:rPr>
              <a:t> to them, such as illness, injury, disasters, or death.</a:t>
            </a:r>
          </a:p>
          <a:p>
            <a:pPr marL="0" indent="0">
              <a:buNone/>
            </a:pPr>
            <a:endParaRPr lang="en-US" sz="2000" b="1" i="0" u="none" strike="noStrike" baseline="0" dirty="0">
              <a:latin typeface="HelveticaLTStd-Roman"/>
            </a:endParaRPr>
          </a:p>
          <a:p>
            <a:pPr marL="0" indent="0">
              <a:buNone/>
            </a:pPr>
            <a:r>
              <a:rPr lang="en-US" sz="2000" b="1" i="0" u="none" strike="noStrike" baseline="0" dirty="0">
                <a:latin typeface="HelveticaLTStd-Roman"/>
              </a:rPr>
              <a:t>3. Persistent and excessive worry about experiencing an </a:t>
            </a:r>
            <a:r>
              <a:rPr lang="en-US" sz="2000" b="1" i="0" u="none" strike="noStrike" baseline="0" dirty="0">
                <a:highlight>
                  <a:srgbClr val="FFFF00"/>
                </a:highlight>
                <a:latin typeface="HelveticaLTStd-Roman"/>
              </a:rPr>
              <a:t>untoward event </a:t>
            </a:r>
            <a:r>
              <a:rPr lang="en-US" sz="2000" b="1" i="0" u="none" strike="noStrike" baseline="0" dirty="0">
                <a:latin typeface="HelveticaLTStd-Roman"/>
              </a:rPr>
              <a:t>(e.g., getting</a:t>
            </a:r>
          </a:p>
          <a:p>
            <a:pPr marL="0" indent="0">
              <a:buNone/>
            </a:pPr>
            <a:r>
              <a:rPr lang="en-US" sz="2000" b="1" i="0" u="none" strike="noStrike" baseline="0" dirty="0">
                <a:latin typeface="HelveticaLTStd-Roman"/>
              </a:rPr>
              <a:t>lost, being kidnapped, having an accident, becoming ill) that causes separation from a major attachment figure.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19746-2759-76F2-5C73-3A4E5173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D9F86-D4F3-4A4C-8996-A91271A5D10A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2EF6C-5324-365A-E936-8560549A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2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973B7-18AB-7B4F-3AC4-281927C86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422" y="369686"/>
            <a:ext cx="11137777" cy="59866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b="1" i="0" u="none" strike="noStrike" baseline="0" dirty="0"/>
              <a:t>4. </a:t>
            </a:r>
            <a:r>
              <a:rPr lang="en-US" b="1" i="0" u="none" strike="noStrike" baseline="0" dirty="0">
                <a:highlight>
                  <a:srgbClr val="FFFF00"/>
                </a:highlight>
              </a:rPr>
              <a:t>Persistent refusal to go out</a:t>
            </a:r>
            <a:r>
              <a:rPr lang="en-US" b="1" i="0" u="none" strike="noStrike" baseline="0" dirty="0"/>
              <a:t>, away from home, to school, to work, or elsewhere </a:t>
            </a:r>
            <a:r>
              <a:rPr lang="en-US" b="1" i="1" u="sng" strike="noStrike" baseline="0" dirty="0"/>
              <a:t>because of fear of separation.</a:t>
            </a:r>
          </a:p>
          <a:p>
            <a:pPr marL="0" indent="0" algn="l">
              <a:buNone/>
            </a:pPr>
            <a:endParaRPr lang="en-US" b="1" i="0" u="none" strike="noStrike" baseline="0" dirty="0"/>
          </a:p>
          <a:p>
            <a:pPr marL="0" indent="0" algn="l">
              <a:buNone/>
            </a:pPr>
            <a:r>
              <a:rPr lang="en-US" b="1" i="0" u="none" strike="noStrike" baseline="0" dirty="0"/>
              <a:t>5. Persistent and </a:t>
            </a:r>
            <a:r>
              <a:rPr lang="en-US" b="1" i="0" u="none" strike="noStrike" baseline="0" dirty="0">
                <a:highlight>
                  <a:srgbClr val="FFFF00"/>
                </a:highlight>
              </a:rPr>
              <a:t>excessive fear of being alone</a:t>
            </a:r>
            <a:r>
              <a:rPr lang="en-US" b="1" i="0" u="none" strike="noStrike" baseline="0" dirty="0"/>
              <a:t> or without major attachment figures at home or in other settings.</a:t>
            </a:r>
          </a:p>
          <a:p>
            <a:pPr marL="0" indent="0" algn="l">
              <a:buNone/>
            </a:pPr>
            <a:endParaRPr lang="en-US" b="1" i="0" u="none" strike="noStrike" baseline="0" dirty="0"/>
          </a:p>
          <a:p>
            <a:pPr marL="0" indent="0" algn="l">
              <a:buNone/>
            </a:pPr>
            <a:r>
              <a:rPr lang="en-US" b="1" i="0" u="none" strike="noStrike" baseline="0" dirty="0"/>
              <a:t>6. </a:t>
            </a:r>
            <a:r>
              <a:rPr lang="en-US" b="1" i="0" u="none" strike="noStrike" baseline="0" dirty="0">
                <a:highlight>
                  <a:srgbClr val="FFFF00"/>
                </a:highlight>
              </a:rPr>
              <a:t>Persistent to sleep away from home</a:t>
            </a:r>
            <a:r>
              <a:rPr lang="en-US" b="1" i="0" u="none" strike="noStrike" baseline="0" dirty="0"/>
              <a:t> or to go to sleep without being near a major attachment figure.</a:t>
            </a:r>
          </a:p>
          <a:p>
            <a:pPr marL="0" indent="0" algn="l">
              <a:buNone/>
            </a:pPr>
            <a:r>
              <a:rPr lang="en-US" b="1" i="0" u="none" strike="noStrike" baseline="0" dirty="0"/>
              <a:t>7. </a:t>
            </a:r>
            <a:r>
              <a:rPr lang="en-US" b="1" i="0" u="none" strike="noStrike" baseline="0" dirty="0">
                <a:highlight>
                  <a:srgbClr val="FFFF00"/>
                </a:highlight>
              </a:rPr>
              <a:t>Repeated nightmares involving the theme of separation</a:t>
            </a:r>
            <a:r>
              <a:rPr lang="en-US" b="1" i="0" u="none" strike="noStrike" baseline="0" dirty="0"/>
              <a:t>.</a:t>
            </a:r>
          </a:p>
          <a:p>
            <a:pPr marL="0" indent="0" algn="l">
              <a:buNone/>
            </a:pPr>
            <a:r>
              <a:rPr lang="en-US" b="1" i="0" u="none" strike="noStrike" baseline="0" dirty="0"/>
              <a:t>8. Repeated complaints of physical symptoms (e.g., headaches, stomachaches, nausea, vomiting) when separation from major attachment figures occurs or is anticipated.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151E3-1136-455C-C2BE-93607F37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2FCD-5F49-4349-9CD1-BC036CB859CB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084A7-9469-72B4-8A8C-1F22F897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1A538-DDAC-5C52-A2F0-C9D1B5FB5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8" y="1825625"/>
            <a:ext cx="110430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B. The fear, anxiety, or avoidance is persistent, </a:t>
            </a:r>
            <a:r>
              <a:rPr lang="en-US" b="1" dirty="0">
                <a:highlight>
                  <a:srgbClr val="FFFF00"/>
                </a:highlight>
              </a:rPr>
              <a:t>lasting at least 4 weeks </a:t>
            </a:r>
            <a:r>
              <a:rPr lang="en-US" b="1" dirty="0"/>
              <a:t>in children and adolescents and typically </a:t>
            </a:r>
            <a:r>
              <a:rPr lang="en-US" b="1" dirty="0">
                <a:highlight>
                  <a:srgbClr val="FFFF00"/>
                </a:highlight>
              </a:rPr>
              <a:t>6 months or more in adults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l">
              <a:buNone/>
            </a:pPr>
            <a:r>
              <a:rPr lang="en-US" b="1" i="0" u="none" strike="noStrike" baseline="0" dirty="0"/>
              <a:t>C. The disturbance causes clinically significant distress or impairment in social, academic, occupational, or other important areas of functioning.</a:t>
            </a:r>
          </a:p>
          <a:p>
            <a:pPr marL="0" indent="0" algn="l">
              <a:buNone/>
            </a:pPr>
            <a:endParaRPr lang="en-US" b="1" i="0" u="none" strike="noStrike" baseline="0" dirty="0"/>
          </a:p>
          <a:p>
            <a:pPr marL="0" indent="0" algn="l">
              <a:buNone/>
            </a:pPr>
            <a:r>
              <a:rPr lang="en-US" b="1" i="0" u="none" strike="noStrike" baseline="0" dirty="0"/>
              <a:t>D. The disturbance is not better explained by another mental disorder.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5F568-1A36-7298-EB9E-E5932E794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8ECB-8207-4676-8675-B2CAA973A2B1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B0C95-070E-DC3D-76E7-0DDBF0E6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8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E320-701C-3CA6-91F3-5D485972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0" u="none" strike="noStrike" baseline="0" dirty="0">
                <a:latin typeface="+mn-lt"/>
              </a:rPr>
              <a:t>Prevalence of.</a:t>
            </a:r>
            <a:r>
              <a:rPr lang="en-US" sz="3600" b="1" dirty="0">
                <a:latin typeface="+mn-lt"/>
              </a:rPr>
              <a:t> separation anxiety disorder</a:t>
            </a:r>
            <a:r>
              <a:rPr lang="en-US" sz="3600" b="1" i="0" u="none" strike="noStrike" baseline="0" dirty="0">
                <a:latin typeface="+mn-lt"/>
              </a:rPr>
              <a:t> 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04720-EDAF-0AEB-037D-C98C5CE7B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The 12-month prevalence of separation anxiety disorder among </a:t>
            </a:r>
            <a:r>
              <a:rPr lang="en-US" dirty="0">
                <a:highlight>
                  <a:srgbClr val="FFFF00"/>
                </a:highlight>
                <a:latin typeface="Abadi" panose="020B0604020104020204" pitchFamily="34" charset="0"/>
              </a:rPr>
              <a:t>adults</a:t>
            </a:r>
            <a:r>
              <a:rPr lang="en-US" dirty="0">
                <a:latin typeface="Abadi" panose="020B0604020104020204" pitchFamily="34" charset="0"/>
              </a:rPr>
              <a:t> in the United States is </a:t>
            </a:r>
            <a:r>
              <a:rPr lang="en-US" dirty="0">
                <a:highlight>
                  <a:srgbClr val="FFFF00"/>
                </a:highlight>
                <a:latin typeface="Abadi" panose="020B0604020104020204" pitchFamily="34" charset="0"/>
              </a:rPr>
              <a:t>0.9 %–1.9 %. </a:t>
            </a:r>
          </a:p>
          <a:p>
            <a:r>
              <a:rPr lang="en-US" dirty="0">
                <a:highlight>
                  <a:srgbClr val="FFFF00"/>
                </a:highlight>
                <a:latin typeface="Abadi" panose="020B0604020104020204" pitchFamily="34" charset="0"/>
              </a:rPr>
              <a:t>In children</a:t>
            </a:r>
            <a:r>
              <a:rPr lang="en-US" dirty="0">
                <a:latin typeface="Abadi" panose="020B0604020104020204" pitchFamily="34" charset="0"/>
              </a:rPr>
              <a:t>, 6- to 12-month prevalence is estimated to be approximately </a:t>
            </a:r>
            <a:r>
              <a:rPr lang="en-US" dirty="0">
                <a:highlight>
                  <a:srgbClr val="FFFF00"/>
                </a:highlight>
                <a:latin typeface="Abadi" panose="020B0604020104020204" pitchFamily="34" charset="0"/>
              </a:rPr>
              <a:t>4%</a:t>
            </a:r>
            <a:r>
              <a:rPr lang="en-US" dirty="0">
                <a:latin typeface="Abadi" panose="020B0604020104020204" pitchFamily="34" charset="0"/>
              </a:rPr>
              <a:t>.</a:t>
            </a:r>
          </a:p>
          <a:p>
            <a:r>
              <a:rPr lang="en-US" dirty="0">
                <a:latin typeface="Abadi" panose="020B0604020104020204" pitchFamily="34" charset="0"/>
              </a:rPr>
              <a:t>In </a:t>
            </a:r>
            <a:r>
              <a:rPr lang="en-US" dirty="0">
                <a:highlight>
                  <a:srgbClr val="FFFF00"/>
                </a:highlight>
                <a:latin typeface="Abadi" panose="020B0604020104020204" pitchFamily="34" charset="0"/>
              </a:rPr>
              <a:t>adolescents</a:t>
            </a:r>
            <a:r>
              <a:rPr lang="en-US" dirty="0">
                <a:latin typeface="Abadi" panose="020B0604020104020204" pitchFamily="34" charset="0"/>
              </a:rPr>
              <a:t> in the United States, the 12-month prevalence is </a:t>
            </a:r>
            <a:r>
              <a:rPr lang="en-US" dirty="0">
                <a:highlight>
                  <a:srgbClr val="FFFF00"/>
                </a:highlight>
                <a:latin typeface="Abadi" panose="020B0604020104020204" pitchFamily="34" charset="0"/>
              </a:rPr>
              <a:t>1.6%</a:t>
            </a:r>
            <a:r>
              <a:rPr lang="en-US" dirty="0">
                <a:latin typeface="Abadi" panose="020B0604020104020204" pitchFamily="34" charset="0"/>
              </a:rPr>
              <a:t>. </a:t>
            </a:r>
          </a:p>
          <a:p>
            <a:pPr algn="l"/>
            <a:r>
              <a:rPr lang="en-US" b="0" i="0" u="none" strike="noStrike" baseline="0" dirty="0">
                <a:latin typeface="Abadi" panose="020B0604020104020204" pitchFamily="34" charset="0"/>
              </a:rPr>
              <a:t>More frequent in females.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E1CB-5DF6-87CB-3A21-4A91B56FA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127E1-B9B7-01E3-8D84-8E8DC7B16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8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BDAAC-3A45-CE9E-83E7-49952787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8334"/>
            <a:ext cx="10515600" cy="315912"/>
          </a:xfrm>
        </p:spPr>
        <p:txBody>
          <a:bodyPr>
            <a:noAutofit/>
          </a:bodyPr>
          <a:lstStyle/>
          <a:p>
            <a:r>
              <a:rPr lang="en-US" sz="3600" b="1" i="0" u="none" strike="noStrike" baseline="0" dirty="0">
                <a:latin typeface="+mn-lt"/>
              </a:rPr>
              <a:t>Risk and Prognostic Factors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3AA37-2916-7170-F4F3-0A9895FDF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56" y="1597982"/>
            <a:ext cx="10515600" cy="4083728"/>
          </a:xfrm>
        </p:spPr>
        <p:txBody>
          <a:bodyPr>
            <a:normAutofit/>
          </a:bodyPr>
          <a:lstStyle/>
          <a:p>
            <a:r>
              <a:rPr lang="en-US" sz="2400" b="1" dirty="0"/>
              <a:t>Environmental. Separation anxiety disorder often develops after life stress, especially a loss (e.g., the death of a relative or pet; an illness of the individual or a relative; a change of schools; parental divorce; a move to a new neighborhood; immigration; a disaster that involved periods of separation from attachment figures).</a:t>
            </a:r>
          </a:p>
          <a:p>
            <a:endParaRPr lang="en-US" sz="2400" b="1" dirty="0"/>
          </a:p>
          <a:p>
            <a:pPr algn="l"/>
            <a:r>
              <a:rPr lang="en-US" sz="2400" b="1" dirty="0"/>
              <a:t>Genetic and physiological. Separation anxiety disorder in children may be heritable.</a:t>
            </a:r>
            <a:r>
              <a:rPr lang="en-US" sz="2400" b="1" i="0" u="none" strike="noStrike" baseline="0" dirty="0"/>
              <a:t> with higher rates in girls.</a:t>
            </a:r>
            <a:endParaRPr lang="en-US" sz="24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47A85-2CA6-7995-F2FB-8818D7170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4BC-8E5B-4AB8-8C25-F45425461800}" type="datetime1">
              <a:rPr lang="en-US" smtClean="0"/>
              <a:t>4/23/2026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5F44D-E044-038B-16CD-73669B2A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10A4-CE00-46DB-9F05-31F71B8246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35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2355</Words>
  <Application>Microsoft Office PowerPoint</Application>
  <PresentationFormat>Widescreen</PresentationFormat>
  <Paragraphs>267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Abadi</vt:lpstr>
      <vt:lpstr>ACaslonPro-Regular</vt:lpstr>
      <vt:lpstr>Arial</vt:lpstr>
      <vt:lpstr>Calibri</vt:lpstr>
      <vt:lpstr>Calibri Light</vt:lpstr>
      <vt:lpstr>HelveticaLTStd-Bold</vt:lpstr>
      <vt:lpstr>HelveticaLTStd-Light</vt:lpstr>
      <vt:lpstr>HelveticaLTStd-Roman</vt:lpstr>
      <vt:lpstr>HelveticaNeueLTStd-Hv</vt:lpstr>
      <vt:lpstr>HelveticaNeueLTStd-Md</vt:lpstr>
      <vt:lpstr>PalatinoLTStd-Roman</vt:lpstr>
      <vt:lpstr>Office Theme</vt:lpstr>
      <vt:lpstr>Anxiety Disorders</vt:lpstr>
      <vt:lpstr>PowerPoint Presentation</vt:lpstr>
      <vt:lpstr>Three reactions or stages of stress</vt:lpstr>
      <vt:lpstr>PowerPoint Presentation</vt:lpstr>
      <vt:lpstr>       Separation Anxiety Disorder and Diagnostic Criteria </vt:lpstr>
      <vt:lpstr>PowerPoint Presentation</vt:lpstr>
      <vt:lpstr>PowerPoint Presentation</vt:lpstr>
      <vt:lpstr>Prevalence of. separation anxiety disorder </vt:lpstr>
      <vt:lpstr>Risk and Prognostic Factors</vt:lpstr>
      <vt:lpstr>Selective Mutism</vt:lpstr>
      <vt:lpstr>PowerPoint Presentation</vt:lpstr>
      <vt:lpstr>PowerPoint Presentation</vt:lpstr>
      <vt:lpstr>Specific Phobia and Diagnostic Criteria</vt:lpstr>
      <vt:lpstr>PowerPoint Presentation</vt:lpstr>
      <vt:lpstr>PowerPoint Presentation</vt:lpstr>
      <vt:lpstr> Prevalence of specific phobia: </vt:lpstr>
      <vt:lpstr>Development and Course of Specific phobia  </vt:lpstr>
      <vt:lpstr> Suicide Risk </vt:lpstr>
      <vt:lpstr>Social Anxiety Disorder (Social Phobia) and Diagnostic Criteria</vt:lpstr>
      <vt:lpstr>PowerPoint Presentation</vt:lpstr>
      <vt:lpstr>PowerPoint Presentation</vt:lpstr>
      <vt:lpstr>Panic Disorder and Diagnostic Criteria</vt:lpstr>
      <vt:lpstr>PowerPoint Presentation</vt:lpstr>
      <vt:lpstr>PowerPoint Presentation</vt:lpstr>
      <vt:lpstr>Panic Disorder </vt:lpstr>
      <vt:lpstr>Panic Disorder</vt:lpstr>
      <vt:lpstr>Prevalence of panic disorder   </vt:lpstr>
      <vt:lpstr>Agoraphobia and Diagnostic Criteria</vt:lpstr>
      <vt:lpstr>PowerPoint Presentation</vt:lpstr>
      <vt:lpstr>PowerPoint Presentation</vt:lpstr>
      <vt:lpstr>PowerPoint Presentation</vt:lpstr>
      <vt:lpstr>Generalized Anxiety Disorder and Diagnostic Criteria</vt:lpstr>
      <vt:lpstr>PowerPoint Presentation</vt:lpstr>
      <vt:lpstr>Causes of Anxiety disorders </vt:lpstr>
      <vt:lpstr>Treatment of Anxiety Disorders </vt:lpstr>
      <vt:lpstr>Nursing Interventions for Anxiety Disorders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Anxiety disorders</dc:title>
  <dc:creator>mosleh saber</dc:creator>
  <cp:lastModifiedBy>Hilal Farouq</cp:lastModifiedBy>
  <cp:revision>84</cp:revision>
  <dcterms:created xsi:type="dcterms:W3CDTF">2023-11-06T16:26:28Z</dcterms:created>
  <dcterms:modified xsi:type="dcterms:W3CDTF">2026-04-23T00:03:38Z</dcterms:modified>
</cp:coreProperties>
</file>