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1A_BEE608A0.xml" ContentType="application/vnd.ms-powerpoint.comments+xml"/>
  <Override PartName="/ppt/notesSlides/notesSlide1.xml" ContentType="application/vnd.openxmlformats-officedocument.presentationml.notesSlide+xml"/>
  <Override PartName="/ppt/media/image11.jpg" ContentType="image/png"/>
  <Override PartName="/ppt/comments/modernComment_11F_C61B6BF5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77" r:id="rId5"/>
    <p:sldId id="278" r:id="rId6"/>
    <p:sldId id="298" r:id="rId7"/>
    <p:sldId id="279" r:id="rId8"/>
    <p:sldId id="280" r:id="rId9"/>
    <p:sldId id="281" r:id="rId10"/>
    <p:sldId id="282" r:id="rId11"/>
    <p:sldId id="297" r:id="rId12"/>
    <p:sldId id="283" r:id="rId13"/>
    <p:sldId id="284" r:id="rId14"/>
    <p:sldId id="285" r:id="rId15"/>
    <p:sldId id="286" r:id="rId16"/>
    <p:sldId id="287" r:id="rId17"/>
    <p:sldId id="288" r:id="rId18"/>
    <p:sldId id="292" r:id="rId19"/>
    <p:sldId id="296" r:id="rId20"/>
    <p:sldId id="293" r:id="rId21"/>
    <p:sldId id="289" r:id="rId22"/>
    <p:sldId id="290" r:id="rId23"/>
    <p:sldId id="291" r:id="rId24"/>
    <p:sldId id="294" r:id="rId25"/>
    <p:sldId id="295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51749C-BFDC-9068-4F08-47D895690A89}" name="Heshu Jalal" initials="HJ" userId="S::heshu.jalal@tiu.edu.iq::357b1b57-2d0e-44f3-8d64-5194f61cec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omments/modernComment_11A_BEE608A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5806DF5-FCEE-48A8-8112-43193AD6F60A}" authorId="{B551749C-BFDC-9068-4F08-47D895690A89}" created="2024-02-19T05:51:00.83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02746528" sldId="282"/>
      <ac:spMk id="2" creationId="{89775806-8E70-71F5-0DA5-D99CDD4E9BE2}"/>
      <ac:txMk cp="16" len="3">
        <ac:context len="20" hash="3749296935"/>
      </ac:txMk>
    </ac:txMkLst>
    <p188:pos x="5991964" y="922354"/>
    <p188:txBody>
      <a:bodyPr/>
      <a:lstStyle/>
      <a:p>
        <a:r>
          <a:rPr lang="en-US"/>
          <a:t>Group A streptococci</a:t>
        </a:r>
      </a:p>
    </p188:txBody>
  </p188:cm>
</p188:cmLst>
</file>

<file path=ppt/comments/modernComment_11F_C61B6BF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B2F3B9C-A56B-4DA1-BE10-2499D3C6F68E}" authorId="{B551749C-BFDC-9068-4F08-47D895690A89}" created="2024-02-19T05:55:11.69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23685877" sldId="287"/>
      <ac:spMk id="3" creationId="{8EBD050F-BC2D-A8AD-527D-AF0F2C18488C}"/>
      <ac:txMk cp="84" len="14">
        <ac:context len="608" hash="3890918607"/>
      </ac:txMk>
    </ac:txMkLst>
    <p188:pos x="4210878" y="908660"/>
    <p188:txBody>
      <a:bodyPr/>
      <a:lstStyle/>
      <a:p>
        <a:r>
          <a:rPr lang="en-US"/>
          <a:t>A suppurative infection, also known as a purulent infection, is an infection characterized by the production of pus. Pus is a thick, yellowish or greenish fluid composed of dead white blood cells, bacteria, and tissue debris, which accumulates at the site of infection.</a:t>
        </a:r>
      </a:p>
    </p188:txBody>
  </p188:cm>
  <p188:cm id="{0EDDADE2-0196-404E-93E7-185B17CEABF8}" authorId="{B551749C-BFDC-9068-4F08-47D895690A89}" created="2024-02-19T05:55:57.47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23685877" sldId="287"/>
      <ac:spMk id="3" creationId="{8EBD050F-BC2D-A8AD-527D-AF0F2C18488C}"/>
      <ac:txMk cp="175" len="7">
        <ac:context len="608" hash="3890918607"/>
      </ac:txMk>
    </ac:txMkLst>
    <p188:pos x="1785730" y="1276408"/>
    <p188:txBody>
      <a:bodyPr/>
      <a:lstStyle/>
      <a:p>
        <a:r>
          <a:rPr lang="en-US"/>
          <a:t>Chorea is a neurological condition characterized by involuntary, rapid, irregular, and jerky movements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5D6E9-AAA3-4472-B6E7-E5F633E2918C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3BC04-A053-4E89-AEE7-E7D4D233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3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3BC04-A053-4E89-AEE7-E7D4D233E6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7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DABDC-E423-474A-8312-49A31FC72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E30B4-F12D-6A80-C6A2-FADB2D91A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CE8C1-62A8-522F-5884-0E8684C31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C620B-5A20-7ED1-D3F9-282E64FB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57295-09F2-9928-826D-88834919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7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5E283-DE8B-26AC-2650-A80C152D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A898AF-568B-C824-44C4-1F049A1AA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206E5-38A9-9A32-79BE-16FFBAFC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9F579-8403-0845-1019-E4561C39C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BB899-639B-DD2C-B870-4A7912FB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0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99D1A-D8BB-2412-FB3A-40744830B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C493D-8205-DA3D-F18F-9CC1412EB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64A86-205D-D266-0201-3E193B53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810B9-DC90-131C-5AE8-4DB400F9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83A99-5163-A4FC-21BA-E2CEB903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B8C9C-5F46-8D09-9956-74AA24C4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6FA4D-F789-765A-AEC1-374B12A4C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28FF4-A43A-DEBA-3CF0-60A82E317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8D2E7-2CB0-76BB-B409-9498607FF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95013-1F81-5D20-CAB4-64C0A320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8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076A-E66D-7F04-D611-A486C5B5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95F97-A726-3477-C479-AA0AB50F3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EB3C5-10E4-8FAC-3D8A-BD826CA0E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30A77-B3E7-38BA-804D-669D603F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24BEE-9ADF-B57C-99DF-119A99C2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0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EA7A-884F-9BF9-D112-C4463CD8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9D8AB-BE5C-48B5-8170-35305B432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E6276-CB1D-6327-796C-05BC347BD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641DF-DCB6-7FEF-09E7-7A51155D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2C849-049F-7E69-DA66-1A1B329B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9C1FF-39C9-2C8E-E7EC-2A592D89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2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E0C93-7908-CAEC-02E4-DAF86FE5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42372-B28B-8529-8B71-66C2055B1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F0357-60F3-6CEB-E6DE-9B740710C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6F79FA-4B41-83A8-0E9F-416826BED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0E1BB4-3A2D-0542-107A-FDA091EE8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63A40-C4A5-6222-B0C3-77232CC6C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1CAEA-9E36-8ECE-9ED8-F36B0315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C07BDC-88C1-02E0-D2DF-4431AB4A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8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D1C8-41E7-778C-CF65-68AF058DB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A19C4-A470-302A-3EA2-B710E00B2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47B7C-2FB4-FB68-350B-7E929D00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B5BD3-89E8-353B-2FB0-8E87A954C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2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5B9A8-38D1-CE7C-58DF-55192A0D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0031EB-ABF7-63CF-51E2-2600E7285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91B68-2620-C6D7-B08B-4B6FA215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6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9273-37AB-6123-471B-62E97502B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A09AC-07A2-BF71-0978-E648BDDCA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C3F40-056A-69C4-A9EB-7BD0A88DA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BB76A-929A-9A87-7CC4-055E2C5E0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D7318-0F7C-3EB3-1C95-6B6C321E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A0C4B-245B-4646-ED1C-9348AC02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9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CC1E-13EF-A29A-81BD-7768158F7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BBDE22-9A5A-75F9-5073-7B60AC1B0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CA99E-D31D-831F-1E29-5C23A1368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55B87-BE37-C674-4B7A-7CA3CD07F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DB846-1A97-5C1B-BA7B-BF9FF254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EC060-B2DF-1E66-4E50-8920019B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3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5C962D-A7C1-C29F-31CD-41AE77F0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1F815-2931-BCE3-925E-67F6E42F2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F5A40-57C1-F4E4-FCD0-645A7DBBA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CBF6-4DDB-4AE2-9E76-A3A6BA6BB84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BE032-F545-16C6-7753-7467A2CE1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0EFA6-5BB5-1B54-20CC-651E90BC9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1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A_BEE608A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8/10/relationships/comments" Target="../comments/modernComment_11F_C61B6BF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different colored bacteria&#10;&#10;Description automatically generated">
            <a:extLst>
              <a:ext uri="{FF2B5EF4-FFF2-40B4-BE49-F238E27FC236}">
                <a16:creationId xmlns:a16="http://schemas.microsoft.com/office/drawing/2014/main" id="{61BC9987-3157-18D2-26A9-6E1095901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5" r="-1" b="1683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E048D9-A585-4FDA-81FE-2CE27A7A4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Streptococci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51641-1E44-B3AC-9226-29253D8C7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Ms. Heshu J. Ahmed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Medical Bacteriology 423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Spring Semester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Week Four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EF0EFD6-A3C2-4C94-A80A-BA9709D99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sX0" fmla="*/ 0 w 10515600"/>
              <a:gd name="csY0" fmla="*/ 0 h 5416094"/>
              <a:gd name="csX1" fmla="*/ 552069 w 10515600"/>
              <a:gd name="csY1" fmla="*/ 0 h 5416094"/>
              <a:gd name="csX2" fmla="*/ 893826 w 10515600"/>
              <a:gd name="csY2" fmla="*/ 0 h 5416094"/>
              <a:gd name="csX3" fmla="*/ 1761363 w 10515600"/>
              <a:gd name="csY3" fmla="*/ 0 h 5416094"/>
              <a:gd name="csX4" fmla="*/ 2313432 w 10515600"/>
              <a:gd name="csY4" fmla="*/ 0 h 5416094"/>
              <a:gd name="csX5" fmla="*/ 2865501 w 10515600"/>
              <a:gd name="csY5" fmla="*/ 0 h 5416094"/>
              <a:gd name="csX6" fmla="*/ 3733038 w 10515600"/>
              <a:gd name="csY6" fmla="*/ 0 h 5416094"/>
              <a:gd name="csX7" fmla="*/ 4179951 w 10515600"/>
              <a:gd name="csY7" fmla="*/ 0 h 5416094"/>
              <a:gd name="csX8" fmla="*/ 5047488 w 10515600"/>
              <a:gd name="csY8" fmla="*/ 0 h 5416094"/>
              <a:gd name="csX9" fmla="*/ 5915025 w 10515600"/>
              <a:gd name="csY9" fmla="*/ 0 h 5416094"/>
              <a:gd name="csX10" fmla="*/ 6572250 w 10515600"/>
              <a:gd name="csY10" fmla="*/ 0 h 5416094"/>
              <a:gd name="csX11" fmla="*/ 7439787 w 10515600"/>
              <a:gd name="csY11" fmla="*/ 0 h 5416094"/>
              <a:gd name="csX12" fmla="*/ 7991856 w 10515600"/>
              <a:gd name="csY12" fmla="*/ 0 h 5416094"/>
              <a:gd name="csX13" fmla="*/ 8543925 w 10515600"/>
              <a:gd name="csY13" fmla="*/ 0 h 5416094"/>
              <a:gd name="csX14" fmla="*/ 9306306 w 10515600"/>
              <a:gd name="csY14" fmla="*/ 0 h 5416094"/>
              <a:gd name="csX15" fmla="*/ 9858375 w 10515600"/>
              <a:gd name="csY15" fmla="*/ 0 h 5416094"/>
              <a:gd name="csX16" fmla="*/ 10515600 w 10515600"/>
              <a:gd name="csY16" fmla="*/ 0 h 5416094"/>
              <a:gd name="csX17" fmla="*/ 10515600 w 10515600"/>
              <a:gd name="csY17" fmla="*/ 785334 h 5416094"/>
              <a:gd name="csX18" fmla="*/ 10515600 w 10515600"/>
              <a:gd name="csY18" fmla="*/ 1516506 h 5416094"/>
              <a:gd name="csX19" fmla="*/ 10515600 w 10515600"/>
              <a:gd name="csY19" fmla="*/ 2247679 h 5416094"/>
              <a:gd name="csX20" fmla="*/ 10515600 w 10515600"/>
              <a:gd name="csY20" fmla="*/ 2762208 h 5416094"/>
              <a:gd name="csX21" fmla="*/ 10515600 w 10515600"/>
              <a:gd name="csY21" fmla="*/ 3330898 h 5416094"/>
              <a:gd name="csX22" fmla="*/ 10515600 w 10515600"/>
              <a:gd name="csY22" fmla="*/ 4062071 h 5416094"/>
              <a:gd name="csX23" fmla="*/ 10515600 w 10515600"/>
              <a:gd name="csY23" fmla="*/ 4684921 h 5416094"/>
              <a:gd name="csX24" fmla="*/ 10515600 w 10515600"/>
              <a:gd name="csY24" fmla="*/ 5416094 h 5416094"/>
              <a:gd name="csX25" fmla="*/ 9753219 w 10515600"/>
              <a:gd name="csY25" fmla="*/ 5416094 h 5416094"/>
              <a:gd name="csX26" fmla="*/ 9411462 w 10515600"/>
              <a:gd name="csY26" fmla="*/ 5416094 h 5416094"/>
              <a:gd name="csX27" fmla="*/ 8754237 w 10515600"/>
              <a:gd name="csY27" fmla="*/ 5416094 h 5416094"/>
              <a:gd name="csX28" fmla="*/ 8307324 w 10515600"/>
              <a:gd name="csY28" fmla="*/ 5416094 h 5416094"/>
              <a:gd name="csX29" fmla="*/ 7544943 w 10515600"/>
              <a:gd name="csY29" fmla="*/ 5416094 h 5416094"/>
              <a:gd name="csX30" fmla="*/ 7098030 w 10515600"/>
              <a:gd name="csY30" fmla="*/ 5416094 h 5416094"/>
              <a:gd name="csX31" fmla="*/ 6335649 w 10515600"/>
              <a:gd name="csY31" fmla="*/ 5416094 h 5416094"/>
              <a:gd name="csX32" fmla="*/ 5993892 w 10515600"/>
              <a:gd name="csY32" fmla="*/ 5416094 h 5416094"/>
              <a:gd name="csX33" fmla="*/ 5231511 w 10515600"/>
              <a:gd name="csY33" fmla="*/ 5416094 h 5416094"/>
              <a:gd name="csX34" fmla="*/ 4784598 w 10515600"/>
              <a:gd name="csY34" fmla="*/ 5416094 h 5416094"/>
              <a:gd name="csX35" fmla="*/ 4442841 w 10515600"/>
              <a:gd name="csY35" fmla="*/ 5416094 h 5416094"/>
              <a:gd name="csX36" fmla="*/ 3995928 w 10515600"/>
              <a:gd name="csY36" fmla="*/ 5416094 h 5416094"/>
              <a:gd name="csX37" fmla="*/ 3233547 w 10515600"/>
              <a:gd name="csY37" fmla="*/ 5416094 h 5416094"/>
              <a:gd name="csX38" fmla="*/ 2786634 w 10515600"/>
              <a:gd name="csY38" fmla="*/ 5416094 h 5416094"/>
              <a:gd name="csX39" fmla="*/ 2444877 w 10515600"/>
              <a:gd name="csY39" fmla="*/ 5416094 h 5416094"/>
              <a:gd name="csX40" fmla="*/ 1997964 w 10515600"/>
              <a:gd name="csY40" fmla="*/ 5416094 h 5416094"/>
              <a:gd name="csX41" fmla="*/ 1445895 w 10515600"/>
              <a:gd name="csY41" fmla="*/ 5416094 h 5416094"/>
              <a:gd name="csX42" fmla="*/ 788670 w 10515600"/>
              <a:gd name="csY42" fmla="*/ 5416094 h 5416094"/>
              <a:gd name="csX43" fmla="*/ 0 w 10515600"/>
              <a:gd name="csY43" fmla="*/ 5416094 h 5416094"/>
              <a:gd name="csX44" fmla="*/ 0 w 10515600"/>
              <a:gd name="csY44" fmla="*/ 4630760 h 5416094"/>
              <a:gd name="csX45" fmla="*/ 0 w 10515600"/>
              <a:gd name="csY45" fmla="*/ 3953749 h 5416094"/>
              <a:gd name="csX46" fmla="*/ 0 w 10515600"/>
              <a:gd name="csY46" fmla="*/ 3276737 h 5416094"/>
              <a:gd name="csX47" fmla="*/ 0 w 10515600"/>
              <a:gd name="csY47" fmla="*/ 2599725 h 5416094"/>
              <a:gd name="csX48" fmla="*/ 0 w 10515600"/>
              <a:gd name="csY48" fmla="*/ 1922713 h 5416094"/>
              <a:gd name="csX49" fmla="*/ 0 w 10515600"/>
              <a:gd name="csY49" fmla="*/ 1299863 h 5416094"/>
              <a:gd name="csX50" fmla="*/ 0 w 10515600"/>
              <a:gd name="csY50" fmla="*/ 0 h 54160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ogo with text and a book&#10;&#10;Description automatically generated with medium confidence">
            <a:extLst>
              <a:ext uri="{FF2B5EF4-FFF2-40B4-BE49-F238E27FC236}">
                <a16:creationId xmlns:a16="http://schemas.microsoft.com/office/drawing/2014/main" id="{F504C8CC-76AF-A94D-C75F-C8939D29B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974" y="403759"/>
            <a:ext cx="2349570" cy="211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17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75806-8E70-71F5-0DA5-D99CDD4E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 of GAS</a:t>
            </a: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D0171-4F35-FE54-BDA9-2F6DA708B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Acute infections</a:t>
            </a:r>
          </a:p>
          <a:p>
            <a:pPr algn="just"/>
            <a:r>
              <a:rPr lang="en-US" sz="2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molecules</a:t>
            </a:r>
            <a:r>
              <a:rPr lang="en-US" sz="220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binding </a:t>
            </a:r>
            <a:r>
              <a:rPr lang="en-US" sz="2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fibronectin is important first step </a:t>
            </a:r>
          </a:p>
          <a:p>
            <a:pPr algn="just"/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</a:t>
            </a:r>
            <a:r>
              <a:rPr lang="en-US" sz="22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pili M protein, LTA, and protein F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nasopharyngeal cell adherence.</a:t>
            </a:r>
          </a:p>
          <a:p>
            <a:pPr algn="just"/>
            <a:endParaRPr lang="en-US" sz="22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initial events of attachment and invasion, the activity of the M protein, immunoglobulin-binding proteins, and the C5a peptidase play the key roles in allowing the streptococcal infection to continue.</a:t>
            </a:r>
          </a:p>
          <a:p>
            <a:pPr algn="just"/>
            <a:endParaRPr lang="en-US" sz="22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STSS the findings of shock, renal impairment and rash seem to be explained by the massive cytokine release stimulated by the superantigenicity of the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StrepSAgs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274652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7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diagram of a cell division&#10;&#10;Description automatically generated">
            <a:extLst>
              <a:ext uri="{FF2B5EF4-FFF2-40B4-BE49-F238E27FC236}">
                <a16:creationId xmlns:a16="http://schemas.microsoft.com/office/drawing/2014/main" id="{30D23CC2-1417-53AE-2C7A-44D3A6A58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651" r="1385" b="2228"/>
          <a:stretch/>
        </p:blipFill>
        <p:spPr>
          <a:xfrm>
            <a:off x="1338185" y="643467"/>
            <a:ext cx="951562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58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26992-4EBF-72DB-81BA-DCE1EE73C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698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In Poststreptococcal Sequelae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25AF7-1452-3A93-C8E3-FE05DAD48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6948"/>
            <a:ext cx="10515600" cy="5140015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800" b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Rheumatic Fever </a:t>
            </a:r>
          </a:p>
          <a:p>
            <a:pPr algn="just">
              <a:lnSpc>
                <a:spcPct val="150000"/>
              </a:lnSpc>
            </a:pP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autoimmune state induced by streptococcal infection through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molecular mimicry</a:t>
            </a:r>
            <a:endParaRPr lang="en-US" sz="1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18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similarity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structure of regions of the 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protein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myosin,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M protein stimulates antibodies that bind to human heart </a:t>
            </a:r>
            <a:r>
              <a:rPr lang="en-US" sz="18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sarcolemma membranes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cardiac myosin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synovium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8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articular cartilage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Acute Glomerulonephritis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renal injury of acute glomerulonephritis is caused by the accumulation of Ag-Ab complexes in the glomerulus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leading to complement activation and consequent inflammation.</a:t>
            </a:r>
          </a:p>
        </p:txBody>
      </p:sp>
    </p:spTree>
    <p:extLst>
      <p:ext uri="{BB962C8B-B14F-4D97-AF65-F5344CB8AC3E}">
        <p14:creationId xmlns:p14="http://schemas.microsoft.com/office/powerpoint/2010/main" val="2174130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FF826-32F6-779E-5054-403072725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58DC1-A4FB-06F4-2253-AB4577404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60904"/>
            <a:ext cx="5614221" cy="3547872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Acute infections: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Streptococcal Pharyngitis </a:t>
            </a:r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usually self-limiting. </a:t>
            </a:r>
          </a:p>
          <a:p>
            <a:pPr algn="just">
              <a:lnSpc>
                <a:spcPct val="10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spreads locally to produce peritonsillar abscesses, otitis media, and acute sinusitis. </a:t>
            </a:r>
          </a:p>
          <a:p>
            <a:pPr algn="just">
              <a:lnSpc>
                <a:spcPct val="10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extensive spread occurs, producing meningitis, pneumonia, or bacteremia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lose-up of a person's mouth with a sore throat&#10;&#10;Description automatically generated">
            <a:extLst>
              <a:ext uri="{FF2B5EF4-FFF2-40B4-BE49-F238E27FC236}">
                <a16:creationId xmlns:a16="http://schemas.microsoft.com/office/drawing/2014/main" id="{B818D937-DCDC-4C60-FBCB-17049B433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922" y="640080"/>
            <a:ext cx="472721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07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03FA24-1F03-7258-FAE3-26C826A8B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AEFCC-7A7C-9A20-0659-1FB3EDECE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Impetigo </a:t>
            </a:r>
          </a:p>
          <a:p>
            <a:pPr algn="just">
              <a:lnSpc>
                <a:spcPct val="10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lesion of streptococcal impetigo is a small (up to 1 cm) vesicle surrounded by an area of erythema. </a:t>
            </a:r>
          </a:p>
          <a:p>
            <a:pPr algn="just">
              <a:lnSpc>
                <a:spcPct val="10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vesicle enlarges over a period of days, becomes pustular, and eventually breaks to form a yellow crust </a:t>
            </a:r>
          </a:p>
          <a:p>
            <a:pPr algn="just">
              <a:lnSpc>
                <a:spcPct val="10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lesions usually appear in 2- to 5-year-old children on exposed body surfaces, typically the face and lower extremities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lose-up of a person's chin with a sore on their lips&#10;&#10;Description automatically generated">
            <a:extLst>
              <a:ext uri="{FF2B5EF4-FFF2-40B4-BE49-F238E27FC236}">
                <a16:creationId xmlns:a16="http://schemas.microsoft.com/office/drawing/2014/main" id="{47222519-32E6-BD14-7132-A4F9362EF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538833"/>
            <a:ext cx="5458968" cy="378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35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2BE9C0-56BF-AC81-ACEC-D61031ED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B5F11-1AB2-B6AA-ABAB-B5FCC0079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37" y="2391157"/>
            <a:ext cx="6570482" cy="4367862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Erysipelas </a:t>
            </a:r>
            <a:endParaRPr lang="en-US" sz="2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characterized by a spreading area of erythema and edema with rapidly advancing, </a:t>
            </a:r>
          </a:p>
          <a:p>
            <a:pPr algn="just">
              <a:lnSpc>
                <a:spcPct val="10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well-demarcated edges, pain, and systemic manifestations,</a:t>
            </a:r>
          </a:p>
          <a:p>
            <a:pPr algn="just">
              <a:lnSpc>
                <a:spcPct val="10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including fever and lymphadenopathy. </a:t>
            </a:r>
          </a:p>
          <a:p>
            <a:pPr algn="just">
              <a:lnSpc>
                <a:spcPct val="10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usually occurs on the face.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Puerperal Infection </a:t>
            </a:r>
          </a:p>
          <a:p>
            <a:pPr algn="just"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of the endometrium at or near delivery is a life-threatening form of GAS infection. </a:t>
            </a:r>
          </a:p>
          <a:p>
            <a:pPr algn="just"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rare in developed countries.</a:t>
            </a:r>
          </a:p>
        </p:txBody>
      </p:sp>
      <p:pic>
        <p:nvPicPr>
          <p:cNvPr id="5" name="Picture 4" descr="A person with a rash on her face&#10;&#10;Description automatically generated">
            <a:extLst>
              <a:ext uri="{FF2B5EF4-FFF2-40B4-BE49-F238E27FC236}">
                <a16:creationId xmlns:a16="http://schemas.microsoft.com/office/drawing/2014/main" id="{E650F078-DE72-3823-17E4-821BF6FAF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42" y="640080"/>
            <a:ext cx="379858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92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34F14-92D2-6B7D-45A0-31392807F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  <a:endParaRPr lang="en-US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D050F-BC2D-A8AD-527D-AF0F2C184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Poststreptococcal Sequelae </a:t>
            </a: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Rheumatic Fever </a:t>
            </a:r>
            <a:endParaRPr lang="en-US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rheumatic fever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nonsuppurative inflammatory disease characterized by fever, carditis, subcutaneous nodules, chorea, and migratory polyarthritis. </a:t>
            </a:r>
          </a:p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Cardiac enlargement, and valvular murmurs are seen causing damage, eventually leading to heart failure. </a:t>
            </a:r>
          </a:p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Attacks typically begin 3 weeks after an attack of GAS pharyngitis.</a:t>
            </a: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Acute Glomerulonephritis </a:t>
            </a:r>
          </a:p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Poststreptococcal glomerulonephritis is primarily a disease of childhood</a:t>
            </a:r>
            <a:endParaRPr lang="en-US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characterized clinically by edema, hypertension, hematuria, proteinuria, and decreased serum complement levels.</a:t>
            </a:r>
          </a:p>
        </p:txBody>
      </p:sp>
      <p:pic>
        <p:nvPicPr>
          <p:cNvPr id="5" name="Picture 4" descr="A close-up of a magnifying glass&#10;&#10;Description automatically generated">
            <a:extLst>
              <a:ext uri="{FF2B5EF4-FFF2-40B4-BE49-F238E27FC236}">
                <a16:creationId xmlns:a16="http://schemas.microsoft.com/office/drawing/2014/main" id="{2E48BD63-3498-623F-8BE1-693703E216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00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8587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EDE36-39B0-9125-F363-DE3CD2E85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GAS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B252B-A83B-1380-6A70-96307DFBD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Throat culture followed by Lancefield grouping</a:t>
            </a:r>
          </a:p>
          <a:p>
            <a:pPr algn="just">
              <a:lnSpc>
                <a:spcPct val="100000"/>
              </a:lnSpc>
            </a:pPr>
            <a:r>
              <a:rPr lang="en-US" sz="2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Bacitracin susceptibility predicts group A </a:t>
            </a:r>
          </a:p>
          <a:p>
            <a:pPr algn="just">
              <a:lnSpc>
                <a:spcPct val="100000"/>
              </a:lnSpc>
            </a:pP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sheep blood agar plates incubated anaerobically; it shows the β-hemolysis much clearer.</a:t>
            </a:r>
          </a:p>
          <a:p>
            <a:pPr algn="just">
              <a:lnSpc>
                <a:spcPct val="100000"/>
              </a:lnSpc>
            </a:pP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β-Hemolytic colonies are identified by Lancefield grouping using immunofluorescence, </a:t>
            </a:r>
          </a:p>
          <a:p>
            <a:pPr algn="just">
              <a:lnSpc>
                <a:spcPct val="100000"/>
              </a:lnSpc>
            </a:pP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PCR.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lose-up of a petri dish&#10;&#10;Description automatically generated">
            <a:extLst>
              <a:ext uri="{FF2B5EF4-FFF2-40B4-BE49-F238E27FC236}">
                <a16:creationId xmlns:a16="http://schemas.microsoft.com/office/drawing/2014/main" id="{1F9DBEB6-5706-9877-8298-ACE163E8B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9" r="24554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66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5C26F8-5505-1662-5467-311220F08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70DE0-FE0C-6282-F71B-7ABE4324E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A streptococci are highly susceptible to penicillin G, </a:t>
            </a:r>
          </a:p>
          <a:p>
            <a:endParaRPr lang="en-US" sz="22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allergic to penicillin are usually treated with clindamycin or azithromycin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ottle of liquid with a white cap&#10;&#10;Description automatically generated">
            <a:extLst>
              <a:ext uri="{FF2B5EF4-FFF2-40B4-BE49-F238E27FC236}">
                <a16:creationId xmlns:a16="http://schemas.microsoft.com/office/drawing/2014/main" id="{D3237627-50E7-8805-4883-A10ECCC571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r="2583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B937C-B285-C10D-C9D6-4DF7B0B7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1FCFD-9366-75F3-41ED-1AE54C62C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some GAS products that help with the pathogenesis of the bacteria?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mechanism of poststreptococcal Sequelae?</a:t>
            </a:r>
          </a:p>
        </p:txBody>
      </p:sp>
    </p:spTree>
    <p:extLst>
      <p:ext uri="{BB962C8B-B14F-4D97-AF65-F5344CB8AC3E}">
        <p14:creationId xmlns:p14="http://schemas.microsoft.com/office/powerpoint/2010/main" val="197385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AF56F-B37C-1527-1128-5779800C7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41062-17ED-B123-1CAB-14006845B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R="2400">
              <a:lnSpc>
                <a:spcPct val="100000"/>
              </a:lnSpc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Group characteristics</a:t>
            </a:r>
          </a:p>
          <a:p>
            <a:pPr marR="2400">
              <a:lnSpc>
                <a:spcPct val="100000"/>
              </a:lnSpc>
            </a:pPr>
            <a:r>
              <a:rPr lang="en-US" sz="2400" dirty="0">
                <a:latin typeface="Garamond" panose="02020404030301010803" pitchFamily="18" charset="0"/>
              </a:rPr>
              <a:t>Classification</a:t>
            </a:r>
          </a:p>
          <a:p>
            <a:pPr marR="2400">
              <a:lnSpc>
                <a:spcPct val="100000"/>
              </a:lnSpc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Group A Streptococci</a:t>
            </a:r>
          </a:p>
          <a:p>
            <a:pPr marR="2400">
              <a:lnSpc>
                <a:spcPct val="100000"/>
              </a:lnSpc>
            </a:pPr>
            <a:r>
              <a:rPr lang="en-US" sz="2400" dirty="0">
                <a:latin typeface="Garamond" panose="02020404030301010803" pitchFamily="18" charset="0"/>
              </a:rPr>
              <a:t>Group B Streptococci</a:t>
            </a:r>
          </a:p>
          <a:p>
            <a:pPr marR="2400">
              <a:lnSpc>
                <a:spcPct val="100000"/>
              </a:lnSpc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Other pyogenic Streptococci</a:t>
            </a:r>
          </a:p>
          <a:p>
            <a:pPr marR="2400">
              <a:lnSpc>
                <a:spcPct val="100000"/>
              </a:lnSpc>
            </a:pPr>
            <a:endParaRPr lang="en-US" sz="2400" b="0" i="0" u="none" strike="noStrike" baseline="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88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10CB3-73D8-2664-6F83-B89D6D14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B streptococci</a:t>
            </a:r>
          </a:p>
        </p:txBody>
      </p:sp>
      <p:pic>
        <p:nvPicPr>
          <p:cNvPr id="5" name="Content Placeholder 4" descr="A diagram of a streptococcus&#10;&#10;Description automatically generated">
            <a:extLst>
              <a:ext uri="{FF2B5EF4-FFF2-40B4-BE49-F238E27FC236}">
                <a16:creationId xmlns:a16="http://schemas.microsoft.com/office/drawing/2014/main" id="{06631B01-725A-DDE0-DD68-D7F987FAB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8" t="6027" r="9208" b="6034"/>
          <a:stretch/>
        </p:blipFill>
        <p:spPr>
          <a:xfrm>
            <a:off x="3513306" y="1458923"/>
            <a:ext cx="5165387" cy="5033952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48D78D7-C310-185A-AFF2-B89A967ADEA0}"/>
              </a:ext>
            </a:extLst>
          </p:cNvPr>
          <p:cNvSpPr/>
          <p:nvPr/>
        </p:nvSpPr>
        <p:spPr>
          <a:xfrm>
            <a:off x="4901938" y="6014301"/>
            <a:ext cx="1194062" cy="6127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5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F4A101-5EE2-6459-01BF-71BAE4DB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Group B streptococci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F638E-C592-1154-75DA-CEB9D6EA3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algn="just">
              <a:lnSpc>
                <a:spcPct val="100000"/>
              </a:lnSpc>
            </a:pPr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B streptococci (GBS) produce short chains and diplococcal pairs of spherical or ovoid gram-positive cells. </a:t>
            </a:r>
          </a:p>
          <a:p>
            <a:pPr algn="just">
              <a:lnSpc>
                <a:spcPct val="10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Colonies are larger 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Hemolysis is weaker than GAS, as they have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(β-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hemolysin) </a:t>
            </a:r>
          </a:p>
          <a:p>
            <a:pPr algn="just">
              <a:lnSpc>
                <a:spcPct val="10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Pili and surface proteins are also present. </a:t>
            </a:r>
          </a:p>
          <a:p>
            <a:pPr algn="just">
              <a:lnSpc>
                <a:spcPct val="10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lose-up of a group of bacteria&#10;&#10;Description automatically generated">
            <a:extLst>
              <a:ext uri="{FF2B5EF4-FFF2-40B4-BE49-F238E27FC236}">
                <a16:creationId xmlns:a16="http://schemas.microsoft.com/office/drawing/2014/main" id="{619978B7-509A-5821-0EDF-06D735B44C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r="45103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36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E492F-DEBF-1898-6C30-17A0DB4B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5998464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EPIDEMIOLOGY </a:t>
            </a:r>
            <a:endParaRPr lang="en-US" sz="5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D9AA1-295C-7963-12B9-7EE84C076317}"/>
              </a:ext>
            </a:extLst>
          </p:cNvPr>
          <p:cNvSpPr txBox="1"/>
          <p:nvPr/>
        </p:nvSpPr>
        <p:spPr>
          <a:xfrm>
            <a:off x="630935" y="2660904"/>
            <a:ext cx="5458967" cy="380799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B streptococci are the leading cause of sepsis and meningitis in newborns.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B streptococci can be found in the lower gastrointestinal and vaginal flora of 10% to 40% of women 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pregnancy and childbirth, these organisms may gain access to the amniotic fluid or colonize the newborn as it passes through the birth canal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Diagram of a pregnant person's body&#10;&#10;Description automatically generated">
            <a:extLst>
              <a:ext uri="{FF2B5EF4-FFF2-40B4-BE49-F238E27FC236}">
                <a16:creationId xmlns:a16="http://schemas.microsoft.com/office/drawing/2014/main" id="{A06E86F9-FCF8-B93D-B8DC-CF9ED6FA6C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7"/>
          <a:stretch/>
        </p:blipFill>
        <p:spPr>
          <a:xfrm>
            <a:off x="6099048" y="1572950"/>
            <a:ext cx="5458968" cy="318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16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D9289-FFEA-1289-E626-8F17A126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30" y="365126"/>
            <a:ext cx="7717970" cy="1180646"/>
          </a:xfrm>
        </p:spPr>
        <p:txBody>
          <a:bodyPr>
            <a:normAutofit/>
          </a:bodyPr>
          <a:lstStyle/>
          <a:p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pyogenic Streptococci: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pneumoniae </a:t>
            </a:r>
            <a:r>
              <a:rPr lang="en-US" sz="31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(pneumococci) </a:t>
            </a:r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B66432-2AD9-09CC-2E3F-8E07FCAD8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404258"/>
            <a:ext cx="7130142" cy="5248124"/>
          </a:xfrm>
        </p:spPr>
        <p:txBody>
          <a:bodyPr>
            <a:normAutofit/>
          </a:bodyPr>
          <a:lstStyle/>
          <a:p>
            <a:endParaRPr lang="en-US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gram-positive, oval cocci typically arranged in pairs (diplococcus), giving the cells a bullet shape </a:t>
            </a:r>
          </a:p>
          <a:p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bacteria have a capsule.</a:t>
            </a:r>
          </a:p>
          <a:p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blood agar, pneumococci produce round colonies surrounded by a zone of α-hemolysis.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pneumococci produce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pneumolysin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a transmembrane pore-forming toxin </a:t>
            </a:r>
          </a:p>
          <a:p>
            <a:endParaRPr lang="en-US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Pneumolysin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several effects, including its ability to </a:t>
            </a:r>
            <a:r>
              <a:rPr lang="en-US" sz="1800" b="1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stimulate cytokines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b="1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disrupt the cilia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human respiratory epithelial cells. </a:t>
            </a:r>
          </a:p>
          <a:p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Pneumococci also produce a 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neuraminidase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</a:t>
            </a:r>
            <a:r>
              <a:rPr lang="en-US" sz="18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cleaves sialic acid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present in host cell surfaces.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Red round red spheres on a surface&#10;&#10;Description automatically generated">
            <a:extLst>
              <a:ext uri="{FF2B5EF4-FFF2-40B4-BE49-F238E27FC236}">
                <a16:creationId xmlns:a16="http://schemas.microsoft.com/office/drawing/2014/main" id="{E630150F-44F4-9CF0-A8B3-60E64F9EFE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4" r="19628" b="-1"/>
          <a:stretch>
            <a:fillRect/>
          </a:stretch>
        </p:blipFill>
        <p:spPr>
          <a:xfrm>
            <a:off x="6927718" y="10"/>
            <a:ext cx="5264282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8975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91E14-4651-3B5B-37C9-CE4BE6EB8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Epidemiology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1D7244-5A3A-23A6-5198-BD1B37E7301B}"/>
              </a:ext>
            </a:extLst>
          </p:cNvPr>
          <p:cNvSpPr txBox="1"/>
          <p:nvPr/>
        </p:nvSpPr>
        <p:spPr>
          <a:xfrm>
            <a:off x="315468" y="2661775"/>
            <a:ext cx="5468112" cy="36558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pneumoniae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leading cause of pneumonia, acute purulent meningitis, bacteremia, and other invasive infections.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pneumoniae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also the most common cause of otitis media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 in the very young (less than 2 years) and in the elderly (more than 60 years).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4" descr="Diagram of a diagram of a person's body&#10;&#10;Description automatically generated">
            <a:extLst>
              <a:ext uri="{FF2B5EF4-FFF2-40B4-BE49-F238E27FC236}">
                <a16:creationId xmlns:a16="http://schemas.microsoft.com/office/drawing/2014/main" id="{E77DFEC0-6B67-E3E0-F0A1-3DECEEDFD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/>
          <a:stretch/>
        </p:blipFill>
        <p:spPr>
          <a:xfrm>
            <a:off x="6099048" y="1096183"/>
            <a:ext cx="5458968" cy="466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61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808A-7E03-68E1-F688-EDA67E92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488042"/>
            <a:ext cx="10515600" cy="60370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1C546-A499-6C35-D6B0-AE6CA34FC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6029"/>
            <a:ext cx="10613571" cy="475093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Pneumococcal Pneumonia </a:t>
            </a:r>
          </a:p>
          <a:p>
            <a:pPr algn="just"/>
            <a:r>
              <a:rPr lang="en-US" sz="2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begins abruptly with a shaking chill and high fever </a:t>
            </a:r>
            <a:endParaRPr lang="en-US" sz="2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Cough with production of pink to rusty-colored sputum </a:t>
            </a:r>
          </a:p>
          <a:p>
            <a:pPr marL="0" indent="0" algn="l">
              <a:buNone/>
            </a:pP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Pneumococcal Meningitis </a:t>
            </a:r>
          </a:p>
          <a:p>
            <a:pPr algn="just"/>
            <a:r>
              <a:rPr lang="en-US" sz="2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follow pneumococcal pneumonia</a:t>
            </a:r>
          </a:p>
          <a:p>
            <a:pPr algn="l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may also develop after trauma involving the skull. </a:t>
            </a:r>
          </a:p>
          <a:p>
            <a:pPr marL="0" indent="0">
              <a:buNone/>
            </a:pP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Other Infections 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Pneumococci are common causes of sinusitis and otitis media </a:t>
            </a:r>
          </a:p>
          <a:p>
            <a:pPr algn="l"/>
            <a:endParaRPr lang="en-US" sz="2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Pneumococci may also cause endocarditis, arthritis, and peritonitis, usually in association with bacteremia  and meningitis</a:t>
            </a:r>
          </a:p>
        </p:txBody>
      </p:sp>
    </p:spTree>
    <p:extLst>
      <p:ext uri="{BB962C8B-B14F-4D97-AF65-F5344CB8AC3E}">
        <p14:creationId xmlns:p14="http://schemas.microsoft.com/office/powerpoint/2010/main" val="2995382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3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different colored bacteria&#10;&#10;Description automatically generated">
            <a:extLst>
              <a:ext uri="{FF2B5EF4-FFF2-40B4-BE49-F238E27FC236}">
                <a16:creationId xmlns:a16="http://schemas.microsoft.com/office/drawing/2014/main" id="{459763FC-0D54-F3B6-6982-2342EB29B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6" b="1695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95B59-49F3-FECA-E41C-2AC19249F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sX0" fmla="*/ 0 w 9692640"/>
              <a:gd name="csY0" fmla="*/ 0 h 18288"/>
              <a:gd name="csX1" fmla="*/ 401552 w 9692640"/>
              <a:gd name="csY1" fmla="*/ 0 h 18288"/>
              <a:gd name="csX2" fmla="*/ 996957 w 9692640"/>
              <a:gd name="csY2" fmla="*/ 0 h 18288"/>
              <a:gd name="csX3" fmla="*/ 1398509 w 9692640"/>
              <a:gd name="csY3" fmla="*/ 0 h 18288"/>
              <a:gd name="csX4" fmla="*/ 2090841 w 9692640"/>
              <a:gd name="csY4" fmla="*/ 0 h 18288"/>
              <a:gd name="csX5" fmla="*/ 2686246 w 9692640"/>
              <a:gd name="csY5" fmla="*/ 0 h 18288"/>
              <a:gd name="csX6" fmla="*/ 3475504 w 9692640"/>
              <a:gd name="csY6" fmla="*/ 0 h 18288"/>
              <a:gd name="csX7" fmla="*/ 4361688 w 9692640"/>
              <a:gd name="csY7" fmla="*/ 0 h 18288"/>
              <a:gd name="csX8" fmla="*/ 5054019 w 9692640"/>
              <a:gd name="csY8" fmla="*/ 0 h 18288"/>
              <a:gd name="csX9" fmla="*/ 5940204 w 9692640"/>
              <a:gd name="csY9" fmla="*/ 0 h 18288"/>
              <a:gd name="csX10" fmla="*/ 6632535 w 9692640"/>
              <a:gd name="csY10" fmla="*/ 0 h 18288"/>
              <a:gd name="csX11" fmla="*/ 7034087 w 9692640"/>
              <a:gd name="csY11" fmla="*/ 0 h 18288"/>
              <a:gd name="csX12" fmla="*/ 7532566 w 9692640"/>
              <a:gd name="csY12" fmla="*/ 0 h 18288"/>
              <a:gd name="csX13" fmla="*/ 8418750 w 9692640"/>
              <a:gd name="csY13" fmla="*/ 0 h 18288"/>
              <a:gd name="csX14" fmla="*/ 9692640 w 9692640"/>
              <a:gd name="csY14" fmla="*/ 0 h 18288"/>
              <a:gd name="csX15" fmla="*/ 9692640 w 9692640"/>
              <a:gd name="csY15" fmla="*/ 18288 h 18288"/>
              <a:gd name="csX16" fmla="*/ 9000309 w 9692640"/>
              <a:gd name="csY16" fmla="*/ 18288 h 18288"/>
              <a:gd name="csX17" fmla="*/ 8307977 w 9692640"/>
              <a:gd name="csY17" fmla="*/ 18288 h 18288"/>
              <a:gd name="csX18" fmla="*/ 7712572 w 9692640"/>
              <a:gd name="csY18" fmla="*/ 18288 h 18288"/>
              <a:gd name="csX19" fmla="*/ 7214093 w 9692640"/>
              <a:gd name="csY19" fmla="*/ 18288 h 18288"/>
              <a:gd name="csX20" fmla="*/ 6327909 w 9692640"/>
              <a:gd name="csY20" fmla="*/ 18288 h 18288"/>
              <a:gd name="csX21" fmla="*/ 5635578 w 9692640"/>
              <a:gd name="csY21" fmla="*/ 18288 h 18288"/>
              <a:gd name="csX22" fmla="*/ 4846320 w 9692640"/>
              <a:gd name="csY22" fmla="*/ 18288 h 18288"/>
              <a:gd name="csX23" fmla="*/ 4444768 w 9692640"/>
              <a:gd name="csY23" fmla="*/ 18288 h 18288"/>
              <a:gd name="csX24" fmla="*/ 3946289 w 9692640"/>
              <a:gd name="csY24" fmla="*/ 18288 h 18288"/>
              <a:gd name="csX25" fmla="*/ 3253958 w 9692640"/>
              <a:gd name="csY25" fmla="*/ 18288 h 18288"/>
              <a:gd name="csX26" fmla="*/ 2464700 w 9692640"/>
              <a:gd name="csY26" fmla="*/ 18288 h 18288"/>
              <a:gd name="csX27" fmla="*/ 2063148 w 9692640"/>
              <a:gd name="csY27" fmla="*/ 18288 h 18288"/>
              <a:gd name="csX28" fmla="*/ 1661595 w 9692640"/>
              <a:gd name="csY28" fmla="*/ 18288 h 18288"/>
              <a:gd name="csX29" fmla="*/ 969264 w 9692640"/>
              <a:gd name="csY29" fmla="*/ 18288 h 18288"/>
              <a:gd name="csX30" fmla="*/ 0 w 9692640"/>
              <a:gd name="csY30" fmla="*/ 18288 h 18288"/>
              <a:gd name="csX31" fmla="*/ 0 w 9692640"/>
              <a:gd name="csY3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29753-F781-1703-59DF-F29072F6A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Sherris Medical Microbiology: An Introduction to Infectious Diseases.</a:t>
            </a:r>
          </a:p>
          <a:p>
            <a:pPr>
              <a:lnSpc>
                <a:spcPct val="150000"/>
              </a:lnSpc>
            </a:pP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Jawetz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Melnick &amp;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Adelberg's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Medical Microbiology by Geo. F. Brooks, Karen C. Carroll, and Janet S.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Butel</a:t>
            </a:r>
            <a:endParaRPr lang="en-US" sz="22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Prescott's Microbiology by Joanne Willey, Linda Sherwood, and Christopher J. Woolverton</a:t>
            </a:r>
          </a:p>
        </p:txBody>
      </p:sp>
    </p:spTree>
    <p:extLst>
      <p:ext uri="{BB962C8B-B14F-4D97-AF65-F5344CB8AC3E}">
        <p14:creationId xmlns:p14="http://schemas.microsoft.com/office/powerpoint/2010/main" val="64991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0C1FC-3AA7-589A-8038-BB81AA63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5780-FBC7-E49A-170D-F1438EA9C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1. Introduce streptococci and group characteristics.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2. Explore streptococci virulence factors and mechanisms.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3. Discuss streptococci infections epidemiology.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4. Examine streptococci infection diagnostic methods.</a:t>
            </a:r>
          </a:p>
        </p:txBody>
      </p:sp>
    </p:spTree>
    <p:extLst>
      <p:ext uri="{BB962C8B-B14F-4D97-AF65-F5344CB8AC3E}">
        <p14:creationId xmlns:p14="http://schemas.microsoft.com/office/powerpoint/2010/main" val="72798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FFB18-0A6B-1314-31C1-BF19D19D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7F170-9B1E-F537-A1A8-3EDA76751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885361"/>
            <a:ext cx="8373233" cy="4798809"/>
          </a:xfrm>
        </p:spPr>
        <p:txBody>
          <a:bodyPr anchor="t">
            <a:normAutofit/>
          </a:bodyPr>
          <a:lstStyle/>
          <a:p>
            <a:pPr algn="just"/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gram-positive cocci </a:t>
            </a:r>
          </a:p>
          <a:p>
            <a:pPr algn="just"/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</a:t>
            </a:r>
            <a:r>
              <a:rPr lang="en-US" sz="20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arranged in chains. </a:t>
            </a:r>
          </a:p>
          <a:p>
            <a:pPr algn="just"/>
            <a:r>
              <a:rPr lang="en-US" sz="20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form spores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nonmotile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members form capsules </a:t>
            </a:r>
          </a:p>
          <a:p>
            <a:pPr algn="just"/>
            <a:r>
              <a:rPr lang="en-US" sz="20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(facultative) bacteria </a:t>
            </a:r>
          </a:p>
          <a:p>
            <a:pPr algn="just"/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Sheep blood agar is preferre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serves as an </a:t>
            </a:r>
            <a:r>
              <a:rPr lang="en-US" sz="20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 for patterns of hemolysis </a:t>
            </a:r>
          </a:p>
          <a:p>
            <a:pPr algn="just"/>
            <a:r>
              <a:rPr lang="en-US" sz="20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colonies are small,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they may be surrounded by a zone where the erythrocytes suspended in agar have been hemolyzed. </a:t>
            </a:r>
          </a:p>
          <a:p>
            <a:pPr algn="just"/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streptococci are </a:t>
            </a:r>
            <a:r>
              <a:rPr lang="en-US" sz="20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catalase negative. </a:t>
            </a:r>
            <a:endParaRPr lang="en-US" sz="2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lose-up of a purple bacteria&#10;&#10;Description automatically generated">
            <a:extLst>
              <a:ext uri="{FF2B5EF4-FFF2-40B4-BE49-F238E27FC236}">
                <a16:creationId xmlns:a16="http://schemas.microsoft.com/office/drawing/2014/main" id="{64C24241-C255-4999-ACDD-6887043D96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 r="1881" b="-3"/>
          <a:stretch/>
        </p:blipFill>
        <p:spPr>
          <a:xfrm>
            <a:off x="8945726" y="1911493"/>
            <a:ext cx="3067165" cy="318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36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A0FA55-F95B-4313-7283-E3B5573C1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D74C5-9A6F-54F8-CD76-AA7AA1C45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algn="just"/>
            <a:endParaRPr lang="en-US" sz="22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turn of the 20th century Lancefield based on carbohydrate antigens in cell wall formed a classification by serogroups (</a:t>
            </a:r>
            <a:r>
              <a:rPr lang="en-US" sz="2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A, B, C).</a:t>
            </a:r>
          </a:p>
          <a:p>
            <a:pPr algn="just"/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streptococci are considered here (in the lecture) as follows: (1)Group A streptococci.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Group B streptococci, (3) other pyogenic streptococci</a:t>
            </a:r>
          </a:p>
        </p:txBody>
      </p:sp>
      <p:pic>
        <p:nvPicPr>
          <p:cNvPr id="5" name="Picture 4" descr="A diagram of a streptococcus&#10;&#10;Description automatically generated">
            <a:extLst>
              <a:ext uri="{FF2B5EF4-FFF2-40B4-BE49-F238E27FC236}">
                <a16:creationId xmlns:a16="http://schemas.microsoft.com/office/drawing/2014/main" id="{C34B6D7F-177F-0E76-612A-616E0A6D8E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4"/>
          <a:stretch/>
        </p:blipFill>
        <p:spPr>
          <a:xfrm>
            <a:off x="6099048" y="1000745"/>
            <a:ext cx="5458968" cy="469813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998B7F4-0863-3DB7-DF9E-0C88F7CF8EAD}"/>
              </a:ext>
            </a:extLst>
          </p:cNvPr>
          <p:cNvSpPr/>
          <p:nvPr/>
        </p:nvSpPr>
        <p:spPr>
          <a:xfrm>
            <a:off x="8710367" y="5326144"/>
            <a:ext cx="1131217" cy="3727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6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07FF40-DE96-D4E7-B2BD-3877367A8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1"/>
          <a:stretch>
            <a:fillRect/>
          </a:stretch>
        </p:blipFill>
        <p:spPr>
          <a:xfrm>
            <a:off x="2657070" y="643467"/>
            <a:ext cx="6877860" cy="536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00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F29C6C-2EDE-EE58-1A2E-EBDF4C24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Group A streptococci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52481-976C-1E89-8319-0ACF9149F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wall associated</a:t>
            </a:r>
          </a:p>
          <a:p>
            <a:pPr>
              <a:lnSpc>
                <a:spcPct val="150000"/>
              </a:lnSpc>
            </a:pP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Protein: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antiphagocytic effect and serologic specificity for each type </a:t>
            </a:r>
            <a:endParaRPr lang="en-US" sz="22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protein</a:t>
            </a:r>
          </a:p>
          <a:p>
            <a:pPr>
              <a:lnSpc>
                <a:spcPct val="150000"/>
              </a:lnSpc>
            </a:pP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Lipoteichoic acid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Capsule: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antiphagocytic affect</a:t>
            </a:r>
            <a:endParaRPr lang="en-US" sz="220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diagram of a cell membrane&#10;&#10;Description automatically generated">
            <a:extLst>
              <a:ext uri="{FF2B5EF4-FFF2-40B4-BE49-F238E27FC236}">
                <a16:creationId xmlns:a16="http://schemas.microsoft.com/office/drawing/2014/main" id="{DA3D15B3-AFDB-8217-09D5-74DE70EEC3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1" r="-4" b="-4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5AF7EC7E-48B4-D92D-3678-C4AA646F0D37}"/>
              </a:ext>
            </a:extLst>
          </p:cNvPr>
          <p:cNvSpPr/>
          <p:nvPr/>
        </p:nvSpPr>
        <p:spPr>
          <a:xfrm>
            <a:off x="3393648" y="4044099"/>
            <a:ext cx="207079" cy="717695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FDD5D9-C047-FDE4-9A8E-BCAB28DB5CEB}"/>
              </a:ext>
            </a:extLst>
          </p:cNvPr>
          <p:cNvSpPr txBox="1"/>
          <p:nvPr/>
        </p:nvSpPr>
        <p:spPr>
          <a:xfrm>
            <a:off x="3667028" y="4185501"/>
            <a:ext cx="3191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Bind to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fibronectin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host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85720C-14D3-53AB-CBFC-9FCF99DFA78D}"/>
              </a:ext>
            </a:extLst>
          </p:cNvPr>
          <p:cNvSpPr txBox="1"/>
          <p:nvPr/>
        </p:nvSpPr>
        <p:spPr>
          <a:xfrm>
            <a:off x="7675658" y="6190488"/>
            <a:ext cx="394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figure shows fibronectin of our cells</a:t>
            </a:r>
          </a:p>
        </p:txBody>
      </p:sp>
    </p:spTree>
    <p:extLst>
      <p:ext uri="{BB962C8B-B14F-4D97-AF65-F5344CB8AC3E}">
        <p14:creationId xmlns:p14="http://schemas.microsoft.com/office/powerpoint/2010/main" val="782374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BE964-D5B5-B6AE-25AA-DF0EB370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2. Extracellular products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07BB5-3CE1-8515-8816-76278E0A4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Streptolysin O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160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pore-forming 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cytotoxin, </a:t>
            </a:r>
            <a:r>
              <a:rPr lang="en-US" sz="1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lysing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leukocytes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tissue cells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60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platelets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toxin inserts directly into the cell membrane of host cells similar to complement MAC.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Streptococcal Superantigen Toxins: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StrepSAgs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multiple effects, including fever, rash (scarlet fever), T-cell proliferation, B-lymphocyte suppression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Other Extracellular Products: 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strains produce a number of other extracellular products including </a:t>
            </a:r>
            <a:r>
              <a:rPr lang="en-US" sz="160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streptokinase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hyaluronidase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nucleases,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 </a:t>
            </a:r>
            <a:r>
              <a:rPr lang="en-US" sz="160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C5a peptidase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 descr="Diagram of a cell with different types of bacteria&#10;&#10;Description automatically generated">
            <a:extLst>
              <a:ext uri="{FF2B5EF4-FFF2-40B4-BE49-F238E27FC236}">
                <a16:creationId xmlns:a16="http://schemas.microsoft.com/office/drawing/2014/main" id="{463B90D8-5CAF-D770-DBBF-09F4FF5128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t="7604" r="-114" b="-10278"/>
          <a:stretch/>
        </p:blipFill>
        <p:spPr>
          <a:xfrm>
            <a:off x="7494965" y="1996671"/>
            <a:ext cx="4096048" cy="317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60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7BD5F-5D41-F68C-60E6-181D38BC8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83" y="272375"/>
            <a:ext cx="10515600" cy="75216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Epidemiology</a:t>
            </a:r>
          </a:p>
        </p:txBody>
      </p:sp>
      <p:pic>
        <p:nvPicPr>
          <p:cNvPr id="5" name="Content Placeholder 4" descr="A diagram of a person's body&#10;&#10;Description automatically generated">
            <a:extLst>
              <a:ext uri="{FF2B5EF4-FFF2-40B4-BE49-F238E27FC236}">
                <a16:creationId xmlns:a16="http://schemas.microsoft.com/office/drawing/2014/main" id="{4C0E019A-5FB5-9EA0-5420-A4BFEDDB8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1316" r="634"/>
          <a:stretch/>
        </p:blipFill>
        <p:spPr>
          <a:xfrm>
            <a:off x="6466788" y="1276343"/>
            <a:ext cx="5725212" cy="530928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D437C6-75AB-38AE-8DD7-73C956071E91}"/>
              </a:ext>
            </a:extLst>
          </p:cNvPr>
          <p:cNvSpPr txBox="1"/>
          <p:nvPr/>
        </p:nvSpPr>
        <p:spPr>
          <a:xfrm>
            <a:off x="292232" y="1385740"/>
            <a:ext cx="6032326" cy="501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sources of infection are respiratory droplets or direct contact with the skin.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Impetigo results from minor trauma such as insect bites in skin transiently colonized with GAS (Group A streptococci).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streptococcal toxic shock,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StrepSAgs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producing GAS in a superficial lesion spread into the bloodstream. </a:t>
            </a:r>
          </a:p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both toxin and bacteria are circulating.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32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4233</TotalTime>
  <Words>1299</Words>
  <Application>Microsoft Office PowerPoint</Application>
  <PresentationFormat>Widescreen</PresentationFormat>
  <Paragraphs>159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Franklin Gothic Book</vt:lpstr>
      <vt:lpstr>Garamond</vt:lpstr>
      <vt:lpstr>Times New Roman</vt:lpstr>
      <vt:lpstr>Office Theme</vt:lpstr>
      <vt:lpstr>Streptococci</vt:lpstr>
      <vt:lpstr>Outline</vt:lpstr>
      <vt:lpstr>Objectives</vt:lpstr>
      <vt:lpstr>Characteristics</vt:lpstr>
      <vt:lpstr>Classification</vt:lpstr>
      <vt:lpstr>PowerPoint Presentation</vt:lpstr>
      <vt:lpstr>Structure of Group A streptococci</vt:lpstr>
      <vt:lpstr>2. Extracellular products</vt:lpstr>
      <vt:lpstr>Epidemiology</vt:lpstr>
      <vt:lpstr>Pathogenesis of GAS</vt:lpstr>
      <vt:lpstr>PowerPoint Presentation</vt:lpstr>
      <vt:lpstr>2. In Poststreptococcal Sequelae </vt:lpstr>
      <vt:lpstr>Diseases</vt:lpstr>
      <vt:lpstr>Diseases</vt:lpstr>
      <vt:lpstr>Diseases</vt:lpstr>
      <vt:lpstr>Diseases</vt:lpstr>
      <vt:lpstr>Diagnosis of GAS</vt:lpstr>
      <vt:lpstr>Treatment</vt:lpstr>
      <vt:lpstr>Questions</vt:lpstr>
      <vt:lpstr>Group B streptococci</vt:lpstr>
      <vt:lpstr>Group B streptococci</vt:lpstr>
      <vt:lpstr>EPIDEMIOLOGY </vt:lpstr>
      <vt:lpstr>Other pyogenic Streptococci: Streptococcus pneumoniae (pneumococci) </vt:lpstr>
      <vt:lpstr>Epidemiology</vt:lpstr>
      <vt:lpstr>Diseases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Reminders!!</dc:title>
  <dc:creator>Heshu Jalal</dc:creator>
  <cp:lastModifiedBy>Heshu Jalal</cp:lastModifiedBy>
  <cp:revision>26</cp:revision>
  <dcterms:created xsi:type="dcterms:W3CDTF">2024-01-28T18:34:39Z</dcterms:created>
  <dcterms:modified xsi:type="dcterms:W3CDTF">2026-04-02T08:36:21Z</dcterms:modified>
</cp:coreProperties>
</file>