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7" r:id="rId5"/>
    <p:sldId id="287" r:id="rId6"/>
    <p:sldId id="284" r:id="rId7"/>
    <p:sldId id="294" r:id="rId8"/>
    <p:sldId id="281" r:id="rId9"/>
    <p:sldId id="282" r:id="rId10"/>
    <p:sldId id="283" r:id="rId11"/>
    <p:sldId id="288" r:id="rId12"/>
    <p:sldId id="286" r:id="rId13"/>
    <p:sldId id="291" r:id="rId14"/>
    <p:sldId id="292" r:id="rId15"/>
    <p:sldId id="293" r:id="rId16"/>
    <p:sldId id="295" r:id="rId17"/>
    <p:sldId id="290" r:id="rId18"/>
    <p:sldId id="28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51749C-BFDC-9068-4F08-47D895690A89}" name="Heshu Jalal" initials="HJ" userId="S::heshu.jalal@tiu.edu.iq::357b1b57-2d0e-44f3-8d64-5194f61cec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5D6E9-AAA3-4472-B6E7-E5F633E291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BC04-A053-4E89-AEE7-E7D4D233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ABDC-E423-474A-8312-49A31FC72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E30B4-F12D-6A80-C6A2-FADB2D91A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E8C1-62A8-522F-5884-0E8684C3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620B-5A20-7ED1-D3F9-282E64F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7295-09F2-9928-826D-88834919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E283-DE8B-26AC-2650-A80C152D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898AF-568B-C824-44C4-1F049A1A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06E5-38A9-9A32-79BE-16FFBAFC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F579-8403-0845-1019-E4561C39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B899-639B-DD2C-B870-4A7912F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99D1A-D8BB-2412-FB3A-40744830B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C493D-8205-DA3D-F18F-9CC1412E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4A86-205D-D266-0201-3E193B53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810B9-DC90-131C-5AE8-4DB400F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3A99-5163-A4FC-21BA-E2CEB90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8C9C-5F46-8D09-9956-74AA24C4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FA4D-F789-765A-AEC1-374B12A4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8FF4-A43A-DEBA-3CF0-60A82E31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8D2E7-2CB0-76BB-B409-9498607F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5013-1F81-5D20-CAB4-64C0A320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76A-E66D-7F04-D611-A486C5B5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95F97-A726-3477-C479-AA0AB50F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B3C5-10E4-8FAC-3D8A-BD826CA0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0A77-B3E7-38BA-804D-669D603F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4BEE-9ADF-B57C-99DF-119A99C2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EA7A-884F-9BF9-D112-C4463CD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D8AB-BE5C-48B5-8170-35305B432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E6276-CB1D-6327-796C-05BC347B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641DF-DCB6-7FEF-09E7-7A51155D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2C849-049F-7E69-DA66-1A1B329B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9C1FF-39C9-2C8E-E7EC-2A592D8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0C93-7908-CAEC-02E4-DAF86FE5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42372-B28B-8529-8B71-66C2055B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F0357-60F3-6CEB-E6DE-9B740710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F79FA-4B41-83A8-0E9F-416826BED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E1BB4-3A2D-0542-107A-FDA091EE8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63A40-C4A5-6222-B0C3-77232CC6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1CAEA-9E36-8ECE-9ED8-F36B0315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7BDC-88C1-02E0-D2DF-4431AB4A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D1C8-41E7-778C-CF65-68AF058D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A19C4-A470-302A-3EA2-B710E00B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47B7C-2FB4-FB68-350B-7E929D00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B5BD3-89E8-353B-2FB0-8E87A954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5B9A8-38D1-CE7C-58DF-55192A0D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031EB-ABF7-63CF-51E2-2600E728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91B68-2620-C6D7-B08B-4B6FA215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9273-37AB-6123-471B-62E97502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09AC-07A2-BF71-0978-E648BDDC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C3F40-056A-69C4-A9EB-7BD0A88DA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BB76A-929A-9A87-7CC4-055E2C5E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D7318-0F7C-3EB3-1C95-6B6C321E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0C4B-245B-4646-ED1C-9348AC02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CC1E-13EF-A29A-81BD-7768158F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DE22-9A5A-75F9-5073-7B60AC1B0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A99E-D31D-831F-1E29-5C23A136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5B87-BE37-C674-4B7A-7CA3CD07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DB846-1A97-5C1B-BA7B-BF9FF254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EC060-B2DF-1E66-4E50-8920019B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C962D-A7C1-C29F-31CD-41AE77F0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1F815-2931-BCE3-925E-67F6E42F2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5A40-57C1-F4E4-FCD0-645A7DBBA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CBF6-4DDB-4AE2-9E76-A3A6BA6BB84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E032-F545-16C6-7753-7467A2CE1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0EFA6-5BB5-1B54-20CC-651E90BC9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61BC9987-3157-18D2-26A9-6E1095901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r="-1" b="168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048D9-A585-4FDA-81FE-2CE27A7A4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51641-1E44-B3AC-9226-29253D8C7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 fontScale="85000" lnSpcReduction="20000"/>
          </a:bodyPr>
          <a:lstStyle/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Ms. Heshu J. Ahmed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PhD Candidate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Medical Bacteriology 423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Spring Semester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Week Five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text and a book&#10;&#10;Description automatically generated with medium confidence">
            <a:extLst>
              <a:ext uri="{FF2B5EF4-FFF2-40B4-BE49-F238E27FC236}">
                <a16:creationId xmlns:a16="http://schemas.microsoft.com/office/drawing/2014/main" id="{F504C8CC-76AF-A94D-C75F-C8939D29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74" y="403759"/>
            <a:ext cx="2349570" cy="21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25F18-8FFE-62F5-7BB7-C95F505A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EE1F1-D4F0-D7BE-C86D-69B8B5F2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Clostridial Food Poisoning</a:t>
            </a:r>
          </a:p>
          <a:p>
            <a:pPr marL="0" indent="0">
              <a:buNone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C. perfringens spores are highly heat-resistant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surviving even boiling for over an hour.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food isn’t properly cooled or is reheated,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spores can grow and multiply.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eating contaminated food,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bacteria release enterotoxin in the gut, especially affecting the ileum and causing fluid loss.</a:t>
            </a:r>
          </a:p>
        </p:txBody>
      </p:sp>
    </p:spTree>
    <p:extLst>
      <p:ext uri="{BB962C8B-B14F-4D97-AF65-F5344CB8AC3E}">
        <p14:creationId xmlns:p14="http://schemas.microsoft.com/office/powerpoint/2010/main" val="55997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D41D8-6609-E2C9-F128-97ED9F1A8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3546-4302-C76D-E40E-08E807C1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Manifestations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CF4C3-774C-76B4-3DE2-E9688782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26" y="2071316"/>
            <a:ext cx="7412475" cy="4595632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 Botulism </a:t>
            </a:r>
          </a:p>
          <a:p>
            <a:pPr>
              <a:lnSpc>
                <a:spcPct val="200000"/>
              </a:lnSpc>
            </a:pP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 botulism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affects babies between 3 weeks and 8 months old.</a:t>
            </a:r>
          </a:p>
          <a:p>
            <a:pPr>
              <a:lnSpc>
                <a:spcPct val="200000"/>
              </a:lnSpc>
            </a:pP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often starts with contaminated food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honey, which may contain C. botulinum spores.</a:t>
            </a:r>
          </a:p>
          <a:p>
            <a:pPr>
              <a:lnSpc>
                <a:spcPct val="200000"/>
              </a:lnSpc>
            </a:pP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Spores grow in the baby’s gut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releasing small amounts of toxin.</a:t>
            </a:r>
          </a:p>
          <a:p>
            <a:pPr>
              <a:lnSpc>
                <a:spcPct val="200000"/>
              </a:lnSpc>
            </a:pP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include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constipation, weak muscles, tiredness, feeding issues, and sometimes paralysis, like in foodborne botulism.</a:t>
            </a:r>
          </a:p>
        </p:txBody>
      </p:sp>
      <p:pic>
        <p:nvPicPr>
          <p:cNvPr id="5" name="Picture 4" descr="A baby in diaper holding a hand&#10;&#10;Description automatically generated">
            <a:extLst>
              <a:ext uri="{FF2B5EF4-FFF2-40B4-BE49-F238E27FC236}">
                <a16:creationId xmlns:a16="http://schemas.microsoft.com/office/drawing/2014/main" id="{8B7669C9-1495-C418-D0E4-6C94BB2356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r="16981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5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786F2-D7ED-3AA0-D51D-426779B4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Manifestations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3C6BD-AE74-1DC1-F423-59F165D1F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26" y="2071316"/>
            <a:ext cx="7412475" cy="45956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Wound Botulism </a:t>
            </a:r>
          </a:p>
          <a:p>
            <a:pPr>
              <a:lnSpc>
                <a:spcPct val="20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rare cases,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botulinum can grow in infected wounds.</a:t>
            </a:r>
          </a:p>
          <a:p>
            <a:pPr>
              <a:lnSpc>
                <a:spcPct val="20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Wound botulism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seen in people who inject or snort cocaine.</a:t>
            </a:r>
          </a:p>
          <a:p>
            <a:pPr>
              <a:lnSpc>
                <a:spcPct val="20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Sometimes, botulism appears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older individuals without a clear food or wound source.</a:t>
            </a: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aby in diaper holding a hand&#10;&#10;Description automatically generated">
            <a:extLst>
              <a:ext uri="{FF2B5EF4-FFF2-40B4-BE49-F238E27FC236}">
                <a16:creationId xmlns:a16="http://schemas.microsoft.com/office/drawing/2014/main" id="{EB228C86-D927-C6BD-302B-9292369F0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r="16981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5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4F9E6-F445-68B0-13E8-468EA018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Clostridium Tetani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62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8F8E9-E6E7-18C2-B63C-41F2CD18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EA9D4B1-EB79-14FE-E353-AEA2FDE018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1674471"/>
            <a:ext cx="10967976" cy="465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lab cultures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tetani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forms a round terminal spore, giving it a “drumstick” look.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grows only in strict anaerobic conditions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is identified by its toxin.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Spores survive for years in soil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resistant to many disinfectants and brief boiling.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main toxin, tetanospasmin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is similar to botulinum toxin but affects inhibitory neurons (GABA and glycine).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causes constant muscle firing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leading to spasms and spastic paralysis (opposite of flaccid paralysis).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toxin is heat-sensitive and antigenic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can be neutralized by antitoxin or made into a vaccine (toxoid).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33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2BB9-5650-D45F-2865-EA721AE4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23AE6E4-5E8C-3FF2-5495-839FFC27D5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4644" y="2108468"/>
            <a:ext cx="1123901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Tetanus usually starts in low-oxygen areas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like wounds with splinters, dead tissue, or contaminated drug injections.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bacteria may help create anaerobic conditions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allowing </a:t>
            </a:r>
            <a:r>
              <a:rPr kumimoji="0" lang="en-US" alt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tetani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spores to germinate.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bacteria stay local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but the toxin (tetanospasmin) travels along nerves to the spinal cord.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There, it blocks inhibition of motor reflexes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causing muscle spasms in both opposing muscle groups.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Spasms often begin near the wound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but can spread throughout the body and be triggered by small stimuli like noise or touch.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58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F30C1-8849-2AA0-5C2F-2BCBB104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31DDB28-B589-056A-DE4B-FA970C7DAC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4957" y="1690688"/>
            <a:ext cx="11482086" cy="465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Tetanus symptoms can appear from 4 days to several weeks after infection.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Shorter incubation periods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with head wounds, usually mean more severe disease.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Diagnosis is based on symptoms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not lab tests.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often starts with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 stiffness (trismus or “lock-jaw”)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can spread to swallowing and breathing muscles.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severe cases,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 muscles spasm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causing the body to arch (opisthotonos).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Patients stay conscious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sensitive to touch or sound, which can trigger more spasms.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Death usually results from breathing failure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with a mortality rate of 15–60%, highest in newborns and the elderly.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5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8509A-D42C-6CF8-8467-EE3ED06D2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agram of the muscles of the human body&#10;&#10;AI-generated content may be incorrect.">
            <a:extLst>
              <a:ext uri="{FF2B5EF4-FFF2-40B4-BE49-F238E27FC236}">
                <a16:creationId xmlns:a16="http://schemas.microsoft.com/office/drawing/2014/main" id="{7FFD8694-F3B3-14E0-1ED0-A023660B1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"/>
          <a:stretch/>
        </p:blipFill>
        <p:spPr>
          <a:xfrm>
            <a:off x="20" y="1281"/>
            <a:ext cx="12191980" cy="68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30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ell structure&#10;&#10;Description automatically generated">
            <a:extLst>
              <a:ext uri="{FF2B5EF4-FFF2-40B4-BE49-F238E27FC236}">
                <a16:creationId xmlns:a16="http://schemas.microsoft.com/office/drawing/2014/main" id="{9D934D54-F69A-3079-E4E2-E3BB65520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05" y="418289"/>
            <a:ext cx="9523378" cy="6254407"/>
          </a:xfrm>
        </p:spPr>
      </p:pic>
    </p:spTree>
    <p:extLst>
      <p:ext uri="{BB962C8B-B14F-4D97-AF65-F5344CB8AC3E}">
        <p14:creationId xmlns:p14="http://schemas.microsoft.com/office/powerpoint/2010/main" val="2808089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459763FC-0D54-F3B6-6982-2342EB29B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695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95B59-49F3-FECA-E41C-2AC19249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9753-F781-1703-59DF-F29072F6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Sherris Medical Microbiology: An Introduction to Infectious Diseases.</a:t>
            </a:r>
          </a:p>
          <a:p>
            <a:pPr>
              <a:lnSpc>
                <a:spcPct val="150000"/>
              </a:lnSpc>
            </a:pP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Jawetz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Melnick &amp;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Adelberg's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Medical Microbiology by Geo. F. Brooks, Karen C. Carroll, and Janet S.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Butel</a:t>
            </a:r>
            <a:endParaRPr lang="en-US" sz="22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Prescott's Microbiology by Joanne Willey, Linda Sherwood, and Christopher J. Woolverton</a:t>
            </a:r>
          </a:p>
        </p:txBody>
      </p:sp>
    </p:spTree>
    <p:extLst>
      <p:ext uri="{BB962C8B-B14F-4D97-AF65-F5344CB8AC3E}">
        <p14:creationId xmlns:p14="http://schemas.microsoft.com/office/powerpoint/2010/main" val="64991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AF56F-B37C-1527-1128-5779800C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1062-17ED-B123-1CAB-14006845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Anaerobic infections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Clostridium Tetanus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Clostridium botulinum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pathogenesis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Manifestations</a:t>
            </a: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b="0" i="0" u="none" strike="noStrike" baseline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8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C1FC-3AA7-589A-8038-BB81AA63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5780-FBC7-E49A-170D-F1438EA9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Anaerobic Infections Pathogenesis</a:t>
            </a:r>
            <a:r>
              <a:rPr lang="en-US" sz="320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Manifestations of Clostridial Infections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Assessing the pathogenesis of species</a:t>
            </a:r>
          </a:p>
        </p:txBody>
      </p:sp>
    </p:spTree>
    <p:extLst>
      <p:ext uri="{BB962C8B-B14F-4D97-AF65-F5344CB8AC3E}">
        <p14:creationId xmlns:p14="http://schemas.microsoft.com/office/powerpoint/2010/main" val="72798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198E1-9CFB-7E00-4567-6031F081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genus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a bunch of bacteria&#10;&#10;Description automatically generated">
            <a:extLst>
              <a:ext uri="{FF2B5EF4-FFF2-40B4-BE49-F238E27FC236}">
                <a16:creationId xmlns:a16="http://schemas.microsoft.com/office/drawing/2014/main" id="{A9D22429-C353-2285-945B-9983F764F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r="18471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17C147A-5C3C-7B77-564F-0E40EE45FA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1789" y="2388685"/>
            <a:ext cx="7207148" cy="378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large,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gram-positive,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spore-forming bacteria.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 spores resist heat, drying, and disinfectants.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can survive for years and become active again in suitable conditions.</a:t>
            </a:r>
          </a:p>
        </p:txBody>
      </p:sp>
    </p:spTree>
    <p:extLst>
      <p:ext uri="{BB962C8B-B14F-4D97-AF65-F5344CB8AC3E}">
        <p14:creationId xmlns:p14="http://schemas.microsoft.com/office/powerpoint/2010/main" val="202180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CC2F9-A65A-C19C-ECCD-C12B6A789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B72D9-FE61-51CF-3B93-38B6B212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genus</a:t>
            </a:r>
          </a:p>
        </p:txBody>
      </p:sp>
      <p:pic>
        <p:nvPicPr>
          <p:cNvPr id="5" name="Picture 4" descr="Close-up of a bunch of bacteria&#10;&#10;Description automatically generated">
            <a:extLst>
              <a:ext uri="{FF2B5EF4-FFF2-40B4-BE49-F238E27FC236}">
                <a16:creationId xmlns:a16="http://schemas.microsoft.com/office/drawing/2014/main" id="{820219AE-4F87-2C5F-B254-BDFDEA7CB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r="18471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5F1D650-8970-C9F4-B4BA-2E11188545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1416" y="1998507"/>
            <a:ext cx="6750319" cy="419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Clostridia cause tissue damage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the histotoxic group (like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produces toxins that destroy blood and other cells at infection sites.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Others affect the nervous system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the neurotoxic group (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tetani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botulinum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releases toxins that act on distant nerve cells.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species targets the gut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difficile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produces toxins that lead to intestinal disease.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1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a microscopic view of bacteria&#10;&#10;Description automatically generated">
            <a:extLst>
              <a:ext uri="{FF2B5EF4-FFF2-40B4-BE49-F238E27FC236}">
                <a16:creationId xmlns:a16="http://schemas.microsoft.com/office/drawing/2014/main" id="{C3A3254F-FF2F-9392-9500-8E7018FECB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7" r="11350" b="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77241-625A-B870-DEE3-9FE98C8C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919" y="363348"/>
            <a:ext cx="6702357" cy="1559301"/>
          </a:xfrm>
        </p:spPr>
        <p:txBody>
          <a:bodyPr>
            <a:normAutofit/>
          </a:bodyPr>
          <a:lstStyle/>
          <a:p>
            <a:r>
              <a:rPr lang="en-US" sz="400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lang="en-US" sz="4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BOTULINUM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91047-0BF1-B96E-19F6-4FDF8347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630" y="2370671"/>
            <a:ext cx="6127423" cy="4228092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Like other clostridia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botulinum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a large, gram-positive rod.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spores are highly resistant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they can survive boiling and need 121°C moist heat to be destroyed.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low-oxygen environments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its spores can grow in neutral or alkaline foods.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foot with a foot and text&#10;&#10;AI-generated content may be incorrect.">
            <a:extLst>
              <a:ext uri="{FF2B5EF4-FFF2-40B4-BE49-F238E27FC236}">
                <a16:creationId xmlns:a16="http://schemas.microsoft.com/office/drawing/2014/main" id="{ADE302D4-99FD-2458-EB94-131324214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03" y="5239"/>
            <a:ext cx="8957859" cy="68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2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76AC4-25B9-57DB-44FA-01AD0155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PERFRINGENS 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green pills&#10;&#10;Description automatically generated">
            <a:extLst>
              <a:ext uri="{FF2B5EF4-FFF2-40B4-BE49-F238E27FC236}">
                <a16:creationId xmlns:a16="http://schemas.microsoft.com/office/drawing/2014/main" id="{1E38E8BD-6B05-FC08-57BD-7BEB99A44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" r="-2" b="1718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3212224-1779-2162-443F-902DD857EB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7013" y="2163097"/>
            <a:ext cx="6796357" cy="443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a large, gram-positive, nonmotile rod with square ends.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grows quickly in low oxygen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forming hemolytic colonies on blood agar.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produces gas during growth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in tissues, leading to the condition known as gas gangrene.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releases several exotoxins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with different effects depending on the strain type (A to E).</a:t>
            </a:r>
          </a:p>
        </p:txBody>
      </p:sp>
    </p:spTree>
    <p:extLst>
      <p:ext uri="{BB962C8B-B14F-4D97-AF65-F5344CB8AC3E}">
        <p14:creationId xmlns:p14="http://schemas.microsoft.com/office/powerpoint/2010/main" val="58313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07F07-9851-2FBE-5292-3374B124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B523D-6049-7534-1AC3-4E0B7B4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97" y="1911493"/>
            <a:ext cx="6252980" cy="4847525"/>
          </a:xfrm>
        </p:spPr>
        <p:txBody>
          <a:bodyPr anchor="t">
            <a:norm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Gangrene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lose-up of a foot with a black and brown patch&#10;&#10;Description automatically generated">
            <a:extLst>
              <a:ext uri="{FF2B5EF4-FFF2-40B4-BE49-F238E27FC236}">
                <a16:creationId xmlns:a16="http://schemas.microsoft.com/office/drawing/2014/main" id="{B8E13D55-276E-73C1-F279-2C402ABDC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r="19031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B307469-5B0B-C9D5-C9B8-0D852E764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97" y="2312063"/>
            <a:ext cx="7003915" cy="430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low-oxygen wounds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spores can germinate and release α-toxin.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infection spreads quickly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causing swelling, tissue death, and an ideal environment for anaerobes.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it worsens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the toxin enters the bloodstream, increasing permeability and shock.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α-Toxin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the main factor behind tissue damage and shock.</a:t>
            </a:r>
          </a:p>
        </p:txBody>
      </p:sp>
    </p:spTree>
    <p:extLst>
      <p:ext uri="{BB962C8B-B14F-4D97-AF65-F5344CB8AC3E}">
        <p14:creationId xmlns:p14="http://schemas.microsoft.com/office/powerpoint/2010/main" val="3440732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6268</TotalTime>
  <Words>876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Garamond</vt:lpstr>
      <vt:lpstr>Times New Roman</vt:lpstr>
      <vt:lpstr>Office Theme</vt:lpstr>
      <vt:lpstr>Clostridium</vt:lpstr>
      <vt:lpstr>Outline</vt:lpstr>
      <vt:lpstr>Objectives</vt:lpstr>
      <vt:lpstr>Clostridium genus</vt:lpstr>
      <vt:lpstr>Clostridium genus</vt:lpstr>
      <vt:lpstr>CLOSTRIDIUM BOTULINUM</vt:lpstr>
      <vt:lpstr>PowerPoint Presentation</vt:lpstr>
      <vt:lpstr>CLOSTRIDIUM PERFRINGENS </vt:lpstr>
      <vt:lpstr>Pathogenesis</vt:lpstr>
      <vt:lpstr>Pathogenesis</vt:lpstr>
      <vt:lpstr>Manifestations</vt:lpstr>
      <vt:lpstr>Manifestations</vt:lpstr>
      <vt:lpstr>Clostridium Tetani</vt:lpstr>
      <vt:lpstr>Characteristics</vt:lpstr>
      <vt:lpstr>Pathogenesis</vt:lpstr>
      <vt:lpstr>Manifestation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Reminders!!</dc:title>
  <dc:creator>Heshu Jalal</dc:creator>
  <cp:lastModifiedBy>Heshu Jalal</cp:lastModifiedBy>
  <cp:revision>37</cp:revision>
  <dcterms:created xsi:type="dcterms:W3CDTF">2024-01-28T18:34:39Z</dcterms:created>
  <dcterms:modified xsi:type="dcterms:W3CDTF">2025-04-21T08:48:00Z</dcterms:modified>
</cp:coreProperties>
</file>