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7_79CBF642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3" r:id="rId10"/>
    <p:sldId id="282" r:id="rId11"/>
    <p:sldId id="28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modernComment_117_79CBF64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7E9176-F332-40D5-90C4-1AA20D8A9258}" authorId="{B551749C-BFDC-9068-4F08-47D895690A89}" created="2025-05-18T11:08:24.4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43409986" sldId="279"/>
      <ac:spMk id="3" creationId="{9351F587-5C4B-3733-2232-3C5A1E8788C9}"/>
      <ac:txMk cp="0" len="545">
        <ac:context len="546" hash="2812874450"/>
      </ac:txMk>
    </ac:txMkLst>
    <p188:pos x="7004467" y="275656"/>
    <p188:txBody>
      <a:bodyPr/>
      <a:lstStyle/>
      <a:p>
        <a:r>
          <a:rPr lang="en-US"/>
          <a:t>What are the virulence factors of pseudomans aeruginosa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17_79CBF6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fontScale="85000" lnSpcReduction="20000"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PhD Candidate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>
                <a:solidFill>
                  <a:schemeClr val="bg1"/>
                </a:solidFill>
                <a:latin typeface="Franklin Gothic Book" panose="020B0503020102020204" pitchFamily="34" charset="0"/>
              </a:rPr>
              <a:t>Week Eight</a:t>
            </a:r>
            <a:endParaRPr lang="en-US" sz="13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A261-C4A4-C973-D8C8-D0262A0A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A784BA-E2D8-6DFB-13A0-353B2CF3E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880" y="1621344"/>
            <a:ext cx="661370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07FB5-CB4F-D8C6-10D3-E16D8F4D4724}"/>
              </a:ext>
            </a:extLst>
          </p:cNvPr>
          <p:cNvSpPr txBox="1"/>
          <p:nvPr/>
        </p:nvSpPr>
        <p:spPr>
          <a:xfrm>
            <a:off x="525294" y="2003898"/>
            <a:ext cx="4753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algn="just"/>
            <a:r>
              <a:rPr lang="en-US" sz="2000" b="1" i="1" u="none" strike="noStrike" baseline="0" dirty="0">
                <a:latin typeface="Myriad Pro"/>
              </a:rPr>
              <a:t>Pseudomonas </a:t>
            </a:r>
            <a:r>
              <a:rPr lang="en-US" sz="2000" b="1" i="0" u="none" strike="noStrike" baseline="0" dirty="0">
                <a:latin typeface="Myriad Pro"/>
              </a:rPr>
              <a:t>disease, cellular view.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Myriad Pro Light"/>
              </a:rPr>
              <a:t>(</a:t>
            </a:r>
            <a:r>
              <a:rPr lang="en-US" sz="2000" b="0" i="1" u="none" strike="noStrike" baseline="0" dirty="0">
                <a:latin typeface="Myriad Pro Light"/>
              </a:rPr>
              <a:t>Left</a:t>
            </a:r>
            <a:r>
              <a:rPr lang="en-US" sz="2000" b="0" i="0" u="none" strike="noStrike" baseline="0" dirty="0">
                <a:latin typeface="Myriad Pro Light"/>
              </a:rPr>
              <a:t>) </a:t>
            </a:r>
            <a:r>
              <a:rPr lang="en-US" sz="2000" b="0" i="1" u="none" strike="noStrike" baseline="0" dirty="0">
                <a:latin typeface="Myriad Pro Light"/>
              </a:rPr>
              <a:t>P aeruginosa </a:t>
            </a:r>
            <a:r>
              <a:rPr lang="en-US" sz="2000" b="0" i="0" u="none" strike="noStrike" baseline="0" dirty="0">
                <a:latin typeface="Myriad Pro Light"/>
              </a:rPr>
              <a:t>binds and secretes the A–B exotoxin A (</a:t>
            </a:r>
            <a:r>
              <a:rPr lang="en-US" sz="2000" b="0" i="0" u="none" strike="noStrike" baseline="0" dirty="0" err="1">
                <a:latin typeface="Myriad Pro Light"/>
              </a:rPr>
              <a:t>ExoA</a:t>
            </a:r>
            <a:r>
              <a:rPr lang="en-US" sz="2000" b="0" i="0" u="none" strike="noStrike" baseline="0" dirty="0">
                <a:latin typeface="Myriad Pro Light"/>
              </a:rPr>
              <a:t>), which acts on protein synthesis by the same mechanism as diphtheria toxin.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Myriad Pro Light"/>
              </a:rPr>
              <a:t> (</a:t>
            </a:r>
            <a:r>
              <a:rPr lang="en-US" sz="2000" b="0" i="1" u="none" strike="noStrike" baseline="0" dirty="0">
                <a:latin typeface="Myriad Pro Light"/>
              </a:rPr>
              <a:t>Middle</a:t>
            </a:r>
            <a:r>
              <a:rPr lang="en-US" sz="2000" b="0" i="0" u="none" strike="noStrike" baseline="0" dirty="0">
                <a:latin typeface="Myriad Pro Light"/>
              </a:rPr>
              <a:t>) A type III injection secretion system delivers exoenzyme S (</a:t>
            </a:r>
            <a:r>
              <a:rPr lang="en-US" sz="2000" b="0" i="0" u="none" strike="noStrike" baseline="0" dirty="0" err="1">
                <a:latin typeface="Myriad Pro Light"/>
              </a:rPr>
              <a:t>ExoS</a:t>
            </a:r>
            <a:r>
              <a:rPr lang="en-US" sz="2000" b="0" i="0" u="none" strike="noStrike" baseline="0" dirty="0">
                <a:latin typeface="Myriad Pro Light"/>
              </a:rPr>
              <a:t>) to the cell cytoplasm. Elastase is secreted extracellularly.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Myriad Pro Light"/>
              </a:rPr>
              <a:t>(</a:t>
            </a:r>
            <a:r>
              <a:rPr lang="en-US" sz="2000" b="0" i="1" u="none" strike="noStrike" baseline="0" dirty="0">
                <a:latin typeface="Myriad Pro Light"/>
              </a:rPr>
              <a:t>Right</a:t>
            </a:r>
            <a:r>
              <a:rPr lang="en-US" sz="2000" b="0" i="0" u="none" strike="noStrike" baseline="0" dirty="0">
                <a:latin typeface="Myriad Pro Light"/>
              </a:rPr>
              <a:t>) All toxins act to destroy the cell and the bacteria may enter the blood.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798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04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040B5-E99A-558D-8A98-48A1C094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Manifestations</a:t>
            </a:r>
          </a:p>
        </p:txBody>
      </p:sp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A624ADAB-7461-D296-6141-62E18141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61" y="640080"/>
            <a:ext cx="550908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3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Genus Pseudomonas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Pseudomonas aeruginosa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Epidemiology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Pathogenesis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Manifestations</a:t>
            </a:r>
            <a:endParaRPr lang="en-US" sz="2400" b="0" i="0" u="none" strike="noStrike" baseline="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1. Provide an overview of the genus Pseudomonas and its most clinically significant species, Pseudomonas aeruginosa.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2. Explore the epidemiological factors contributing to the spread and prevalence of P. aeruginosa infections.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3. Examine the pathogenesis mechanisms employed by P. aeruginosa in causing opportunistic infections.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4. Discuss the diverse manifestations of P. aeruginosa infections across various body systems and clinical contexts.</a:t>
            </a:r>
            <a:endParaRPr lang="en-US" sz="16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object with white strings&#10;&#10;Description automatically generated">
            <a:extLst>
              <a:ext uri="{FF2B5EF4-FFF2-40B4-BE49-F238E27FC236}">
                <a16:creationId xmlns:a16="http://schemas.microsoft.com/office/drawing/2014/main" id="{B3394384-7242-E87E-4E7B-B92B82F94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-1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854BD2-80D8-5F75-B834-7CB40D0E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Genus Pseudomonas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9F26-8C6D-57B2-443F-8FF042BF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There is a large number of </a:t>
            </a:r>
            <a:r>
              <a:rPr lang="en-US" b="0" i="1" u="none" strike="noStrike" baseline="0" dirty="0">
                <a:solidFill>
                  <a:schemeClr val="bg1"/>
                </a:solidFill>
                <a:latin typeface="Minion Pro"/>
              </a:rPr>
              <a:t>Pseudomonas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species, the most important of which is </a:t>
            </a:r>
            <a:r>
              <a:rPr lang="en-US" b="0" i="1" u="none" strike="noStrike" baseline="0" dirty="0">
                <a:solidFill>
                  <a:schemeClr val="bg1"/>
                </a:solidFill>
                <a:latin typeface="Minion Pro"/>
              </a:rPr>
              <a:t>P aeruginosa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b="0" i="1" u="none" strike="noStrike" baseline="0" dirty="0">
                <a:solidFill>
                  <a:schemeClr val="bg1"/>
                </a:solidFill>
                <a:latin typeface="Minion Pro"/>
              </a:rPr>
              <a:t>Pseudomonas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species are most frequently seen as colonizers and contaminants but are able to cause opportunistic infections. </a:t>
            </a:r>
            <a:endParaRPr lang="en-US" dirty="0">
              <a:solidFill>
                <a:schemeClr val="bg1"/>
              </a:solidFill>
              <a:latin typeface="Minion Pro"/>
            </a:endParaRPr>
          </a:p>
          <a:p>
            <a:pPr algn="just">
              <a:lnSpc>
                <a:spcPct val="100000"/>
              </a:lnSpc>
            </a:pP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Reports vary regarding the frequency of their isolation from cases of bacteremia, arthritis, abscesses, wounds, conjunctivitis, and urinary tract infections.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2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1626C-3D4E-9A3F-5779-B5F0877C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5701770" cy="1481328"/>
          </a:xfrm>
        </p:spPr>
        <p:txBody>
          <a:bodyPr anchor="b">
            <a:normAutofit/>
          </a:bodyPr>
          <a:lstStyle/>
          <a:p>
            <a:r>
              <a:rPr lang="en-US" sz="4000" i="1" dirty="0"/>
              <a:t>Pseudomonas aeruginosa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B8D7-CEEF-FEE1-43A3-821E06A1F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660904"/>
            <a:ext cx="6391071" cy="4080364"/>
          </a:xfrm>
        </p:spPr>
        <p:txBody>
          <a:bodyPr anchor="t">
            <a:normAutofit/>
          </a:bodyPr>
          <a:lstStyle/>
          <a:p>
            <a:pPr algn="just"/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aerobic, motile, gram-negative rod </a:t>
            </a: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sufficiently versatile in its growth and energy requirements to use simple molecules such as ammonia and carbon dioxide as sole nitrogen and carbon sources.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P.aeruginosa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blue, yellow, or rust-colored pigments differentiates it from most other gram-negative bacteria</a:t>
            </a: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blue pigment, </a:t>
            </a: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pyocyanin,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produced only by </a:t>
            </a:r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Fluorescein,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yellow pigment that fluoresces under ultraviolet light is produced by </a:t>
            </a:r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species of pseudomonas.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3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9062B-C7DB-8E93-A585-04727D80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i="1"/>
              <a:t>Pseudomonas aeruginosa</a:t>
            </a:r>
            <a:endParaRPr lang="en-US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F587-5C4B-3733-2232-3C5A1E87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11" y="2566935"/>
            <a:ext cx="7310466" cy="4272776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Lipopolysaccharide (LPS) and porin proteins are present in the outer membrane.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Porin proteins in Pseudomonas offer less permeability compared to Enterobacteriaceae, restricting passage of various molecules including antibiotics.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mucoid exopolysaccharide slime layer is present outside the cell wall 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layer is created by secretion of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alginate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strains of </a:t>
            </a:r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multiple extracellular products, including:</a:t>
            </a:r>
          </a:p>
          <a:p>
            <a:pPr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exotoxin A (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ExoA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enzymes with phospholipase,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collagenase,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adenylate cyclase,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elastase activity.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cell&#10;&#10;Description automatically generated">
            <a:extLst>
              <a:ext uri="{FF2B5EF4-FFF2-40B4-BE49-F238E27FC236}">
                <a16:creationId xmlns:a16="http://schemas.microsoft.com/office/drawing/2014/main" id="{A6A42FA8-DC65-C5D3-7514-ECDE1944B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30" y="1989197"/>
            <a:ext cx="4940159" cy="28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99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B5BA7-411B-8251-178B-D1489274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Epidemiology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27E6-5E7F-257C-0DB1-AB175725D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548145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en-US" sz="2000" b="0" i="0" u="none" strike="noStrike" baseline="0" dirty="0">
              <a:latin typeface="Minion Pro"/>
            </a:endParaRP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Minion Pro"/>
              </a:rPr>
              <a:t>The primary habitat of </a:t>
            </a:r>
            <a:r>
              <a:rPr lang="en-US" sz="2000" b="0" i="1" u="none" strike="noStrike" baseline="0" dirty="0">
                <a:latin typeface="Minion Pro"/>
              </a:rPr>
              <a:t>P aeruginosa </a:t>
            </a:r>
            <a:r>
              <a:rPr lang="en-US" sz="2000" b="0" i="0" u="none" strike="noStrike" baseline="0" dirty="0">
                <a:latin typeface="Minion Pro"/>
              </a:rPr>
              <a:t>is the environment.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Minion Pro"/>
              </a:rPr>
              <a:t>It is found in water, soil.</a:t>
            </a:r>
          </a:p>
          <a:p>
            <a:pPr algn="just">
              <a:lnSpc>
                <a:spcPct val="150000"/>
              </a:lnSpc>
            </a:pPr>
            <a:r>
              <a:rPr lang="en-US" sz="2000" b="0" i="1" u="none" strike="noStrike" baseline="0" dirty="0">
                <a:latin typeface="Minion Pro"/>
              </a:rPr>
              <a:t>P aeruginosa </a:t>
            </a:r>
            <a:r>
              <a:rPr lang="en-US" sz="2000" b="0" i="0" u="none" strike="noStrike" baseline="0" dirty="0">
                <a:latin typeface="Minion Pro"/>
              </a:rPr>
              <a:t>has been isolated from the throat and stool of 2% to 10% of healthy persons.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Minion Pro"/>
              </a:rPr>
              <a:t>Infection with </a:t>
            </a:r>
            <a:r>
              <a:rPr lang="en-US" sz="2000" b="0" i="1" u="none" strike="noStrike" baseline="0" dirty="0">
                <a:latin typeface="Minion Pro"/>
              </a:rPr>
              <a:t>P aeruginosa</a:t>
            </a:r>
            <a:r>
              <a:rPr lang="en-US" sz="2000" b="0" i="0" u="none" strike="noStrike" baseline="0" dirty="0">
                <a:latin typeface="Minion Pro"/>
              </a:rPr>
              <a:t>, rare in healthy persons, is one of the most important causes of invasive infection in hospitalized patients with serious underlying disease, such as leukemia, CF, and extensive burns 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5" name="Picture 4" descr="A diagram of a human body&#10;&#10;Description automatically generated">
            <a:extLst>
              <a:ext uri="{FF2B5EF4-FFF2-40B4-BE49-F238E27FC236}">
                <a16:creationId xmlns:a16="http://schemas.microsoft.com/office/drawing/2014/main" id="{28B9F367-78F8-3A35-0A88-5878C097B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375" r="6785" b="-2374"/>
          <a:stretch/>
        </p:blipFill>
        <p:spPr>
          <a:xfrm>
            <a:off x="7529209" y="2093976"/>
            <a:ext cx="4542817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9282-DCEF-899E-B178-2ED275D3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DDB3-8674-9DF6-03ED-F68B1739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opportunistic pathogen, it is one of particular virulence.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usually requires a significant break in first-line defenses:</a:t>
            </a:r>
          </a:p>
          <a:p>
            <a:pPr lvl="1"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(such as a wound) </a:t>
            </a:r>
          </a:p>
          <a:p>
            <a:pPr lvl="1"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 route past them (such as a contaminated solution or endotracheal tube)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to epithelial cells is the first step in infection and is likely mediated by pili, flagella, and the extracellular polysaccharide slime.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immediate, since it is one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number of virulence factors activated through a gene-regulating system called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quorum sensing. </a:t>
            </a:r>
          </a:p>
          <a:p>
            <a:pPr algn="just"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4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5461-2D43-7D6A-596C-0176A346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10AE-0DF9-3A92-C858-33C6CEEF8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these conditions,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lactones and/or quinolones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secreted by 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their presence to the other bacterial cells. 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quantitative so when the 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population reaches a certain threshold, the signals direct the cytotoxin gene to be transcribed, and the toxin is then produced by the entire population at once.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56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7097</TotalTime>
  <Words>710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Garamond</vt:lpstr>
      <vt:lpstr>Minion Pro</vt:lpstr>
      <vt:lpstr>Myriad Pro</vt:lpstr>
      <vt:lpstr>Myriad Pro Light</vt:lpstr>
      <vt:lpstr>Times New Roman</vt:lpstr>
      <vt:lpstr>Office Theme</vt:lpstr>
      <vt:lpstr>Pseudomonas</vt:lpstr>
      <vt:lpstr>Outline</vt:lpstr>
      <vt:lpstr>Objectives</vt:lpstr>
      <vt:lpstr>Genus Pseudomonas</vt:lpstr>
      <vt:lpstr>Pseudomonas aeruginosa</vt:lpstr>
      <vt:lpstr>Pseudomonas aeruginosa</vt:lpstr>
      <vt:lpstr>Epidemiology</vt:lpstr>
      <vt:lpstr>Pathogenesis</vt:lpstr>
      <vt:lpstr>Quorum sensing</vt:lpstr>
      <vt:lpstr>Pathogenesis</vt:lpstr>
      <vt:lpstr>Manifestations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38</cp:revision>
  <dcterms:created xsi:type="dcterms:W3CDTF">2024-01-28T18:34:39Z</dcterms:created>
  <dcterms:modified xsi:type="dcterms:W3CDTF">2025-05-18T13:04:19Z</dcterms:modified>
</cp:coreProperties>
</file>