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9144000" cy="6858000"/>
  <p:embeddedFontLst>
    <p:embeddedFont>
      <p:font typeface="Calibri" pitchFamily="34" charset="0"/>
      <p:regular r:id="rId32"/>
      <p:bold r:id="rId33"/>
      <p:italic r:id="rId34"/>
      <p:boldItalic r:id="rId35"/>
    </p:embeddedFont>
    <p:embeddedFont>
      <p:font typeface="Corbel" pitchFamily="34" charset="0"/>
      <p:regular r:id="rId36"/>
      <p:bold r:id="rId37"/>
      <p:italic r:id="rId38"/>
      <p:boldItalic r:id="rId39"/>
    </p:embeddedFont>
  </p:embeddedFontLst>
  <p:defaultTextStyle>
    <a:defPPr>
      <a:defRPr kern="0"/>
    </a:def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2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44981" y="496570"/>
            <a:ext cx="7254036" cy="57404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4/7/2026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6D91C6"/>
                </a:solidFill>
                <a:latin typeface="Corbel"/>
                <a:cs typeface="Corbel"/>
              </a:defRPr>
            </a:lvl1pPr>
          </a:lstStyle>
          <a:p>
            <a:endParaRPr/>
          </a:p>
        </p:txBody>
      </p:sp>
      <p:sp>
        <p:nvSpPr>
          <p:cNvPr id="3" name="Holder 3"/>
          <p:cNvSpPr>
            <a:spLocks noGrp="1"/>
          </p:cNvSpPr>
          <p:nvPr>
            <p:ph type="body" idx="1"/>
          </p:nvPr>
        </p:nvSpPr>
        <p:spPr/>
        <p:txBody>
          <a:bodyPr lIns="0" tIns="0" rIns="0" bIns="0"/>
          <a:lstStyle>
            <a:lvl1pPr>
              <a:defRPr sz="2800" b="0" i="0">
                <a:solidFill>
                  <a:schemeClr val="tx1"/>
                </a:solidFill>
                <a:latin typeface="Corbel"/>
                <a:cs typeface="Corbe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4/7/2026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6D91C6"/>
                </a:solidFill>
                <a:latin typeface="Corbel"/>
                <a:cs typeface="Corbe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4/7/2026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6D91C6"/>
                </a:solidFill>
                <a:latin typeface="Corbel"/>
                <a:cs typeface="Corbe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4/7/2026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4/7/2026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49334" y="0"/>
            <a:ext cx="1126566" cy="6857997"/>
          </a:xfrm>
          <a:prstGeom prst="rect">
            <a:avLst/>
          </a:prstGeom>
        </p:spPr>
      </p:pic>
      <p:pic>
        <p:nvPicPr>
          <p:cNvPr id="17" name="bg object 17"/>
          <p:cNvPicPr/>
          <p:nvPr/>
        </p:nvPicPr>
        <p:blipFill>
          <a:blip r:embed="rId8" cstate="print"/>
          <a:stretch>
            <a:fillRect/>
          </a:stretch>
        </p:blipFill>
        <p:spPr>
          <a:xfrm>
            <a:off x="0" y="1649"/>
            <a:ext cx="1138326" cy="6856348"/>
          </a:xfrm>
          <a:prstGeom prst="rect">
            <a:avLst/>
          </a:prstGeom>
        </p:spPr>
      </p:pic>
      <p:pic>
        <p:nvPicPr>
          <p:cNvPr id="18" name="bg object 18"/>
          <p:cNvPicPr/>
          <p:nvPr/>
        </p:nvPicPr>
        <p:blipFill>
          <a:blip r:embed="rId9" cstate="print"/>
          <a:stretch>
            <a:fillRect/>
          </a:stretch>
        </p:blipFill>
        <p:spPr>
          <a:xfrm>
            <a:off x="0" y="0"/>
            <a:ext cx="1075702" cy="6857998"/>
          </a:xfrm>
          <a:prstGeom prst="rect">
            <a:avLst/>
          </a:prstGeom>
        </p:spPr>
      </p:pic>
      <p:pic>
        <p:nvPicPr>
          <p:cNvPr id="19" name="bg object 19"/>
          <p:cNvPicPr/>
          <p:nvPr/>
        </p:nvPicPr>
        <p:blipFill>
          <a:blip r:embed="rId10" cstate="print"/>
          <a:stretch>
            <a:fillRect/>
          </a:stretch>
        </p:blipFill>
        <p:spPr>
          <a:xfrm>
            <a:off x="0" y="0"/>
            <a:ext cx="839241" cy="6857996"/>
          </a:xfrm>
          <a:prstGeom prst="rect">
            <a:avLst/>
          </a:prstGeom>
        </p:spPr>
      </p:pic>
      <p:pic>
        <p:nvPicPr>
          <p:cNvPr id="20" name="bg object 20"/>
          <p:cNvPicPr/>
          <p:nvPr/>
        </p:nvPicPr>
        <p:blipFill>
          <a:blip r:embed="rId11" cstate="print"/>
          <a:stretch>
            <a:fillRect/>
          </a:stretch>
        </p:blipFill>
        <p:spPr>
          <a:xfrm>
            <a:off x="0" y="5436233"/>
            <a:ext cx="9144000" cy="1421765"/>
          </a:xfrm>
          <a:prstGeom prst="rect">
            <a:avLst/>
          </a:prstGeom>
        </p:spPr>
      </p:pic>
      <p:sp>
        <p:nvSpPr>
          <p:cNvPr id="2" name="Holder 2"/>
          <p:cNvSpPr>
            <a:spLocks noGrp="1"/>
          </p:cNvSpPr>
          <p:nvPr>
            <p:ph type="title"/>
          </p:nvPr>
        </p:nvSpPr>
        <p:spPr>
          <a:xfrm>
            <a:off x="944981" y="496570"/>
            <a:ext cx="5794375" cy="574040"/>
          </a:xfrm>
          <a:prstGeom prst="rect">
            <a:avLst/>
          </a:prstGeom>
        </p:spPr>
        <p:txBody>
          <a:bodyPr wrap="square" lIns="0" tIns="0" rIns="0" bIns="0">
            <a:spAutoFit/>
          </a:bodyPr>
          <a:lstStyle>
            <a:lvl1pPr>
              <a:defRPr sz="3600" b="1" i="0">
                <a:solidFill>
                  <a:srgbClr val="6D91C6"/>
                </a:solidFill>
                <a:latin typeface="Corbel"/>
                <a:cs typeface="Corbel"/>
              </a:defRPr>
            </a:lvl1pPr>
          </a:lstStyle>
          <a:p>
            <a:endParaRPr/>
          </a:p>
        </p:txBody>
      </p:sp>
      <p:sp>
        <p:nvSpPr>
          <p:cNvPr id="3" name="Holder 3"/>
          <p:cNvSpPr>
            <a:spLocks noGrp="1"/>
          </p:cNvSpPr>
          <p:nvPr>
            <p:ph type="body" idx="1"/>
          </p:nvPr>
        </p:nvSpPr>
        <p:spPr>
          <a:xfrm>
            <a:off x="610311" y="1338453"/>
            <a:ext cx="7923377" cy="3439795"/>
          </a:xfrm>
          <a:prstGeom prst="rect">
            <a:avLst/>
          </a:prstGeom>
        </p:spPr>
        <p:txBody>
          <a:bodyPr wrap="square" lIns="0" tIns="0" rIns="0" bIns="0">
            <a:spAutoFit/>
          </a:bodyPr>
          <a:lstStyle>
            <a:lvl1pPr>
              <a:defRPr sz="2800" b="0" i="0">
                <a:solidFill>
                  <a:schemeClr val="tx1"/>
                </a:solidFill>
                <a:latin typeface="Corbel"/>
                <a:cs typeface="Corbe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4/7/2026</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hyperlink" Target="https://www.ottawaheart.ca/heart-condition/heart-failure" TargetMode="External"/><Relationship Id="rId3" Type="http://schemas.openxmlformats.org/officeDocument/2006/relationships/hyperlink" Target="https://www.ottawaheart.ca/heart-condition/adult-congenital-heart-defects" TargetMode="External"/><Relationship Id="rId7" Type="http://schemas.openxmlformats.org/officeDocument/2006/relationships/hyperlink" Target="https://www.ottawaheart.ca/heart-condition/heart-attack" TargetMode="External"/><Relationship Id="rId2" Type="http://schemas.openxmlformats.org/officeDocument/2006/relationships/hyperlink" Target="https://www.ottawaheart.ca/heart-condition/arrhythmias-heart-rhythm-disorders" TargetMode="External"/><Relationship Id="rId1" Type="http://schemas.openxmlformats.org/officeDocument/2006/relationships/slideLayout" Target="../slideLayouts/slideLayout2.xml"/><Relationship Id="rId6" Type="http://schemas.openxmlformats.org/officeDocument/2006/relationships/hyperlink" Target="https://www.ottawaheart.ca/heart-condition/coronary-artery-disease-atherosclerosis" TargetMode="External"/><Relationship Id="rId5" Type="http://schemas.openxmlformats.org/officeDocument/2006/relationships/hyperlink" Target="https://www.ottawaheart.ca/high-cholesterol" TargetMode="External"/><Relationship Id="rId4" Type="http://schemas.openxmlformats.org/officeDocument/2006/relationships/hyperlink" Target="https://www.ottawaheart.ca/heart-condition/cardiomyopathy"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4997195"/>
            <a:ext cx="9144000" cy="1860800"/>
          </a:xfrm>
          <a:prstGeom prst="rect">
            <a:avLst/>
          </a:prstGeom>
        </p:spPr>
      </p:pic>
      <p:pic>
        <p:nvPicPr>
          <p:cNvPr id="3" name="object 3"/>
          <p:cNvPicPr/>
          <p:nvPr/>
        </p:nvPicPr>
        <p:blipFill>
          <a:blip r:embed="rId3" cstate="print"/>
          <a:stretch>
            <a:fillRect/>
          </a:stretch>
        </p:blipFill>
        <p:spPr>
          <a:xfrm>
            <a:off x="0" y="0"/>
            <a:ext cx="5105400" cy="590169"/>
          </a:xfrm>
          <a:prstGeom prst="rect">
            <a:avLst/>
          </a:prstGeom>
        </p:spPr>
      </p:pic>
      <p:pic>
        <p:nvPicPr>
          <p:cNvPr id="4" name="object 4"/>
          <p:cNvPicPr/>
          <p:nvPr/>
        </p:nvPicPr>
        <p:blipFill>
          <a:blip r:embed="rId4" cstate="print"/>
          <a:stretch>
            <a:fillRect/>
          </a:stretch>
        </p:blipFill>
        <p:spPr>
          <a:xfrm>
            <a:off x="0" y="671702"/>
            <a:ext cx="2286000" cy="1995297"/>
          </a:xfrm>
          <a:prstGeom prst="rect">
            <a:avLst/>
          </a:prstGeom>
        </p:spPr>
      </p:pic>
      <p:sp>
        <p:nvSpPr>
          <p:cNvPr id="5" name="object 5"/>
          <p:cNvSpPr txBox="1"/>
          <p:nvPr/>
        </p:nvSpPr>
        <p:spPr>
          <a:xfrm>
            <a:off x="3098038" y="4788154"/>
            <a:ext cx="2768600" cy="1117422"/>
          </a:xfrm>
          <a:prstGeom prst="rect">
            <a:avLst/>
          </a:prstGeom>
        </p:spPr>
        <p:txBody>
          <a:bodyPr vert="horz" wrap="square" lIns="0" tIns="10160" rIns="0" bIns="0" rtlCol="0">
            <a:spAutoFit/>
          </a:bodyPr>
          <a:lstStyle/>
          <a:p>
            <a:pPr marL="12700" marR="5080" indent="-22225" algn="ctr">
              <a:lnSpc>
                <a:spcPct val="100699"/>
              </a:lnSpc>
              <a:spcBef>
                <a:spcPts val="80"/>
              </a:spcBef>
            </a:pPr>
            <a:r>
              <a:rPr sz="2400" b="1" spc="-65" dirty="0">
                <a:solidFill>
                  <a:srgbClr val="FF0000"/>
                </a:solidFill>
                <a:latin typeface="Corbel"/>
                <a:cs typeface="Corbel"/>
              </a:rPr>
              <a:t>Yaseen</a:t>
            </a:r>
            <a:r>
              <a:rPr sz="2400" b="1" spc="-95" dirty="0">
                <a:solidFill>
                  <a:srgbClr val="FF0000"/>
                </a:solidFill>
                <a:latin typeface="Corbel"/>
                <a:cs typeface="Corbel"/>
              </a:rPr>
              <a:t> </a:t>
            </a:r>
            <a:r>
              <a:rPr sz="2400" b="1" spc="-10" dirty="0">
                <a:solidFill>
                  <a:srgbClr val="FF0000"/>
                </a:solidFill>
                <a:latin typeface="Corbel"/>
                <a:cs typeface="Corbel"/>
              </a:rPr>
              <a:t>Galali </a:t>
            </a:r>
            <a:r>
              <a:rPr sz="2400" b="1" dirty="0">
                <a:solidFill>
                  <a:srgbClr val="FF0000"/>
                </a:solidFill>
                <a:latin typeface="Corbel"/>
                <a:cs typeface="Corbel"/>
              </a:rPr>
              <a:t>Nutrition</a:t>
            </a:r>
            <a:r>
              <a:rPr sz="2400" b="1" spc="180" dirty="0">
                <a:solidFill>
                  <a:srgbClr val="FF0000"/>
                </a:solidFill>
                <a:latin typeface="Corbel"/>
                <a:cs typeface="Corbel"/>
              </a:rPr>
              <a:t> </a:t>
            </a:r>
            <a:r>
              <a:rPr sz="2400" b="1" spc="-120" dirty="0">
                <a:solidFill>
                  <a:srgbClr val="FF0000"/>
                </a:solidFill>
                <a:latin typeface="Corbel"/>
                <a:cs typeface="Corbel"/>
              </a:rPr>
              <a:t>and</a:t>
            </a:r>
            <a:r>
              <a:rPr sz="2400" b="1" spc="-300" dirty="0">
                <a:solidFill>
                  <a:srgbClr val="FF0000"/>
                </a:solidFill>
                <a:latin typeface="Corbel"/>
                <a:cs typeface="Corbel"/>
              </a:rPr>
              <a:t> </a:t>
            </a:r>
            <a:r>
              <a:rPr sz="2400" b="1" spc="-155" dirty="0">
                <a:solidFill>
                  <a:srgbClr val="FF0000"/>
                </a:solidFill>
                <a:latin typeface="Corbel"/>
                <a:cs typeface="Corbel"/>
              </a:rPr>
              <a:t>dietetics </a:t>
            </a:r>
            <a:r>
              <a:rPr sz="2400" b="1" spc="-10" dirty="0" smtClean="0">
                <a:solidFill>
                  <a:srgbClr val="FF0000"/>
                </a:solidFill>
                <a:latin typeface="Corbel"/>
                <a:cs typeface="Corbel"/>
              </a:rPr>
              <a:t>Department</a:t>
            </a:r>
            <a:endParaRPr sz="2400" dirty="0">
              <a:latin typeface="Corbel"/>
              <a:cs typeface="Corbel"/>
            </a:endParaRPr>
          </a:p>
        </p:txBody>
      </p:sp>
      <p:sp>
        <p:nvSpPr>
          <p:cNvPr id="6" name="object 6"/>
          <p:cNvSpPr txBox="1">
            <a:spLocks noGrp="1"/>
          </p:cNvSpPr>
          <p:nvPr>
            <p:ph type="title"/>
          </p:nvPr>
        </p:nvSpPr>
        <p:spPr>
          <a:xfrm>
            <a:off x="1447800" y="1056833"/>
            <a:ext cx="5385307" cy="505267"/>
          </a:xfrm>
          <a:prstGeom prst="rect">
            <a:avLst/>
          </a:prstGeom>
        </p:spPr>
        <p:txBody>
          <a:bodyPr vert="horz" wrap="square" lIns="0" tIns="12700" rIns="0" bIns="0" rtlCol="0">
            <a:spAutoFit/>
          </a:bodyPr>
          <a:lstStyle/>
          <a:p>
            <a:pPr marL="1231900">
              <a:lnSpc>
                <a:spcPct val="100000"/>
              </a:lnSpc>
              <a:spcBef>
                <a:spcPts val="35"/>
              </a:spcBef>
            </a:pPr>
            <a:r>
              <a:rPr lang="en-US" sz="3200" dirty="0">
                <a:solidFill>
                  <a:schemeClr val="tx1"/>
                </a:solidFill>
              </a:rPr>
              <a:t>Coronary</a:t>
            </a:r>
            <a:r>
              <a:rPr lang="en-US" sz="3200" spc="-20" dirty="0">
                <a:solidFill>
                  <a:schemeClr val="tx1"/>
                </a:solidFill>
              </a:rPr>
              <a:t> </a:t>
            </a:r>
            <a:r>
              <a:rPr lang="en-US" sz="3200" dirty="0">
                <a:solidFill>
                  <a:schemeClr val="tx1"/>
                </a:solidFill>
              </a:rPr>
              <a:t>Heart</a:t>
            </a:r>
            <a:r>
              <a:rPr lang="en-US" sz="3200" spc="-35" dirty="0">
                <a:solidFill>
                  <a:schemeClr val="tx1"/>
                </a:solidFill>
              </a:rPr>
              <a:t> </a:t>
            </a:r>
            <a:r>
              <a:rPr lang="en-US" sz="3200" spc="-10" dirty="0">
                <a:solidFill>
                  <a:schemeClr val="tx1"/>
                </a:solidFill>
              </a:rPr>
              <a:t>Disease</a:t>
            </a:r>
            <a:endParaRPr sz="3200" b="0" spc="-25" dirty="0">
              <a:solidFill>
                <a:schemeClr val="tx1"/>
              </a:solidFill>
            </a:endParaRPr>
          </a:p>
        </p:txBody>
      </p:sp>
      <p:pic>
        <p:nvPicPr>
          <p:cNvPr id="8" name="object 8"/>
          <p:cNvPicPr/>
          <p:nvPr/>
        </p:nvPicPr>
        <p:blipFill>
          <a:blip r:embed="rId5" cstate="print"/>
          <a:stretch>
            <a:fillRect/>
          </a:stretch>
        </p:blipFill>
        <p:spPr>
          <a:xfrm>
            <a:off x="2650489" y="1947545"/>
            <a:ext cx="3686175" cy="285749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44981" y="496570"/>
            <a:ext cx="4834255" cy="574040"/>
          </a:xfrm>
          <a:prstGeom prst="rect">
            <a:avLst/>
          </a:prstGeom>
        </p:spPr>
        <p:txBody>
          <a:bodyPr vert="horz" wrap="square" lIns="0" tIns="12700" rIns="0" bIns="0" rtlCol="0">
            <a:spAutoFit/>
          </a:bodyPr>
          <a:lstStyle/>
          <a:p>
            <a:pPr marL="12700">
              <a:lnSpc>
                <a:spcPct val="100000"/>
              </a:lnSpc>
              <a:spcBef>
                <a:spcPts val="100"/>
              </a:spcBef>
              <a:tabLst>
                <a:tab pos="2972435" algn="l"/>
              </a:tabLst>
            </a:pPr>
            <a:r>
              <a:rPr dirty="0"/>
              <a:t>ROLE</a:t>
            </a:r>
            <a:r>
              <a:rPr spc="-5" dirty="0"/>
              <a:t> </a:t>
            </a:r>
            <a:r>
              <a:rPr dirty="0"/>
              <a:t>OF </a:t>
            </a:r>
            <a:r>
              <a:rPr spc="-25" dirty="0"/>
              <a:t>HDL</a:t>
            </a:r>
            <a:r>
              <a:rPr dirty="0"/>
              <a:t>	AND</a:t>
            </a:r>
            <a:r>
              <a:rPr spc="-25" dirty="0"/>
              <a:t> LDL</a:t>
            </a:r>
          </a:p>
        </p:txBody>
      </p:sp>
      <p:pic>
        <p:nvPicPr>
          <p:cNvPr id="3" name="object 3"/>
          <p:cNvPicPr/>
          <p:nvPr/>
        </p:nvPicPr>
        <p:blipFill>
          <a:blip r:embed="rId2" cstate="print"/>
          <a:stretch>
            <a:fillRect/>
          </a:stretch>
        </p:blipFill>
        <p:spPr>
          <a:xfrm>
            <a:off x="1447800" y="1352677"/>
            <a:ext cx="6534150" cy="4857623"/>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90600" y="569848"/>
            <a:ext cx="7810500" cy="501180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73100" y="0"/>
            <a:ext cx="1684655" cy="574040"/>
          </a:xfrm>
          <a:prstGeom prst="rect">
            <a:avLst/>
          </a:prstGeom>
        </p:spPr>
        <p:txBody>
          <a:bodyPr vert="horz" wrap="square" lIns="0" tIns="12700" rIns="0" bIns="0" rtlCol="0">
            <a:spAutoFit/>
          </a:bodyPr>
          <a:lstStyle/>
          <a:p>
            <a:pPr marL="12700">
              <a:lnSpc>
                <a:spcPct val="100000"/>
              </a:lnSpc>
              <a:spcBef>
                <a:spcPts val="100"/>
              </a:spcBef>
            </a:pPr>
            <a:r>
              <a:rPr spc="-10" dirty="0"/>
              <a:t>Tobacco</a:t>
            </a:r>
          </a:p>
        </p:txBody>
      </p:sp>
      <p:sp>
        <p:nvSpPr>
          <p:cNvPr id="3" name="object 3"/>
          <p:cNvSpPr txBox="1"/>
          <p:nvPr/>
        </p:nvSpPr>
        <p:spPr>
          <a:xfrm>
            <a:off x="596900" y="573989"/>
            <a:ext cx="8513445" cy="6000750"/>
          </a:xfrm>
          <a:prstGeom prst="rect">
            <a:avLst/>
          </a:prstGeom>
        </p:spPr>
        <p:txBody>
          <a:bodyPr vert="horz" wrap="square" lIns="0" tIns="12065" rIns="0" bIns="0" rtlCol="0">
            <a:spAutoFit/>
          </a:bodyPr>
          <a:lstStyle/>
          <a:p>
            <a:pPr marL="12700" marR="1542415">
              <a:lnSpc>
                <a:spcPct val="100000"/>
              </a:lnSpc>
              <a:spcBef>
                <a:spcPts val="95"/>
              </a:spcBef>
            </a:pPr>
            <a:r>
              <a:rPr sz="2800" dirty="0">
                <a:latin typeface="Corbel"/>
                <a:cs typeface="Corbel"/>
              </a:rPr>
              <a:t>Tobacco</a:t>
            </a:r>
            <a:r>
              <a:rPr sz="2800" spc="-70" dirty="0">
                <a:latin typeface="Corbel"/>
                <a:cs typeface="Corbel"/>
              </a:rPr>
              <a:t> </a:t>
            </a:r>
            <a:r>
              <a:rPr sz="2800" dirty="0">
                <a:latin typeface="Corbel"/>
                <a:cs typeface="Corbel"/>
              </a:rPr>
              <a:t>causes</a:t>
            </a:r>
            <a:r>
              <a:rPr sz="2800" spc="-70" dirty="0">
                <a:latin typeface="Corbel"/>
                <a:cs typeface="Corbel"/>
              </a:rPr>
              <a:t> </a:t>
            </a:r>
            <a:r>
              <a:rPr sz="2800" dirty="0">
                <a:latin typeface="Corbel"/>
                <a:cs typeface="Corbel"/>
              </a:rPr>
              <a:t>a</a:t>
            </a:r>
            <a:r>
              <a:rPr sz="2800" spc="-60" dirty="0">
                <a:latin typeface="Corbel"/>
                <a:cs typeface="Corbel"/>
              </a:rPr>
              <a:t> </a:t>
            </a:r>
            <a:r>
              <a:rPr sz="2800" dirty="0">
                <a:latin typeface="Corbel"/>
                <a:cs typeface="Corbel"/>
              </a:rPr>
              <a:t>fifth</a:t>
            </a:r>
            <a:r>
              <a:rPr sz="2800" spc="-70" dirty="0">
                <a:latin typeface="Corbel"/>
                <a:cs typeface="Corbel"/>
              </a:rPr>
              <a:t> </a:t>
            </a:r>
            <a:r>
              <a:rPr sz="2800" dirty="0">
                <a:latin typeface="Corbel"/>
                <a:cs typeface="Corbel"/>
              </a:rPr>
              <a:t>of</a:t>
            </a:r>
            <a:r>
              <a:rPr sz="2800" spc="-75" dirty="0">
                <a:latin typeface="Corbel"/>
                <a:cs typeface="Corbel"/>
              </a:rPr>
              <a:t> </a:t>
            </a:r>
            <a:r>
              <a:rPr sz="2800" spc="-10" dirty="0">
                <a:latin typeface="Corbel"/>
                <a:cs typeface="Corbel"/>
              </a:rPr>
              <a:t>cardiovascular</a:t>
            </a:r>
            <a:r>
              <a:rPr sz="2800" spc="-50" dirty="0">
                <a:latin typeface="Corbel"/>
                <a:cs typeface="Corbel"/>
              </a:rPr>
              <a:t> </a:t>
            </a:r>
            <a:r>
              <a:rPr sz="2800" spc="-10" dirty="0">
                <a:latin typeface="Corbel"/>
                <a:cs typeface="Corbel"/>
              </a:rPr>
              <a:t>disease worldwide.</a:t>
            </a:r>
            <a:endParaRPr sz="2800">
              <a:latin typeface="Corbel"/>
              <a:cs typeface="Corbel"/>
            </a:endParaRPr>
          </a:p>
          <a:p>
            <a:pPr marL="12700" marR="5080">
              <a:lnSpc>
                <a:spcPct val="100000"/>
              </a:lnSpc>
              <a:buChar char="•"/>
              <a:tabLst>
                <a:tab pos="241300" algn="l"/>
              </a:tabLst>
            </a:pPr>
            <a:r>
              <a:rPr sz="2800" dirty="0">
                <a:latin typeface="Corbel"/>
                <a:cs typeface="Corbel"/>
              </a:rPr>
              <a:t>In</a:t>
            </a:r>
            <a:r>
              <a:rPr sz="2800" spc="-45" dirty="0">
                <a:latin typeface="Corbel"/>
                <a:cs typeface="Corbel"/>
              </a:rPr>
              <a:t> </a:t>
            </a:r>
            <a:r>
              <a:rPr sz="2800" dirty="0">
                <a:latin typeface="Corbel"/>
                <a:cs typeface="Corbel"/>
              </a:rPr>
              <a:t>the</a:t>
            </a:r>
            <a:r>
              <a:rPr sz="2800" spc="-40" dirty="0">
                <a:latin typeface="Corbel"/>
                <a:cs typeface="Corbel"/>
              </a:rPr>
              <a:t> </a:t>
            </a:r>
            <a:r>
              <a:rPr sz="2800" dirty="0">
                <a:latin typeface="Corbel"/>
                <a:cs typeface="Corbel"/>
              </a:rPr>
              <a:t>USA,</a:t>
            </a:r>
            <a:r>
              <a:rPr sz="2800" spc="-50" dirty="0">
                <a:latin typeface="Corbel"/>
                <a:cs typeface="Corbel"/>
              </a:rPr>
              <a:t> </a:t>
            </a:r>
            <a:r>
              <a:rPr sz="2800" dirty="0">
                <a:latin typeface="Corbel"/>
                <a:cs typeface="Corbel"/>
              </a:rPr>
              <a:t>up</a:t>
            </a:r>
            <a:r>
              <a:rPr sz="2800" spc="-40" dirty="0">
                <a:latin typeface="Corbel"/>
                <a:cs typeface="Corbel"/>
              </a:rPr>
              <a:t> </a:t>
            </a:r>
            <a:r>
              <a:rPr sz="2800" dirty="0">
                <a:latin typeface="Corbel"/>
                <a:cs typeface="Corbel"/>
              </a:rPr>
              <a:t>to</a:t>
            </a:r>
            <a:r>
              <a:rPr sz="2800" spc="-45" dirty="0">
                <a:latin typeface="Corbel"/>
                <a:cs typeface="Corbel"/>
              </a:rPr>
              <a:t> </a:t>
            </a:r>
            <a:r>
              <a:rPr sz="2800" dirty="0">
                <a:latin typeface="Corbel"/>
                <a:cs typeface="Corbel"/>
              </a:rPr>
              <a:t>62</a:t>
            </a:r>
            <a:r>
              <a:rPr sz="2800" spc="-50" dirty="0">
                <a:latin typeface="Corbel"/>
                <a:cs typeface="Corbel"/>
              </a:rPr>
              <a:t> </a:t>
            </a:r>
            <a:r>
              <a:rPr sz="2800" dirty="0">
                <a:latin typeface="Corbel"/>
                <a:cs typeface="Corbel"/>
              </a:rPr>
              <a:t>000</a:t>
            </a:r>
            <a:r>
              <a:rPr sz="2800" spc="-45" dirty="0">
                <a:latin typeface="Corbel"/>
                <a:cs typeface="Corbel"/>
              </a:rPr>
              <a:t> </a:t>
            </a:r>
            <a:r>
              <a:rPr sz="2800" dirty="0">
                <a:latin typeface="Corbel"/>
                <a:cs typeface="Corbel"/>
              </a:rPr>
              <a:t>people</a:t>
            </a:r>
            <a:r>
              <a:rPr sz="2800" spc="-50" dirty="0">
                <a:latin typeface="Corbel"/>
                <a:cs typeface="Corbel"/>
              </a:rPr>
              <a:t> </a:t>
            </a:r>
            <a:r>
              <a:rPr sz="2800" dirty="0">
                <a:latin typeface="Corbel"/>
                <a:cs typeface="Corbel"/>
              </a:rPr>
              <a:t>die</a:t>
            </a:r>
            <a:r>
              <a:rPr sz="2800" spc="-45" dirty="0">
                <a:latin typeface="Corbel"/>
                <a:cs typeface="Corbel"/>
              </a:rPr>
              <a:t> </a:t>
            </a:r>
            <a:r>
              <a:rPr sz="2800" dirty="0">
                <a:latin typeface="Corbel"/>
                <a:cs typeface="Corbel"/>
              </a:rPr>
              <a:t>each</a:t>
            </a:r>
            <a:r>
              <a:rPr sz="2800" spc="-45" dirty="0">
                <a:latin typeface="Corbel"/>
                <a:cs typeface="Corbel"/>
              </a:rPr>
              <a:t> </a:t>
            </a:r>
            <a:r>
              <a:rPr sz="2800" dirty="0">
                <a:latin typeface="Corbel"/>
                <a:cs typeface="Corbel"/>
              </a:rPr>
              <a:t>year</a:t>
            </a:r>
            <a:r>
              <a:rPr sz="2800" spc="-45" dirty="0">
                <a:latin typeface="Corbel"/>
                <a:cs typeface="Corbel"/>
              </a:rPr>
              <a:t> </a:t>
            </a:r>
            <a:r>
              <a:rPr sz="2800" dirty="0">
                <a:latin typeface="Corbel"/>
                <a:cs typeface="Corbel"/>
              </a:rPr>
              <a:t>from</a:t>
            </a:r>
            <a:r>
              <a:rPr sz="2800" spc="-45" dirty="0">
                <a:latin typeface="Corbel"/>
                <a:cs typeface="Corbel"/>
              </a:rPr>
              <a:t> </a:t>
            </a:r>
            <a:r>
              <a:rPr sz="2800" spc="-10" dirty="0">
                <a:latin typeface="Corbel"/>
                <a:cs typeface="Corbel"/>
              </a:rPr>
              <a:t>heart </a:t>
            </a:r>
            <a:r>
              <a:rPr sz="2800" dirty="0">
                <a:latin typeface="Corbel"/>
                <a:cs typeface="Corbel"/>
              </a:rPr>
              <a:t>disease</a:t>
            </a:r>
            <a:r>
              <a:rPr sz="2800" spc="-75" dirty="0">
                <a:latin typeface="Corbel"/>
                <a:cs typeface="Corbel"/>
              </a:rPr>
              <a:t> </a:t>
            </a:r>
            <a:r>
              <a:rPr sz="2800" dirty="0">
                <a:latin typeface="Corbel"/>
                <a:cs typeface="Corbel"/>
              </a:rPr>
              <a:t>caused</a:t>
            </a:r>
            <a:r>
              <a:rPr sz="2800" spc="-75" dirty="0">
                <a:latin typeface="Corbel"/>
                <a:cs typeface="Corbel"/>
              </a:rPr>
              <a:t> </a:t>
            </a:r>
            <a:r>
              <a:rPr sz="2800" dirty="0">
                <a:latin typeface="Corbel"/>
                <a:cs typeface="Corbel"/>
              </a:rPr>
              <a:t>by</a:t>
            </a:r>
            <a:r>
              <a:rPr sz="2800" spc="-80" dirty="0">
                <a:latin typeface="Corbel"/>
                <a:cs typeface="Corbel"/>
              </a:rPr>
              <a:t> </a:t>
            </a:r>
            <a:r>
              <a:rPr sz="2800" dirty="0">
                <a:latin typeface="Corbel"/>
                <a:cs typeface="Corbel"/>
              </a:rPr>
              <a:t>passive</a:t>
            </a:r>
            <a:r>
              <a:rPr sz="2800" spc="-70" dirty="0">
                <a:latin typeface="Corbel"/>
                <a:cs typeface="Corbel"/>
              </a:rPr>
              <a:t> </a:t>
            </a:r>
            <a:r>
              <a:rPr sz="2800" spc="-10" dirty="0">
                <a:latin typeface="Corbel"/>
                <a:cs typeface="Corbel"/>
              </a:rPr>
              <a:t>smoking.</a:t>
            </a:r>
            <a:endParaRPr sz="2800">
              <a:latin typeface="Corbel"/>
              <a:cs typeface="Corbel"/>
            </a:endParaRPr>
          </a:p>
          <a:p>
            <a:pPr marL="12700" marR="107314">
              <a:lnSpc>
                <a:spcPct val="100000"/>
              </a:lnSpc>
              <a:spcBef>
                <a:spcPts val="5"/>
              </a:spcBef>
              <a:buChar char="•"/>
              <a:tabLst>
                <a:tab pos="241300" algn="l"/>
              </a:tabLst>
            </a:pPr>
            <a:r>
              <a:rPr sz="2800" dirty="0">
                <a:latin typeface="Corbel"/>
                <a:cs typeface="Corbel"/>
              </a:rPr>
              <a:t>Quitting</a:t>
            </a:r>
            <a:r>
              <a:rPr sz="2800" spc="-75" dirty="0">
                <a:latin typeface="Corbel"/>
                <a:cs typeface="Corbel"/>
              </a:rPr>
              <a:t> </a:t>
            </a:r>
            <a:r>
              <a:rPr sz="2800" dirty="0">
                <a:latin typeface="Corbel"/>
                <a:cs typeface="Corbel"/>
              </a:rPr>
              <a:t>smoking</a:t>
            </a:r>
            <a:r>
              <a:rPr sz="2800" spc="-65" dirty="0">
                <a:latin typeface="Corbel"/>
                <a:cs typeface="Corbel"/>
              </a:rPr>
              <a:t> </a:t>
            </a:r>
            <a:r>
              <a:rPr sz="2800" spc="-10" dirty="0">
                <a:latin typeface="Corbel"/>
                <a:cs typeface="Corbel"/>
              </a:rPr>
              <a:t>effectively</a:t>
            </a:r>
            <a:r>
              <a:rPr sz="2800" spc="-100" dirty="0">
                <a:latin typeface="Corbel"/>
                <a:cs typeface="Corbel"/>
              </a:rPr>
              <a:t> </a:t>
            </a:r>
            <a:r>
              <a:rPr sz="2800" dirty="0">
                <a:latin typeface="Corbel"/>
                <a:cs typeface="Corbel"/>
              </a:rPr>
              <a:t>reduces</a:t>
            </a:r>
            <a:r>
              <a:rPr sz="2800" spc="-90" dirty="0">
                <a:latin typeface="Corbel"/>
                <a:cs typeface="Corbel"/>
              </a:rPr>
              <a:t> </a:t>
            </a:r>
            <a:r>
              <a:rPr sz="2800" spc="-10" dirty="0">
                <a:latin typeface="Corbel"/>
                <a:cs typeface="Corbel"/>
              </a:rPr>
              <a:t>cardiovascular</a:t>
            </a:r>
            <a:r>
              <a:rPr sz="2800" spc="-55" dirty="0">
                <a:latin typeface="Corbel"/>
                <a:cs typeface="Corbel"/>
              </a:rPr>
              <a:t> </a:t>
            </a:r>
            <a:r>
              <a:rPr sz="2800" spc="-20" dirty="0">
                <a:latin typeface="Corbel"/>
                <a:cs typeface="Corbel"/>
              </a:rPr>
              <a:t>risk </a:t>
            </a:r>
            <a:r>
              <a:rPr sz="2800" dirty="0">
                <a:latin typeface="Corbel"/>
                <a:cs typeface="Corbel"/>
              </a:rPr>
              <a:t>to</a:t>
            </a:r>
            <a:r>
              <a:rPr sz="2800" spc="-60" dirty="0">
                <a:latin typeface="Corbel"/>
                <a:cs typeface="Corbel"/>
              </a:rPr>
              <a:t> </a:t>
            </a:r>
            <a:r>
              <a:rPr sz="2800" dirty="0">
                <a:latin typeface="Corbel"/>
                <a:cs typeface="Corbel"/>
              </a:rPr>
              <a:t>close</a:t>
            </a:r>
            <a:r>
              <a:rPr sz="2800" spc="-25" dirty="0">
                <a:latin typeface="Corbel"/>
                <a:cs typeface="Corbel"/>
              </a:rPr>
              <a:t> </a:t>
            </a:r>
            <a:r>
              <a:rPr sz="2800" dirty="0">
                <a:latin typeface="Corbel"/>
                <a:cs typeface="Corbel"/>
              </a:rPr>
              <a:t>to</a:t>
            </a:r>
            <a:r>
              <a:rPr sz="2800" spc="-55" dirty="0">
                <a:latin typeface="Corbel"/>
                <a:cs typeface="Corbel"/>
              </a:rPr>
              <a:t> </a:t>
            </a:r>
            <a:r>
              <a:rPr sz="2800" dirty="0">
                <a:latin typeface="Corbel"/>
                <a:cs typeface="Corbel"/>
              </a:rPr>
              <a:t>that</a:t>
            </a:r>
            <a:r>
              <a:rPr sz="2800" spc="-40" dirty="0">
                <a:latin typeface="Corbel"/>
                <a:cs typeface="Corbel"/>
              </a:rPr>
              <a:t> </a:t>
            </a:r>
            <a:r>
              <a:rPr sz="2800" dirty="0">
                <a:latin typeface="Corbel"/>
                <a:cs typeface="Corbel"/>
              </a:rPr>
              <a:t>of</a:t>
            </a:r>
            <a:r>
              <a:rPr sz="2800" spc="-60" dirty="0">
                <a:latin typeface="Corbel"/>
                <a:cs typeface="Corbel"/>
              </a:rPr>
              <a:t> </a:t>
            </a:r>
            <a:r>
              <a:rPr sz="2800" dirty="0">
                <a:latin typeface="Corbel"/>
                <a:cs typeface="Corbel"/>
              </a:rPr>
              <a:t>a</a:t>
            </a:r>
            <a:r>
              <a:rPr sz="2800" spc="-45" dirty="0">
                <a:latin typeface="Corbel"/>
                <a:cs typeface="Corbel"/>
              </a:rPr>
              <a:t> </a:t>
            </a:r>
            <a:r>
              <a:rPr sz="2800" dirty="0">
                <a:latin typeface="Corbel"/>
                <a:cs typeface="Corbel"/>
              </a:rPr>
              <a:t>person</a:t>
            </a:r>
            <a:r>
              <a:rPr sz="2800" spc="-50" dirty="0">
                <a:latin typeface="Corbel"/>
                <a:cs typeface="Corbel"/>
              </a:rPr>
              <a:t> </a:t>
            </a:r>
            <a:r>
              <a:rPr sz="2800" dirty="0">
                <a:latin typeface="Corbel"/>
                <a:cs typeface="Corbel"/>
              </a:rPr>
              <a:t>who</a:t>
            </a:r>
            <a:r>
              <a:rPr sz="2800" spc="-55" dirty="0">
                <a:latin typeface="Corbel"/>
                <a:cs typeface="Corbel"/>
              </a:rPr>
              <a:t> </a:t>
            </a:r>
            <a:r>
              <a:rPr sz="2800" dirty="0">
                <a:latin typeface="Corbel"/>
                <a:cs typeface="Corbel"/>
              </a:rPr>
              <a:t>has</a:t>
            </a:r>
            <a:r>
              <a:rPr sz="2800" spc="-40" dirty="0">
                <a:latin typeface="Corbel"/>
                <a:cs typeface="Corbel"/>
              </a:rPr>
              <a:t> </a:t>
            </a:r>
            <a:r>
              <a:rPr sz="2800" dirty="0">
                <a:latin typeface="Corbel"/>
                <a:cs typeface="Corbel"/>
              </a:rPr>
              <a:t>never</a:t>
            </a:r>
            <a:r>
              <a:rPr sz="2800" spc="-70" dirty="0">
                <a:latin typeface="Corbel"/>
                <a:cs typeface="Corbel"/>
              </a:rPr>
              <a:t> </a:t>
            </a:r>
            <a:r>
              <a:rPr sz="2800" spc="-10" dirty="0">
                <a:latin typeface="Corbel"/>
                <a:cs typeface="Corbel"/>
              </a:rPr>
              <a:t>smoked.</a:t>
            </a:r>
            <a:endParaRPr sz="2800">
              <a:latin typeface="Corbel"/>
              <a:cs typeface="Corbel"/>
            </a:endParaRPr>
          </a:p>
          <a:p>
            <a:pPr marL="12700" marR="473709">
              <a:lnSpc>
                <a:spcPct val="100000"/>
              </a:lnSpc>
              <a:buFont typeface="Arial"/>
              <a:buChar char="•"/>
              <a:tabLst>
                <a:tab pos="469900" algn="l"/>
                <a:tab pos="470534" algn="l"/>
              </a:tabLst>
            </a:pPr>
            <a:r>
              <a:rPr sz="2800" dirty="0">
                <a:latin typeface="Corbel"/>
                <a:cs typeface="Corbel"/>
              </a:rPr>
              <a:t>Smoking</a:t>
            </a:r>
            <a:r>
              <a:rPr sz="2800" spc="-80" dirty="0">
                <a:latin typeface="Corbel"/>
                <a:cs typeface="Corbel"/>
              </a:rPr>
              <a:t> </a:t>
            </a:r>
            <a:r>
              <a:rPr sz="2800" b="1" dirty="0">
                <a:latin typeface="Corbel"/>
                <a:cs typeface="Corbel"/>
              </a:rPr>
              <a:t>damages</a:t>
            </a:r>
            <a:r>
              <a:rPr sz="2800" b="1" spc="-70" dirty="0">
                <a:latin typeface="Corbel"/>
                <a:cs typeface="Corbel"/>
              </a:rPr>
              <a:t> </a:t>
            </a:r>
            <a:r>
              <a:rPr sz="2800" b="1" dirty="0">
                <a:latin typeface="Corbel"/>
                <a:cs typeface="Corbel"/>
              </a:rPr>
              <a:t>the</a:t>
            </a:r>
            <a:r>
              <a:rPr sz="2800" b="1" spc="-85" dirty="0">
                <a:latin typeface="Corbel"/>
                <a:cs typeface="Corbel"/>
              </a:rPr>
              <a:t> </a:t>
            </a:r>
            <a:r>
              <a:rPr sz="2800" b="1" dirty="0">
                <a:latin typeface="Corbel"/>
                <a:cs typeface="Corbel"/>
              </a:rPr>
              <a:t>lining</a:t>
            </a:r>
            <a:r>
              <a:rPr sz="2800" b="1" spc="-75" dirty="0">
                <a:latin typeface="Corbel"/>
                <a:cs typeface="Corbel"/>
              </a:rPr>
              <a:t> </a:t>
            </a:r>
            <a:r>
              <a:rPr sz="2800" b="1" dirty="0">
                <a:latin typeface="Corbel"/>
                <a:cs typeface="Corbel"/>
              </a:rPr>
              <a:t>of</a:t>
            </a:r>
            <a:r>
              <a:rPr sz="2800" b="1" spc="-80" dirty="0">
                <a:latin typeface="Corbel"/>
                <a:cs typeface="Corbel"/>
              </a:rPr>
              <a:t> </a:t>
            </a:r>
            <a:r>
              <a:rPr sz="2800" b="1" dirty="0">
                <a:latin typeface="Corbel"/>
                <a:cs typeface="Corbel"/>
              </a:rPr>
              <a:t>arteries</a:t>
            </a:r>
            <a:r>
              <a:rPr sz="2800" dirty="0">
                <a:latin typeface="Corbel"/>
                <a:cs typeface="Corbel"/>
              </a:rPr>
              <a:t>,</a:t>
            </a:r>
            <a:r>
              <a:rPr sz="2800" spc="-55" dirty="0">
                <a:latin typeface="Corbel"/>
                <a:cs typeface="Corbel"/>
              </a:rPr>
              <a:t> </a:t>
            </a:r>
            <a:r>
              <a:rPr sz="2800" dirty="0">
                <a:latin typeface="Corbel"/>
                <a:cs typeface="Corbel"/>
              </a:rPr>
              <a:t>leading</a:t>
            </a:r>
            <a:r>
              <a:rPr sz="2800" spc="-85" dirty="0">
                <a:latin typeface="Corbel"/>
                <a:cs typeface="Corbel"/>
              </a:rPr>
              <a:t> </a:t>
            </a:r>
            <a:r>
              <a:rPr sz="2800" spc="-25" dirty="0">
                <a:latin typeface="Corbel"/>
                <a:cs typeface="Corbel"/>
              </a:rPr>
              <a:t>to </a:t>
            </a:r>
            <a:r>
              <a:rPr sz="2800" dirty="0">
                <a:latin typeface="Corbel"/>
                <a:cs typeface="Corbel"/>
              </a:rPr>
              <a:t>a</a:t>
            </a:r>
            <a:r>
              <a:rPr sz="2800" spc="-60" dirty="0">
                <a:latin typeface="Corbel"/>
                <a:cs typeface="Corbel"/>
              </a:rPr>
              <a:t> </a:t>
            </a:r>
            <a:r>
              <a:rPr sz="2800" dirty="0">
                <a:latin typeface="Corbel"/>
                <a:cs typeface="Corbel"/>
              </a:rPr>
              <a:t>build</a:t>
            </a:r>
            <a:r>
              <a:rPr sz="2800" spc="-55" dirty="0">
                <a:latin typeface="Corbel"/>
                <a:cs typeface="Corbel"/>
              </a:rPr>
              <a:t> </a:t>
            </a:r>
            <a:r>
              <a:rPr sz="2800" dirty="0">
                <a:latin typeface="Corbel"/>
                <a:cs typeface="Corbel"/>
              </a:rPr>
              <a:t>up</a:t>
            </a:r>
            <a:r>
              <a:rPr sz="2800" spc="-55" dirty="0">
                <a:latin typeface="Corbel"/>
                <a:cs typeface="Corbel"/>
              </a:rPr>
              <a:t> </a:t>
            </a:r>
            <a:r>
              <a:rPr sz="2800" dirty="0">
                <a:latin typeface="Corbel"/>
                <a:cs typeface="Corbel"/>
              </a:rPr>
              <a:t>of</a:t>
            </a:r>
            <a:r>
              <a:rPr sz="2800" spc="-60" dirty="0">
                <a:latin typeface="Corbel"/>
                <a:cs typeface="Corbel"/>
              </a:rPr>
              <a:t> </a:t>
            </a:r>
            <a:r>
              <a:rPr sz="2800" dirty="0">
                <a:latin typeface="Corbel"/>
                <a:cs typeface="Corbel"/>
              </a:rPr>
              <a:t>fatty</a:t>
            </a:r>
            <a:r>
              <a:rPr sz="2800" spc="-55" dirty="0">
                <a:latin typeface="Corbel"/>
                <a:cs typeface="Corbel"/>
              </a:rPr>
              <a:t> </a:t>
            </a:r>
            <a:r>
              <a:rPr sz="2800" dirty="0">
                <a:latin typeface="Corbel"/>
                <a:cs typeface="Corbel"/>
              </a:rPr>
              <a:t>material</a:t>
            </a:r>
            <a:r>
              <a:rPr sz="2800" spc="-40" dirty="0">
                <a:latin typeface="Corbel"/>
                <a:cs typeface="Corbel"/>
              </a:rPr>
              <a:t> </a:t>
            </a:r>
            <a:r>
              <a:rPr sz="2800" dirty="0">
                <a:latin typeface="Corbel"/>
                <a:cs typeface="Corbel"/>
              </a:rPr>
              <a:t>(atheroma)</a:t>
            </a:r>
            <a:r>
              <a:rPr sz="2800" spc="-40" dirty="0">
                <a:latin typeface="Corbel"/>
                <a:cs typeface="Corbel"/>
              </a:rPr>
              <a:t> </a:t>
            </a:r>
            <a:r>
              <a:rPr sz="2800" spc="-10" dirty="0">
                <a:latin typeface="Corbel"/>
                <a:cs typeface="Corbel"/>
              </a:rPr>
              <a:t>which</a:t>
            </a:r>
            <a:endParaRPr sz="2800">
              <a:latin typeface="Corbel"/>
              <a:cs typeface="Corbel"/>
            </a:endParaRPr>
          </a:p>
          <a:p>
            <a:pPr marL="12700">
              <a:lnSpc>
                <a:spcPct val="100000"/>
              </a:lnSpc>
            </a:pPr>
            <a:r>
              <a:rPr sz="2800" dirty="0">
                <a:latin typeface="Corbel"/>
                <a:cs typeface="Corbel"/>
              </a:rPr>
              <a:t>narrows</a:t>
            </a:r>
            <a:r>
              <a:rPr sz="2800" spc="-80" dirty="0">
                <a:latin typeface="Corbel"/>
                <a:cs typeface="Corbel"/>
              </a:rPr>
              <a:t> </a:t>
            </a:r>
            <a:r>
              <a:rPr sz="2800" dirty="0">
                <a:latin typeface="Corbel"/>
                <a:cs typeface="Corbel"/>
              </a:rPr>
              <a:t>the</a:t>
            </a:r>
            <a:r>
              <a:rPr sz="2800" spc="-90" dirty="0">
                <a:latin typeface="Corbel"/>
                <a:cs typeface="Corbel"/>
              </a:rPr>
              <a:t> </a:t>
            </a:r>
            <a:r>
              <a:rPr sz="2800" spc="-10" dirty="0">
                <a:latin typeface="Corbel"/>
                <a:cs typeface="Corbel"/>
              </a:rPr>
              <a:t>artery.</a:t>
            </a:r>
            <a:endParaRPr sz="2800">
              <a:latin typeface="Corbel"/>
              <a:cs typeface="Corbel"/>
            </a:endParaRPr>
          </a:p>
          <a:p>
            <a:pPr marL="12700" marR="988694">
              <a:lnSpc>
                <a:spcPct val="100000"/>
              </a:lnSpc>
              <a:buFont typeface="Arial"/>
              <a:buChar char="•"/>
              <a:tabLst>
                <a:tab pos="469900" algn="l"/>
                <a:tab pos="470534" algn="l"/>
              </a:tabLst>
            </a:pPr>
            <a:r>
              <a:rPr sz="2800" dirty="0">
                <a:latin typeface="Corbel"/>
                <a:cs typeface="Corbel"/>
              </a:rPr>
              <a:t>The</a:t>
            </a:r>
            <a:r>
              <a:rPr sz="2800" spc="-85" dirty="0">
                <a:latin typeface="Corbel"/>
                <a:cs typeface="Corbel"/>
              </a:rPr>
              <a:t> </a:t>
            </a:r>
            <a:r>
              <a:rPr sz="2800" dirty="0">
                <a:latin typeface="Corbel"/>
                <a:cs typeface="Corbel"/>
              </a:rPr>
              <a:t>nicotine</a:t>
            </a:r>
            <a:r>
              <a:rPr sz="2800" spc="-80" dirty="0">
                <a:latin typeface="Corbel"/>
                <a:cs typeface="Corbel"/>
              </a:rPr>
              <a:t> </a:t>
            </a:r>
            <a:r>
              <a:rPr sz="2800" dirty="0">
                <a:latin typeface="Corbel"/>
                <a:cs typeface="Corbel"/>
              </a:rPr>
              <a:t>in</a:t>
            </a:r>
            <a:r>
              <a:rPr sz="2800" spc="-70" dirty="0">
                <a:latin typeface="Corbel"/>
                <a:cs typeface="Corbel"/>
              </a:rPr>
              <a:t> </a:t>
            </a:r>
            <a:r>
              <a:rPr sz="2800" spc="-10" dirty="0">
                <a:latin typeface="Corbel"/>
                <a:cs typeface="Corbel"/>
              </a:rPr>
              <a:t>cigarettes</a:t>
            </a:r>
            <a:r>
              <a:rPr sz="2800" spc="-60" dirty="0">
                <a:latin typeface="Corbel"/>
                <a:cs typeface="Corbel"/>
              </a:rPr>
              <a:t> </a:t>
            </a:r>
            <a:r>
              <a:rPr sz="2800" dirty="0">
                <a:latin typeface="Corbel"/>
                <a:cs typeface="Corbel"/>
              </a:rPr>
              <a:t>stimulates</a:t>
            </a:r>
            <a:r>
              <a:rPr sz="2800" spc="-50" dirty="0">
                <a:latin typeface="Corbel"/>
                <a:cs typeface="Corbel"/>
              </a:rPr>
              <a:t> </a:t>
            </a:r>
            <a:r>
              <a:rPr sz="2800" dirty="0">
                <a:latin typeface="Corbel"/>
                <a:cs typeface="Corbel"/>
              </a:rPr>
              <a:t>the</a:t>
            </a:r>
            <a:r>
              <a:rPr sz="2800" spc="-80" dirty="0">
                <a:latin typeface="Corbel"/>
                <a:cs typeface="Corbel"/>
              </a:rPr>
              <a:t> </a:t>
            </a:r>
            <a:r>
              <a:rPr sz="2800" dirty="0">
                <a:latin typeface="Corbel"/>
                <a:cs typeface="Corbel"/>
              </a:rPr>
              <a:t>body</a:t>
            </a:r>
            <a:r>
              <a:rPr sz="2800" spc="-70" dirty="0">
                <a:latin typeface="Corbel"/>
                <a:cs typeface="Corbel"/>
              </a:rPr>
              <a:t> </a:t>
            </a:r>
            <a:r>
              <a:rPr sz="2800" spc="-25" dirty="0">
                <a:latin typeface="Corbel"/>
                <a:cs typeface="Corbel"/>
              </a:rPr>
              <a:t>to </a:t>
            </a:r>
            <a:r>
              <a:rPr sz="2800" dirty="0">
                <a:latin typeface="Corbel"/>
                <a:cs typeface="Corbel"/>
              </a:rPr>
              <a:t>produce</a:t>
            </a:r>
            <a:r>
              <a:rPr sz="2800" spc="-95" dirty="0">
                <a:latin typeface="Corbel"/>
                <a:cs typeface="Corbel"/>
              </a:rPr>
              <a:t> </a:t>
            </a:r>
            <a:r>
              <a:rPr sz="2800" b="1" spc="-10" dirty="0">
                <a:latin typeface="Corbel"/>
                <a:cs typeface="Corbel"/>
              </a:rPr>
              <a:t>adrenaline</a:t>
            </a:r>
            <a:r>
              <a:rPr sz="2800" spc="-10" dirty="0">
                <a:latin typeface="Corbel"/>
                <a:cs typeface="Corbel"/>
              </a:rPr>
              <a:t>,</a:t>
            </a:r>
            <a:r>
              <a:rPr sz="2800" spc="-45" dirty="0">
                <a:latin typeface="Corbel"/>
                <a:cs typeface="Corbel"/>
              </a:rPr>
              <a:t> </a:t>
            </a:r>
            <a:r>
              <a:rPr sz="2800" dirty="0">
                <a:latin typeface="Corbel"/>
                <a:cs typeface="Corbel"/>
              </a:rPr>
              <a:t>which</a:t>
            </a:r>
            <a:r>
              <a:rPr sz="2800" spc="-80" dirty="0">
                <a:latin typeface="Corbel"/>
                <a:cs typeface="Corbel"/>
              </a:rPr>
              <a:t> </a:t>
            </a:r>
            <a:r>
              <a:rPr sz="2800" dirty="0">
                <a:latin typeface="Corbel"/>
                <a:cs typeface="Corbel"/>
              </a:rPr>
              <a:t>makes</a:t>
            </a:r>
            <a:r>
              <a:rPr sz="2800" spc="-55" dirty="0">
                <a:latin typeface="Corbel"/>
                <a:cs typeface="Corbel"/>
              </a:rPr>
              <a:t> </a:t>
            </a:r>
            <a:r>
              <a:rPr sz="2800" dirty="0">
                <a:latin typeface="Corbel"/>
                <a:cs typeface="Corbel"/>
              </a:rPr>
              <a:t>the</a:t>
            </a:r>
            <a:r>
              <a:rPr sz="2800" spc="-80" dirty="0">
                <a:latin typeface="Corbel"/>
                <a:cs typeface="Corbel"/>
              </a:rPr>
              <a:t> </a:t>
            </a:r>
            <a:r>
              <a:rPr sz="2800" dirty="0">
                <a:latin typeface="Corbel"/>
                <a:cs typeface="Corbel"/>
              </a:rPr>
              <a:t>heart</a:t>
            </a:r>
            <a:r>
              <a:rPr sz="2800" spc="-75" dirty="0">
                <a:latin typeface="Corbel"/>
                <a:cs typeface="Corbel"/>
              </a:rPr>
              <a:t> </a:t>
            </a:r>
            <a:r>
              <a:rPr sz="2800" spc="-20" dirty="0">
                <a:latin typeface="Corbel"/>
                <a:cs typeface="Corbel"/>
              </a:rPr>
              <a:t>beat </a:t>
            </a:r>
            <a:r>
              <a:rPr sz="2800" dirty="0">
                <a:latin typeface="Corbel"/>
                <a:cs typeface="Corbel"/>
              </a:rPr>
              <a:t>faster</a:t>
            </a:r>
            <a:r>
              <a:rPr sz="2800" spc="-75" dirty="0">
                <a:latin typeface="Corbel"/>
                <a:cs typeface="Corbel"/>
              </a:rPr>
              <a:t> </a:t>
            </a:r>
            <a:r>
              <a:rPr sz="2800" dirty="0">
                <a:latin typeface="Corbel"/>
                <a:cs typeface="Corbel"/>
              </a:rPr>
              <a:t>and</a:t>
            </a:r>
            <a:r>
              <a:rPr sz="2800" spc="-55" dirty="0">
                <a:latin typeface="Corbel"/>
                <a:cs typeface="Corbel"/>
              </a:rPr>
              <a:t> </a:t>
            </a:r>
            <a:r>
              <a:rPr sz="2800" dirty="0">
                <a:latin typeface="Corbel"/>
                <a:cs typeface="Corbel"/>
              </a:rPr>
              <a:t>raising</a:t>
            </a:r>
            <a:r>
              <a:rPr sz="2800" spc="-60" dirty="0">
                <a:latin typeface="Corbel"/>
                <a:cs typeface="Corbel"/>
              </a:rPr>
              <a:t> </a:t>
            </a:r>
            <a:r>
              <a:rPr sz="2800" dirty="0">
                <a:latin typeface="Corbel"/>
                <a:cs typeface="Corbel"/>
              </a:rPr>
              <a:t>the</a:t>
            </a:r>
            <a:r>
              <a:rPr sz="2800" spc="-75" dirty="0">
                <a:latin typeface="Corbel"/>
                <a:cs typeface="Corbel"/>
              </a:rPr>
              <a:t> </a:t>
            </a:r>
            <a:r>
              <a:rPr sz="2800" dirty="0">
                <a:latin typeface="Corbel"/>
                <a:cs typeface="Corbel"/>
              </a:rPr>
              <a:t>blood</a:t>
            </a:r>
            <a:r>
              <a:rPr sz="2800" spc="-65" dirty="0">
                <a:latin typeface="Corbel"/>
                <a:cs typeface="Corbel"/>
              </a:rPr>
              <a:t> </a:t>
            </a:r>
            <a:r>
              <a:rPr sz="2800" dirty="0">
                <a:latin typeface="Corbel"/>
                <a:cs typeface="Corbel"/>
              </a:rPr>
              <a:t>pressure,</a:t>
            </a:r>
            <a:r>
              <a:rPr sz="2800" spc="-65" dirty="0">
                <a:latin typeface="Corbel"/>
                <a:cs typeface="Corbel"/>
              </a:rPr>
              <a:t> </a:t>
            </a:r>
            <a:r>
              <a:rPr sz="2800" dirty="0">
                <a:latin typeface="Corbel"/>
                <a:cs typeface="Corbel"/>
              </a:rPr>
              <a:t>making</a:t>
            </a:r>
            <a:r>
              <a:rPr sz="2800" spc="-45" dirty="0">
                <a:latin typeface="Corbel"/>
                <a:cs typeface="Corbel"/>
              </a:rPr>
              <a:t> </a:t>
            </a:r>
            <a:r>
              <a:rPr sz="2800" spc="-25" dirty="0">
                <a:latin typeface="Corbel"/>
                <a:cs typeface="Corbel"/>
              </a:rPr>
              <a:t>the </a:t>
            </a:r>
            <a:r>
              <a:rPr sz="2800" dirty="0">
                <a:latin typeface="Corbel"/>
                <a:cs typeface="Corbel"/>
              </a:rPr>
              <a:t>heart</a:t>
            </a:r>
            <a:r>
              <a:rPr sz="2800" spc="-85" dirty="0">
                <a:latin typeface="Corbel"/>
                <a:cs typeface="Corbel"/>
              </a:rPr>
              <a:t> </a:t>
            </a:r>
            <a:r>
              <a:rPr sz="2800" dirty="0">
                <a:latin typeface="Corbel"/>
                <a:cs typeface="Corbel"/>
              </a:rPr>
              <a:t>work</a:t>
            </a:r>
            <a:r>
              <a:rPr sz="2800" spc="-75" dirty="0">
                <a:latin typeface="Corbel"/>
                <a:cs typeface="Corbel"/>
              </a:rPr>
              <a:t> </a:t>
            </a:r>
            <a:r>
              <a:rPr sz="2800" dirty="0">
                <a:latin typeface="Corbel"/>
                <a:cs typeface="Corbel"/>
              </a:rPr>
              <a:t>harder</a:t>
            </a:r>
            <a:r>
              <a:rPr sz="2800" spc="-85" dirty="0">
                <a:latin typeface="Corbel"/>
                <a:cs typeface="Corbel"/>
              </a:rPr>
              <a:t> </a:t>
            </a:r>
            <a:r>
              <a:rPr sz="2800" dirty="0">
                <a:latin typeface="Corbel"/>
                <a:cs typeface="Corbel"/>
              </a:rPr>
              <a:t>and</a:t>
            </a:r>
            <a:r>
              <a:rPr sz="2800" spc="-75" dirty="0">
                <a:latin typeface="Corbel"/>
                <a:cs typeface="Corbel"/>
              </a:rPr>
              <a:t> </a:t>
            </a:r>
            <a:r>
              <a:rPr sz="2800" dirty="0">
                <a:latin typeface="Corbel"/>
                <a:cs typeface="Corbel"/>
              </a:rPr>
              <a:t>raising</a:t>
            </a:r>
            <a:r>
              <a:rPr sz="2800" spc="-65" dirty="0">
                <a:latin typeface="Corbel"/>
                <a:cs typeface="Corbel"/>
              </a:rPr>
              <a:t> </a:t>
            </a:r>
            <a:r>
              <a:rPr sz="2800" dirty="0">
                <a:latin typeface="Corbel"/>
                <a:cs typeface="Corbel"/>
              </a:rPr>
              <a:t>myocardial</a:t>
            </a:r>
            <a:r>
              <a:rPr sz="2800" spc="-60" dirty="0">
                <a:latin typeface="Corbel"/>
                <a:cs typeface="Corbel"/>
              </a:rPr>
              <a:t> </a:t>
            </a:r>
            <a:r>
              <a:rPr sz="2800" spc="-10" dirty="0">
                <a:latin typeface="Corbel"/>
                <a:cs typeface="Corbel"/>
              </a:rPr>
              <a:t>oxygen demand.</a:t>
            </a:r>
            <a:endParaRPr sz="2800">
              <a:latin typeface="Corbel"/>
              <a:cs typeface="Corbel"/>
            </a:endParaRPr>
          </a:p>
        </p:txBody>
      </p:sp>
      <p:pic>
        <p:nvPicPr>
          <p:cNvPr id="4" name="object 4"/>
          <p:cNvPicPr/>
          <p:nvPr/>
        </p:nvPicPr>
        <p:blipFill>
          <a:blip r:embed="rId2" cstate="print"/>
          <a:stretch>
            <a:fillRect/>
          </a:stretch>
        </p:blipFill>
        <p:spPr>
          <a:xfrm>
            <a:off x="7620000" y="0"/>
            <a:ext cx="1523999" cy="70675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543509"/>
            <a:ext cx="7573009" cy="2159635"/>
          </a:xfrm>
          <a:prstGeom prst="rect">
            <a:avLst/>
          </a:prstGeom>
        </p:spPr>
        <p:txBody>
          <a:bodyPr vert="horz" wrap="square" lIns="0" tIns="12065" rIns="0" bIns="0" rtlCol="0">
            <a:spAutoFit/>
          </a:bodyPr>
          <a:lstStyle/>
          <a:p>
            <a:pPr marL="12700" marR="5080">
              <a:lnSpc>
                <a:spcPct val="100000"/>
              </a:lnSpc>
              <a:spcBef>
                <a:spcPts val="95"/>
              </a:spcBef>
            </a:pPr>
            <a:r>
              <a:rPr sz="2800" b="0" dirty="0">
                <a:solidFill>
                  <a:srgbClr val="000000"/>
                </a:solidFill>
                <a:latin typeface="Calibri"/>
                <a:cs typeface="Calibri"/>
              </a:rPr>
              <a:t>The</a:t>
            </a:r>
            <a:r>
              <a:rPr sz="2800" b="0" spc="-95" dirty="0">
                <a:solidFill>
                  <a:srgbClr val="000000"/>
                </a:solidFill>
                <a:latin typeface="Calibri"/>
                <a:cs typeface="Calibri"/>
              </a:rPr>
              <a:t> </a:t>
            </a:r>
            <a:r>
              <a:rPr sz="2800" b="0" dirty="0">
                <a:solidFill>
                  <a:srgbClr val="000000"/>
                </a:solidFill>
                <a:latin typeface="Calibri"/>
                <a:cs typeface="Calibri"/>
              </a:rPr>
              <a:t>carbon</a:t>
            </a:r>
            <a:r>
              <a:rPr sz="2800" b="0" spc="-75" dirty="0">
                <a:solidFill>
                  <a:srgbClr val="000000"/>
                </a:solidFill>
                <a:latin typeface="Calibri"/>
                <a:cs typeface="Calibri"/>
              </a:rPr>
              <a:t> </a:t>
            </a:r>
            <a:r>
              <a:rPr sz="2800" b="0" spc="-10" dirty="0">
                <a:solidFill>
                  <a:srgbClr val="000000"/>
                </a:solidFill>
                <a:latin typeface="Calibri"/>
                <a:cs typeface="Calibri"/>
              </a:rPr>
              <a:t>monoxide</a:t>
            </a:r>
            <a:r>
              <a:rPr sz="2800" b="0" spc="-80" dirty="0">
                <a:solidFill>
                  <a:srgbClr val="000000"/>
                </a:solidFill>
                <a:latin typeface="Calibri"/>
                <a:cs typeface="Calibri"/>
              </a:rPr>
              <a:t> </a:t>
            </a:r>
            <a:r>
              <a:rPr sz="2800" b="0" dirty="0">
                <a:solidFill>
                  <a:srgbClr val="000000"/>
                </a:solidFill>
                <a:latin typeface="Calibri"/>
                <a:cs typeface="Calibri"/>
              </a:rPr>
              <a:t>induced</a:t>
            </a:r>
            <a:r>
              <a:rPr sz="2800" b="0" spc="-80" dirty="0">
                <a:solidFill>
                  <a:srgbClr val="000000"/>
                </a:solidFill>
                <a:latin typeface="Calibri"/>
                <a:cs typeface="Calibri"/>
              </a:rPr>
              <a:t> </a:t>
            </a:r>
            <a:r>
              <a:rPr sz="2800" b="0" spc="-10" dirty="0">
                <a:solidFill>
                  <a:srgbClr val="000000"/>
                </a:solidFill>
                <a:latin typeface="Calibri"/>
                <a:cs typeface="Calibri"/>
              </a:rPr>
              <a:t>atherogenesis </a:t>
            </a:r>
            <a:r>
              <a:rPr sz="2800" b="0" spc="-10" dirty="0">
                <a:solidFill>
                  <a:srgbClr val="FF0000"/>
                </a:solidFill>
                <a:latin typeface="Calibri"/>
                <a:cs typeface="Calibri"/>
              </a:rPr>
              <a:t>(formation</a:t>
            </a:r>
            <a:r>
              <a:rPr sz="2800" b="0" spc="-70" dirty="0">
                <a:solidFill>
                  <a:srgbClr val="FF0000"/>
                </a:solidFill>
                <a:latin typeface="Calibri"/>
                <a:cs typeface="Calibri"/>
              </a:rPr>
              <a:t> </a:t>
            </a:r>
            <a:r>
              <a:rPr sz="2800" b="0" dirty="0">
                <a:solidFill>
                  <a:srgbClr val="FF0000"/>
                </a:solidFill>
                <a:latin typeface="Calibri"/>
                <a:cs typeface="Calibri"/>
              </a:rPr>
              <a:t>of</a:t>
            </a:r>
            <a:r>
              <a:rPr sz="2800" b="0" spc="-70" dirty="0">
                <a:solidFill>
                  <a:srgbClr val="FF0000"/>
                </a:solidFill>
                <a:latin typeface="Calibri"/>
                <a:cs typeface="Calibri"/>
              </a:rPr>
              <a:t> </a:t>
            </a:r>
            <a:r>
              <a:rPr sz="2800" b="0" spc="-10" dirty="0">
                <a:solidFill>
                  <a:srgbClr val="FF0000"/>
                </a:solidFill>
                <a:latin typeface="Calibri"/>
                <a:cs typeface="Calibri"/>
              </a:rPr>
              <a:t>fatty</a:t>
            </a:r>
            <a:r>
              <a:rPr sz="2800" b="0" spc="-80" dirty="0">
                <a:solidFill>
                  <a:srgbClr val="FF0000"/>
                </a:solidFill>
                <a:latin typeface="Calibri"/>
                <a:cs typeface="Calibri"/>
              </a:rPr>
              <a:t> </a:t>
            </a:r>
            <a:r>
              <a:rPr sz="2800" b="0" dirty="0">
                <a:solidFill>
                  <a:srgbClr val="FF0000"/>
                </a:solidFill>
                <a:latin typeface="Calibri"/>
                <a:cs typeface="Calibri"/>
              </a:rPr>
              <a:t>deposits</a:t>
            </a:r>
            <a:r>
              <a:rPr sz="2800" b="0" spc="-45" dirty="0">
                <a:solidFill>
                  <a:srgbClr val="FF0000"/>
                </a:solidFill>
                <a:latin typeface="Calibri"/>
                <a:cs typeface="Calibri"/>
              </a:rPr>
              <a:t> </a:t>
            </a:r>
            <a:r>
              <a:rPr sz="2800" b="0" dirty="0">
                <a:solidFill>
                  <a:srgbClr val="FF0000"/>
                </a:solidFill>
                <a:latin typeface="Calibri"/>
                <a:cs typeface="Calibri"/>
              </a:rPr>
              <a:t>in</a:t>
            </a:r>
            <a:r>
              <a:rPr sz="2800" b="0" spc="-75" dirty="0">
                <a:solidFill>
                  <a:srgbClr val="FF0000"/>
                </a:solidFill>
                <a:latin typeface="Calibri"/>
                <a:cs typeface="Calibri"/>
              </a:rPr>
              <a:t> </a:t>
            </a:r>
            <a:r>
              <a:rPr sz="2800" b="0" dirty="0">
                <a:solidFill>
                  <a:srgbClr val="FF0000"/>
                </a:solidFill>
                <a:latin typeface="Calibri"/>
                <a:cs typeface="Calibri"/>
              </a:rPr>
              <a:t>the</a:t>
            </a:r>
            <a:r>
              <a:rPr sz="2800" b="0" spc="-80" dirty="0">
                <a:solidFill>
                  <a:srgbClr val="FF0000"/>
                </a:solidFill>
                <a:latin typeface="Calibri"/>
                <a:cs typeface="Calibri"/>
              </a:rPr>
              <a:t> </a:t>
            </a:r>
            <a:r>
              <a:rPr sz="2800" b="0" dirty="0">
                <a:solidFill>
                  <a:srgbClr val="FF0000"/>
                </a:solidFill>
                <a:latin typeface="Calibri"/>
                <a:cs typeface="Calibri"/>
              </a:rPr>
              <a:t>arteries)</a:t>
            </a:r>
            <a:r>
              <a:rPr sz="2800" b="0" spc="-100" dirty="0">
                <a:solidFill>
                  <a:srgbClr val="FF0000"/>
                </a:solidFill>
                <a:latin typeface="Calibri"/>
                <a:cs typeface="Calibri"/>
              </a:rPr>
              <a:t> </a:t>
            </a:r>
            <a:r>
              <a:rPr sz="2800" b="0" dirty="0">
                <a:solidFill>
                  <a:srgbClr val="000000"/>
                </a:solidFill>
                <a:latin typeface="Calibri"/>
                <a:cs typeface="Calibri"/>
              </a:rPr>
              <a:t>and</a:t>
            </a:r>
            <a:r>
              <a:rPr sz="2800" b="0" spc="-55" dirty="0">
                <a:solidFill>
                  <a:srgbClr val="000000"/>
                </a:solidFill>
                <a:latin typeface="Calibri"/>
                <a:cs typeface="Calibri"/>
              </a:rPr>
              <a:t> </a:t>
            </a:r>
            <a:r>
              <a:rPr sz="2800" b="0" spc="-25" dirty="0">
                <a:solidFill>
                  <a:srgbClr val="000000"/>
                </a:solidFill>
                <a:latin typeface="Calibri"/>
                <a:cs typeface="Calibri"/>
              </a:rPr>
              <a:t>in </a:t>
            </a:r>
            <a:r>
              <a:rPr sz="2800" b="0" dirty="0">
                <a:solidFill>
                  <a:srgbClr val="000000"/>
                </a:solidFill>
                <a:latin typeface="Calibri"/>
                <a:cs typeface="Calibri"/>
              </a:rPr>
              <a:t>tobacco</a:t>
            </a:r>
            <a:r>
              <a:rPr sz="2800" b="0" spc="-100" dirty="0">
                <a:solidFill>
                  <a:srgbClr val="000000"/>
                </a:solidFill>
                <a:latin typeface="Calibri"/>
                <a:cs typeface="Calibri"/>
              </a:rPr>
              <a:t> </a:t>
            </a:r>
            <a:r>
              <a:rPr sz="2800" b="0" dirty="0">
                <a:solidFill>
                  <a:srgbClr val="000000"/>
                </a:solidFill>
                <a:latin typeface="Calibri"/>
                <a:cs typeface="Calibri"/>
              </a:rPr>
              <a:t>smoke</a:t>
            </a:r>
            <a:r>
              <a:rPr sz="2800" b="0" spc="-85" dirty="0">
                <a:solidFill>
                  <a:srgbClr val="000000"/>
                </a:solidFill>
                <a:latin typeface="Calibri"/>
                <a:cs typeface="Calibri"/>
              </a:rPr>
              <a:t> </a:t>
            </a:r>
            <a:r>
              <a:rPr sz="2800" b="0" dirty="0">
                <a:solidFill>
                  <a:srgbClr val="000000"/>
                </a:solidFill>
                <a:latin typeface="Calibri"/>
                <a:cs typeface="Calibri"/>
              </a:rPr>
              <a:t>reduces</a:t>
            </a:r>
            <a:r>
              <a:rPr sz="2800" b="0" spc="-80" dirty="0">
                <a:solidFill>
                  <a:srgbClr val="000000"/>
                </a:solidFill>
                <a:latin typeface="Calibri"/>
                <a:cs typeface="Calibri"/>
              </a:rPr>
              <a:t> </a:t>
            </a:r>
            <a:r>
              <a:rPr sz="2800" b="0" dirty="0">
                <a:solidFill>
                  <a:srgbClr val="000000"/>
                </a:solidFill>
                <a:latin typeface="Calibri"/>
                <a:cs typeface="Calibri"/>
              </a:rPr>
              <a:t>the</a:t>
            </a:r>
            <a:r>
              <a:rPr sz="2800" b="0" spc="-80" dirty="0">
                <a:solidFill>
                  <a:srgbClr val="000000"/>
                </a:solidFill>
                <a:latin typeface="Calibri"/>
                <a:cs typeface="Calibri"/>
              </a:rPr>
              <a:t> </a:t>
            </a:r>
            <a:r>
              <a:rPr sz="2800" b="0" dirty="0">
                <a:solidFill>
                  <a:srgbClr val="000000"/>
                </a:solidFill>
                <a:latin typeface="Calibri"/>
                <a:cs typeface="Calibri"/>
              </a:rPr>
              <a:t>amount</a:t>
            </a:r>
            <a:r>
              <a:rPr sz="2800" b="0" spc="-90" dirty="0">
                <a:solidFill>
                  <a:srgbClr val="000000"/>
                </a:solidFill>
                <a:latin typeface="Calibri"/>
                <a:cs typeface="Calibri"/>
              </a:rPr>
              <a:t> </a:t>
            </a:r>
            <a:r>
              <a:rPr sz="2800" b="0" dirty="0">
                <a:solidFill>
                  <a:srgbClr val="000000"/>
                </a:solidFill>
                <a:latin typeface="Calibri"/>
                <a:cs typeface="Calibri"/>
              </a:rPr>
              <a:t>of</a:t>
            </a:r>
            <a:r>
              <a:rPr sz="2800" b="0" spc="-120" dirty="0">
                <a:solidFill>
                  <a:srgbClr val="000000"/>
                </a:solidFill>
                <a:latin typeface="Calibri"/>
                <a:cs typeface="Calibri"/>
              </a:rPr>
              <a:t> </a:t>
            </a:r>
            <a:r>
              <a:rPr sz="2800" b="0" spc="-10" dirty="0">
                <a:solidFill>
                  <a:srgbClr val="000000"/>
                </a:solidFill>
                <a:latin typeface="Calibri"/>
                <a:cs typeface="Calibri"/>
              </a:rPr>
              <a:t>oxygen</a:t>
            </a:r>
            <a:r>
              <a:rPr sz="2800" b="0" spc="-85" dirty="0">
                <a:solidFill>
                  <a:srgbClr val="000000"/>
                </a:solidFill>
                <a:latin typeface="Calibri"/>
                <a:cs typeface="Calibri"/>
              </a:rPr>
              <a:t> </a:t>
            </a:r>
            <a:r>
              <a:rPr sz="2800" b="0" dirty="0">
                <a:solidFill>
                  <a:srgbClr val="000000"/>
                </a:solidFill>
                <a:latin typeface="Calibri"/>
                <a:cs typeface="Calibri"/>
              </a:rPr>
              <a:t>in</a:t>
            </a:r>
            <a:r>
              <a:rPr sz="2800" b="0" spc="-105" dirty="0">
                <a:solidFill>
                  <a:srgbClr val="000000"/>
                </a:solidFill>
                <a:latin typeface="Calibri"/>
                <a:cs typeface="Calibri"/>
              </a:rPr>
              <a:t> </a:t>
            </a:r>
            <a:r>
              <a:rPr sz="2800" b="0" spc="-25" dirty="0">
                <a:solidFill>
                  <a:srgbClr val="000000"/>
                </a:solidFill>
                <a:latin typeface="Calibri"/>
                <a:cs typeface="Calibri"/>
              </a:rPr>
              <a:t>the </a:t>
            </a:r>
            <a:r>
              <a:rPr sz="2800" b="0" dirty="0">
                <a:solidFill>
                  <a:srgbClr val="000000"/>
                </a:solidFill>
                <a:latin typeface="Calibri"/>
                <a:cs typeface="Calibri"/>
              </a:rPr>
              <a:t>blood.</a:t>
            </a:r>
            <a:r>
              <a:rPr sz="2800" b="0" spc="-55" dirty="0">
                <a:solidFill>
                  <a:srgbClr val="000000"/>
                </a:solidFill>
                <a:latin typeface="Calibri"/>
                <a:cs typeface="Calibri"/>
              </a:rPr>
              <a:t> </a:t>
            </a:r>
            <a:r>
              <a:rPr sz="2800" b="0" dirty="0">
                <a:solidFill>
                  <a:srgbClr val="000000"/>
                </a:solidFill>
                <a:latin typeface="Calibri"/>
                <a:cs typeface="Calibri"/>
              </a:rPr>
              <a:t>This</a:t>
            </a:r>
            <a:r>
              <a:rPr sz="2800" b="0" spc="-55" dirty="0">
                <a:solidFill>
                  <a:srgbClr val="000000"/>
                </a:solidFill>
                <a:latin typeface="Calibri"/>
                <a:cs typeface="Calibri"/>
              </a:rPr>
              <a:t> </a:t>
            </a:r>
            <a:r>
              <a:rPr sz="2800" b="0" dirty="0">
                <a:solidFill>
                  <a:srgbClr val="000000"/>
                </a:solidFill>
                <a:latin typeface="Calibri"/>
                <a:cs typeface="Calibri"/>
              </a:rPr>
              <a:t>means</a:t>
            </a:r>
            <a:r>
              <a:rPr sz="2800" b="0" spc="-60" dirty="0">
                <a:solidFill>
                  <a:srgbClr val="000000"/>
                </a:solidFill>
                <a:latin typeface="Calibri"/>
                <a:cs typeface="Calibri"/>
              </a:rPr>
              <a:t> </a:t>
            </a:r>
            <a:r>
              <a:rPr sz="2800" b="0" dirty="0">
                <a:solidFill>
                  <a:srgbClr val="000000"/>
                </a:solidFill>
                <a:latin typeface="Calibri"/>
                <a:cs typeface="Calibri"/>
              </a:rPr>
              <a:t>the</a:t>
            </a:r>
            <a:r>
              <a:rPr sz="2800" b="0" spc="-60" dirty="0">
                <a:solidFill>
                  <a:srgbClr val="000000"/>
                </a:solidFill>
                <a:latin typeface="Calibri"/>
                <a:cs typeface="Calibri"/>
              </a:rPr>
              <a:t> </a:t>
            </a:r>
            <a:r>
              <a:rPr sz="2800" b="0" dirty="0">
                <a:solidFill>
                  <a:srgbClr val="000000"/>
                </a:solidFill>
                <a:latin typeface="Calibri"/>
                <a:cs typeface="Calibri"/>
              </a:rPr>
              <a:t>heart</a:t>
            </a:r>
            <a:r>
              <a:rPr sz="2800" b="0" spc="-70" dirty="0">
                <a:solidFill>
                  <a:srgbClr val="000000"/>
                </a:solidFill>
                <a:latin typeface="Calibri"/>
                <a:cs typeface="Calibri"/>
              </a:rPr>
              <a:t> </a:t>
            </a:r>
            <a:r>
              <a:rPr sz="2800" b="0" dirty="0">
                <a:solidFill>
                  <a:srgbClr val="000000"/>
                </a:solidFill>
                <a:latin typeface="Calibri"/>
                <a:cs typeface="Calibri"/>
              </a:rPr>
              <a:t>has</a:t>
            </a:r>
            <a:r>
              <a:rPr sz="2800" b="0" spc="-55" dirty="0">
                <a:solidFill>
                  <a:srgbClr val="000000"/>
                </a:solidFill>
                <a:latin typeface="Calibri"/>
                <a:cs typeface="Calibri"/>
              </a:rPr>
              <a:t> </a:t>
            </a:r>
            <a:r>
              <a:rPr sz="2800" b="0" dirty="0">
                <a:solidFill>
                  <a:srgbClr val="000000"/>
                </a:solidFill>
                <a:latin typeface="Calibri"/>
                <a:cs typeface="Calibri"/>
              </a:rPr>
              <a:t>to</a:t>
            </a:r>
            <a:r>
              <a:rPr sz="2800" b="0" spc="-70" dirty="0">
                <a:solidFill>
                  <a:srgbClr val="000000"/>
                </a:solidFill>
                <a:latin typeface="Calibri"/>
                <a:cs typeface="Calibri"/>
              </a:rPr>
              <a:t> </a:t>
            </a:r>
            <a:r>
              <a:rPr sz="2800" b="0" dirty="0">
                <a:solidFill>
                  <a:srgbClr val="000000"/>
                </a:solidFill>
                <a:latin typeface="Calibri"/>
                <a:cs typeface="Calibri"/>
              </a:rPr>
              <a:t>pump</a:t>
            </a:r>
            <a:r>
              <a:rPr sz="2800" b="0" spc="-35" dirty="0">
                <a:solidFill>
                  <a:srgbClr val="000000"/>
                </a:solidFill>
                <a:latin typeface="Calibri"/>
                <a:cs typeface="Calibri"/>
              </a:rPr>
              <a:t> </a:t>
            </a:r>
            <a:r>
              <a:rPr sz="2800" b="0" dirty="0">
                <a:solidFill>
                  <a:srgbClr val="000000"/>
                </a:solidFill>
                <a:latin typeface="Calibri"/>
                <a:cs typeface="Calibri"/>
              </a:rPr>
              <a:t>harder</a:t>
            </a:r>
            <a:r>
              <a:rPr sz="2800" b="0" spc="-60" dirty="0">
                <a:solidFill>
                  <a:srgbClr val="000000"/>
                </a:solidFill>
                <a:latin typeface="Calibri"/>
                <a:cs typeface="Calibri"/>
              </a:rPr>
              <a:t> </a:t>
            </a:r>
            <a:r>
              <a:rPr sz="2800" b="0" spc="-25" dirty="0">
                <a:solidFill>
                  <a:srgbClr val="000000"/>
                </a:solidFill>
                <a:latin typeface="Calibri"/>
                <a:cs typeface="Calibri"/>
              </a:rPr>
              <a:t>to </a:t>
            </a:r>
            <a:r>
              <a:rPr sz="2800" b="0" dirty="0">
                <a:solidFill>
                  <a:srgbClr val="000000"/>
                </a:solidFill>
                <a:latin typeface="Calibri"/>
                <a:cs typeface="Calibri"/>
              </a:rPr>
              <a:t>supply</a:t>
            </a:r>
            <a:r>
              <a:rPr sz="2800" b="0" spc="-20" dirty="0">
                <a:solidFill>
                  <a:srgbClr val="000000"/>
                </a:solidFill>
                <a:latin typeface="Calibri"/>
                <a:cs typeface="Calibri"/>
              </a:rPr>
              <a:t> </a:t>
            </a:r>
            <a:r>
              <a:rPr sz="2800" b="0" dirty="0">
                <a:solidFill>
                  <a:srgbClr val="000000"/>
                </a:solidFill>
                <a:latin typeface="Calibri"/>
                <a:cs typeface="Calibri"/>
              </a:rPr>
              <a:t>the</a:t>
            </a:r>
            <a:r>
              <a:rPr sz="2800" b="0" spc="-45" dirty="0">
                <a:solidFill>
                  <a:srgbClr val="000000"/>
                </a:solidFill>
                <a:latin typeface="Calibri"/>
                <a:cs typeface="Calibri"/>
              </a:rPr>
              <a:t> </a:t>
            </a:r>
            <a:r>
              <a:rPr sz="2800" b="0" dirty="0">
                <a:solidFill>
                  <a:srgbClr val="000000"/>
                </a:solidFill>
                <a:latin typeface="Calibri"/>
                <a:cs typeface="Calibri"/>
              </a:rPr>
              <a:t>body</a:t>
            </a:r>
            <a:r>
              <a:rPr sz="2800" b="0" spc="-40" dirty="0">
                <a:solidFill>
                  <a:srgbClr val="000000"/>
                </a:solidFill>
                <a:latin typeface="Calibri"/>
                <a:cs typeface="Calibri"/>
              </a:rPr>
              <a:t> </a:t>
            </a:r>
            <a:r>
              <a:rPr sz="2800" b="0" dirty="0">
                <a:solidFill>
                  <a:srgbClr val="000000"/>
                </a:solidFill>
                <a:latin typeface="Calibri"/>
                <a:cs typeface="Calibri"/>
              </a:rPr>
              <a:t>with</a:t>
            </a:r>
            <a:r>
              <a:rPr sz="2800" b="0" spc="-50" dirty="0">
                <a:solidFill>
                  <a:srgbClr val="000000"/>
                </a:solidFill>
                <a:latin typeface="Calibri"/>
                <a:cs typeface="Calibri"/>
              </a:rPr>
              <a:t> </a:t>
            </a:r>
            <a:r>
              <a:rPr sz="2800" b="0" dirty="0">
                <a:solidFill>
                  <a:srgbClr val="000000"/>
                </a:solidFill>
                <a:latin typeface="Calibri"/>
                <a:cs typeface="Calibri"/>
              </a:rPr>
              <a:t>the</a:t>
            </a:r>
            <a:r>
              <a:rPr sz="2800" b="0" spc="-45" dirty="0">
                <a:solidFill>
                  <a:srgbClr val="000000"/>
                </a:solidFill>
                <a:latin typeface="Calibri"/>
                <a:cs typeface="Calibri"/>
              </a:rPr>
              <a:t> </a:t>
            </a:r>
            <a:r>
              <a:rPr sz="2800" b="0" spc="-20" dirty="0">
                <a:solidFill>
                  <a:srgbClr val="000000"/>
                </a:solidFill>
                <a:latin typeface="Calibri"/>
                <a:cs typeface="Calibri"/>
              </a:rPr>
              <a:t>oxygen</a:t>
            </a:r>
            <a:r>
              <a:rPr sz="2800" b="0" spc="-90" dirty="0">
                <a:solidFill>
                  <a:srgbClr val="000000"/>
                </a:solidFill>
                <a:latin typeface="Calibri"/>
                <a:cs typeface="Calibri"/>
              </a:rPr>
              <a:t> </a:t>
            </a:r>
            <a:r>
              <a:rPr sz="2800" b="0" dirty="0">
                <a:solidFill>
                  <a:srgbClr val="000000"/>
                </a:solidFill>
                <a:latin typeface="Calibri"/>
                <a:cs typeface="Calibri"/>
              </a:rPr>
              <a:t>it</a:t>
            </a:r>
            <a:r>
              <a:rPr sz="2800" b="0" spc="-45" dirty="0">
                <a:solidFill>
                  <a:srgbClr val="000000"/>
                </a:solidFill>
                <a:latin typeface="Calibri"/>
                <a:cs typeface="Calibri"/>
              </a:rPr>
              <a:t> </a:t>
            </a:r>
            <a:r>
              <a:rPr sz="2800" b="0" spc="-10" dirty="0">
                <a:solidFill>
                  <a:srgbClr val="000000"/>
                </a:solidFill>
                <a:latin typeface="Calibri"/>
                <a:cs typeface="Calibri"/>
              </a:rPr>
              <a:t>needs.</a:t>
            </a:r>
            <a:endParaRPr sz="2800">
              <a:latin typeface="Calibri"/>
              <a:cs typeface="Calibri"/>
            </a:endParaRPr>
          </a:p>
        </p:txBody>
      </p:sp>
      <p:grpSp>
        <p:nvGrpSpPr>
          <p:cNvPr id="3" name="object 3"/>
          <p:cNvGrpSpPr/>
          <p:nvPr/>
        </p:nvGrpSpPr>
        <p:grpSpPr>
          <a:xfrm>
            <a:off x="1122743" y="2743200"/>
            <a:ext cx="8021320" cy="4127500"/>
            <a:chOff x="1122743" y="2743200"/>
            <a:chExt cx="8021320" cy="4127500"/>
          </a:xfrm>
        </p:grpSpPr>
        <p:pic>
          <p:nvPicPr>
            <p:cNvPr id="4" name="object 4"/>
            <p:cNvPicPr/>
            <p:nvPr/>
          </p:nvPicPr>
          <p:blipFill>
            <a:blip r:embed="rId2" cstate="print"/>
            <a:stretch>
              <a:fillRect/>
            </a:stretch>
          </p:blipFill>
          <p:spPr>
            <a:xfrm>
              <a:off x="1122743" y="2743200"/>
              <a:ext cx="8021193" cy="4114796"/>
            </a:xfrm>
            <a:prstGeom prst="rect">
              <a:avLst/>
            </a:prstGeom>
          </p:spPr>
        </p:pic>
        <p:sp>
          <p:nvSpPr>
            <p:cNvPr id="5" name="object 5"/>
            <p:cNvSpPr/>
            <p:nvPr/>
          </p:nvSpPr>
          <p:spPr>
            <a:xfrm>
              <a:off x="2057400" y="6324600"/>
              <a:ext cx="2895600" cy="533400"/>
            </a:xfrm>
            <a:custGeom>
              <a:avLst/>
              <a:gdLst/>
              <a:ahLst/>
              <a:cxnLst/>
              <a:rect l="l" t="t" r="r" b="b"/>
              <a:pathLst>
                <a:path w="2895600" h="533400">
                  <a:moveTo>
                    <a:pt x="0" y="533400"/>
                  </a:moveTo>
                  <a:lnTo>
                    <a:pt x="2895600" y="533400"/>
                  </a:lnTo>
                  <a:lnTo>
                    <a:pt x="2895600" y="0"/>
                  </a:lnTo>
                  <a:lnTo>
                    <a:pt x="0" y="0"/>
                  </a:lnTo>
                  <a:lnTo>
                    <a:pt x="0" y="533400"/>
                  </a:lnTo>
                  <a:close/>
                </a:path>
              </a:pathLst>
            </a:custGeom>
            <a:ln w="25400">
              <a:solidFill>
                <a:srgbClr val="385D89"/>
              </a:solidFill>
            </a:ln>
          </p:spPr>
          <p:txBody>
            <a:bodyPr wrap="square" lIns="0" tIns="0" rIns="0" bIns="0" rtlCol="0"/>
            <a:lstStyle/>
            <a:p>
              <a:endParaRPr/>
            </a:p>
          </p:txBody>
        </p:sp>
      </p:grpSp>
      <p:sp>
        <p:nvSpPr>
          <p:cNvPr id="6" name="object 6"/>
          <p:cNvSpPr txBox="1"/>
          <p:nvPr/>
        </p:nvSpPr>
        <p:spPr>
          <a:xfrm>
            <a:off x="2164460" y="6427419"/>
            <a:ext cx="2684145" cy="300355"/>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OCP=Oral</a:t>
            </a:r>
            <a:r>
              <a:rPr sz="1800" spc="-100" dirty="0">
                <a:latin typeface="Calibri"/>
                <a:cs typeface="Calibri"/>
              </a:rPr>
              <a:t> </a:t>
            </a:r>
            <a:r>
              <a:rPr sz="1800" dirty="0">
                <a:latin typeface="Calibri"/>
                <a:cs typeface="Calibri"/>
              </a:rPr>
              <a:t>Contraceptive</a:t>
            </a:r>
            <a:r>
              <a:rPr sz="1800" spc="-70" dirty="0">
                <a:latin typeface="Calibri"/>
                <a:cs typeface="Calibri"/>
              </a:rPr>
              <a:t> </a:t>
            </a:r>
            <a:r>
              <a:rPr sz="1800" spc="-10" dirty="0">
                <a:latin typeface="Calibri"/>
                <a:cs typeface="Calibri"/>
              </a:rPr>
              <a:t>Pills</a:t>
            </a:r>
            <a:endParaRPr sz="1800">
              <a:latin typeface="Calibri"/>
              <a:cs typeface="Calibri"/>
            </a:endParaRPr>
          </a:p>
        </p:txBody>
      </p:sp>
      <p:pic>
        <p:nvPicPr>
          <p:cNvPr id="7" name="object 7"/>
          <p:cNvPicPr/>
          <p:nvPr/>
        </p:nvPicPr>
        <p:blipFill>
          <a:blip r:embed="rId3" cstate="print"/>
          <a:stretch>
            <a:fillRect/>
          </a:stretch>
        </p:blipFill>
        <p:spPr>
          <a:xfrm>
            <a:off x="5638800" y="5581648"/>
            <a:ext cx="1947036" cy="12382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44981" y="496570"/>
            <a:ext cx="3582035" cy="574040"/>
          </a:xfrm>
          <a:prstGeom prst="rect">
            <a:avLst/>
          </a:prstGeom>
        </p:spPr>
        <p:txBody>
          <a:bodyPr vert="horz" wrap="square" lIns="0" tIns="12700" rIns="0" bIns="0" rtlCol="0">
            <a:spAutoFit/>
          </a:bodyPr>
          <a:lstStyle/>
          <a:p>
            <a:pPr marL="12700">
              <a:lnSpc>
                <a:spcPct val="100000"/>
              </a:lnSpc>
              <a:spcBef>
                <a:spcPts val="100"/>
              </a:spcBef>
            </a:pPr>
            <a:r>
              <a:rPr dirty="0"/>
              <a:t>Physical</a:t>
            </a:r>
            <a:r>
              <a:rPr spc="-30" dirty="0"/>
              <a:t> </a:t>
            </a:r>
            <a:r>
              <a:rPr spc="-10" dirty="0"/>
              <a:t>inactivity</a:t>
            </a:r>
          </a:p>
        </p:txBody>
      </p:sp>
      <p:sp>
        <p:nvSpPr>
          <p:cNvPr id="3" name="object 3"/>
          <p:cNvSpPr txBox="1"/>
          <p:nvPr/>
        </p:nvSpPr>
        <p:spPr>
          <a:xfrm>
            <a:off x="610311" y="1341500"/>
            <a:ext cx="7566659" cy="1892935"/>
          </a:xfrm>
          <a:prstGeom prst="rect">
            <a:avLst/>
          </a:prstGeom>
        </p:spPr>
        <p:txBody>
          <a:bodyPr vert="horz" wrap="square" lIns="0" tIns="12065" rIns="0" bIns="0" rtlCol="0">
            <a:spAutoFit/>
          </a:bodyPr>
          <a:lstStyle/>
          <a:p>
            <a:pPr marL="12700" marR="5080">
              <a:lnSpc>
                <a:spcPct val="100000"/>
              </a:lnSpc>
              <a:spcBef>
                <a:spcPts val="95"/>
              </a:spcBef>
              <a:buFont typeface="Arial"/>
              <a:buChar char="•"/>
              <a:tabLst>
                <a:tab pos="355600" algn="l"/>
                <a:tab pos="356235" algn="l"/>
              </a:tabLst>
            </a:pPr>
            <a:r>
              <a:rPr sz="2450" dirty="0">
                <a:latin typeface="Corbel"/>
                <a:cs typeface="Corbel"/>
              </a:rPr>
              <a:t>Worldwide,</a:t>
            </a:r>
            <a:r>
              <a:rPr sz="2450" spc="-60" dirty="0">
                <a:latin typeface="Corbel"/>
                <a:cs typeface="Corbel"/>
              </a:rPr>
              <a:t> </a:t>
            </a:r>
            <a:r>
              <a:rPr sz="2450" dirty="0">
                <a:latin typeface="Corbel"/>
                <a:cs typeface="Corbel"/>
              </a:rPr>
              <a:t>physical</a:t>
            </a:r>
            <a:r>
              <a:rPr sz="2450" spc="-100" dirty="0">
                <a:latin typeface="Corbel"/>
                <a:cs typeface="Corbel"/>
              </a:rPr>
              <a:t> </a:t>
            </a:r>
            <a:r>
              <a:rPr sz="2450" dirty="0">
                <a:latin typeface="Corbel"/>
                <a:cs typeface="Corbel"/>
              </a:rPr>
              <a:t>inactivity</a:t>
            </a:r>
            <a:r>
              <a:rPr sz="2450" spc="-90" dirty="0">
                <a:latin typeface="Corbel"/>
                <a:cs typeface="Corbel"/>
              </a:rPr>
              <a:t> </a:t>
            </a:r>
            <a:r>
              <a:rPr sz="2450" dirty="0">
                <a:latin typeface="Corbel"/>
                <a:cs typeface="Corbel"/>
              </a:rPr>
              <a:t>causes</a:t>
            </a:r>
            <a:r>
              <a:rPr sz="2450" spc="-95" dirty="0">
                <a:latin typeface="Corbel"/>
                <a:cs typeface="Corbel"/>
              </a:rPr>
              <a:t> </a:t>
            </a:r>
            <a:r>
              <a:rPr sz="2450" dirty="0">
                <a:latin typeface="Corbel"/>
                <a:cs typeface="Corbel"/>
              </a:rPr>
              <a:t>about</a:t>
            </a:r>
            <a:r>
              <a:rPr sz="2450" spc="-90" dirty="0">
                <a:latin typeface="Corbel"/>
                <a:cs typeface="Corbel"/>
              </a:rPr>
              <a:t> </a:t>
            </a:r>
            <a:r>
              <a:rPr sz="2450" dirty="0">
                <a:latin typeface="Corbel"/>
                <a:cs typeface="Corbel"/>
              </a:rPr>
              <a:t>1.9</a:t>
            </a:r>
            <a:r>
              <a:rPr sz="2450" spc="-85" dirty="0">
                <a:latin typeface="Corbel"/>
                <a:cs typeface="Corbel"/>
              </a:rPr>
              <a:t> </a:t>
            </a:r>
            <a:r>
              <a:rPr sz="2450" spc="-10" dirty="0">
                <a:latin typeface="Corbel"/>
                <a:cs typeface="Corbel"/>
              </a:rPr>
              <a:t>million </a:t>
            </a:r>
            <a:r>
              <a:rPr sz="2450" dirty="0">
                <a:latin typeface="Corbel"/>
                <a:cs typeface="Corbel"/>
              </a:rPr>
              <a:t>deaths,</a:t>
            </a:r>
            <a:r>
              <a:rPr sz="2450" spc="-30" dirty="0">
                <a:latin typeface="Corbel"/>
                <a:cs typeface="Corbel"/>
              </a:rPr>
              <a:t> </a:t>
            </a:r>
            <a:r>
              <a:rPr sz="2450" dirty="0">
                <a:latin typeface="Corbel"/>
                <a:cs typeface="Corbel"/>
              </a:rPr>
              <a:t>20%</a:t>
            </a:r>
            <a:r>
              <a:rPr sz="2450" spc="-25" dirty="0">
                <a:latin typeface="Corbel"/>
                <a:cs typeface="Corbel"/>
              </a:rPr>
              <a:t> </a:t>
            </a:r>
            <a:r>
              <a:rPr sz="2450" dirty="0">
                <a:latin typeface="Corbel"/>
                <a:cs typeface="Corbel"/>
              </a:rPr>
              <a:t>of</a:t>
            </a:r>
            <a:r>
              <a:rPr sz="2450" spc="-20" dirty="0">
                <a:latin typeface="Corbel"/>
                <a:cs typeface="Corbel"/>
              </a:rPr>
              <a:t> </a:t>
            </a:r>
            <a:r>
              <a:rPr sz="2450" dirty="0">
                <a:latin typeface="Corbel"/>
                <a:cs typeface="Corbel"/>
              </a:rPr>
              <a:t>cardiovascular</a:t>
            </a:r>
            <a:r>
              <a:rPr sz="2450" spc="5" dirty="0">
                <a:latin typeface="Corbel"/>
                <a:cs typeface="Corbel"/>
              </a:rPr>
              <a:t> </a:t>
            </a:r>
            <a:r>
              <a:rPr sz="2450" dirty="0">
                <a:latin typeface="Corbel"/>
                <a:cs typeface="Corbel"/>
              </a:rPr>
              <a:t>disease and</a:t>
            </a:r>
            <a:r>
              <a:rPr sz="2450" spc="-30" dirty="0">
                <a:latin typeface="Corbel"/>
                <a:cs typeface="Corbel"/>
              </a:rPr>
              <a:t> </a:t>
            </a:r>
            <a:r>
              <a:rPr sz="2450" dirty="0">
                <a:latin typeface="Corbel"/>
                <a:cs typeface="Corbel"/>
              </a:rPr>
              <a:t>22%</a:t>
            </a:r>
            <a:r>
              <a:rPr sz="2450" spc="-15" dirty="0">
                <a:latin typeface="Corbel"/>
                <a:cs typeface="Corbel"/>
              </a:rPr>
              <a:t> </a:t>
            </a:r>
            <a:r>
              <a:rPr sz="2450" dirty="0">
                <a:latin typeface="Corbel"/>
                <a:cs typeface="Corbel"/>
              </a:rPr>
              <a:t>of</a:t>
            </a:r>
            <a:r>
              <a:rPr sz="2450" spc="-20" dirty="0">
                <a:latin typeface="Corbel"/>
                <a:cs typeface="Corbel"/>
              </a:rPr>
              <a:t> </a:t>
            </a:r>
            <a:r>
              <a:rPr sz="2450" spc="-10" dirty="0">
                <a:latin typeface="Corbel"/>
                <a:cs typeface="Corbel"/>
              </a:rPr>
              <a:t>coronary </a:t>
            </a:r>
            <a:r>
              <a:rPr sz="2450" dirty="0">
                <a:latin typeface="Corbel"/>
                <a:cs typeface="Corbel"/>
              </a:rPr>
              <a:t>heart</a:t>
            </a:r>
            <a:r>
              <a:rPr sz="2450" spc="-50" dirty="0">
                <a:latin typeface="Corbel"/>
                <a:cs typeface="Corbel"/>
              </a:rPr>
              <a:t> </a:t>
            </a:r>
            <a:r>
              <a:rPr sz="2450" spc="-10" dirty="0">
                <a:latin typeface="Corbel"/>
                <a:cs typeface="Corbel"/>
              </a:rPr>
              <a:t>disease</a:t>
            </a:r>
            <a:endParaRPr sz="2450">
              <a:latin typeface="Corbel"/>
              <a:cs typeface="Corbel"/>
            </a:endParaRPr>
          </a:p>
          <a:p>
            <a:pPr marL="355600" marR="103505" indent="-343535">
              <a:lnSpc>
                <a:spcPct val="100000"/>
              </a:lnSpc>
              <a:spcBef>
                <a:spcPts val="5"/>
              </a:spcBef>
              <a:buFont typeface="Arial"/>
              <a:buChar char="•"/>
              <a:tabLst>
                <a:tab pos="355600" algn="l"/>
                <a:tab pos="356235" algn="l"/>
              </a:tabLst>
            </a:pPr>
            <a:r>
              <a:rPr sz="2450" dirty="0">
                <a:latin typeface="Corbel"/>
                <a:cs typeface="Corbel"/>
              </a:rPr>
              <a:t>Being</a:t>
            </a:r>
            <a:r>
              <a:rPr sz="2450" spc="-70" dirty="0">
                <a:latin typeface="Corbel"/>
                <a:cs typeface="Corbel"/>
              </a:rPr>
              <a:t> </a:t>
            </a:r>
            <a:r>
              <a:rPr sz="2450" spc="-10" dirty="0">
                <a:latin typeface="Corbel"/>
                <a:cs typeface="Corbel"/>
              </a:rPr>
              <a:t>physically</a:t>
            </a:r>
            <a:r>
              <a:rPr sz="2450" spc="-65" dirty="0">
                <a:latin typeface="Corbel"/>
                <a:cs typeface="Corbel"/>
              </a:rPr>
              <a:t> </a:t>
            </a:r>
            <a:r>
              <a:rPr sz="2450" dirty="0">
                <a:latin typeface="Corbel"/>
                <a:cs typeface="Corbel"/>
              </a:rPr>
              <a:t>inactive</a:t>
            </a:r>
            <a:r>
              <a:rPr sz="2450" spc="-65" dirty="0">
                <a:latin typeface="Corbel"/>
                <a:cs typeface="Corbel"/>
              </a:rPr>
              <a:t> </a:t>
            </a:r>
            <a:r>
              <a:rPr sz="2450" dirty="0">
                <a:latin typeface="Corbel"/>
                <a:cs typeface="Corbel"/>
              </a:rPr>
              <a:t>increases</a:t>
            </a:r>
            <a:r>
              <a:rPr sz="2450" spc="-55" dirty="0">
                <a:latin typeface="Corbel"/>
                <a:cs typeface="Corbel"/>
              </a:rPr>
              <a:t> </a:t>
            </a:r>
            <a:r>
              <a:rPr sz="2450" dirty="0">
                <a:latin typeface="Corbel"/>
                <a:cs typeface="Corbel"/>
              </a:rPr>
              <a:t>your</a:t>
            </a:r>
            <a:r>
              <a:rPr sz="2450" spc="-80" dirty="0">
                <a:latin typeface="Corbel"/>
                <a:cs typeface="Corbel"/>
              </a:rPr>
              <a:t> </a:t>
            </a:r>
            <a:r>
              <a:rPr sz="2450" dirty="0">
                <a:latin typeface="Corbel"/>
                <a:cs typeface="Corbel"/>
              </a:rPr>
              <a:t>risk</a:t>
            </a:r>
            <a:r>
              <a:rPr sz="2450" spc="-60" dirty="0">
                <a:latin typeface="Corbel"/>
                <a:cs typeface="Corbel"/>
              </a:rPr>
              <a:t> </a:t>
            </a:r>
            <a:r>
              <a:rPr sz="2450" dirty="0">
                <a:latin typeface="Corbel"/>
                <a:cs typeface="Corbel"/>
              </a:rPr>
              <a:t>of</a:t>
            </a:r>
            <a:r>
              <a:rPr sz="2450" spc="-65" dirty="0">
                <a:latin typeface="Corbel"/>
                <a:cs typeface="Corbel"/>
              </a:rPr>
              <a:t> </a:t>
            </a:r>
            <a:r>
              <a:rPr sz="2450" spc="-10" dirty="0">
                <a:latin typeface="Corbel"/>
                <a:cs typeface="Corbel"/>
              </a:rPr>
              <a:t>coronary </a:t>
            </a:r>
            <a:r>
              <a:rPr sz="2450" dirty="0">
                <a:latin typeface="Corbel"/>
                <a:cs typeface="Corbel"/>
              </a:rPr>
              <a:t>heart</a:t>
            </a:r>
            <a:r>
              <a:rPr sz="2450" spc="-60" dirty="0">
                <a:latin typeface="Corbel"/>
                <a:cs typeface="Corbel"/>
              </a:rPr>
              <a:t> </a:t>
            </a:r>
            <a:r>
              <a:rPr sz="2450" dirty="0">
                <a:latin typeface="Corbel"/>
                <a:cs typeface="Corbel"/>
              </a:rPr>
              <a:t>disease</a:t>
            </a:r>
            <a:r>
              <a:rPr sz="2450" spc="-60" dirty="0">
                <a:latin typeface="Corbel"/>
                <a:cs typeface="Corbel"/>
              </a:rPr>
              <a:t> </a:t>
            </a:r>
            <a:r>
              <a:rPr sz="2450" dirty="0">
                <a:latin typeface="Corbel"/>
                <a:cs typeface="Corbel"/>
              </a:rPr>
              <a:t>and</a:t>
            </a:r>
            <a:r>
              <a:rPr sz="2450" spc="-55" dirty="0">
                <a:latin typeface="Corbel"/>
                <a:cs typeface="Corbel"/>
              </a:rPr>
              <a:t> </a:t>
            </a:r>
            <a:r>
              <a:rPr sz="2450" spc="-10" dirty="0">
                <a:latin typeface="Corbel"/>
                <a:cs typeface="Corbel"/>
              </a:rPr>
              <a:t>ischaemic</a:t>
            </a:r>
            <a:r>
              <a:rPr sz="2450" spc="-55" dirty="0">
                <a:latin typeface="Corbel"/>
                <a:cs typeface="Corbel"/>
              </a:rPr>
              <a:t> </a:t>
            </a:r>
            <a:r>
              <a:rPr sz="2450" dirty="0">
                <a:latin typeface="Corbel"/>
                <a:cs typeface="Corbel"/>
              </a:rPr>
              <a:t>stroke</a:t>
            </a:r>
            <a:r>
              <a:rPr sz="2450" spc="-55" dirty="0">
                <a:latin typeface="Corbel"/>
                <a:cs typeface="Corbel"/>
              </a:rPr>
              <a:t> </a:t>
            </a:r>
            <a:r>
              <a:rPr sz="2450" dirty="0">
                <a:latin typeface="Corbel"/>
                <a:cs typeface="Corbel"/>
              </a:rPr>
              <a:t>by</a:t>
            </a:r>
            <a:r>
              <a:rPr sz="2450" spc="-60" dirty="0">
                <a:latin typeface="Corbel"/>
                <a:cs typeface="Corbel"/>
              </a:rPr>
              <a:t> </a:t>
            </a:r>
            <a:r>
              <a:rPr sz="2450" dirty="0">
                <a:latin typeface="Corbel"/>
                <a:cs typeface="Corbel"/>
              </a:rPr>
              <a:t>around</a:t>
            </a:r>
            <a:r>
              <a:rPr sz="2450" spc="-60" dirty="0">
                <a:latin typeface="Corbel"/>
                <a:cs typeface="Corbel"/>
              </a:rPr>
              <a:t> </a:t>
            </a:r>
            <a:r>
              <a:rPr sz="2450" dirty="0">
                <a:latin typeface="Corbel"/>
                <a:cs typeface="Corbel"/>
              </a:rPr>
              <a:t>1.5</a:t>
            </a:r>
            <a:r>
              <a:rPr sz="2450" spc="-65" dirty="0">
                <a:latin typeface="Corbel"/>
                <a:cs typeface="Corbel"/>
              </a:rPr>
              <a:t> </a:t>
            </a:r>
            <a:r>
              <a:rPr sz="2450" spc="-10" dirty="0">
                <a:latin typeface="Corbel"/>
                <a:cs typeface="Corbel"/>
              </a:rPr>
              <a:t>times.</a:t>
            </a:r>
            <a:endParaRPr sz="2450">
              <a:latin typeface="Corbel"/>
              <a:cs typeface="Corbel"/>
            </a:endParaRPr>
          </a:p>
        </p:txBody>
      </p:sp>
      <p:pic>
        <p:nvPicPr>
          <p:cNvPr id="4" name="object 4"/>
          <p:cNvPicPr/>
          <p:nvPr/>
        </p:nvPicPr>
        <p:blipFill>
          <a:blip r:embed="rId2" cstate="print"/>
          <a:stretch>
            <a:fillRect/>
          </a:stretch>
        </p:blipFill>
        <p:spPr>
          <a:xfrm>
            <a:off x="1828800" y="3505200"/>
            <a:ext cx="5638800" cy="28194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44981" y="496570"/>
            <a:ext cx="3594100" cy="574040"/>
          </a:xfrm>
          <a:prstGeom prst="rect">
            <a:avLst/>
          </a:prstGeom>
        </p:spPr>
        <p:txBody>
          <a:bodyPr vert="horz" wrap="square" lIns="0" tIns="12700" rIns="0" bIns="0" rtlCol="0">
            <a:spAutoFit/>
          </a:bodyPr>
          <a:lstStyle/>
          <a:p>
            <a:pPr marL="12700">
              <a:lnSpc>
                <a:spcPct val="100000"/>
              </a:lnSpc>
              <a:spcBef>
                <a:spcPts val="100"/>
              </a:spcBef>
            </a:pPr>
            <a:r>
              <a:rPr dirty="0"/>
              <a:t>Diabetes</a:t>
            </a:r>
            <a:r>
              <a:rPr spc="-5" dirty="0"/>
              <a:t> </a:t>
            </a:r>
            <a:r>
              <a:rPr dirty="0"/>
              <a:t>and</a:t>
            </a:r>
            <a:r>
              <a:rPr spc="-5" dirty="0"/>
              <a:t> </a:t>
            </a:r>
            <a:r>
              <a:rPr spc="-25" dirty="0"/>
              <a:t>CAD</a:t>
            </a:r>
          </a:p>
        </p:txBody>
      </p:sp>
      <p:sp>
        <p:nvSpPr>
          <p:cNvPr id="3" name="object 3"/>
          <p:cNvSpPr txBox="1"/>
          <p:nvPr/>
        </p:nvSpPr>
        <p:spPr>
          <a:xfrm>
            <a:off x="610311" y="1338453"/>
            <a:ext cx="7920355" cy="3439795"/>
          </a:xfrm>
          <a:prstGeom prst="rect">
            <a:avLst/>
          </a:prstGeom>
        </p:spPr>
        <p:txBody>
          <a:bodyPr vert="horz" wrap="square" lIns="0" tIns="12065" rIns="0" bIns="0" rtlCol="0">
            <a:spAutoFit/>
          </a:bodyPr>
          <a:lstStyle/>
          <a:p>
            <a:pPr marL="12700" marR="3108960">
              <a:lnSpc>
                <a:spcPct val="100000"/>
              </a:lnSpc>
              <a:spcBef>
                <a:spcPts val="95"/>
              </a:spcBef>
              <a:buFont typeface="Arial"/>
              <a:buChar char="•"/>
              <a:tabLst>
                <a:tab pos="355600" algn="l"/>
                <a:tab pos="356235" algn="l"/>
              </a:tabLst>
            </a:pPr>
            <a:r>
              <a:rPr sz="2800" spc="-25" dirty="0">
                <a:latin typeface="Corbel"/>
                <a:cs typeface="Corbel"/>
              </a:rPr>
              <a:t>12-</a:t>
            </a:r>
            <a:r>
              <a:rPr sz="2800" dirty="0">
                <a:latin typeface="Corbel"/>
                <a:cs typeface="Corbel"/>
              </a:rPr>
              <a:t>40</a:t>
            </a:r>
            <a:r>
              <a:rPr sz="2800" spc="-50" dirty="0">
                <a:latin typeface="Corbel"/>
                <a:cs typeface="Corbel"/>
              </a:rPr>
              <a:t> </a:t>
            </a:r>
            <a:r>
              <a:rPr sz="2800" dirty="0">
                <a:latin typeface="Corbel"/>
                <a:cs typeface="Corbel"/>
              </a:rPr>
              <a:t>times</a:t>
            </a:r>
            <a:r>
              <a:rPr sz="2800" spc="-30" dirty="0">
                <a:latin typeface="Corbel"/>
                <a:cs typeface="Corbel"/>
              </a:rPr>
              <a:t> </a:t>
            </a:r>
            <a:r>
              <a:rPr sz="2800" dirty="0">
                <a:latin typeface="Corbel"/>
                <a:cs typeface="Corbel"/>
              </a:rPr>
              <a:t>the</a:t>
            </a:r>
            <a:r>
              <a:rPr sz="2800" spc="-50" dirty="0">
                <a:latin typeface="Corbel"/>
                <a:cs typeface="Corbel"/>
              </a:rPr>
              <a:t> </a:t>
            </a:r>
            <a:r>
              <a:rPr sz="2800" dirty="0">
                <a:latin typeface="Corbel"/>
                <a:cs typeface="Corbel"/>
              </a:rPr>
              <a:t>rate</a:t>
            </a:r>
            <a:r>
              <a:rPr sz="2800" spc="-40" dirty="0">
                <a:latin typeface="Corbel"/>
                <a:cs typeface="Corbel"/>
              </a:rPr>
              <a:t> </a:t>
            </a:r>
            <a:r>
              <a:rPr sz="2800" dirty="0">
                <a:latin typeface="Corbel"/>
                <a:cs typeface="Corbel"/>
              </a:rPr>
              <a:t>of</a:t>
            </a:r>
            <a:r>
              <a:rPr sz="2800" spc="-55" dirty="0">
                <a:latin typeface="Corbel"/>
                <a:cs typeface="Corbel"/>
              </a:rPr>
              <a:t> </a:t>
            </a:r>
            <a:r>
              <a:rPr sz="2800" dirty="0">
                <a:latin typeface="Corbel"/>
                <a:cs typeface="Corbel"/>
              </a:rPr>
              <a:t>CAD</a:t>
            </a:r>
            <a:r>
              <a:rPr sz="2800" spc="-50" dirty="0">
                <a:latin typeface="Corbel"/>
                <a:cs typeface="Corbel"/>
              </a:rPr>
              <a:t> </a:t>
            </a:r>
            <a:r>
              <a:rPr sz="2800" spc="-25" dirty="0">
                <a:latin typeface="Corbel"/>
                <a:cs typeface="Corbel"/>
              </a:rPr>
              <a:t>as </a:t>
            </a:r>
            <a:r>
              <a:rPr sz="2800" dirty="0">
                <a:latin typeface="Corbel"/>
                <a:cs typeface="Corbel"/>
              </a:rPr>
              <a:t>in</a:t>
            </a:r>
            <a:r>
              <a:rPr sz="2800" spc="-10" dirty="0">
                <a:latin typeface="Corbel"/>
                <a:cs typeface="Corbel"/>
              </a:rPr>
              <a:t> </a:t>
            </a:r>
            <a:r>
              <a:rPr sz="2800" spc="-25" dirty="0">
                <a:latin typeface="Corbel"/>
                <a:cs typeface="Corbel"/>
              </a:rPr>
              <a:t>non-</a:t>
            </a:r>
            <a:r>
              <a:rPr sz="2800" spc="-10" dirty="0">
                <a:latin typeface="Corbel"/>
                <a:cs typeface="Corbel"/>
              </a:rPr>
              <a:t>diabetic.</a:t>
            </a:r>
            <a:endParaRPr sz="2800">
              <a:latin typeface="Corbel"/>
              <a:cs typeface="Corbel"/>
            </a:endParaRPr>
          </a:p>
          <a:p>
            <a:pPr marL="355600" indent="-343535">
              <a:lnSpc>
                <a:spcPct val="100000"/>
              </a:lnSpc>
              <a:buFont typeface="Arial"/>
              <a:buChar char="•"/>
              <a:tabLst>
                <a:tab pos="355600" algn="l"/>
                <a:tab pos="356235" algn="l"/>
              </a:tabLst>
            </a:pPr>
            <a:r>
              <a:rPr sz="2800" dirty="0">
                <a:latin typeface="Corbel"/>
                <a:cs typeface="Corbel"/>
              </a:rPr>
              <a:t>More</a:t>
            </a:r>
            <a:r>
              <a:rPr sz="2800" spc="-100" dirty="0">
                <a:latin typeface="Corbel"/>
                <a:cs typeface="Corbel"/>
              </a:rPr>
              <a:t> </a:t>
            </a:r>
            <a:r>
              <a:rPr sz="2800" dirty="0">
                <a:latin typeface="Corbel"/>
                <a:cs typeface="Corbel"/>
              </a:rPr>
              <a:t>advanced</a:t>
            </a:r>
            <a:r>
              <a:rPr sz="2800" spc="-85" dirty="0">
                <a:latin typeface="Corbel"/>
                <a:cs typeface="Corbel"/>
              </a:rPr>
              <a:t> </a:t>
            </a:r>
            <a:r>
              <a:rPr sz="2800" spc="-10" dirty="0">
                <a:latin typeface="Corbel"/>
                <a:cs typeface="Corbel"/>
              </a:rPr>
              <a:t>atherosclerosis</a:t>
            </a:r>
            <a:endParaRPr sz="2800">
              <a:latin typeface="Corbel"/>
              <a:cs typeface="Corbel"/>
            </a:endParaRPr>
          </a:p>
          <a:p>
            <a:pPr marL="12700" marR="5080">
              <a:lnSpc>
                <a:spcPct val="100000"/>
              </a:lnSpc>
            </a:pPr>
            <a:r>
              <a:rPr sz="2800" dirty="0">
                <a:latin typeface="Corbel"/>
                <a:cs typeface="Corbel"/>
              </a:rPr>
              <a:t>High</a:t>
            </a:r>
            <a:r>
              <a:rPr sz="2800" spc="-60" dirty="0">
                <a:latin typeface="Corbel"/>
                <a:cs typeface="Corbel"/>
              </a:rPr>
              <a:t> </a:t>
            </a:r>
            <a:r>
              <a:rPr sz="2800" dirty="0">
                <a:latin typeface="Corbel"/>
                <a:cs typeface="Corbel"/>
              </a:rPr>
              <a:t>blood</a:t>
            </a:r>
            <a:r>
              <a:rPr sz="2800" spc="-55" dirty="0">
                <a:latin typeface="Corbel"/>
                <a:cs typeface="Corbel"/>
              </a:rPr>
              <a:t> </a:t>
            </a:r>
            <a:r>
              <a:rPr sz="2800" dirty="0">
                <a:latin typeface="Corbel"/>
                <a:cs typeface="Corbel"/>
              </a:rPr>
              <a:t>glucose</a:t>
            </a:r>
            <a:r>
              <a:rPr sz="2800" spc="-55" dirty="0">
                <a:latin typeface="Corbel"/>
                <a:cs typeface="Corbel"/>
              </a:rPr>
              <a:t> </a:t>
            </a:r>
            <a:r>
              <a:rPr sz="2800" dirty="0">
                <a:latin typeface="Corbel"/>
                <a:cs typeface="Corbel"/>
              </a:rPr>
              <a:t>is</a:t>
            </a:r>
            <a:r>
              <a:rPr sz="2800" spc="-40" dirty="0">
                <a:latin typeface="Corbel"/>
                <a:cs typeface="Corbel"/>
              </a:rPr>
              <a:t> </a:t>
            </a:r>
            <a:r>
              <a:rPr sz="2800" dirty="0">
                <a:latin typeface="Corbel"/>
                <a:cs typeface="Corbel"/>
              </a:rPr>
              <a:t>a</a:t>
            </a:r>
            <a:r>
              <a:rPr sz="2800" spc="-45" dirty="0">
                <a:latin typeface="Corbel"/>
                <a:cs typeface="Corbel"/>
              </a:rPr>
              <a:t> </a:t>
            </a:r>
            <a:r>
              <a:rPr sz="2800" dirty="0">
                <a:latin typeface="Corbel"/>
                <a:cs typeface="Corbel"/>
              </a:rPr>
              <a:t>greater</a:t>
            </a:r>
            <a:r>
              <a:rPr sz="2800" spc="-50" dirty="0">
                <a:latin typeface="Corbel"/>
                <a:cs typeface="Corbel"/>
              </a:rPr>
              <a:t> </a:t>
            </a:r>
            <a:r>
              <a:rPr sz="2800" dirty="0">
                <a:latin typeface="Corbel"/>
                <a:cs typeface="Corbel"/>
              </a:rPr>
              <a:t>risk</a:t>
            </a:r>
            <a:r>
              <a:rPr sz="2800" spc="-55" dirty="0">
                <a:latin typeface="Corbel"/>
                <a:cs typeface="Corbel"/>
              </a:rPr>
              <a:t> </a:t>
            </a:r>
            <a:r>
              <a:rPr sz="2800" dirty="0">
                <a:latin typeface="Corbel"/>
                <a:cs typeface="Corbel"/>
              </a:rPr>
              <a:t>factor</a:t>
            </a:r>
            <a:r>
              <a:rPr sz="2800" spc="-50" dirty="0">
                <a:latin typeface="Corbel"/>
                <a:cs typeface="Corbel"/>
              </a:rPr>
              <a:t> </a:t>
            </a:r>
            <a:r>
              <a:rPr sz="2800" dirty="0">
                <a:latin typeface="Corbel"/>
                <a:cs typeface="Corbel"/>
              </a:rPr>
              <a:t>for</a:t>
            </a:r>
            <a:r>
              <a:rPr sz="2800" spc="-55" dirty="0">
                <a:latin typeface="Corbel"/>
                <a:cs typeface="Corbel"/>
              </a:rPr>
              <a:t> </a:t>
            </a:r>
            <a:r>
              <a:rPr sz="2800" dirty="0">
                <a:latin typeface="Corbel"/>
                <a:cs typeface="Corbel"/>
              </a:rPr>
              <a:t>CAD</a:t>
            </a:r>
            <a:r>
              <a:rPr sz="2800" spc="-50" dirty="0">
                <a:latin typeface="Corbel"/>
                <a:cs typeface="Corbel"/>
              </a:rPr>
              <a:t> </a:t>
            </a:r>
            <a:r>
              <a:rPr sz="2800" spc="-25" dirty="0">
                <a:latin typeface="Corbel"/>
                <a:cs typeface="Corbel"/>
              </a:rPr>
              <a:t>and </a:t>
            </a:r>
            <a:r>
              <a:rPr sz="2800" dirty="0">
                <a:latin typeface="Corbel"/>
                <a:cs typeface="Corbel"/>
              </a:rPr>
              <a:t>stroke</a:t>
            </a:r>
            <a:r>
              <a:rPr sz="2800" spc="-80" dirty="0">
                <a:latin typeface="Corbel"/>
                <a:cs typeface="Corbel"/>
              </a:rPr>
              <a:t> </a:t>
            </a:r>
            <a:r>
              <a:rPr sz="2800" dirty="0">
                <a:latin typeface="Corbel"/>
                <a:cs typeface="Corbel"/>
              </a:rPr>
              <a:t>than</a:t>
            </a:r>
            <a:r>
              <a:rPr sz="2800" spc="-70" dirty="0">
                <a:latin typeface="Corbel"/>
                <a:cs typeface="Corbel"/>
              </a:rPr>
              <a:t> </a:t>
            </a:r>
            <a:r>
              <a:rPr sz="2800" spc="-10" dirty="0">
                <a:latin typeface="Corbel"/>
                <a:cs typeface="Corbel"/>
              </a:rPr>
              <a:t>smoking</a:t>
            </a:r>
            <a:endParaRPr sz="2800">
              <a:latin typeface="Corbel"/>
              <a:cs typeface="Corbel"/>
            </a:endParaRPr>
          </a:p>
          <a:p>
            <a:pPr marL="355600" marR="1620520" indent="-343535">
              <a:lnSpc>
                <a:spcPct val="100000"/>
              </a:lnSpc>
              <a:spcBef>
                <a:spcPts val="5"/>
              </a:spcBef>
              <a:buFont typeface="Arial"/>
              <a:buChar char="•"/>
              <a:tabLst>
                <a:tab pos="355600" algn="l"/>
                <a:tab pos="356235" algn="l"/>
              </a:tabLst>
            </a:pPr>
            <a:r>
              <a:rPr sz="2800" dirty="0">
                <a:latin typeface="Corbel"/>
                <a:cs typeface="Corbel"/>
              </a:rPr>
              <a:t>Poor</a:t>
            </a:r>
            <a:r>
              <a:rPr sz="2800" spc="-80" dirty="0">
                <a:latin typeface="Corbel"/>
                <a:cs typeface="Corbel"/>
              </a:rPr>
              <a:t> </a:t>
            </a:r>
            <a:r>
              <a:rPr sz="2800" dirty="0">
                <a:latin typeface="Corbel"/>
                <a:cs typeface="Corbel"/>
              </a:rPr>
              <a:t>success</a:t>
            </a:r>
            <a:r>
              <a:rPr sz="2800" spc="-65" dirty="0">
                <a:latin typeface="Corbel"/>
                <a:cs typeface="Corbel"/>
              </a:rPr>
              <a:t> </a:t>
            </a:r>
            <a:r>
              <a:rPr sz="2800" dirty="0">
                <a:latin typeface="Corbel"/>
                <a:cs typeface="Corbel"/>
              </a:rPr>
              <a:t>and</a:t>
            </a:r>
            <a:r>
              <a:rPr sz="2800" spc="-65" dirty="0">
                <a:latin typeface="Corbel"/>
                <a:cs typeface="Corbel"/>
              </a:rPr>
              <a:t> </a:t>
            </a:r>
            <a:r>
              <a:rPr sz="2800" dirty="0">
                <a:latin typeface="Corbel"/>
                <a:cs typeface="Corbel"/>
              </a:rPr>
              <a:t>survival</a:t>
            </a:r>
            <a:r>
              <a:rPr sz="2800" spc="-60" dirty="0">
                <a:latin typeface="Corbel"/>
                <a:cs typeface="Corbel"/>
              </a:rPr>
              <a:t> </a:t>
            </a:r>
            <a:r>
              <a:rPr sz="2800" dirty="0">
                <a:latin typeface="Corbel"/>
                <a:cs typeface="Corbel"/>
              </a:rPr>
              <a:t>rates</a:t>
            </a:r>
            <a:r>
              <a:rPr sz="2800" spc="-70" dirty="0">
                <a:latin typeface="Corbel"/>
                <a:cs typeface="Corbel"/>
              </a:rPr>
              <a:t> </a:t>
            </a:r>
            <a:r>
              <a:rPr sz="2800" spc="-10" dirty="0">
                <a:latin typeface="Corbel"/>
                <a:cs typeface="Corbel"/>
              </a:rPr>
              <a:t>following </a:t>
            </a:r>
            <a:r>
              <a:rPr sz="2800" dirty="0">
                <a:latin typeface="Corbel"/>
                <a:cs typeface="Corbel"/>
              </a:rPr>
              <a:t>angioplasty</a:t>
            </a:r>
            <a:r>
              <a:rPr sz="2800" spc="-65" dirty="0">
                <a:latin typeface="Corbel"/>
                <a:cs typeface="Corbel"/>
              </a:rPr>
              <a:t> </a:t>
            </a:r>
            <a:r>
              <a:rPr sz="2800" dirty="0">
                <a:latin typeface="Corbel"/>
                <a:cs typeface="Corbel"/>
              </a:rPr>
              <a:t>and</a:t>
            </a:r>
            <a:r>
              <a:rPr sz="2800" spc="-85" dirty="0">
                <a:latin typeface="Corbel"/>
                <a:cs typeface="Corbel"/>
              </a:rPr>
              <a:t> </a:t>
            </a:r>
            <a:r>
              <a:rPr sz="2800" dirty="0">
                <a:latin typeface="Corbel"/>
                <a:cs typeface="Corbel"/>
              </a:rPr>
              <a:t>bypass</a:t>
            </a:r>
            <a:r>
              <a:rPr sz="2800" spc="-60" dirty="0">
                <a:latin typeface="Corbel"/>
                <a:cs typeface="Corbel"/>
              </a:rPr>
              <a:t> </a:t>
            </a:r>
            <a:r>
              <a:rPr sz="2800" spc="-10" dirty="0">
                <a:latin typeface="Corbel"/>
                <a:cs typeface="Corbel"/>
              </a:rPr>
              <a:t>surgery.</a:t>
            </a:r>
            <a:endParaRPr sz="2800">
              <a:latin typeface="Corbel"/>
              <a:cs typeface="Corbel"/>
            </a:endParaRPr>
          </a:p>
          <a:p>
            <a:pPr marL="355600" indent="-343535">
              <a:lnSpc>
                <a:spcPct val="100000"/>
              </a:lnSpc>
              <a:buFont typeface="Arial"/>
              <a:buChar char="•"/>
              <a:tabLst>
                <a:tab pos="355600" algn="l"/>
                <a:tab pos="356235" algn="l"/>
              </a:tabLst>
            </a:pPr>
            <a:r>
              <a:rPr sz="2800" dirty="0">
                <a:latin typeface="Corbel"/>
                <a:cs typeface="Corbel"/>
              </a:rPr>
              <a:t>2</a:t>
            </a:r>
            <a:r>
              <a:rPr sz="2800" spc="-70" dirty="0">
                <a:latin typeface="Corbel"/>
                <a:cs typeface="Corbel"/>
              </a:rPr>
              <a:t> </a:t>
            </a:r>
            <a:r>
              <a:rPr sz="2800" dirty="0">
                <a:latin typeface="Corbel"/>
                <a:cs typeface="Corbel"/>
              </a:rPr>
              <a:t>Times</a:t>
            </a:r>
            <a:r>
              <a:rPr sz="2800" spc="-65" dirty="0">
                <a:latin typeface="Corbel"/>
                <a:cs typeface="Corbel"/>
              </a:rPr>
              <a:t> </a:t>
            </a:r>
            <a:r>
              <a:rPr sz="2800" dirty="0">
                <a:latin typeface="Corbel"/>
                <a:cs typeface="Corbel"/>
              </a:rPr>
              <a:t>more</a:t>
            </a:r>
            <a:r>
              <a:rPr sz="2800" spc="-65" dirty="0">
                <a:latin typeface="Corbel"/>
                <a:cs typeface="Corbel"/>
              </a:rPr>
              <a:t> </a:t>
            </a:r>
            <a:r>
              <a:rPr sz="2800" dirty="0">
                <a:latin typeface="Corbel"/>
                <a:cs typeface="Corbel"/>
              </a:rPr>
              <a:t>mortality</a:t>
            </a:r>
            <a:r>
              <a:rPr sz="2800" spc="-50" dirty="0">
                <a:latin typeface="Corbel"/>
                <a:cs typeface="Corbel"/>
              </a:rPr>
              <a:t> </a:t>
            </a:r>
            <a:r>
              <a:rPr sz="2800" spc="-20" dirty="0">
                <a:latin typeface="Corbel"/>
                <a:cs typeface="Corbel"/>
              </a:rPr>
              <a:t>rate</a:t>
            </a:r>
            <a:endParaRPr sz="2800">
              <a:latin typeface="Corbel"/>
              <a:cs typeface="Corbel"/>
            </a:endParaRPr>
          </a:p>
        </p:txBody>
      </p:sp>
      <p:pic>
        <p:nvPicPr>
          <p:cNvPr id="4" name="object 4"/>
          <p:cNvPicPr/>
          <p:nvPr/>
        </p:nvPicPr>
        <p:blipFill>
          <a:blip r:embed="rId2" cstate="print"/>
          <a:stretch>
            <a:fillRect/>
          </a:stretch>
        </p:blipFill>
        <p:spPr>
          <a:xfrm>
            <a:off x="5526151" y="4724400"/>
            <a:ext cx="3617848" cy="213359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4981" y="496570"/>
            <a:ext cx="4475480" cy="574040"/>
          </a:xfrm>
          <a:prstGeom prst="rect">
            <a:avLst/>
          </a:prstGeom>
        </p:spPr>
        <p:txBody>
          <a:bodyPr vert="horz" wrap="square" lIns="0" tIns="12700" rIns="0" bIns="0" rtlCol="0">
            <a:spAutoFit/>
          </a:bodyPr>
          <a:lstStyle/>
          <a:p>
            <a:pPr marL="12700">
              <a:lnSpc>
                <a:spcPct val="100000"/>
              </a:lnSpc>
              <a:spcBef>
                <a:spcPts val="100"/>
              </a:spcBef>
            </a:pPr>
            <a:r>
              <a:rPr sz="3600" b="1" spc="-10" dirty="0">
                <a:solidFill>
                  <a:srgbClr val="6D91C6"/>
                </a:solidFill>
                <a:latin typeface="Corbel"/>
                <a:cs typeface="Corbel"/>
              </a:rPr>
              <a:t>Socio-</a:t>
            </a:r>
            <a:r>
              <a:rPr sz="3600" b="1" dirty="0">
                <a:solidFill>
                  <a:srgbClr val="6D91C6"/>
                </a:solidFill>
                <a:latin typeface="Corbel"/>
                <a:cs typeface="Corbel"/>
              </a:rPr>
              <a:t>economic</a:t>
            </a:r>
            <a:r>
              <a:rPr sz="3600" b="1" spc="15" dirty="0">
                <a:solidFill>
                  <a:srgbClr val="6D91C6"/>
                </a:solidFill>
                <a:latin typeface="Corbel"/>
                <a:cs typeface="Corbel"/>
              </a:rPr>
              <a:t> </a:t>
            </a:r>
            <a:r>
              <a:rPr sz="3600" b="1" spc="-10" dirty="0">
                <a:solidFill>
                  <a:srgbClr val="6D91C6"/>
                </a:solidFill>
                <a:latin typeface="Corbel"/>
                <a:cs typeface="Corbel"/>
              </a:rPr>
              <a:t>status</a:t>
            </a:r>
            <a:endParaRPr sz="3600">
              <a:latin typeface="Corbel"/>
              <a:cs typeface="Corbel"/>
            </a:endParaRPr>
          </a:p>
        </p:txBody>
      </p:sp>
      <p:sp>
        <p:nvSpPr>
          <p:cNvPr id="3" name="object 3"/>
          <p:cNvSpPr txBox="1"/>
          <p:nvPr/>
        </p:nvSpPr>
        <p:spPr>
          <a:xfrm>
            <a:off x="610311" y="1341500"/>
            <a:ext cx="7839709" cy="772795"/>
          </a:xfrm>
          <a:prstGeom prst="rect">
            <a:avLst/>
          </a:prstGeom>
        </p:spPr>
        <p:txBody>
          <a:bodyPr vert="horz" wrap="square" lIns="0" tIns="12065" rIns="0" bIns="0" rtlCol="0">
            <a:spAutoFit/>
          </a:bodyPr>
          <a:lstStyle/>
          <a:p>
            <a:pPr marL="12700" marR="5080">
              <a:lnSpc>
                <a:spcPct val="100000"/>
              </a:lnSpc>
              <a:spcBef>
                <a:spcPts val="95"/>
              </a:spcBef>
            </a:pPr>
            <a:r>
              <a:rPr sz="2450" dirty="0">
                <a:latin typeface="Corbel"/>
                <a:cs typeface="Corbel"/>
              </a:rPr>
              <a:t>In</a:t>
            </a:r>
            <a:r>
              <a:rPr sz="2450" spc="-70" dirty="0">
                <a:latin typeface="Corbel"/>
                <a:cs typeface="Corbel"/>
              </a:rPr>
              <a:t> </a:t>
            </a:r>
            <a:r>
              <a:rPr sz="2450" dirty="0">
                <a:latin typeface="Corbel"/>
                <a:cs typeface="Corbel"/>
              </a:rPr>
              <a:t>developing</a:t>
            </a:r>
            <a:r>
              <a:rPr sz="2450" spc="-55" dirty="0">
                <a:latin typeface="Corbel"/>
                <a:cs typeface="Corbel"/>
              </a:rPr>
              <a:t> </a:t>
            </a:r>
            <a:r>
              <a:rPr sz="2450" spc="-10" dirty="0">
                <a:latin typeface="Corbel"/>
                <a:cs typeface="Corbel"/>
              </a:rPr>
              <a:t>countries,</a:t>
            </a:r>
            <a:r>
              <a:rPr sz="2450" spc="-70" dirty="0">
                <a:latin typeface="Corbel"/>
                <a:cs typeface="Corbel"/>
              </a:rPr>
              <a:t> </a:t>
            </a:r>
            <a:r>
              <a:rPr sz="2450" dirty="0">
                <a:latin typeface="Corbel"/>
                <a:cs typeface="Corbel"/>
              </a:rPr>
              <a:t>higher</a:t>
            </a:r>
            <a:r>
              <a:rPr sz="2450" spc="-70" dirty="0">
                <a:latin typeface="Corbel"/>
                <a:cs typeface="Corbel"/>
              </a:rPr>
              <a:t> </a:t>
            </a:r>
            <a:r>
              <a:rPr sz="2450" spc="-10" dirty="0">
                <a:latin typeface="Corbel"/>
                <a:cs typeface="Corbel"/>
              </a:rPr>
              <a:t>socioeconomic</a:t>
            </a:r>
            <a:r>
              <a:rPr sz="2450" spc="-55" dirty="0">
                <a:latin typeface="Corbel"/>
                <a:cs typeface="Corbel"/>
              </a:rPr>
              <a:t> </a:t>
            </a:r>
            <a:r>
              <a:rPr sz="2450" dirty="0">
                <a:latin typeface="Corbel"/>
                <a:cs typeface="Corbel"/>
              </a:rPr>
              <a:t>class</a:t>
            </a:r>
            <a:r>
              <a:rPr sz="2450" spc="-65" dirty="0">
                <a:latin typeface="Corbel"/>
                <a:cs typeface="Corbel"/>
              </a:rPr>
              <a:t> </a:t>
            </a:r>
            <a:r>
              <a:rPr sz="2450" dirty="0">
                <a:latin typeface="Corbel"/>
                <a:cs typeface="Corbel"/>
              </a:rPr>
              <a:t>has</a:t>
            </a:r>
            <a:r>
              <a:rPr sz="2450" spc="-75" dirty="0">
                <a:latin typeface="Corbel"/>
                <a:cs typeface="Corbel"/>
              </a:rPr>
              <a:t> </a:t>
            </a:r>
            <a:r>
              <a:rPr sz="2450" spc="-20" dirty="0">
                <a:latin typeface="Corbel"/>
                <a:cs typeface="Corbel"/>
              </a:rPr>
              <a:t>been </a:t>
            </a:r>
            <a:r>
              <a:rPr sz="2450" dirty="0">
                <a:latin typeface="Corbel"/>
                <a:cs typeface="Corbel"/>
              </a:rPr>
              <a:t>associated</a:t>
            </a:r>
            <a:r>
              <a:rPr sz="2450" spc="-20" dirty="0">
                <a:latin typeface="Corbel"/>
                <a:cs typeface="Corbel"/>
              </a:rPr>
              <a:t> </a:t>
            </a:r>
            <a:r>
              <a:rPr sz="2450" dirty="0">
                <a:latin typeface="Corbel"/>
                <a:cs typeface="Corbel"/>
              </a:rPr>
              <a:t>with</a:t>
            </a:r>
            <a:r>
              <a:rPr sz="2450" spc="-15" dirty="0">
                <a:latin typeface="Corbel"/>
                <a:cs typeface="Corbel"/>
              </a:rPr>
              <a:t> </a:t>
            </a:r>
            <a:r>
              <a:rPr sz="2450" dirty="0">
                <a:latin typeface="Corbel"/>
                <a:cs typeface="Corbel"/>
              </a:rPr>
              <a:t>a</a:t>
            </a:r>
            <a:r>
              <a:rPr sz="2450" spc="-20" dirty="0">
                <a:latin typeface="Corbel"/>
                <a:cs typeface="Corbel"/>
              </a:rPr>
              <a:t> </a:t>
            </a:r>
            <a:r>
              <a:rPr sz="2450" dirty="0">
                <a:latin typeface="Corbel"/>
                <a:cs typeface="Corbel"/>
              </a:rPr>
              <a:t>higher</a:t>
            </a:r>
            <a:r>
              <a:rPr sz="2450" spc="-20" dirty="0">
                <a:latin typeface="Corbel"/>
                <a:cs typeface="Corbel"/>
              </a:rPr>
              <a:t> </a:t>
            </a:r>
            <a:r>
              <a:rPr sz="2450" dirty="0">
                <a:latin typeface="Corbel"/>
                <a:cs typeface="Corbel"/>
              </a:rPr>
              <a:t>prevalence</a:t>
            </a:r>
            <a:r>
              <a:rPr sz="2450" spc="-10" dirty="0">
                <a:latin typeface="Corbel"/>
                <a:cs typeface="Corbel"/>
              </a:rPr>
              <a:t> </a:t>
            </a:r>
            <a:r>
              <a:rPr sz="2450" dirty="0">
                <a:latin typeface="Corbel"/>
                <a:cs typeface="Corbel"/>
              </a:rPr>
              <a:t>of</a:t>
            </a:r>
            <a:r>
              <a:rPr sz="2450" spc="-15" dirty="0">
                <a:latin typeface="Corbel"/>
                <a:cs typeface="Corbel"/>
              </a:rPr>
              <a:t> </a:t>
            </a:r>
            <a:r>
              <a:rPr sz="2450" spc="-20" dirty="0">
                <a:latin typeface="Corbel"/>
                <a:cs typeface="Corbel"/>
              </a:rPr>
              <a:t>CAD.</a:t>
            </a:r>
            <a:endParaRPr sz="2450">
              <a:latin typeface="Corbel"/>
              <a:cs typeface="Corbel"/>
            </a:endParaRPr>
          </a:p>
        </p:txBody>
      </p:sp>
      <p:pic>
        <p:nvPicPr>
          <p:cNvPr id="4" name="object 4"/>
          <p:cNvPicPr/>
          <p:nvPr/>
        </p:nvPicPr>
        <p:blipFill>
          <a:blip r:embed="rId2" cstate="print"/>
          <a:stretch>
            <a:fillRect/>
          </a:stretch>
        </p:blipFill>
        <p:spPr>
          <a:xfrm>
            <a:off x="1219200" y="2133600"/>
            <a:ext cx="7048500" cy="405765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44981" y="496570"/>
            <a:ext cx="2726690" cy="574040"/>
          </a:xfrm>
          <a:prstGeom prst="rect">
            <a:avLst/>
          </a:prstGeom>
        </p:spPr>
        <p:txBody>
          <a:bodyPr vert="horz" wrap="square" lIns="0" tIns="12700" rIns="0" bIns="0" rtlCol="0">
            <a:spAutoFit/>
          </a:bodyPr>
          <a:lstStyle/>
          <a:p>
            <a:pPr marL="12700">
              <a:lnSpc>
                <a:spcPct val="100000"/>
              </a:lnSpc>
              <a:spcBef>
                <a:spcPts val="100"/>
              </a:spcBef>
            </a:pPr>
            <a:r>
              <a:rPr spc="-10" dirty="0"/>
              <a:t>Psychological</a:t>
            </a:r>
          </a:p>
        </p:txBody>
      </p:sp>
      <p:sp>
        <p:nvSpPr>
          <p:cNvPr id="3" name="object 3"/>
          <p:cNvSpPr txBox="1"/>
          <p:nvPr/>
        </p:nvSpPr>
        <p:spPr>
          <a:xfrm>
            <a:off x="520700" y="1341500"/>
            <a:ext cx="7795895" cy="2266315"/>
          </a:xfrm>
          <a:prstGeom prst="rect">
            <a:avLst/>
          </a:prstGeom>
        </p:spPr>
        <p:txBody>
          <a:bodyPr vert="horz" wrap="square" lIns="0" tIns="12065" rIns="0" bIns="0" rtlCol="0">
            <a:spAutoFit/>
          </a:bodyPr>
          <a:lstStyle/>
          <a:p>
            <a:pPr marL="12700" marR="1081405" algn="just">
              <a:lnSpc>
                <a:spcPct val="100000"/>
              </a:lnSpc>
              <a:spcBef>
                <a:spcPts val="95"/>
              </a:spcBef>
            </a:pPr>
            <a:r>
              <a:rPr sz="2450" dirty="0">
                <a:latin typeface="Corbel"/>
                <a:cs typeface="Corbel"/>
              </a:rPr>
              <a:t>Contrary</a:t>
            </a:r>
            <a:r>
              <a:rPr sz="2450" spc="-50" dirty="0">
                <a:latin typeface="Corbel"/>
                <a:cs typeface="Corbel"/>
              </a:rPr>
              <a:t> </a:t>
            </a:r>
            <a:r>
              <a:rPr sz="2450" dirty="0">
                <a:latin typeface="Corbel"/>
                <a:cs typeface="Corbel"/>
              </a:rPr>
              <a:t>to</a:t>
            </a:r>
            <a:r>
              <a:rPr sz="2450" spc="-50" dirty="0">
                <a:latin typeface="Corbel"/>
                <a:cs typeface="Corbel"/>
              </a:rPr>
              <a:t> </a:t>
            </a:r>
            <a:r>
              <a:rPr sz="2450" dirty="0">
                <a:latin typeface="Corbel"/>
                <a:cs typeface="Corbel"/>
              </a:rPr>
              <a:t>common</a:t>
            </a:r>
            <a:r>
              <a:rPr sz="2450" spc="-55" dirty="0">
                <a:latin typeface="Corbel"/>
                <a:cs typeface="Corbel"/>
              </a:rPr>
              <a:t> </a:t>
            </a:r>
            <a:r>
              <a:rPr sz="2450" dirty="0">
                <a:latin typeface="Corbel"/>
                <a:cs typeface="Corbel"/>
              </a:rPr>
              <a:t>belief,</a:t>
            </a:r>
            <a:r>
              <a:rPr sz="2450" spc="-55" dirty="0">
                <a:latin typeface="Corbel"/>
                <a:cs typeface="Corbel"/>
              </a:rPr>
              <a:t> </a:t>
            </a:r>
            <a:r>
              <a:rPr sz="2450" dirty="0">
                <a:latin typeface="Corbel"/>
                <a:cs typeface="Corbel"/>
              </a:rPr>
              <a:t>type</a:t>
            </a:r>
            <a:r>
              <a:rPr sz="2450" spc="-65" dirty="0">
                <a:latin typeface="Corbel"/>
                <a:cs typeface="Corbel"/>
              </a:rPr>
              <a:t> </a:t>
            </a:r>
            <a:r>
              <a:rPr sz="2450" dirty="0">
                <a:latin typeface="Corbel"/>
                <a:cs typeface="Corbel"/>
              </a:rPr>
              <a:t>A</a:t>
            </a:r>
            <a:r>
              <a:rPr sz="2450" spc="-55" dirty="0">
                <a:latin typeface="Corbel"/>
                <a:cs typeface="Corbel"/>
              </a:rPr>
              <a:t> </a:t>
            </a:r>
            <a:r>
              <a:rPr sz="2450" spc="-10" dirty="0">
                <a:latin typeface="Corbel"/>
                <a:cs typeface="Corbel"/>
              </a:rPr>
              <a:t>personality</a:t>
            </a:r>
            <a:r>
              <a:rPr sz="2450" spc="-45" dirty="0">
                <a:latin typeface="Corbel"/>
                <a:cs typeface="Corbel"/>
              </a:rPr>
              <a:t> </a:t>
            </a:r>
            <a:r>
              <a:rPr sz="2450" dirty="0">
                <a:latin typeface="Corbel"/>
                <a:cs typeface="Corbel"/>
              </a:rPr>
              <a:t>is</a:t>
            </a:r>
            <a:r>
              <a:rPr sz="2450" spc="-75" dirty="0">
                <a:latin typeface="Corbel"/>
                <a:cs typeface="Corbel"/>
              </a:rPr>
              <a:t> </a:t>
            </a:r>
            <a:r>
              <a:rPr sz="2450" spc="-25" dirty="0">
                <a:latin typeface="Corbel"/>
                <a:cs typeface="Corbel"/>
              </a:rPr>
              <a:t>not </a:t>
            </a:r>
            <a:r>
              <a:rPr sz="2450" dirty="0">
                <a:latin typeface="Corbel"/>
                <a:cs typeface="Corbel"/>
              </a:rPr>
              <a:t>associated</a:t>
            </a:r>
            <a:r>
              <a:rPr sz="2450" spc="-20" dirty="0">
                <a:latin typeface="Corbel"/>
                <a:cs typeface="Corbel"/>
              </a:rPr>
              <a:t> </a:t>
            </a:r>
            <a:r>
              <a:rPr sz="2450" dirty="0">
                <a:latin typeface="Corbel"/>
                <a:cs typeface="Corbel"/>
              </a:rPr>
              <a:t>with</a:t>
            </a:r>
            <a:r>
              <a:rPr sz="2450" spc="-15" dirty="0">
                <a:latin typeface="Corbel"/>
                <a:cs typeface="Corbel"/>
              </a:rPr>
              <a:t> </a:t>
            </a:r>
            <a:r>
              <a:rPr sz="2450" dirty="0">
                <a:latin typeface="Corbel"/>
                <a:cs typeface="Corbel"/>
              </a:rPr>
              <a:t>an</a:t>
            </a:r>
            <a:r>
              <a:rPr sz="2450" spc="-10" dirty="0">
                <a:latin typeface="Corbel"/>
                <a:cs typeface="Corbel"/>
              </a:rPr>
              <a:t> </a:t>
            </a:r>
            <a:r>
              <a:rPr sz="2450" dirty="0">
                <a:latin typeface="Corbel"/>
                <a:cs typeface="Corbel"/>
              </a:rPr>
              <a:t>excess</a:t>
            </a:r>
            <a:r>
              <a:rPr sz="2450" spc="-20" dirty="0">
                <a:latin typeface="Corbel"/>
                <a:cs typeface="Corbel"/>
              </a:rPr>
              <a:t> </a:t>
            </a:r>
            <a:r>
              <a:rPr sz="2450" dirty="0">
                <a:latin typeface="Corbel"/>
                <a:cs typeface="Corbel"/>
              </a:rPr>
              <a:t>of</a:t>
            </a:r>
            <a:r>
              <a:rPr sz="2450" spc="-20" dirty="0">
                <a:latin typeface="Corbel"/>
                <a:cs typeface="Corbel"/>
              </a:rPr>
              <a:t> </a:t>
            </a:r>
            <a:r>
              <a:rPr sz="2450" dirty="0">
                <a:latin typeface="Corbel"/>
                <a:cs typeface="Corbel"/>
              </a:rPr>
              <a:t>coronary</a:t>
            </a:r>
            <a:r>
              <a:rPr sz="2450" spc="5" dirty="0">
                <a:latin typeface="Corbel"/>
                <a:cs typeface="Corbel"/>
              </a:rPr>
              <a:t> </a:t>
            </a:r>
            <a:r>
              <a:rPr sz="2450" dirty="0">
                <a:latin typeface="Corbel"/>
                <a:cs typeface="Corbel"/>
              </a:rPr>
              <a:t>artery</a:t>
            </a:r>
            <a:r>
              <a:rPr sz="2450" spc="-10" dirty="0">
                <a:latin typeface="Corbel"/>
                <a:cs typeface="Corbel"/>
              </a:rPr>
              <a:t> disease (CAD).</a:t>
            </a:r>
            <a:endParaRPr sz="2450">
              <a:latin typeface="Corbel"/>
              <a:cs typeface="Corbel"/>
            </a:endParaRPr>
          </a:p>
          <a:p>
            <a:pPr marL="12700" marR="5080" algn="just">
              <a:lnSpc>
                <a:spcPct val="100000"/>
              </a:lnSpc>
              <a:spcBef>
                <a:spcPts val="5"/>
              </a:spcBef>
            </a:pPr>
            <a:r>
              <a:rPr sz="2450" b="1" dirty="0">
                <a:latin typeface="Corbel"/>
                <a:cs typeface="Corbel"/>
              </a:rPr>
              <a:t>Type</a:t>
            </a:r>
            <a:r>
              <a:rPr sz="2450" b="1" spc="-70" dirty="0">
                <a:latin typeface="Corbel"/>
                <a:cs typeface="Corbel"/>
              </a:rPr>
              <a:t> </a:t>
            </a:r>
            <a:r>
              <a:rPr sz="2450" b="1" dirty="0">
                <a:latin typeface="Corbel"/>
                <a:cs typeface="Corbel"/>
              </a:rPr>
              <a:t>“D”</a:t>
            </a:r>
            <a:r>
              <a:rPr sz="2450" b="1" spc="-80" dirty="0">
                <a:latin typeface="Corbel"/>
                <a:cs typeface="Corbel"/>
              </a:rPr>
              <a:t> </a:t>
            </a:r>
            <a:r>
              <a:rPr sz="2450" b="1" dirty="0">
                <a:latin typeface="Corbel"/>
                <a:cs typeface="Corbel"/>
              </a:rPr>
              <a:t>personality</a:t>
            </a:r>
            <a:r>
              <a:rPr sz="2450" dirty="0">
                <a:latin typeface="Corbel"/>
                <a:cs typeface="Corbel"/>
              </a:rPr>
              <a:t>:</a:t>
            </a:r>
            <a:r>
              <a:rPr sz="2450" spc="-60" dirty="0">
                <a:latin typeface="Corbel"/>
                <a:cs typeface="Corbel"/>
              </a:rPr>
              <a:t> </a:t>
            </a:r>
            <a:r>
              <a:rPr sz="2450" dirty="0">
                <a:latin typeface="Corbel"/>
                <a:cs typeface="Corbel"/>
              </a:rPr>
              <a:t>defined</a:t>
            </a:r>
            <a:r>
              <a:rPr sz="2450" spc="-70" dirty="0">
                <a:latin typeface="Corbel"/>
                <a:cs typeface="Corbel"/>
              </a:rPr>
              <a:t> </a:t>
            </a:r>
            <a:r>
              <a:rPr sz="2450" dirty="0">
                <a:latin typeface="Corbel"/>
                <a:cs typeface="Corbel"/>
              </a:rPr>
              <a:t>as</a:t>
            </a:r>
            <a:r>
              <a:rPr sz="2450" spc="-65" dirty="0">
                <a:latin typeface="Corbel"/>
                <a:cs typeface="Corbel"/>
              </a:rPr>
              <a:t> </a:t>
            </a:r>
            <a:r>
              <a:rPr sz="2450" dirty="0">
                <a:latin typeface="Corbel"/>
                <a:cs typeface="Corbel"/>
              </a:rPr>
              <a:t>the</a:t>
            </a:r>
            <a:r>
              <a:rPr sz="2450" spc="-85" dirty="0">
                <a:latin typeface="Corbel"/>
                <a:cs typeface="Corbel"/>
              </a:rPr>
              <a:t> </a:t>
            </a:r>
            <a:r>
              <a:rPr sz="2450" dirty="0">
                <a:latin typeface="Corbel"/>
                <a:cs typeface="Corbel"/>
              </a:rPr>
              <a:t>joint</a:t>
            </a:r>
            <a:r>
              <a:rPr sz="2450" spc="-75" dirty="0">
                <a:latin typeface="Corbel"/>
                <a:cs typeface="Corbel"/>
              </a:rPr>
              <a:t> </a:t>
            </a:r>
            <a:r>
              <a:rPr sz="2450" dirty="0">
                <a:latin typeface="Corbel"/>
                <a:cs typeface="Corbel"/>
              </a:rPr>
              <a:t>tendency</a:t>
            </a:r>
            <a:r>
              <a:rPr sz="2450" spc="-60" dirty="0">
                <a:latin typeface="Corbel"/>
                <a:cs typeface="Corbel"/>
              </a:rPr>
              <a:t> </a:t>
            </a:r>
            <a:r>
              <a:rPr sz="2450" spc="-10" dirty="0">
                <a:latin typeface="Corbel"/>
                <a:cs typeface="Corbel"/>
              </a:rPr>
              <a:t>towards </a:t>
            </a:r>
            <a:r>
              <a:rPr sz="2450" dirty="0">
                <a:latin typeface="Corbel"/>
                <a:cs typeface="Corbel"/>
              </a:rPr>
              <a:t>negative</a:t>
            </a:r>
            <a:r>
              <a:rPr sz="2450" spc="-30" dirty="0">
                <a:latin typeface="Corbel"/>
                <a:cs typeface="Corbel"/>
              </a:rPr>
              <a:t> </a:t>
            </a:r>
            <a:r>
              <a:rPr sz="2450" spc="-10" dirty="0">
                <a:latin typeface="Corbel"/>
                <a:cs typeface="Corbel"/>
              </a:rPr>
              <a:t>affectivity</a:t>
            </a:r>
            <a:r>
              <a:rPr sz="2450" spc="-45" dirty="0">
                <a:latin typeface="Corbel"/>
                <a:cs typeface="Corbel"/>
              </a:rPr>
              <a:t> </a:t>
            </a:r>
            <a:r>
              <a:rPr sz="2450" dirty="0">
                <a:latin typeface="Corbel"/>
                <a:cs typeface="Corbel"/>
              </a:rPr>
              <a:t>and</a:t>
            </a:r>
            <a:r>
              <a:rPr sz="2450" spc="-50" dirty="0">
                <a:latin typeface="Corbel"/>
                <a:cs typeface="Corbel"/>
              </a:rPr>
              <a:t> </a:t>
            </a:r>
            <a:r>
              <a:rPr sz="2450" dirty="0">
                <a:latin typeface="Corbel"/>
                <a:cs typeface="Corbel"/>
              </a:rPr>
              <a:t>social</a:t>
            </a:r>
            <a:r>
              <a:rPr sz="2450" spc="-40" dirty="0">
                <a:latin typeface="Corbel"/>
                <a:cs typeface="Corbel"/>
              </a:rPr>
              <a:t> </a:t>
            </a:r>
            <a:r>
              <a:rPr sz="2450" spc="-10" dirty="0">
                <a:latin typeface="Corbel"/>
                <a:cs typeface="Corbel"/>
              </a:rPr>
              <a:t>inhibition.</a:t>
            </a:r>
            <a:r>
              <a:rPr sz="2450" spc="-55" dirty="0">
                <a:latin typeface="Corbel"/>
                <a:cs typeface="Corbel"/>
              </a:rPr>
              <a:t> </a:t>
            </a:r>
            <a:r>
              <a:rPr sz="2450" dirty="0">
                <a:latin typeface="Corbel"/>
                <a:cs typeface="Corbel"/>
              </a:rPr>
              <a:t>It</a:t>
            </a:r>
            <a:r>
              <a:rPr sz="2450" spc="-40" dirty="0">
                <a:latin typeface="Corbel"/>
                <a:cs typeface="Corbel"/>
              </a:rPr>
              <a:t> </a:t>
            </a:r>
            <a:r>
              <a:rPr sz="2450" dirty="0">
                <a:latin typeface="Corbel"/>
                <a:cs typeface="Corbel"/>
              </a:rPr>
              <a:t>is</a:t>
            </a:r>
            <a:r>
              <a:rPr sz="2450" spc="-55" dirty="0">
                <a:latin typeface="Corbel"/>
                <a:cs typeface="Corbel"/>
              </a:rPr>
              <a:t> </a:t>
            </a:r>
            <a:r>
              <a:rPr sz="2450" spc="-10" dirty="0">
                <a:latin typeface="Corbel"/>
                <a:cs typeface="Corbel"/>
              </a:rPr>
              <a:t>associated</a:t>
            </a:r>
            <a:r>
              <a:rPr sz="2450" spc="-20" dirty="0">
                <a:latin typeface="Corbel"/>
                <a:cs typeface="Corbel"/>
              </a:rPr>
              <a:t> with </a:t>
            </a:r>
            <a:r>
              <a:rPr sz="2450" dirty="0">
                <a:latin typeface="Corbel"/>
                <a:cs typeface="Corbel"/>
              </a:rPr>
              <a:t>coronary</a:t>
            </a:r>
            <a:r>
              <a:rPr sz="2450" spc="-5" dirty="0">
                <a:latin typeface="Corbel"/>
                <a:cs typeface="Corbel"/>
              </a:rPr>
              <a:t> </a:t>
            </a:r>
            <a:r>
              <a:rPr sz="2450" dirty="0">
                <a:latin typeface="Corbel"/>
                <a:cs typeface="Corbel"/>
              </a:rPr>
              <a:t>heart</a:t>
            </a:r>
            <a:r>
              <a:rPr sz="2450" spc="-35" dirty="0">
                <a:latin typeface="Corbel"/>
                <a:cs typeface="Corbel"/>
              </a:rPr>
              <a:t> </a:t>
            </a:r>
            <a:r>
              <a:rPr sz="2450" spc="-10" dirty="0">
                <a:latin typeface="Corbel"/>
                <a:cs typeface="Corbel"/>
              </a:rPr>
              <a:t>disease</a:t>
            </a:r>
            <a:endParaRPr sz="2450">
              <a:latin typeface="Corbel"/>
              <a:cs typeface="Corbel"/>
            </a:endParaRPr>
          </a:p>
        </p:txBody>
      </p:sp>
      <p:pic>
        <p:nvPicPr>
          <p:cNvPr id="4" name="object 4"/>
          <p:cNvPicPr/>
          <p:nvPr/>
        </p:nvPicPr>
        <p:blipFill>
          <a:blip r:embed="rId2" cstate="print"/>
          <a:stretch>
            <a:fillRect/>
          </a:stretch>
        </p:blipFill>
        <p:spPr>
          <a:xfrm>
            <a:off x="3924300" y="4000500"/>
            <a:ext cx="4629150" cy="285749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0700" y="110744"/>
            <a:ext cx="5988050" cy="1123315"/>
          </a:xfrm>
          <a:prstGeom prst="rect">
            <a:avLst/>
          </a:prstGeom>
        </p:spPr>
        <p:txBody>
          <a:bodyPr vert="horz" wrap="square" lIns="0" tIns="12700" rIns="0" bIns="0" rtlCol="0">
            <a:spAutoFit/>
          </a:bodyPr>
          <a:lstStyle/>
          <a:p>
            <a:pPr marL="12700" marR="5080">
              <a:lnSpc>
                <a:spcPct val="100000"/>
              </a:lnSpc>
              <a:spcBef>
                <a:spcPts val="100"/>
              </a:spcBef>
            </a:pPr>
            <a:r>
              <a:rPr b="0" dirty="0">
                <a:latin typeface="Corbel"/>
                <a:cs typeface="Corbel"/>
              </a:rPr>
              <a:t>The</a:t>
            </a:r>
            <a:r>
              <a:rPr b="0" spc="-15" dirty="0">
                <a:latin typeface="Corbel"/>
                <a:cs typeface="Corbel"/>
              </a:rPr>
              <a:t> </a:t>
            </a:r>
            <a:r>
              <a:rPr dirty="0"/>
              <a:t>high-sensitivity</a:t>
            </a:r>
            <a:r>
              <a:rPr spc="5" dirty="0"/>
              <a:t> </a:t>
            </a:r>
            <a:r>
              <a:rPr spc="-10" dirty="0"/>
              <a:t>C-reactive protein</a:t>
            </a:r>
          </a:p>
        </p:txBody>
      </p:sp>
      <p:sp>
        <p:nvSpPr>
          <p:cNvPr id="3" name="object 3"/>
          <p:cNvSpPr txBox="1"/>
          <p:nvPr/>
        </p:nvSpPr>
        <p:spPr>
          <a:xfrm>
            <a:off x="596900" y="1260093"/>
            <a:ext cx="7791450" cy="3439795"/>
          </a:xfrm>
          <a:prstGeom prst="rect">
            <a:avLst/>
          </a:prstGeom>
        </p:spPr>
        <p:txBody>
          <a:bodyPr vert="horz" wrap="square" lIns="0" tIns="12065" rIns="0" bIns="0" rtlCol="0">
            <a:spAutoFit/>
          </a:bodyPr>
          <a:lstStyle/>
          <a:p>
            <a:pPr marL="355600" indent="-343535">
              <a:lnSpc>
                <a:spcPct val="100000"/>
              </a:lnSpc>
              <a:spcBef>
                <a:spcPts val="95"/>
              </a:spcBef>
              <a:buFont typeface="Arial"/>
              <a:buChar char="•"/>
              <a:tabLst>
                <a:tab pos="355600" algn="l"/>
                <a:tab pos="356235" algn="l"/>
              </a:tabLst>
            </a:pPr>
            <a:r>
              <a:rPr sz="2800" dirty="0">
                <a:latin typeface="Corbel"/>
                <a:cs typeface="Corbel"/>
              </a:rPr>
              <a:t>Acute</a:t>
            </a:r>
            <a:r>
              <a:rPr sz="2800" spc="-60" dirty="0">
                <a:latin typeface="Corbel"/>
                <a:cs typeface="Corbel"/>
              </a:rPr>
              <a:t> </a:t>
            </a:r>
            <a:r>
              <a:rPr sz="2800" dirty="0">
                <a:latin typeface="Corbel"/>
                <a:cs typeface="Corbel"/>
              </a:rPr>
              <a:t>phase</a:t>
            </a:r>
            <a:r>
              <a:rPr sz="2800" spc="-65" dirty="0">
                <a:latin typeface="Corbel"/>
                <a:cs typeface="Corbel"/>
              </a:rPr>
              <a:t> </a:t>
            </a:r>
            <a:r>
              <a:rPr sz="2800" dirty="0">
                <a:latin typeface="Corbel"/>
                <a:cs typeface="Corbel"/>
              </a:rPr>
              <a:t>reactant</a:t>
            </a:r>
            <a:r>
              <a:rPr sz="2800" spc="-40" dirty="0">
                <a:latin typeface="Corbel"/>
                <a:cs typeface="Corbel"/>
              </a:rPr>
              <a:t> </a:t>
            </a:r>
            <a:r>
              <a:rPr sz="2800" dirty="0">
                <a:latin typeface="Corbel"/>
                <a:cs typeface="Corbel"/>
              </a:rPr>
              <a:t>(</a:t>
            </a:r>
            <a:r>
              <a:rPr sz="2800" spc="-70" dirty="0">
                <a:latin typeface="Corbel"/>
                <a:cs typeface="Corbel"/>
              </a:rPr>
              <a:t> </a:t>
            </a:r>
            <a:r>
              <a:rPr sz="2800" spc="-10" dirty="0">
                <a:latin typeface="Corbel"/>
                <a:cs typeface="Corbel"/>
              </a:rPr>
              <a:t>inflammatory</a:t>
            </a:r>
            <a:r>
              <a:rPr sz="2800" spc="-35" dirty="0">
                <a:latin typeface="Corbel"/>
                <a:cs typeface="Corbel"/>
              </a:rPr>
              <a:t> </a:t>
            </a:r>
            <a:r>
              <a:rPr sz="2800" spc="-10" dirty="0">
                <a:latin typeface="Corbel"/>
                <a:cs typeface="Corbel"/>
              </a:rPr>
              <a:t>marker)</a:t>
            </a:r>
            <a:endParaRPr sz="2800">
              <a:latin typeface="Corbel"/>
              <a:cs typeface="Corbel"/>
            </a:endParaRPr>
          </a:p>
          <a:p>
            <a:pPr marL="355600" marR="5080" indent="-343535">
              <a:lnSpc>
                <a:spcPct val="100000"/>
              </a:lnSpc>
              <a:buFont typeface="Arial"/>
              <a:buChar char="•"/>
              <a:tabLst>
                <a:tab pos="355600" algn="l"/>
                <a:tab pos="356235" algn="l"/>
              </a:tabLst>
            </a:pPr>
            <a:r>
              <a:rPr sz="2800" dirty="0">
                <a:latin typeface="Corbel"/>
                <a:cs typeface="Corbel"/>
              </a:rPr>
              <a:t>CRP</a:t>
            </a:r>
            <a:r>
              <a:rPr sz="2800" spc="-60" dirty="0">
                <a:latin typeface="Corbel"/>
                <a:cs typeface="Corbel"/>
              </a:rPr>
              <a:t> </a:t>
            </a:r>
            <a:r>
              <a:rPr sz="2800" dirty="0">
                <a:latin typeface="Corbel"/>
                <a:cs typeface="Corbel"/>
              </a:rPr>
              <a:t>level</a:t>
            </a:r>
            <a:r>
              <a:rPr sz="2800" spc="-65" dirty="0">
                <a:latin typeface="Corbel"/>
                <a:cs typeface="Corbel"/>
              </a:rPr>
              <a:t> </a:t>
            </a:r>
            <a:r>
              <a:rPr sz="2800" dirty="0">
                <a:latin typeface="Corbel"/>
                <a:cs typeface="Corbel"/>
              </a:rPr>
              <a:t>has</a:t>
            </a:r>
            <a:r>
              <a:rPr sz="2800" spc="-65" dirty="0">
                <a:latin typeface="Corbel"/>
                <a:cs typeface="Corbel"/>
              </a:rPr>
              <a:t> </a:t>
            </a:r>
            <a:r>
              <a:rPr sz="2800" dirty="0">
                <a:latin typeface="Corbel"/>
                <a:cs typeface="Corbel"/>
              </a:rPr>
              <a:t>been</a:t>
            </a:r>
            <a:r>
              <a:rPr sz="2800" spc="-65" dirty="0">
                <a:latin typeface="Corbel"/>
                <a:cs typeface="Corbel"/>
              </a:rPr>
              <a:t> </a:t>
            </a:r>
            <a:r>
              <a:rPr sz="2800" dirty="0">
                <a:latin typeface="Corbel"/>
                <a:cs typeface="Corbel"/>
              </a:rPr>
              <a:t>proposed</a:t>
            </a:r>
            <a:r>
              <a:rPr sz="2800" spc="-55" dirty="0">
                <a:latin typeface="Corbel"/>
                <a:cs typeface="Corbel"/>
              </a:rPr>
              <a:t> </a:t>
            </a:r>
            <a:r>
              <a:rPr sz="2800" dirty="0">
                <a:latin typeface="Corbel"/>
                <a:cs typeface="Corbel"/>
              </a:rPr>
              <a:t>as</a:t>
            </a:r>
            <a:r>
              <a:rPr sz="2800" spc="-55" dirty="0">
                <a:latin typeface="Corbel"/>
                <a:cs typeface="Corbel"/>
              </a:rPr>
              <a:t> </a:t>
            </a:r>
            <a:r>
              <a:rPr sz="2800" dirty="0">
                <a:latin typeface="Corbel"/>
                <a:cs typeface="Corbel"/>
              </a:rPr>
              <a:t>biomarker</a:t>
            </a:r>
            <a:r>
              <a:rPr sz="2800" spc="-40" dirty="0">
                <a:latin typeface="Corbel"/>
                <a:cs typeface="Corbel"/>
              </a:rPr>
              <a:t> </a:t>
            </a:r>
            <a:r>
              <a:rPr sz="2800" dirty="0">
                <a:latin typeface="Corbel"/>
                <a:cs typeface="Corbel"/>
              </a:rPr>
              <a:t>for</a:t>
            </a:r>
            <a:r>
              <a:rPr sz="2800" spc="-80" dirty="0">
                <a:latin typeface="Corbel"/>
                <a:cs typeface="Corbel"/>
              </a:rPr>
              <a:t> </a:t>
            </a:r>
            <a:r>
              <a:rPr sz="2800" spc="-25" dirty="0">
                <a:latin typeface="Corbel"/>
                <a:cs typeface="Corbel"/>
              </a:rPr>
              <a:t>CVD </a:t>
            </a:r>
            <a:r>
              <a:rPr sz="2800" dirty="0">
                <a:latin typeface="Corbel"/>
                <a:cs typeface="Corbel"/>
              </a:rPr>
              <a:t>and</a:t>
            </a:r>
            <a:r>
              <a:rPr sz="2800" spc="-50" dirty="0">
                <a:latin typeface="Corbel"/>
                <a:cs typeface="Corbel"/>
              </a:rPr>
              <a:t> </a:t>
            </a:r>
            <a:r>
              <a:rPr sz="2800" dirty="0">
                <a:latin typeface="Corbel"/>
                <a:cs typeface="Corbel"/>
              </a:rPr>
              <a:t>CAD</a:t>
            </a:r>
            <a:r>
              <a:rPr sz="2800" spc="-45" dirty="0">
                <a:latin typeface="Corbel"/>
                <a:cs typeface="Corbel"/>
              </a:rPr>
              <a:t> </a:t>
            </a:r>
            <a:r>
              <a:rPr sz="2800" dirty="0">
                <a:latin typeface="Corbel"/>
                <a:cs typeface="Corbel"/>
              </a:rPr>
              <a:t>risk</a:t>
            </a:r>
            <a:r>
              <a:rPr sz="2800" spc="-45" dirty="0">
                <a:latin typeface="Corbel"/>
                <a:cs typeface="Corbel"/>
              </a:rPr>
              <a:t> </a:t>
            </a:r>
            <a:r>
              <a:rPr sz="2800" dirty="0">
                <a:latin typeface="Corbel"/>
                <a:cs typeface="Corbel"/>
              </a:rPr>
              <a:t>prediction</a:t>
            </a:r>
            <a:r>
              <a:rPr sz="2800" spc="-35" dirty="0">
                <a:latin typeface="Corbel"/>
                <a:cs typeface="Corbel"/>
              </a:rPr>
              <a:t> </a:t>
            </a:r>
            <a:r>
              <a:rPr sz="2800" dirty="0">
                <a:latin typeface="Corbel"/>
                <a:cs typeface="Corbel"/>
              </a:rPr>
              <a:t>and</a:t>
            </a:r>
            <a:r>
              <a:rPr sz="2800" spc="-50" dirty="0">
                <a:latin typeface="Corbel"/>
                <a:cs typeface="Corbel"/>
              </a:rPr>
              <a:t> </a:t>
            </a:r>
            <a:r>
              <a:rPr sz="2800" dirty="0">
                <a:latin typeface="Corbel"/>
                <a:cs typeface="Corbel"/>
              </a:rPr>
              <a:t>as</a:t>
            </a:r>
            <a:r>
              <a:rPr sz="2800" spc="-35" dirty="0">
                <a:latin typeface="Corbel"/>
                <a:cs typeface="Corbel"/>
              </a:rPr>
              <a:t> </a:t>
            </a:r>
            <a:r>
              <a:rPr sz="2800" dirty="0">
                <a:latin typeface="Corbel"/>
                <a:cs typeface="Corbel"/>
              </a:rPr>
              <a:t>a</a:t>
            </a:r>
            <a:r>
              <a:rPr sz="2800" spc="-40" dirty="0">
                <a:latin typeface="Corbel"/>
                <a:cs typeface="Corbel"/>
              </a:rPr>
              <a:t> </a:t>
            </a:r>
            <a:r>
              <a:rPr sz="2800" spc="-10" dirty="0">
                <a:latin typeface="Corbel"/>
                <a:cs typeface="Corbel"/>
              </a:rPr>
              <a:t>selection</a:t>
            </a:r>
            <a:r>
              <a:rPr sz="2800" spc="-55" dirty="0">
                <a:latin typeface="Corbel"/>
                <a:cs typeface="Corbel"/>
              </a:rPr>
              <a:t> </a:t>
            </a:r>
            <a:r>
              <a:rPr sz="2800" spc="-10" dirty="0">
                <a:latin typeface="Corbel"/>
                <a:cs typeface="Corbel"/>
              </a:rPr>
              <a:t>marker </a:t>
            </a:r>
            <a:r>
              <a:rPr sz="2800" dirty="0">
                <a:latin typeface="Corbel"/>
                <a:cs typeface="Corbel"/>
              </a:rPr>
              <a:t>for</a:t>
            </a:r>
            <a:r>
              <a:rPr sz="2800" spc="-80" dirty="0">
                <a:latin typeface="Corbel"/>
                <a:cs typeface="Corbel"/>
              </a:rPr>
              <a:t> </a:t>
            </a:r>
            <a:r>
              <a:rPr sz="2800" dirty="0">
                <a:latin typeface="Corbel"/>
                <a:cs typeface="Corbel"/>
              </a:rPr>
              <a:t>initiating</a:t>
            </a:r>
            <a:r>
              <a:rPr sz="2800" spc="-60" dirty="0">
                <a:latin typeface="Corbel"/>
                <a:cs typeface="Corbel"/>
              </a:rPr>
              <a:t> </a:t>
            </a:r>
            <a:r>
              <a:rPr sz="2800" dirty="0">
                <a:latin typeface="Corbel"/>
                <a:cs typeface="Corbel"/>
              </a:rPr>
              <a:t>statin</a:t>
            </a:r>
            <a:r>
              <a:rPr sz="2800" spc="-55" dirty="0">
                <a:latin typeface="Corbel"/>
                <a:cs typeface="Corbel"/>
              </a:rPr>
              <a:t> </a:t>
            </a:r>
            <a:r>
              <a:rPr sz="2800" spc="-10" dirty="0">
                <a:latin typeface="Corbel"/>
                <a:cs typeface="Corbel"/>
              </a:rPr>
              <a:t>treatment.</a:t>
            </a:r>
            <a:endParaRPr sz="2800">
              <a:latin typeface="Corbel"/>
              <a:cs typeface="Corbel"/>
            </a:endParaRPr>
          </a:p>
          <a:p>
            <a:pPr marL="469900" marR="171450" indent="-457834">
              <a:lnSpc>
                <a:spcPct val="100000"/>
              </a:lnSpc>
              <a:buFont typeface="Arial"/>
              <a:buChar char="•"/>
              <a:tabLst>
                <a:tab pos="469900" algn="l"/>
                <a:tab pos="470534" algn="l"/>
              </a:tabLst>
            </a:pPr>
            <a:r>
              <a:rPr sz="2800" dirty="0">
                <a:latin typeface="Corbel"/>
                <a:cs typeface="Corbel"/>
              </a:rPr>
              <a:t>More</a:t>
            </a:r>
            <a:r>
              <a:rPr sz="2800" spc="-70" dirty="0">
                <a:latin typeface="Corbel"/>
                <a:cs typeface="Corbel"/>
              </a:rPr>
              <a:t> </a:t>
            </a:r>
            <a:r>
              <a:rPr sz="2800" dirty="0">
                <a:latin typeface="Corbel"/>
                <a:cs typeface="Corbel"/>
              </a:rPr>
              <a:t>than</a:t>
            </a:r>
            <a:r>
              <a:rPr sz="2800" spc="-55" dirty="0">
                <a:latin typeface="Corbel"/>
                <a:cs typeface="Corbel"/>
              </a:rPr>
              <a:t> </a:t>
            </a:r>
            <a:r>
              <a:rPr sz="2800" dirty="0">
                <a:latin typeface="Corbel"/>
                <a:cs typeface="Corbel"/>
              </a:rPr>
              <a:t>70%</a:t>
            </a:r>
            <a:r>
              <a:rPr sz="2800" spc="-60" dirty="0">
                <a:latin typeface="Corbel"/>
                <a:cs typeface="Corbel"/>
              </a:rPr>
              <a:t> </a:t>
            </a:r>
            <a:r>
              <a:rPr sz="2800" dirty="0">
                <a:latin typeface="Corbel"/>
                <a:cs typeface="Corbel"/>
              </a:rPr>
              <a:t>of</a:t>
            </a:r>
            <a:r>
              <a:rPr sz="2800" spc="-65" dirty="0">
                <a:latin typeface="Corbel"/>
                <a:cs typeface="Corbel"/>
              </a:rPr>
              <a:t> </a:t>
            </a:r>
            <a:r>
              <a:rPr sz="2800" dirty="0">
                <a:latin typeface="Corbel"/>
                <a:cs typeface="Corbel"/>
              </a:rPr>
              <a:t>obese</a:t>
            </a:r>
            <a:r>
              <a:rPr sz="2800" spc="-70" dirty="0">
                <a:latin typeface="Corbel"/>
                <a:cs typeface="Corbel"/>
              </a:rPr>
              <a:t> </a:t>
            </a:r>
            <a:r>
              <a:rPr sz="2800" dirty="0">
                <a:latin typeface="Corbel"/>
                <a:cs typeface="Corbel"/>
              </a:rPr>
              <a:t>women</a:t>
            </a:r>
            <a:r>
              <a:rPr sz="2800" spc="-70" dirty="0">
                <a:latin typeface="Corbel"/>
                <a:cs typeface="Corbel"/>
              </a:rPr>
              <a:t> </a:t>
            </a:r>
            <a:r>
              <a:rPr sz="2800" dirty="0">
                <a:latin typeface="Corbel"/>
                <a:cs typeface="Corbel"/>
              </a:rPr>
              <a:t>and</a:t>
            </a:r>
            <a:r>
              <a:rPr sz="2800" spc="-55" dirty="0">
                <a:latin typeface="Corbel"/>
                <a:cs typeface="Corbel"/>
              </a:rPr>
              <a:t> </a:t>
            </a:r>
            <a:r>
              <a:rPr sz="2800" dirty="0">
                <a:latin typeface="Corbel"/>
                <a:cs typeface="Corbel"/>
              </a:rPr>
              <a:t>more</a:t>
            </a:r>
            <a:r>
              <a:rPr sz="2800" spc="-65" dirty="0">
                <a:latin typeface="Corbel"/>
                <a:cs typeface="Corbel"/>
              </a:rPr>
              <a:t> </a:t>
            </a:r>
            <a:r>
              <a:rPr sz="2800" spc="-20" dirty="0">
                <a:latin typeface="Corbel"/>
                <a:cs typeface="Corbel"/>
              </a:rPr>
              <a:t>than </a:t>
            </a:r>
            <a:r>
              <a:rPr sz="2800" dirty="0">
                <a:latin typeface="Corbel"/>
                <a:cs typeface="Corbel"/>
              </a:rPr>
              <a:t>50%</a:t>
            </a:r>
            <a:r>
              <a:rPr sz="2800" spc="-65" dirty="0">
                <a:latin typeface="Corbel"/>
                <a:cs typeface="Corbel"/>
              </a:rPr>
              <a:t> </a:t>
            </a:r>
            <a:r>
              <a:rPr sz="2800" dirty="0">
                <a:latin typeface="Corbel"/>
                <a:cs typeface="Corbel"/>
              </a:rPr>
              <a:t>of</a:t>
            </a:r>
            <a:r>
              <a:rPr sz="2800" spc="-80" dirty="0">
                <a:latin typeface="Corbel"/>
                <a:cs typeface="Corbel"/>
              </a:rPr>
              <a:t> </a:t>
            </a:r>
            <a:r>
              <a:rPr sz="2800" dirty="0">
                <a:latin typeface="Corbel"/>
                <a:cs typeface="Corbel"/>
              </a:rPr>
              <a:t>obese</a:t>
            </a:r>
            <a:r>
              <a:rPr sz="2800" spc="-75" dirty="0">
                <a:latin typeface="Corbel"/>
                <a:cs typeface="Corbel"/>
              </a:rPr>
              <a:t> </a:t>
            </a:r>
            <a:r>
              <a:rPr sz="2800" dirty="0">
                <a:latin typeface="Corbel"/>
                <a:cs typeface="Corbel"/>
              </a:rPr>
              <a:t>men</a:t>
            </a:r>
            <a:r>
              <a:rPr sz="2800" spc="-50" dirty="0">
                <a:latin typeface="Corbel"/>
                <a:cs typeface="Corbel"/>
              </a:rPr>
              <a:t> </a:t>
            </a:r>
            <a:r>
              <a:rPr sz="2800" dirty="0">
                <a:latin typeface="Corbel"/>
                <a:cs typeface="Corbel"/>
              </a:rPr>
              <a:t>having</a:t>
            </a:r>
            <a:r>
              <a:rPr sz="2800" spc="-75" dirty="0">
                <a:latin typeface="Corbel"/>
                <a:cs typeface="Corbel"/>
              </a:rPr>
              <a:t> </a:t>
            </a:r>
            <a:r>
              <a:rPr sz="2800" dirty="0">
                <a:latin typeface="Corbel"/>
                <a:cs typeface="Corbel"/>
              </a:rPr>
              <a:t>elevated</a:t>
            </a:r>
            <a:r>
              <a:rPr sz="2800" spc="-75" dirty="0">
                <a:latin typeface="Corbel"/>
                <a:cs typeface="Corbel"/>
              </a:rPr>
              <a:t> </a:t>
            </a:r>
            <a:r>
              <a:rPr sz="2800" dirty="0">
                <a:latin typeface="Corbel"/>
                <a:cs typeface="Corbel"/>
              </a:rPr>
              <a:t>levels</a:t>
            </a:r>
            <a:r>
              <a:rPr sz="2800" spc="-70" dirty="0">
                <a:latin typeface="Corbel"/>
                <a:cs typeface="Corbel"/>
              </a:rPr>
              <a:t> </a:t>
            </a:r>
            <a:r>
              <a:rPr sz="2800" dirty="0">
                <a:latin typeface="Corbel"/>
                <a:cs typeface="Corbel"/>
              </a:rPr>
              <a:t>of</a:t>
            </a:r>
            <a:r>
              <a:rPr sz="2800" spc="-70" dirty="0">
                <a:latin typeface="Corbel"/>
                <a:cs typeface="Corbel"/>
              </a:rPr>
              <a:t> </a:t>
            </a:r>
            <a:r>
              <a:rPr sz="2800" spc="-20" dirty="0">
                <a:latin typeface="Corbel"/>
                <a:cs typeface="Corbel"/>
              </a:rPr>
              <a:t>CRP.</a:t>
            </a:r>
            <a:endParaRPr sz="2800">
              <a:latin typeface="Corbel"/>
              <a:cs typeface="Corbel"/>
            </a:endParaRPr>
          </a:p>
          <a:p>
            <a:pPr marL="469900" marR="374015" indent="-457834">
              <a:lnSpc>
                <a:spcPct val="100000"/>
              </a:lnSpc>
              <a:spcBef>
                <a:spcPts val="5"/>
              </a:spcBef>
              <a:buFont typeface="Arial"/>
              <a:buChar char="•"/>
              <a:tabLst>
                <a:tab pos="469900" algn="l"/>
                <a:tab pos="470534" algn="l"/>
              </a:tabLst>
            </a:pPr>
            <a:r>
              <a:rPr sz="2800" dirty="0">
                <a:latin typeface="Corbel"/>
                <a:cs typeface="Corbel"/>
              </a:rPr>
              <a:t>Smokers</a:t>
            </a:r>
            <a:r>
              <a:rPr sz="2800" spc="-65" dirty="0">
                <a:latin typeface="Corbel"/>
                <a:cs typeface="Corbel"/>
              </a:rPr>
              <a:t> </a:t>
            </a:r>
            <a:r>
              <a:rPr sz="2800" dirty="0">
                <a:latin typeface="Corbel"/>
                <a:cs typeface="Corbel"/>
              </a:rPr>
              <a:t>have</a:t>
            </a:r>
            <a:r>
              <a:rPr sz="2800" spc="-75" dirty="0">
                <a:latin typeface="Corbel"/>
                <a:cs typeface="Corbel"/>
              </a:rPr>
              <a:t> </a:t>
            </a:r>
            <a:r>
              <a:rPr sz="2800" dirty="0">
                <a:latin typeface="Corbel"/>
                <a:cs typeface="Corbel"/>
              </a:rPr>
              <a:t>38%</a:t>
            </a:r>
            <a:r>
              <a:rPr sz="2800" spc="-70" dirty="0">
                <a:latin typeface="Corbel"/>
                <a:cs typeface="Corbel"/>
              </a:rPr>
              <a:t> </a:t>
            </a:r>
            <a:r>
              <a:rPr sz="2800" dirty="0">
                <a:latin typeface="Corbel"/>
                <a:cs typeface="Corbel"/>
              </a:rPr>
              <a:t>higher</a:t>
            </a:r>
            <a:r>
              <a:rPr sz="2800" spc="-80" dirty="0">
                <a:latin typeface="Corbel"/>
                <a:cs typeface="Corbel"/>
              </a:rPr>
              <a:t> </a:t>
            </a:r>
            <a:r>
              <a:rPr sz="2800" dirty="0">
                <a:latin typeface="Corbel"/>
                <a:cs typeface="Corbel"/>
              </a:rPr>
              <a:t>CRP</a:t>
            </a:r>
            <a:r>
              <a:rPr sz="2800" spc="-60" dirty="0">
                <a:latin typeface="Corbel"/>
                <a:cs typeface="Corbel"/>
              </a:rPr>
              <a:t> </a:t>
            </a:r>
            <a:r>
              <a:rPr sz="2800" dirty="0">
                <a:latin typeface="Corbel"/>
                <a:cs typeface="Corbel"/>
              </a:rPr>
              <a:t>levels</a:t>
            </a:r>
            <a:r>
              <a:rPr sz="2800" spc="-80" dirty="0">
                <a:latin typeface="Corbel"/>
                <a:cs typeface="Corbel"/>
              </a:rPr>
              <a:t> </a:t>
            </a:r>
            <a:r>
              <a:rPr sz="2800" dirty="0">
                <a:latin typeface="Corbel"/>
                <a:cs typeface="Corbel"/>
              </a:rPr>
              <a:t>than</a:t>
            </a:r>
            <a:r>
              <a:rPr sz="2800" spc="-70" dirty="0">
                <a:latin typeface="Corbel"/>
                <a:cs typeface="Corbel"/>
              </a:rPr>
              <a:t> </a:t>
            </a:r>
            <a:r>
              <a:rPr sz="2800" spc="-20" dirty="0">
                <a:latin typeface="Corbel"/>
                <a:cs typeface="Corbel"/>
              </a:rPr>
              <a:t>Non- </a:t>
            </a:r>
            <a:r>
              <a:rPr sz="2800" spc="-10" dirty="0">
                <a:latin typeface="Corbel"/>
                <a:cs typeface="Corbel"/>
              </a:rPr>
              <a:t>smokers</a:t>
            </a:r>
            <a:endParaRPr sz="2800">
              <a:latin typeface="Corbel"/>
              <a:cs typeface="Corbe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44981" y="496570"/>
            <a:ext cx="2064385" cy="574040"/>
          </a:xfrm>
          <a:prstGeom prst="rect">
            <a:avLst/>
          </a:prstGeom>
        </p:spPr>
        <p:txBody>
          <a:bodyPr vert="horz" wrap="square" lIns="0" tIns="12700" rIns="0" bIns="0" rtlCol="0">
            <a:spAutoFit/>
          </a:bodyPr>
          <a:lstStyle/>
          <a:p>
            <a:pPr marL="12700">
              <a:lnSpc>
                <a:spcPct val="100000"/>
              </a:lnSpc>
              <a:spcBef>
                <a:spcPts val="100"/>
              </a:spcBef>
            </a:pPr>
            <a:r>
              <a:rPr spc="-10" dirty="0"/>
              <a:t>Vitamin-</a:t>
            </a:r>
            <a:r>
              <a:rPr spc="-50" dirty="0"/>
              <a:t>D</a:t>
            </a:r>
          </a:p>
        </p:txBody>
      </p:sp>
      <p:sp>
        <p:nvSpPr>
          <p:cNvPr id="3" name="object 3"/>
          <p:cNvSpPr txBox="1"/>
          <p:nvPr/>
        </p:nvSpPr>
        <p:spPr>
          <a:xfrm>
            <a:off x="610311" y="1338453"/>
            <a:ext cx="7887970" cy="3013075"/>
          </a:xfrm>
          <a:prstGeom prst="rect">
            <a:avLst/>
          </a:prstGeom>
        </p:spPr>
        <p:txBody>
          <a:bodyPr vert="horz" wrap="square" lIns="0" tIns="12065" rIns="0" bIns="0" rtlCol="0">
            <a:spAutoFit/>
          </a:bodyPr>
          <a:lstStyle/>
          <a:p>
            <a:pPr marL="12700" marR="5080">
              <a:lnSpc>
                <a:spcPct val="100000"/>
              </a:lnSpc>
              <a:spcBef>
                <a:spcPts val="95"/>
              </a:spcBef>
            </a:pPr>
            <a:r>
              <a:rPr sz="2800" dirty="0">
                <a:latin typeface="Corbel"/>
                <a:cs typeface="Corbel"/>
              </a:rPr>
              <a:t>Low</a:t>
            </a:r>
            <a:r>
              <a:rPr sz="2800" spc="-70" dirty="0">
                <a:latin typeface="Corbel"/>
                <a:cs typeface="Corbel"/>
              </a:rPr>
              <a:t> </a:t>
            </a:r>
            <a:r>
              <a:rPr sz="2800" dirty="0">
                <a:latin typeface="Corbel"/>
                <a:cs typeface="Corbel"/>
              </a:rPr>
              <a:t>vitamin</a:t>
            </a:r>
            <a:r>
              <a:rPr sz="2800" spc="-50" dirty="0">
                <a:latin typeface="Corbel"/>
                <a:cs typeface="Corbel"/>
              </a:rPr>
              <a:t> </a:t>
            </a:r>
            <a:r>
              <a:rPr sz="2800" dirty="0">
                <a:latin typeface="Corbel"/>
                <a:cs typeface="Corbel"/>
              </a:rPr>
              <a:t>D</a:t>
            </a:r>
            <a:r>
              <a:rPr sz="2800" spc="-70" dirty="0">
                <a:latin typeface="Corbel"/>
                <a:cs typeface="Corbel"/>
              </a:rPr>
              <a:t> </a:t>
            </a:r>
            <a:r>
              <a:rPr sz="2800" dirty="0">
                <a:latin typeface="Corbel"/>
                <a:cs typeface="Corbel"/>
              </a:rPr>
              <a:t>levels</a:t>
            </a:r>
            <a:r>
              <a:rPr sz="2800" spc="-75" dirty="0">
                <a:latin typeface="Corbel"/>
                <a:cs typeface="Corbel"/>
              </a:rPr>
              <a:t> </a:t>
            </a:r>
            <a:r>
              <a:rPr sz="2800" dirty="0">
                <a:latin typeface="Corbel"/>
                <a:cs typeface="Corbel"/>
              </a:rPr>
              <a:t>are</a:t>
            </a:r>
            <a:r>
              <a:rPr sz="2800" spc="-65" dirty="0">
                <a:latin typeface="Corbel"/>
                <a:cs typeface="Corbel"/>
              </a:rPr>
              <a:t> </a:t>
            </a:r>
            <a:r>
              <a:rPr sz="2800" dirty="0">
                <a:latin typeface="Corbel"/>
                <a:cs typeface="Corbel"/>
              </a:rPr>
              <a:t>highly</a:t>
            </a:r>
            <a:r>
              <a:rPr sz="2800" spc="-70" dirty="0">
                <a:latin typeface="Corbel"/>
                <a:cs typeface="Corbel"/>
              </a:rPr>
              <a:t> </a:t>
            </a:r>
            <a:r>
              <a:rPr sz="2800" dirty="0">
                <a:latin typeface="Corbel"/>
                <a:cs typeface="Corbel"/>
              </a:rPr>
              <a:t>associated</a:t>
            </a:r>
            <a:r>
              <a:rPr sz="2800" spc="-45" dirty="0">
                <a:latin typeface="Corbel"/>
                <a:cs typeface="Corbel"/>
              </a:rPr>
              <a:t> </a:t>
            </a:r>
            <a:r>
              <a:rPr sz="2800" spc="-20" dirty="0">
                <a:latin typeface="Corbel"/>
                <a:cs typeface="Corbel"/>
              </a:rPr>
              <a:t>with </a:t>
            </a:r>
            <a:r>
              <a:rPr sz="2800" spc="-10" dirty="0">
                <a:latin typeface="Corbel"/>
                <a:cs typeface="Corbel"/>
              </a:rPr>
              <a:t>endothelial</a:t>
            </a:r>
            <a:r>
              <a:rPr sz="2800" spc="-70" dirty="0">
                <a:latin typeface="Corbel"/>
                <a:cs typeface="Corbel"/>
              </a:rPr>
              <a:t> </a:t>
            </a:r>
            <a:r>
              <a:rPr sz="2800" spc="-10" dirty="0">
                <a:latin typeface="Corbel"/>
                <a:cs typeface="Corbel"/>
              </a:rPr>
              <a:t>dysfunction,</a:t>
            </a:r>
            <a:r>
              <a:rPr sz="2800" spc="-55" dirty="0">
                <a:latin typeface="Corbel"/>
                <a:cs typeface="Corbel"/>
              </a:rPr>
              <a:t> </a:t>
            </a:r>
            <a:r>
              <a:rPr sz="2800" spc="-10" dirty="0">
                <a:latin typeface="Corbel"/>
                <a:cs typeface="Corbel"/>
              </a:rPr>
              <a:t>atherosclerosis,</a:t>
            </a:r>
            <a:r>
              <a:rPr sz="2800" spc="-35" dirty="0">
                <a:latin typeface="Corbel"/>
                <a:cs typeface="Corbel"/>
              </a:rPr>
              <a:t> </a:t>
            </a:r>
            <a:r>
              <a:rPr sz="2800" dirty="0">
                <a:latin typeface="Corbel"/>
                <a:cs typeface="Corbel"/>
              </a:rPr>
              <a:t>heart</a:t>
            </a:r>
            <a:r>
              <a:rPr sz="2800" spc="-55" dirty="0">
                <a:latin typeface="Corbel"/>
                <a:cs typeface="Corbel"/>
              </a:rPr>
              <a:t> </a:t>
            </a:r>
            <a:r>
              <a:rPr sz="2800" spc="-10" dirty="0">
                <a:latin typeface="Corbel"/>
                <a:cs typeface="Corbel"/>
              </a:rPr>
              <a:t>attack, </a:t>
            </a:r>
            <a:r>
              <a:rPr sz="2800" dirty="0">
                <a:latin typeface="Corbel"/>
                <a:cs typeface="Corbel"/>
              </a:rPr>
              <a:t>heart</a:t>
            </a:r>
            <a:r>
              <a:rPr sz="2800" spc="-55" dirty="0">
                <a:latin typeface="Corbel"/>
                <a:cs typeface="Corbel"/>
              </a:rPr>
              <a:t> </a:t>
            </a:r>
            <a:r>
              <a:rPr sz="2800" dirty="0">
                <a:latin typeface="Corbel"/>
                <a:cs typeface="Corbel"/>
              </a:rPr>
              <a:t>failure,</a:t>
            </a:r>
            <a:r>
              <a:rPr sz="2800" spc="-55" dirty="0">
                <a:latin typeface="Corbel"/>
                <a:cs typeface="Corbel"/>
              </a:rPr>
              <a:t> </a:t>
            </a:r>
            <a:r>
              <a:rPr sz="2800" dirty="0">
                <a:latin typeface="Corbel"/>
                <a:cs typeface="Corbel"/>
              </a:rPr>
              <a:t>stroke</a:t>
            </a:r>
            <a:r>
              <a:rPr sz="2800" spc="-50" dirty="0">
                <a:latin typeface="Corbel"/>
                <a:cs typeface="Corbel"/>
              </a:rPr>
              <a:t> </a:t>
            </a:r>
            <a:r>
              <a:rPr sz="2800" dirty="0">
                <a:latin typeface="Corbel"/>
                <a:cs typeface="Corbel"/>
              </a:rPr>
              <a:t>as</a:t>
            </a:r>
            <a:r>
              <a:rPr sz="2800" spc="-45" dirty="0">
                <a:latin typeface="Corbel"/>
                <a:cs typeface="Corbel"/>
              </a:rPr>
              <a:t> </a:t>
            </a:r>
            <a:r>
              <a:rPr sz="2800" dirty="0">
                <a:latin typeface="Corbel"/>
                <a:cs typeface="Corbel"/>
              </a:rPr>
              <a:t>well</a:t>
            </a:r>
            <a:r>
              <a:rPr sz="2800" spc="-65" dirty="0">
                <a:latin typeface="Corbel"/>
                <a:cs typeface="Corbel"/>
              </a:rPr>
              <a:t> </a:t>
            </a:r>
            <a:r>
              <a:rPr sz="2800" dirty="0">
                <a:latin typeface="Corbel"/>
                <a:cs typeface="Corbel"/>
              </a:rPr>
              <a:t>as</a:t>
            </a:r>
            <a:r>
              <a:rPr sz="2800" spc="-55" dirty="0">
                <a:latin typeface="Corbel"/>
                <a:cs typeface="Corbel"/>
              </a:rPr>
              <a:t> </a:t>
            </a:r>
            <a:r>
              <a:rPr sz="2800" dirty="0">
                <a:latin typeface="Corbel"/>
                <a:cs typeface="Corbel"/>
              </a:rPr>
              <a:t>silent</a:t>
            </a:r>
            <a:r>
              <a:rPr sz="2800" spc="-55" dirty="0">
                <a:latin typeface="Corbel"/>
                <a:cs typeface="Corbel"/>
              </a:rPr>
              <a:t> </a:t>
            </a:r>
            <a:r>
              <a:rPr sz="2800" dirty="0">
                <a:latin typeface="Corbel"/>
                <a:cs typeface="Corbel"/>
              </a:rPr>
              <a:t>and</a:t>
            </a:r>
            <a:r>
              <a:rPr sz="2800" spc="-45" dirty="0">
                <a:latin typeface="Corbel"/>
                <a:cs typeface="Corbel"/>
              </a:rPr>
              <a:t> </a:t>
            </a:r>
            <a:r>
              <a:rPr sz="2800" spc="-10" dirty="0">
                <a:latin typeface="Corbel"/>
                <a:cs typeface="Corbel"/>
              </a:rPr>
              <a:t>symptomatic </a:t>
            </a:r>
            <a:r>
              <a:rPr sz="2800" spc="-25" dirty="0">
                <a:latin typeface="Corbel"/>
                <a:cs typeface="Corbel"/>
              </a:rPr>
              <a:t>CAD</a:t>
            </a:r>
            <a:endParaRPr sz="2800">
              <a:latin typeface="Corbel"/>
              <a:cs typeface="Corbel"/>
            </a:endParaRPr>
          </a:p>
          <a:p>
            <a:pPr marL="12700" marR="349885" algn="just">
              <a:lnSpc>
                <a:spcPct val="100000"/>
              </a:lnSpc>
              <a:spcBef>
                <a:spcPts val="5"/>
              </a:spcBef>
              <a:buChar char="•"/>
              <a:tabLst>
                <a:tab pos="241300" algn="l"/>
              </a:tabLst>
            </a:pPr>
            <a:r>
              <a:rPr sz="2800" dirty="0">
                <a:latin typeface="Corbel"/>
                <a:cs typeface="Corbel"/>
              </a:rPr>
              <a:t>Vitamin</a:t>
            </a:r>
            <a:r>
              <a:rPr sz="2800" spc="-60" dirty="0">
                <a:latin typeface="Corbel"/>
                <a:cs typeface="Corbel"/>
              </a:rPr>
              <a:t> </a:t>
            </a:r>
            <a:r>
              <a:rPr sz="2800" dirty="0">
                <a:latin typeface="Corbel"/>
                <a:cs typeface="Corbel"/>
              </a:rPr>
              <a:t>D</a:t>
            </a:r>
            <a:r>
              <a:rPr sz="2800" spc="-65" dirty="0">
                <a:latin typeface="Corbel"/>
                <a:cs typeface="Corbel"/>
              </a:rPr>
              <a:t> </a:t>
            </a:r>
            <a:r>
              <a:rPr sz="2800" spc="-10" dirty="0">
                <a:latin typeface="Corbel"/>
                <a:cs typeface="Corbel"/>
              </a:rPr>
              <a:t>concentrations</a:t>
            </a:r>
            <a:r>
              <a:rPr sz="2800" spc="-70" dirty="0">
                <a:latin typeface="Corbel"/>
                <a:cs typeface="Corbel"/>
              </a:rPr>
              <a:t> </a:t>
            </a:r>
            <a:r>
              <a:rPr sz="2800" dirty="0">
                <a:latin typeface="Corbel"/>
                <a:cs typeface="Corbel"/>
              </a:rPr>
              <a:t>are</a:t>
            </a:r>
            <a:r>
              <a:rPr sz="2800" spc="-75" dirty="0">
                <a:latin typeface="Corbel"/>
                <a:cs typeface="Corbel"/>
              </a:rPr>
              <a:t> </a:t>
            </a:r>
            <a:r>
              <a:rPr sz="2800" dirty="0">
                <a:latin typeface="Corbel"/>
                <a:cs typeface="Corbel"/>
              </a:rPr>
              <a:t>inversely</a:t>
            </a:r>
            <a:r>
              <a:rPr sz="2800" spc="-85" dirty="0">
                <a:latin typeface="Corbel"/>
                <a:cs typeface="Corbel"/>
              </a:rPr>
              <a:t> </a:t>
            </a:r>
            <a:r>
              <a:rPr sz="2800" spc="-10" dirty="0">
                <a:latin typeface="Corbel"/>
                <a:cs typeface="Corbel"/>
              </a:rPr>
              <a:t>associated </a:t>
            </a:r>
            <a:r>
              <a:rPr sz="2800" dirty="0">
                <a:latin typeface="Corbel"/>
                <a:cs typeface="Corbel"/>
              </a:rPr>
              <a:t>with</a:t>
            </a:r>
            <a:r>
              <a:rPr sz="2800" spc="-70" dirty="0">
                <a:latin typeface="Corbel"/>
                <a:cs typeface="Corbel"/>
              </a:rPr>
              <a:t> </a:t>
            </a:r>
            <a:r>
              <a:rPr sz="2800" dirty="0">
                <a:latin typeface="Corbel"/>
                <a:cs typeface="Corbel"/>
              </a:rPr>
              <a:t>insulin</a:t>
            </a:r>
            <a:r>
              <a:rPr sz="2800" spc="-60" dirty="0">
                <a:latin typeface="Corbel"/>
                <a:cs typeface="Corbel"/>
              </a:rPr>
              <a:t> </a:t>
            </a:r>
            <a:r>
              <a:rPr sz="2800" dirty="0">
                <a:latin typeface="Corbel"/>
                <a:cs typeface="Corbel"/>
              </a:rPr>
              <a:t>resistance</a:t>
            </a:r>
            <a:r>
              <a:rPr sz="2800" spc="-55" dirty="0">
                <a:latin typeface="Corbel"/>
                <a:cs typeface="Corbel"/>
              </a:rPr>
              <a:t> </a:t>
            </a:r>
            <a:r>
              <a:rPr sz="2800" dirty="0">
                <a:latin typeface="Corbel"/>
                <a:cs typeface="Corbel"/>
              </a:rPr>
              <a:t>(IR)</a:t>
            </a:r>
            <a:r>
              <a:rPr sz="2800" spc="-75" dirty="0">
                <a:latin typeface="Corbel"/>
                <a:cs typeface="Corbel"/>
              </a:rPr>
              <a:t> </a:t>
            </a:r>
            <a:r>
              <a:rPr sz="2800" dirty="0">
                <a:latin typeface="Corbel"/>
                <a:cs typeface="Corbel"/>
              </a:rPr>
              <a:t>and</a:t>
            </a:r>
            <a:r>
              <a:rPr sz="2800" spc="-70" dirty="0">
                <a:latin typeface="Corbel"/>
                <a:cs typeface="Corbel"/>
              </a:rPr>
              <a:t> </a:t>
            </a:r>
            <a:r>
              <a:rPr sz="2800" dirty="0">
                <a:latin typeface="Corbel"/>
                <a:cs typeface="Corbel"/>
              </a:rPr>
              <a:t>metabolic</a:t>
            </a:r>
            <a:r>
              <a:rPr sz="2800" spc="-55" dirty="0">
                <a:latin typeface="Corbel"/>
                <a:cs typeface="Corbel"/>
              </a:rPr>
              <a:t> </a:t>
            </a:r>
            <a:r>
              <a:rPr sz="2800" spc="-10" dirty="0">
                <a:latin typeface="Corbel"/>
                <a:cs typeface="Corbel"/>
              </a:rPr>
              <a:t>syndrome (MS).</a:t>
            </a:r>
            <a:endParaRPr sz="2800">
              <a:latin typeface="Corbel"/>
              <a:cs typeface="Corbe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79397" y="290017"/>
            <a:ext cx="4162425" cy="514350"/>
          </a:xfrm>
          <a:prstGeom prst="rect">
            <a:avLst/>
          </a:prstGeom>
        </p:spPr>
        <p:txBody>
          <a:bodyPr vert="horz" wrap="square" lIns="0" tIns="13335" rIns="0" bIns="0" rtlCol="0">
            <a:spAutoFit/>
          </a:bodyPr>
          <a:lstStyle/>
          <a:p>
            <a:pPr marL="12700">
              <a:lnSpc>
                <a:spcPct val="100000"/>
              </a:lnSpc>
              <a:spcBef>
                <a:spcPts val="105"/>
              </a:spcBef>
            </a:pPr>
            <a:r>
              <a:rPr sz="3200" dirty="0"/>
              <a:t>Coronary</a:t>
            </a:r>
            <a:r>
              <a:rPr sz="3200" spc="-20" dirty="0"/>
              <a:t> </a:t>
            </a:r>
            <a:r>
              <a:rPr sz="3200" dirty="0"/>
              <a:t>Heart</a:t>
            </a:r>
            <a:r>
              <a:rPr sz="3200" spc="-35" dirty="0"/>
              <a:t> </a:t>
            </a:r>
            <a:r>
              <a:rPr sz="3200" spc="-10" dirty="0"/>
              <a:t>Disease</a:t>
            </a:r>
            <a:endParaRPr sz="3200" dirty="0"/>
          </a:p>
        </p:txBody>
      </p:sp>
      <p:pic>
        <p:nvPicPr>
          <p:cNvPr id="3" name="object 3"/>
          <p:cNvPicPr/>
          <p:nvPr/>
        </p:nvPicPr>
        <p:blipFill>
          <a:blip r:embed="rId2" cstate="print"/>
          <a:stretch>
            <a:fillRect/>
          </a:stretch>
        </p:blipFill>
        <p:spPr>
          <a:xfrm>
            <a:off x="1752600" y="4201045"/>
            <a:ext cx="5825871" cy="2589276"/>
          </a:xfrm>
          <a:prstGeom prst="rect">
            <a:avLst/>
          </a:prstGeom>
        </p:spPr>
      </p:pic>
      <p:sp>
        <p:nvSpPr>
          <p:cNvPr id="4" name="object 4"/>
          <p:cNvSpPr txBox="1"/>
          <p:nvPr/>
        </p:nvSpPr>
        <p:spPr>
          <a:xfrm>
            <a:off x="596900" y="837692"/>
            <a:ext cx="7621905" cy="3337560"/>
          </a:xfrm>
          <a:prstGeom prst="rect">
            <a:avLst/>
          </a:prstGeom>
        </p:spPr>
        <p:txBody>
          <a:bodyPr vert="horz" wrap="square" lIns="0" tIns="12065" rIns="0" bIns="0" rtlCol="0">
            <a:spAutoFit/>
          </a:bodyPr>
          <a:lstStyle/>
          <a:p>
            <a:pPr marL="469900" indent="-457834">
              <a:lnSpc>
                <a:spcPct val="100000"/>
              </a:lnSpc>
              <a:spcBef>
                <a:spcPts val="95"/>
              </a:spcBef>
              <a:buFont typeface="Arial"/>
              <a:buChar char="•"/>
              <a:tabLst>
                <a:tab pos="469900" algn="l"/>
                <a:tab pos="470534" algn="l"/>
              </a:tabLst>
            </a:pPr>
            <a:r>
              <a:rPr sz="2800" spc="-35" dirty="0">
                <a:latin typeface="Calibri"/>
                <a:cs typeface="Calibri"/>
              </a:rPr>
              <a:t>ATHEROSCLEROTIC</a:t>
            </a:r>
            <a:r>
              <a:rPr sz="2800" spc="-110" dirty="0">
                <a:latin typeface="Calibri"/>
                <a:cs typeface="Calibri"/>
              </a:rPr>
              <a:t> </a:t>
            </a:r>
            <a:r>
              <a:rPr sz="2800" dirty="0">
                <a:latin typeface="Calibri"/>
                <a:cs typeface="Calibri"/>
              </a:rPr>
              <a:t>HEART</a:t>
            </a:r>
            <a:r>
              <a:rPr sz="2800" spc="-85" dirty="0">
                <a:latin typeface="Calibri"/>
                <a:cs typeface="Calibri"/>
              </a:rPr>
              <a:t> </a:t>
            </a:r>
            <a:r>
              <a:rPr sz="2800" spc="-10" dirty="0">
                <a:latin typeface="Calibri"/>
                <a:cs typeface="Calibri"/>
              </a:rPr>
              <a:t>DISEASE</a:t>
            </a:r>
            <a:endParaRPr sz="2800">
              <a:latin typeface="Calibri"/>
              <a:cs typeface="Calibri"/>
            </a:endParaRPr>
          </a:p>
          <a:p>
            <a:pPr marL="469900" indent="-457834">
              <a:lnSpc>
                <a:spcPct val="100000"/>
              </a:lnSpc>
              <a:buFont typeface="Arial"/>
              <a:buChar char="•"/>
              <a:tabLst>
                <a:tab pos="469900" algn="l"/>
                <a:tab pos="470534" algn="l"/>
              </a:tabLst>
            </a:pPr>
            <a:r>
              <a:rPr sz="2800" spc="-10" dirty="0">
                <a:latin typeface="Calibri"/>
                <a:cs typeface="Calibri"/>
              </a:rPr>
              <a:t>CORONARY</a:t>
            </a:r>
            <a:r>
              <a:rPr sz="2800" spc="-145" dirty="0">
                <a:latin typeface="Calibri"/>
                <a:cs typeface="Calibri"/>
              </a:rPr>
              <a:t> </a:t>
            </a:r>
            <a:r>
              <a:rPr sz="2800" spc="-10" dirty="0">
                <a:latin typeface="Calibri"/>
                <a:cs typeface="Calibri"/>
              </a:rPr>
              <a:t>ATHEROSCLEROSIS</a:t>
            </a:r>
            <a:endParaRPr sz="2800">
              <a:latin typeface="Calibri"/>
              <a:cs typeface="Calibri"/>
            </a:endParaRPr>
          </a:p>
          <a:p>
            <a:pPr marL="469900" indent="-457834">
              <a:lnSpc>
                <a:spcPct val="100000"/>
              </a:lnSpc>
              <a:buFont typeface="Arial"/>
              <a:buChar char="•"/>
              <a:tabLst>
                <a:tab pos="469900" algn="l"/>
                <a:tab pos="470534" algn="l"/>
              </a:tabLst>
            </a:pPr>
            <a:r>
              <a:rPr sz="2800" spc="-10" dirty="0">
                <a:latin typeface="Calibri"/>
                <a:cs typeface="Calibri"/>
              </a:rPr>
              <a:t>CORONARY</a:t>
            </a:r>
            <a:r>
              <a:rPr sz="2800" spc="-145" dirty="0">
                <a:latin typeface="Calibri"/>
                <a:cs typeface="Calibri"/>
              </a:rPr>
              <a:t> </a:t>
            </a:r>
            <a:r>
              <a:rPr sz="2800" spc="-10" dirty="0">
                <a:latin typeface="Calibri"/>
                <a:cs typeface="Calibri"/>
              </a:rPr>
              <a:t>ARTERIOSCLEROSIS</a:t>
            </a:r>
            <a:endParaRPr sz="2800">
              <a:latin typeface="Calibri"/>
              <a:cs typeface="Calibri"/>
            </a:endParaRPr>
          </a:p>
          <a:p>
            <a:pPr marL="469900" indent="-457834">
              <a:lnSpc>
                <a:spcPct val="100000"/>
              </a:lnSpc>
              <a:buFont typeface="Arial"/>
              <a:buChar char="•"/>
              <a:tabLst>
                <a:tab pos="469900" algn="l"/>
                <a:tab pos="470534" algn="l"/>
              </a:tabLst>
            </a:pPr>
            <a:r>
              <a:rPr sz="2800" spc="-10" dirty="0">
                <a:latin typeface="Calibri"/>
                <a:cs typeface="Calibri"/>
              </a:rPr>
              <a:t>CORONARY</a:t>
            </a:r>
            <a:r>
              <a:rPr sz="2800" spc="-110" dirty="0">
                <a:latin typeface="Calibri"/>
                <a:cs typeface="Calibri"/>
              </a:rPr>
              <a:t> </a:t>
            </a:r>
            <a:r>
              <a:rPr sz="2800" spc="-10" dirty="0">
                <a:latin typeface="Calibri"/>
                <a:cs typeface="Calibri"/>
              </a:rPr>
              <a:t>ARTERY</a:t>
            </a:r>
            <a:r>
              <a:rPr sz="2800" spc="-135" dirty="0">
                <a:latin typeface="Calibri"/>
                <a:cs typeface="Calibri"/>
              </a:rPr>
              <a:t> </a:t>
            </a:r>
            <a:r>
              <a:rPr sz="2800" spc="-10" dirty="0">
                <a:latin typeface="Calibri"/>
                <a:cs typeface="Calibri"/>
              </a:rPr>
              <a:t>DISEASE</a:t>
            </a:r>
            <a:endParaRPr sz="2800">
              <a:latin typeface="Calibri"/>
              <a:cs typeface="Calibri"/>
            </a:endParaRPr>
          </a:p>
          <a:p>
            <a:pPr marL="165100" marR="5080">
              <a:lnSpc>
                <a:spcPct val="100000"/>
              </a:lnSpc>
              <a:spcBef>
                <a:spcPts val="1115"/>
              </a:spcBef>
            </a:pPr>
            <a:r>
              <a:rPr sz="3200" dirty="0">
                <a:latin typeface="Calibri"/>
                <a:cs typeface="Calibri"/>
              </a:rPr>
              <a:t>is</a:t>
            </a:r>
            <a:r>
              <a:rPr sz="3200" spc="-20" dirty="0">
                <a:latin typeface="Calibri"/>
                <a:cs typeface="Calibri"/>
              </a:rPr>
              <a:t> </a:t>
            </a:r>
            <a:r>
              <a:rPr sz="3200" dirty="0">
                <a:latin typeface="Calibri"/>
                <a:cs typeface="Calibri"/>
              </a:rPr>
              <a:t>the</a:t>
            </a:r>
            <a:r>
              <a:rPr sz="3200" spc="-15" dirty="0">
                <a:latin typeface="Calibri"/>
                <a:cs typeface="Calibri"/>
              </a:rPr>
              <a:t> </a:t>
            </a:r>
            <a:r>
              <a:rPr sz="3200" dirty="0">
                <a:latin typeface="Calibri"/>
                <a:cs typeface="Calibri"/>
              </a:rPr>
              <a:t>abnormal</a:t>
            </a:r>
            <a:r>
              <a:rPr sz="3200" spc="-10" dirty="0">
                <a:latin typeface="Calibri"/>
                <a:cs typeface="Calibri"/>
              </a:rPr>
              <a:t> </a:t>
            </a:r>
            <a:r>
              <a:rPr sz="3200" dirty="0">
                <a:latin typeface="Calibri"/>
                <a:cs typeface="Calibri"/>
              </a:rPr>
              <a:t>accumulation</a:t>
            </a:r>
            <a:r>
              <a:rPr sz="3200" spc="15" dirty="0">
                <a:latin typeface="Calibri"/>
                <a:cs typeface="Calibri"/>
              </a:rPr>
              <a:t> </a:t>
            </a:r>
            <a:r>
              <a:rPr sz="3200" dirty="0">
                <a:latin typeface="Calibri"/>
                <a:cs typeface="Calibri"/>
              </a:rPr>
              <a:t>of</a:t>
            </a:r>
            <a:r>
              <a:rPr sz="3200" spc="-15" dirty="0">
                <a:latin typeface="Calibri"/>
                <a:cs typeface="Calibri"/>
              </a:rPr>
              <a:t> </a:t>
            </a:r>
            <a:r>
              <a:rPr sz="3200" dirty="0">
                <a:latin typeface="Calibri"/>
                <a:cs typeface="Calibri"/>
              </a:rPr>
              <a:t>lipid</a:t>
            </a:r>
            <a:r>
              <a:rPr sz="3200" spc="5" dirty="0">
                <a:latin typeface="Calibri"/>
                <a:cs typeface="Calibri"/>
              </a:rPr>
              <a:t> </a:t>
            </a:r>
            <a:r>
              <a:rPr sz="3200" dirty="0">
                <a:latin typeface="Calibri"/>
                <a:cs typeface="Calibri"/>
              </a:rPr>
              <a:t>or</a:t>
            </a:r>
            <a:r>
              <a:rPr sz="3200" spc="-10" dirty="0">
                <a:latin typeface="Calibri"/>
                <a:cs typeface="Calibri"/>
              </a:rPr>
              <a:t> fatty </a:t>
            </a:r>
            <a:r>
              <a:rPr sz="3200" dirty="0">
                <a:latin typeface="Calibri"/>
                <a:cs typeface="Calibri"/>
              </a:rPr>
              <a:t>substances</a:t>
            </a:r>
            <a:r>
              <a:rPr sz="3200" spc="-60" dirty="0">
                <a:latin typeface="Calibri"/>
                <a:cs typeface="Calibri"/>
              </a:rPr>
              <a:t> </a:t>
            </a:r>
            <a:r>
              <a:rPr sz="3200" dirty="0">
                <a:latin typeface="Calibri"/>
                <a:cs typeface="Calibri"/>
              </a:rPr>
              <a:t>or</a:t>
            </a:r>
            <a:r>
              <a:rPr sz="3200" spc="-80" dirty="0">
                <a:latin typeface="Calibri"/>
                <a:cs typeface="Calibri"/>
              </a:rPr>
              <a:t> </a:t>
            </a:r>
            <a:r>
              <a:rPr sz="3200" dirty="0">
                <a:latin typeface="Calibri"/>
                <a:cs typeface="Calibri"/>
              </a:rPr>
              <a:t>fatty</a:t>
            </a:r>
            <a:r>
              <a:rPr sz="3200" spc="-75" dirty="0">
                <a:latin typeface="Calibri"/>
                <a:cs typeface="Calibri"/>
              </a:rPr>
              <a:t> </a:t>
            </a:r>
            <a:r>
              <a:rPr sz="3200" dirty="0">
                <a:latin typeface="Calibri"/>
                <a:cs typeface="Calibri"/>
              </a:rPr>
              <a:t>atheroma(plaque)</a:t>
            </a:r>
            <a:r>
              <a:rPr sz="3200" spc="-60" dirty="0">
                <a:latin typeface="Calibri"/>
                <a:cs typeface="Calibri"/>
              </a:rPr>
              <a:t> </a:t>
            </a:r>
            <a:r>
              <a:rPr sz="3200" dirty="0">
                <a:latin typeface="Calibri"/>
                <a:cs typeface="Calibri"/>
              </a:rPr>
              <a:t>in</a:t>
            </a:r>
            <a:r>
              <a:rPr sz="3200" spc="-65" dirty="0">
                <a:latin typeface="Calibri"/>
                <a:cs typeface="Calibri"/>
              </a:rPr>
              <a:t> </a:t>
            </a:r>
            <a:r>
              <a:rPr sz="3200" spc="-25" dirty="0">
                <a:latin typeface="Calibri"/>
                <a:cs typeface="Calibri"/>
              </a:rPr>
              <a:t>the </a:t>
            </a:r>
            <a:r>
              <a:rPr sz="3200" dirty="0">
                <a:latin typeface="Calibri"/>
                <a:cs typeface="Calibri"/>
              </a:rPr>
              <a:t>lumen</a:t>
            </a:r>
            <a:r>
              <a:rPr sz="3200" spc="-15" dirty="0">
                <a:latin typeface="Calibri"/>
                <a:cs typeface="Calibri"/>
              </a:rPr>
              <a:t> </a:t>
            </a:r>
            <a:r>
              <a:rPr sz="3200" dirty="0">
                <a:latin typeface="Calibri"/>
                <a:cs typeface="Calibri"/>
              </a:rPr>
              <a:t>of</a:t>
            </a:r>
            <a:r>
              <a:rPr sz="3200" spc="-30" dirty="0">
                <a:latin typeface="Calibri"/>
                <a:cs typeface="Calibri"/>
              </a:rPr>
              <a:t> </a:t>
            </a:r>
            <a:r>
              <a:rPr sz="3200" dirty="0">
                <a:latin typeface="Calibri"/>
                <a:cs typeface="Calibri"/>
              </a:rPr>
              <a:t>coronary</a:t>
            </a:r>
            <a:r>
              <a:rPr sz="3200" spc="-30" dirty="0">
                <a:latin typeface="Calibri"/>
                <a:cs typeface="Calibri"/>
              </a:rPr>
              <a:t> </a:t>
            </a:r>
            <a:r>
              <a:rPr sz="3200" spc="-10" dirty="0">
                <a:latin typeface="Calibri"/>
                <a:cs typeface="Calibri"/>
              </a:rPr>
              <a:t>artery</a:t>
            </a:r>
            <a:endParaRPr sz="3200">
              <a:latin typeface="Calibri"/>
              <a:cs typeface="Calibri"/>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25804" y="186639"/>
            <a:ext cx="3452495" cy="574675"/>
          </a:xfrm>
          <a:prstGeom prst="rect">
            <a:avLst/>
          </a:prstGeom>
        </p:spPr>
        <p:txBody>
          <a:bodyPr vert="horz" wrap="square" lIns="0" tIns="12700" rIns="0" bIns="0" rtlCol="0">
            <a:spAutoFit/>
          </a:bodyPr>
          <a:lstStyle/>
          <a:p>
            <a:pPr marL="12700">
              <a:lnSpc>
                <a:spcPct val="100000"/>
              </a:lnSpc>
              <a:spcBef>
                <a:spcPts val="100"/>
              </a:spcBef>
            </a:pPr>
            <a:r>
              <a:rPr dirty="0"/>
              <a:t>ABCDE</a:t>
            </a:r>
            <a:r>
              <a:rPr spc="-45" dirty="0"/>
              <a:t> </a:t>
            </a:r>
            <a:r>
              <a:rPr spc="-10" dirty="0"/>
              <a:t>Approach</a:t>
            </a:r>
          </a:p>
        </p:txBody>
      </p:sp>
      <p:pic>
        <p:nvPicPr>
          <p:cNvPr id="3" name="object 3"/>
          <p:cNvPicPr/>
          <p:nvPr/>
        </p:nvPicPr>
        <p:blipFill>
          <a:blip r:embed="rId2" cstate="print"/>
          <a:stretch>
            <a:fillRect/>
          </a:stretch>
        </p:blipFill>
        <p:spPr>
          <a:xfrm>
            <a:off x="1181100" y="726566"/>
            <a:ext cx="6057900" cy="510273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44981" y="496570"/>
            <a:ext cx="4949825" cy="574040"/>
          </a:xfrm>
          <a:prstGeom prst="rect">
            <a:avLst/>
          </a:prstGeom>
        </p:spPr>
        <p:txBody>
          <a:bodyPr vert="horz" wrap="square" lIns="0" tIns="12700" rIns="0" bIns="0" rtlCol="0">
            <a:spAutoFit/>
          </a:bodyPr>
          <a:lstStyle/>
          <a:p>
            <a:pPr marL="12700">
              <a:lnSpc>
                <a:spcPct val="100000"/>
              </a:lnSpc>
              <a:spcBef>
                <a:spcPts val="100"/>
              </a:spcBef>
            </a:pPr>
            <a:r>
              <a:rPr dirty="0"/>
              <a:t>Three</a:t>
            </a:r>
            <a:r>
              <a:rPr spc="-15" dirty="0"/>
              <a:t> </a:t>
            </a:r>
            <a:r>
              <a:rPr dirty="0"/>
              <a:t>Pronged</a:t>
            </a:r>
            <a:r>
              <a:rPr spc="-10" dirty="0"/>
              <a:t> Approach</a:t>
            </a:r>
          </a:p>
        </p:txBody>
      </p:sp>
      <p:pic>
        <p:nvPicPr>
          <p:cNvPr id="3" name="object 3"/>
          <p:cNvPicPr/>
          <p:nvPr/>
        </p:nvPicPr>
        <p:blipFill>
          <a:blip r:embed="rId2" cstate="print"/>
          <a:stretch>
            <a:fillRect/>
          </a:stretch>
        </p:blipFill>
        <p:spPr>
          <a:xfrm>
            <a:off x="1905000" y="1371561"/>
            <a:ext cx="5257800" cy="488886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44981" y="496570"/>
            <a:ext cx="2985135" cy="574040"/>
          </a:xfrm>
          <a:prstGeom prst="rect">
            <a:avLst/>
          </a:prstGeom>
        </p:spPr>
        <p:txBody>
          <a:bodyPr vert="horz" wrap="square" lIns="0" tIns="12700" rIns="0" bIns="0" rtlCol="0">
            <a:spAutoFit/>
          </a:bodyPr>
          <a:lstStyle/>
          <a:p>
            <a:pPr marL="12700">
              <a:lnSpc>
                <a:spcPct val="100000"/>
              </a:lnSpc>
              <a:spcBef>
                <a:spcPts val="100"/>
              </a:spcBef>
            </a:pPr>
            <a:r>
              <a:rPr dirty="0"/>
              <a:t>Individual</a:t>
            </a:r>
            <a:r>
              <a:rPr spc="-5" dirty="0"/>
              <a:t> </a:t>
            </a:r>
            <a:r>
              <a:rPr spc="-10" dirty="0"/>
              <a:t>level</a:t>
            </a:r>
          </a:p>
        </p:txBody>
      </p:sp>
      <p:pic>
        <p:nvPicPr>
          <p:cNvPr id="3" name="object 3"/>
          <p:cNvPicPr/>
          <p:nvPr/>
        </p:nvPicPr>
        <p:blipFill>
          <a:blip r:embed="rId2" cstate="print"/>
          <a:stretch>
            <a:fillRect/>
          </a:stretch>
        </p:blipFill>
        <p:spPr>
          <a:xfrm>
            <a:off x="623011" y="1367916"/>
            <a:ext cx="329184" cy="432815"/>
          </a:xfrm>
          <a:prstGeom prst="rect">
            <a:avLst/>
          </a:prstGeom>
        </p:spPr>
      </p:pic>
      <p:pic>
        <p:nvPicPr>
          <p:cNvPr id="4" name="object 4"/>
          <p:cNvPicPr/>
          <p:nvPr/>
        </p:nvPicPr>
        <p:blipFill>
          <a:blip r:embed="rId2" cstate="print"/>
          <a:stretch>
            <a:fillRect/>
          </a:stretch>
        </p:blipFill>
        <p:spPr>
          <a:xfrm>
            <a:off x="623011" y="2221738"/>
            <a:ext cx="329184" cy="432815"/>
          </a:xfrm>
          <a:prstGeom prst="rect">
            <a:avLst/>
          </a:prstGeom>
        </p:spPr>
      </p:pic>
      <p:pic>
        <p:nvPicPr>
          <p:cNvPr id="5" name="object 5"/>
          <p:cNvPicPr/>
          <p:nvPr/>
        </p:nvPicPr>
        <p:blipFill>
          <a:blip r:embed="rId2" cstate="print"/>
          <a:stretch>
            <a:fillRect/>
          </a:stretch>
        </p:blipFill>
        <p:spPr>
          <a:xfrm>
            <a:off x="623011" y="3075127"/>
            <a:ext cx="329184" cy="433120"/>
          </a:xfrm>
          <a:prstGeom prst="rect">
            <a:avLst/>
          </a:prstGeom>
        </p:spPr>
      </p:pic>
      <p:grpSp>
        <p:nvGrpSpPr>
          <p:cNvPr id="6" name="object 6"/>
          <p:cNvGrpSpPr/>
          <p:nvPr/>
        </p:nvGrpSpPr>
        <p:grpSpPr>
          <a:xfrm>
            <a:off x="623011" y="3928871"/>
            <a:ext cx="329565" cy="859790"/>
            <a:chOff x="623011" y="3928871"/>
            <a:chExt cx="329565" cy="859790"/>
          </a:xfrm>
        </p:grpSpPr>
        <p:pic>
          <p:nvPicPr>
            <p:cNvPr id="7" name="object 7"/>
            <p:cNvPicPr/>
            <p:nvPr/>
          </p:nvPicPr>
          <p:blipFill>
            <a:blip r:embed="rId2" cstate="print"/>
            <a:stretch>
              <a:fillRect/>
            </a:stretch>
          </p:blipFill>
          <p:spPr>
            <a:xfrm>
              <a:off x="623011" y="3928871"/>
              <a:ext cx="329184" cy="432815"/>
            </a:xfrm>
            <a:prstGeom prst="rect">
              <a:avLst/>
            </a:prstGeom>
          </p:spPr>
        </p:pic>
        <p:pic>
          <p:nvPicPr>
            <p:cNvPr id="8" name="object 8"/>
            <p:cNvPicPr/>
            <p:nvPr/>
          </p:nvPicPr>
          <p:blipFill>
            <a:blip r:embed="rId2" cstate="print"/>
            <a:stretch>
              <a:fillRect/>
            </a:stretch>
          </p:blipFill>
          <p:spPr>
            <a:xfrm>
              <a:off x="623011" y="4355541"/>
              <a:ext cx="329184" cy="433120"/>
            </a:xfrm>
            <a:prstGeom prst="rect">
              <a:avLst/>
            </a:prstGeom>
          </p:spPr>
        </p:pic>
      </p:grpSp>
      <p:sp>
        <p:nvSpPr>
          <p:cNvPr id="9" name="object 9"/>
          <p:cNvSpPr txBox="1">
            <a:spLocks noGrp="1"/>
          </p:cNvSpPr>
          <p:nvPr>
            <p:ph type="body" idx="1"/>
          </p:nvPr>
        </p:nvSpPr>
        <p:spPr>
          <a:prstGeom prst="rect">
            <a:avLst/>
          </a:prstGeom>
        </p:spPr>
        <p:txBody>
          <a:bodyPr vert="horz" wrap="square" lIns="0" tIns="12065" rIns="0" bIns="0" rtlCol="0">
            <a:spAutoFit/>
          </a:bodyPr>
          <a:lstStyle/>
          <a:p>
            <a:pPr marL="12700" marR="610870" indent="236220">
              <a:lnSpc>
                <a:spcPct val="100000"/>
              </a:lnSpc>
              <a:spcBef>
                <a:spcPts val="95"/>
              </a:spcBef>
            </a:pPr>
            <a:r>
              <a:rPr dirty="0"/>
              <a:t>Take</a:t>
            </a:r>
            <a:r>
              <a:rPr spc="-55" dirty="0"/>
              <a:t> </a:t>
            </a:r>
            <a:r>
              <a:rPr dirty="0"/>
              <a:t>moderate</a:t>
            </a:r>
            <a:r>
              <a:rPr spc="-60" dirty="0"/>
              <a:t> </a:t>
            </a:r>
            <a:r>
              <a:rPr dirty="0"/>
              <a:t>physical</a:t>
            </a:r>
            <a:r>
              <a:rPr spc="-55" dirty="0"/>
              <a:t> </a:t>
            </a:r>
            <a:r>
              <a:rPr dirty="0"/>
              <a:t>activity</a:t>
            </a:r>
            <a:r>
              <a:rPr spc="-60" dirty="0"/>
              <a:t> </a:t>
            </a:r>
            <a:r>
              <a:rPr dirty="0"/>
              <a:t>for</a:t>
            </a:r>
            <a:r>
              <a:rPr spc="-70" dirty="0"/>
              <a:t> </a:t>
            </a:r>
            <a:r>
              <a:rPr dirty="0"/>
              <a:t>a</a:t>
            </a:r>
            <a:r>
              <a:rPr spc="-65" dirty="0"/>
              <a:t> </a:t>
            </a:r>
            <a:r>
              <a:rPr dirty="0"/>
              <a:t>total</a:t>
            </a:r>
            <a:r>
              <a:rPr spc="-55" dirty="0"/>
              <a:t> </a:t>
            </a:r>
            <a:r>
              <a:rPr dirty="0"/>
              <a:t>of</a:t>
            </a:r>
            <a:r>
              <a:rPr spc="-70" dirty="0"/>
              <a:t> </a:t>
            </a:r>
            <a:r>
              <a:rPr spc="-25" dirty="0"/>
              <a:t>30 </a:t>
            </a:r>
            <a:r>
              <a:rPr dirty="0"/>
              <a:t>minutes</a:t>
            </a:r>
            <a:r>
              <a:rPr spc="-55" dirty="0"/>
              <a:t> </a:t>
            </a:r>
            <a:r>
              <a:rPr dirty="0"/>
              <a:t>on</a:t>
            </a:r>
            <a:r>
              <a:rPr spc="-60" dirty="0"/>
              <a:t> </a:t>
            </a:r>
            <a:r>
              <a:rPr dirty="0"/>
              <a:t>most</a:t>
            </a:r>
            <a:r>
              <a:rPr spc="-40" dirty="0"/>
              <a:t> </a:t>
            </a:r>
            <a:r>
              <a:rPr dirty="0"/>
              <a:t>days</a:t>
            </a:r>
            <a:r>
              <a:rPr spc="-50" dirty="0"/>
              <a:t> </a:t>
            </a:r>
            <a:r>
              <a:rPr dirty="0"/>
              <a:t>of</a:t>
            </a:r>
            <a:r>
              <a:rPr spc="-60" dirty="0"/>
              <a:t> </a:t>
            </a:r>
            <a:r>
              <a:rPr dirty="0"/>
              <a:t>the</a:t>
            </a:r>
            <a:r>
              <a:rPr spc="-55" dirty="0"/>
              <a:t> </a:t>
            </a:r>
            <a:r>
              <a:rPr spc="-10" dirty="0"/>
              <a:t>week.</a:t>
            </a:r>
          </a:p>
          <a:p>
            <a:pPr marL="12700" marR="230504" indent="236220">
              <a:lnSpc>
                <a:spcPct val="100000"/>
              </a:lnSpc>
            </a:pPr>
            <a:r>
              <a:rPr dirty="0"/>
              <a:t>Avoid</a:t>
            </a:r>
            <a:r>
              <a:rPr spc="-80" dirty="0"/>
              <a:t> </a:t>
            </a:r>
            <a:r>
              <a:rPr dirty="0"/>
              <a:t>tobacco</a:t>
            </a:r>
            <a:r>
              <a:rPr spc="-70" dirty="0"/>
              <a:t> </a:t>
            </a:r>
            <a:r>
              <a:rPr dirty="0"/>
              <a:t>use</a:t>
            </a:r>
            <a:r>
              <a:rPr spc="-70" dirty="0"/>
              <a:t> </a:t>
            </a:r>
            <a:r>
              <a:rPr dirty="0"/>
              <a:t>and</a:t>
            </a:r>
            <a:r>
              <a:rPr spc="-55" dirty="0"/>
              <a:t> </a:t>
            </a:r>
            <a:r>
              <a:rPr dirty="0"/>
              <a:t>exposure</a:t>
            </a:r>
            <a:r>
              <a:rPr spc="-70" dirty="0"/>
              <a:t> </a:t>
            </a:r>
            <a:r>
              <a:rPr dirty="0"/>
              <a:t>to</a:t>
            </a:r>
            <a:r>
              <a:rPr spc="-65" dirty="0"/>
              <a:t> </a:t>
            </a:r>
            <a:r>
              <a:rPr spc="-10" dirty="0"/>
              <a:t>environmental </a:t>
            </a:r>
            <a:r>
              <a:rPr dirty="0"/>
              <a:t>smoke;</a:t>
            </a:r>
            <a:r>
              <a:rPr spc="-45" dirty="0"/>
              <a:t> </a:t>
            </a:r>
            <a:r>
              <a:rPr dirty="0"/>
              <a:t>make</a:t>
            </a:r>
            <a:r>
              <a:rPr spc="-40" dirty="0"/>
              <a:t> </a:t>
            </a:r>
            <a:r>
              <a:rPr dirty="0"/>
              <a:t>plans</a:t>
            </a:r>
            <a:r>
              <a:rPr spc="-40" dirty="0"/>
              <a:t> </a:t>
            </a:r>
            <a:r>
              <a:rPr dirty="0"/>
              <a:t>to</a:t>
            </a:r>
            <a:r>
              <a:rPr spc="-65" dirty="0"/>
              <a:t> </a:t>
            </a:r>
            <a:r>
              <a:rPr dirty="0"/>
              <a:t>quit</a:t>
            </a:r>
            <a:r>
              <a:rPr spc="-60" dirty="0"/>
              <a:t> </a:t>
            </a:r>
            <a:r>
              <a:rPr dirty="0"/>
              <a:t>if</a:t>
            </a:r>
            <a:r>
              <a:rPr spc="-60" dirty="0"/>
              <a:t> </a:t>
            </a:r>
            <a:r>
              <a:rPr dirty="0"/>
              <a:t>you</a:t>
            </a:r>
            <a:r>
              <a:rPr spc="-60" dirty="0"/>
              <a:t> </a:t>
            </a:r>
            <a:r>
              <a:rPr dirty="0"/>
              <a:t>already</a:t>
            </a:r>
            <a:r>
              <a:rPr spc="-60" dirty="0"/>
              <a:t> </a:t>
            </a:r>
            <a:r>
              <a:rPr spc="-10" dirty="0"/>
              <a:t>smoke.</a:t>
            </a:r>
          </a:p>
          <a:p>
            <a:pPr marL="12700" marR="5080" indent="236220">
              <a:lnSpc>
                <a:spcPct val="100000"/>
              </a:lnSpc>
              <a:spcBef>
                <a:spcPts val="5"/>
              </a:spcBef>
            </a:pPr>
            <a:r>
              <a:rPr dirty="0"/>
              <a:t>Diet:</a:t>
            </a:r>
            <a:r>
              <a:rPr spc="-80" dirty="0"/>
              <a:t> </a:t>
            </a:r>
            <a:r>
              <a:rPr dirty="0"/>
              <a:t>fruits,</a:t>
            </a:r>
            <a:r>
              <a:rPr spc="-80" dirty="0"/>
              <a:t> </a:t>
            </a:r>
            <a:r>
              <a:rPr dirty="0"/>
              <a:t>vegetables</a:t>
            </a:r>
            <a:r>
              <a:rPr spc="-85" dirty="0"/>
              <a:t> </a:t>
            </a:r>
            <a:r>
              <a:rPr dirty="0"/>
              <a:t>and</a:t>
            </a:r>
            <a:r>
              <a:rPr spc="-80" dirty="0"/>
              <a:t> </a:t>
            </a:r>
            <a:r>
              <a:rPr dirty="0"/>
              <a:t>avoid</a:t>
            </a:r>
            <a:r>
              <a:rPr spc="-80" dirty="0"/>
              <a:t> </a:t>
            </a:r>
            <a:r>
              <a:rPr dirty="0"/>
              <a:t>saturated</a:t>
            </a:r>
            <a:r>
              <a:rPr spc="-65" dirty="0"/>
              <a:t> </a:t>
            </a:r>
            <a:r>
              <a:rPr dirty="0"/>
              <a:t>fats</a:t>
            </a:r>
            <a:r>
              <a:rPr spc="-70" dirty="0"/>
              <a:t> </a:t>
            </a:r>
            <a:r>
              <a:rPr spc="-25" dirty="0"/>
              <a:t>and </a:t>
            </a:r>
            <a:r>
              <a:rPr spc="-10" dirty="0"/>
              <a:t>caloriedense</a:t>
            </a:r>
            <a:r>
              <a:rPr spc="-60" dirty="0"/>
              <a:t> </a:t>
            </a:r>
            <a:r>
              <a:rPr spc="-10" dirty="0"/>
              <a:t>meals.</a:t>
            </a:r>
          </a:p>
          <a:p>
            <a:pPr marL="248920" marR="2719070">
              <a:lnSpc>
                <a:spcPct val="100000"/>
              </a:lnSpc>
            </a:pPr>
            <a:r>
              <a:rPr dirty="0"/>
              <a:t>Maintain</a:t>
            </a:r>
            <a:r>
              <a:rPr spc="-60" dirty="0"/>
              <a:t> </a:t>
            </a:r>
            <a:r>
              <a:rPr dirty="0"/>
              <a:t>a</a:t>
            </a:r>
            <a:r>
              <a:rPr spc="-65" dirty="0"/>
              <a:t> </a:t>
            </a:r>
            <a:r>
              <a:rPr dirty="0"/>
              <a:t>normal</a:t>
            </a:r>
            <a:r>
              <a:rPr spc="-75" dirty="0"/>
              <a:t> </a:t>
            </a:r>
            <a:r>
              <a:rPr dirty="0"/>
              <a:t>body</a:t>
            </a:r>
            <a:r>
              <a:rPr spc="-75" dirty="0"/>
              <a:t> </a:t>
            </a:r>
            <a:r>
              <a:rPr spc="-10" dirty="0"/>
              <a:t>weight. </a:t>
            </a:r>
            <a:r>
              <a:rPr dirty="0"/>
              <a:t>Reduce</a:t>
            </a:r>
            <a:r>
              <a:rPr spc="-65" dirty="0"/>
              <a:t> </a:t>
            </a:r>
            <a:r>
              <a:rPr dirty="0"/>
              <a:t>stress</a:t>
            </a:r>
            <a:r>
              <a:rPr spc="-50" dirty="0"/>
              <a:t> </a:t>
            </a:r>
            <a:r>
              <a:rPr dirty="0"/>
              <a:t>at</a:t>
            </a:r>
            <a:r>
              <a:rPr spc="-55" dirty="0"/>
              <a:t> </a:t>
            </a:r>
            <a:r>
              <a:rPr dirty="0"/>
              <a:t>home</a:t>
            </a:r>
            <a:r>
              <a:rPr spc="-70" dirty="0"/>
              <a:t> </a:t>
            </a:r>
            <a:r>
              <a:rPr dirty="0"/>
              <a:t>and</a:t>
            </a:r>
            <a:r>
              <a:rPr spc="-65" dirty="0"/>
              <a:t> </a:t>
            </a:r>
            <a:r>
              <a:rPr spc="-10" dirty="0"/>
              <a:t>work.</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28600" y="685800"/>
            <a:ext cx="8915399" cy="59436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Population</a:t>
            </a:r>
            <a:r>
              <a:rPr spc="-30" dirty="0"/>
              <a:t> </a:t>
            </a:r>
            <a:r>
              <a:rPr dirty="0"/>
              <a:t>/</a:t>
            </a:r>
            <a:r>
              <a:rPr spc="-15" dirty="0"/>
              <a:t> </a:t>
            </a:r>
            <a:r>
              <a:rPr dirty="0"/>
              <a:t>community</a:t>
            </a:r>
            <a:r>
              <a:rPr spc="-5" dirty="0"/>
              <a:t> </a:t>
            </a:r>
            <a:r>
              <a:rPr spc="-10" dirty="0"/>
              <a:t>level</a:t>
            </a:r>
          </a:p>
        </p:txBody>
      </p:sp>
      <p:sp>
        <p:nvSpPr>
          <p:cNvPr id="3" name="object 3"/>
          <p:cNvSpPr txBox="1"/>
          <p:nvPr/>
        </p:nvSpPr>
        <p:spPr>
          <a:xfrm>
            <a:off x="764540" y="1041908"/>
            <a:ext cx="7604125" cy="3683635"/>
          </a:xfrm>
          <a:prstGeom prst="rect">
            <a:avLst/>
          </a:prstGeom>
        </p:spPr>
        <p:txBody>
          <a:bodyPr vert="horz" wrap="square" lIns="0" tIns="12700" rIns="0" bIns="0" rtlCol="0">
            <a:spAutoFit/>
          </a:bodyPr>
          <a:lstStyle/>
          <a:p>
            <a:pPr marL="355600" marR="516255" indent="-343535">
              <a:lnSpc>
                <a:spcPct val="100000"/>
              </a:lnSpc>
              <a:spcBef>
                <a:spcPts val="100"/>
              </a:spcBef>
              <a:buFont typeface="Arial"/>
              <a:buChar char="•"/>
              <a:tabLst>
                <a:tab pos="355600" algn="l"/>
                <a:tab pos="356235" algn="l"/>
              </a:tabLst>
            </a:pPr>
            <a:r>
              <a:rPr sz="2400" dirty="0">
                <a:latin typeface="Calibri"/>
                <a:cs typeface="Calibri"/>
              </a:rPr>
              <a:t>Significant</a:t>
            </a:r>
            <a:r>
              <a:rPr sz="2400" spc="-60" dirty="0">
                <a:latin typeface="Calibri"/>
                <a:cs typeface="Calibri"/>
              </a:rPr>
              <a:t> </a:t>
            </a:r>
            <a:r>
              <a:rPr sz="2400" dirty="0">
                <a:latin typeface="Calibri"/>
                <a:cs typeface="Calibri"/>
              </a:rPr>
              <a:t>health</a:t>
            </a:r>
            <a:r>
              <a:rPr sz="2400" spc="-45" dirty="0">
                <a:latin typeface="Calibri"/>
                <a:cs typeface="Calibri"/>
              </a:rPr>
              <a:t> </a:t>
            </a:r>
            <a:r>
              <a:rPr sz="2400" dirty="0">
                <a:latin typeface="Calibri"/>
                <a:cs typeface="Calibri"/>
              </a:rPr>
              <a:t>gains</a:t>
            </a:r>
            <a:r>
              <a:rPr sz="2400" spc="-40" dirty="0">
                <a:latin typeface="Calibri"/>
                <a:cs typeface="Calibri"/>
              </a:rPr>
              <a:t> </a:t>
            </a:r>
            <a:r>
              <a:rPr sz="2400" dirty="0">
                <a:latin typeface="Calibri"/>
                <a:cs typeface="Calibri"/>
              </a:rPr>
              <a:t>in</a:t>
            </a:r>
            <a:r>
              <a:rPr sz="2400" spc="-35" dirty="0">
                <a:latin typeface="Calibri"/>
                <a:cs typeface="Calibri"/>
              </a:rPr>
              <a:t> </a:t>
            </a:r>
            <a:r>
              <a:rPr sz="2400" dirty="0">
                <a:latin typeface="Calibri"/>
                <a:cs typeface="Calibri"/>
              </a:rPr>
              <a:t>cardiovascular</a:t>
            </a:r>
            <a:r>
              <a:rPr sz="2400" spc="-35" dirty="0">
                <a:latin typeface="Calibri"/>
                <a:cs typeface="Calibri"/>
              </a:rPr>
              <a:t> </a:t>
            </a:r>
            <a:r>
              <a:rPr sz="2400" dirty="0">
                <a:latin typeface="Calibri"/>
                <a:cs typeface="Calibri"/>
              </a:rPr>
              <a:t>health</a:t>
            </a:r>
            <a:r>
              <a:rPr sz="2400" spc="-45" dirty="0">
                <a:latin typeface="Calibri"/>
                <a:cs typeface="Calibri"/>
              </a:rPr>
              <a:t> </a:t>
            </a:r>
            <a:r>
              <a:rPr sz="2400" dirty="0">
                <a:latin typeface="Calibri"/>
                <a:cs typeface="Calibri"/>
              </a:rPr>
              <a:t>can</a:t>
            </a:r>
            <a:r>
              <a:rPr sz="2400" spc="-35" dirty="0">
                <a:latin typeface="Calibri"/>
                <a:cs typeface="Calibri"/>
              </a:rPr>
              <a:t> </a:t>
            </a:r>
            <a:r>
              <a:rPr sz="2400" spc="-25" dirty="0">
                <a:latin typeface="Calibri"/>
                <a:cs typeface="Calibri"/>
              </a:rPr>
              <a:t>be </a:t>
            </a:r>
            <a:r>
              <a:rPr sz="2400" spc="-20" dirty="0">
                <a:latin typeface="Calibri"/>
                <a:cs typeface="Calibri"/>
              </a:rPr>
              <a:t>made</a:t>
            </a:r>
            <a:endParaRPr sz="2400">
              <a:latin typeface="Calibri"/>
              <a:cs typeface="Calibri"/>
            </a:endParaRPr>
          </a:p>
          <a:p>
            <a:pPr marL="12700" marR="5080">
              <a:lnSpc>
                <a:spcPct val="100000"/>
              </a:lnSpc>
            </a:pPr>
            <a:r>
              <a:rPr sz="2400" dirty="0">
                <a:latin typeface="Calibri"/>
                <a:cs typeface="Calibri"/>
              </a:rPr>
              <a:t>within</a:t>
            </a:r>
            <a:r>
              <a:rPr sz="2400" spc="-35" dirty="0">
                <a:latin typeface="Calibri"/>
                <a:cs typeface="Calibri"/>
              </a:rPr>
              <a:t> </a:t>
            </a:r>
            <a:r>
              <a:rPr sz="2400" dirty="0">
                <a:latin typeface="Calibri"/>
                <a:cs typeface="Calibri"/>
              </a:rPr>
              <a:t>short</a:t>
            </a:r>
            <a:r>
              <a:rPr sz="2400" spc="-20" dirty="0">
                <a:latin typeface="Calibri"/>
                <a:cs typeface="Calibri"/>
              </a:rPr>
              <a:t> </a:t>
            </a:r>
            <a:r>
              <a:rPr sz="2400" dirty="0">
                <a:latin typeface="Calibri"/>
                <a:cs typeface="Calibri"/>
              </a:rPr>
              <a:t>time</a:t>
            </a:r>
            <a:r>
              <a:rPr sz="2400" spc="-20" dirty="0">
                <a:latin typeface="Calibri"/>
                <a:cs typeface="Calibri"/>
              </a:rPr>
              <a:t> </a:t>
            </a:r>
            <a:r>
              <a:rPr sz="2400" dirty="0">
                <a:latin typeface="Calibri"/>
                <a:cs typeface="Calibri"/>
              </a:rPr>
              <a:t>spans,</a:t>
            </a:r>
            <a:r>
              <a:rPr sz="2400" spc="-20" dirty="0">
                <a:latin typeface="Calibri"/>
                <a:cs typeface="Calibri"/>
              </a:rPr>
              <a:t> </a:t>
            </a:r>
            <a:r>
              <a:rPr sz="2400" dirty="0">
                <a:latin typeface="Calibri"/>
                <a:cs typeface="Calibri"/>
              </a:rPr>
              <a:t>through</a:t>
            </a:r>
            <a:r>
              <a:rPr sz="2400" spc="-20" dirty="0">
                <a:latin typeface="Calibri"/>
                <a:cs typeface="Calibri"/>
              </a:rPr>
              <a:t> </a:t>
            </a:r>
            <a:r>
              <a:rPr sz="2400" dirty="0">
                <a:latin typeface="Calibri"/>
                <a:cs typeface="Calibri"/>
              </a:rPr>
              <a:t>public</a:t>
            </a:r>
            <a:r>
              <a:rPr sz="2400" spc="-20" dirty="0">
                <a:latin typeface="Calibri"/>
                <a:cs typeface="Calibri"/>
              </a:rPr>
              <a:t> </a:t>
            </a:r>
            <a:r>
              <a:rPr sz="2400" dirty="0">
                <a:latin typeface="Calibri"/>
                <a:cs typeface="Calibri"/>
              </a:rPr>
              <a:t>health</a:t>
            </a:r>
            <a:r>
              <a:rPr sz="2400" spc="-15" dirty="0">
                <a:latin typeface="Calibri"/>
                <a:cs typeface="Calibri"/>
              </a:rPr>
              <a:t> </a:t>
            </a:r>
            <a:r>
              <a:rPr sz="2400" dirty="0">
                <a:latin typeface="Calibri"/>
                <a:cs typeface="Calibri"/>
              </a:rPr>
              <a:t>and</a:t>
            </a:r>
            <a:r>
              <a:rPr sz="2400" spc="-10" dirty="0">
                <a:latin typeface="Calibri"/>
                <a:cs typeface="Calibri"/>
              </a:rPr>
              <a:t> treatment </a:t>
            </a:r>
            <a:r>
              <a:rPr sz="2400" dirty="0">
                <a:latin typeface="Calibri"/>
                <a:cs typeface="Calibri"/>
              </a:rPr>
              <a:t>interventions</a:t>
            </a:r>
            <a:r>
              <a:rPr sz="2400" spc="-50" dirty="0">
                <a:latin typeface="Calibri"/>
                <a:cs typeface="Calibri"/>
              </a:rPr>
              <a:t> </a:t>
            </a:r>
            <a:r>
              <a:rPr sz="2400" dirty="0">
                <a:latin typeface="Calibri"/>
                <a:cs typeface="Calibri"/>
              </a:rPr>
              <a:t>that</a:t>
            </a:r>
            <a:r>
              <a:rPr sz="2400" spc="-50" dirty="0">
                <a:latin typeface="Calibri"/>
                <a:cs typeface="Calibri"/>
              </a:rPr>
              <a:t> </a:t>
            </a:r>
            <a:r>
              <a:rPr sz="2400" dirty="0">
                <a:latin typeface="Calibri"/>
                <a:cs typeface="Calibri"/>
              </a:rPr>
              <a:t>have</a:t>
            </a:r>
            <a:r>
              <a:rPr sz="2400" spc="-20" dirty="0">
                <a:latin typeface="Calibri"/>
                <a:cs typeface="Calibri"/>
              </a:rPr>
              <a:t> </a:t>
            </a:r>
            <a:r>
              <a:rPr sz="2400" dirty="0">
                <a:latin typeface="Calibri"/>
                <a:cs typeface="Calibri"/>
              </a:rPr>
              <a:t>an</a:t>
            </a:r>
            <a:r>
              <a:rPr sz="2400" spc="-40" dirty="0">
                <a:latin typeface="Calibri"/>
                <a:cs typeface="Calibri"/>
              </a:rPr>
              <a:t> </a:t>
            </a:r>
            <a:r>
              <a:rPr sz="2400" dirty="0">
                <a:latin typeface="Calibri"/>
                <a:cs typeface="Calibri"/>
              </a:rPr>
              <a:t>impact</a:t>
            </a:r>
            <a:r>
              <a:rPr sz="2400" spc="-50" dirty="0">
                <a:latin typeface="Calibri"/>
                <a:cs typeface="Calibri"/>
              </a:rPr>
              <a:t> </a:t>
            </a:r>
            <a:r>
              <a:rPr sz="2400" dirty="0">
                <a:latin typeface="Calibri"/>
                <a:cs typeface="Calibri"/>
              </a:rPr>
              <a:t>on</a:t>
            </a:r>
            <a:r>
              <a:rPr sz="2400" spc="-35" dirty="0">
                <a:latin typeface="Calibri"/>
                <a:cs typeface="Calibri"/>
              </a:rPr>
              <a:t> </a:t>
            </a:r>
            <a:r>
              <a:rPr sz="2400" dirty="0">
                <a:latin typeface="Calibri"/>
                <a:cs typeface="Calibri"/>
              </a:rPr>
              <a:t>large</a:t>
            </a:r>
            <a:r>
              <a:rPr sz="2400" spc="-40" dirty="0">
                <a:latin typeface="Calibri"/>
                <a:cs typeface="Calibri"/>
              </a:rPr>
              <a:t> </a:t>
            </a:r>
            <a:r>
              <a:rPr sz="2400" dirty="0">
                <a:latin typeface="Calibri"/>
                <a:cs typeface="Calibri"/>
              </a:rPr>
              <a:t>segments</a:t>
            </a:r>
            <a:r>
              <a:rPr sz="2400" spc="-30" dirty="0">
                <a:latin typeface="Calibri"/>
                <a:cs typeface="Calibri"/>
              </a:rPr>
              <a:t> </a:t>
            </a:r>
            <a:r>
              <a:rPr sz="2400" dirty="0">
                <a:latin typeface="Calibri"/>
                <a:cs typeface="Calibri"/>
              </a:rPr>
              <a:t>of</a:t>
            </a:r>
            <a:r>
              <a:rPr sz="2400" spc="-30" dirty="0">
                <a:latin typeface="Calibri"/>
                <a:cs typeface="Calibri"/>
              </a:rPr>
              <a:t> </a:t>
            </a:r>
            <a:r>
              <a:rPr sz="2400" spc="-25" dirty="0">
                <a:latin typeface="Calibri"/>
                <a:cs typeface="Calibri"/>
              </a:rPr>
              <a:t>the </a:t>
            </a:r>
            <a:r>
              <a:rPr sz="2400" spc="-10" dirty="0">
                <a:latin typeface="Calibri"/>
                <a:cs typeface="Calibri"/>
              </a:rPr>
              <a:t>population.</a:t>
            </a:r>
            <a:endParaRPr sz="2400">
              <a:latin typeface="Calibri"/>
              <a:cs typeface="Calibri"/>
            </a:endParaRPr>
          </a:p>
          <a:p>
            <a:pPr marL="12700" marR="78105">
              <a:lnSpc>
                <a:spcPct val="100000"/>
              </a:lnSpc>
              <a:buChar char="•"/>
              <a:tabLst>
                <a:tab pos="233679" algn="l"/>
              </a:tabLst>
            </a:pPr>
            <a:r>
              <a:rPr sz="2400" dirty="0">
                <a:latin typeface="Calibri"/>
                <a:cs typeface="Calibri"/>
              </a:rPr>
              <a:t>Population</a:t>
            </a:r>
            <a:r>
              <a:rPr sz="2400" spc="-35" dirty="0">
                <a:latin typeface="Calibri"/>
                <a:cs typeface="Calibri"/>
              </a:rPr>
              <a:t> </a:t>
            </a:r>
            <a:r>
              <a:rPr sz="2400" dirty="0">
                <a:latin typeface="Calibri"/>
                <a:cs typeface="Calibri"/>
              </a:rPr>
              <a:t>based</a:t>
            </a:r>
            <a:r>
              <a:rPr sz="2400" spc="-40" dirty="0">
                <a:latin typeface="Calibri"/>
                <a:cs typeface="Calibri"/>
              </a:rPr>
              <a:t> </a:t>
            </a:r>
            <a:r>
              <a:rPr sz="2400" dirty="0">
                <a:latin typeface="Calibri"/>
                <a:cs typeface="Calibri"/>
              </a:rPr>
              <a:t>observational</a:t>
            </a:r>
            <a:r>
              <a:rPr sz="2400" spc="-25" dirty="0">
                <a:latin typeface="Calibri"/>
                <a:cs typeface="Calibri"/>
              </a:rPr>
              <a:t> </a:t>
            </a:r>
            <a:r>
              <a:rPr sz="2400" dirty="0">
                <a:latin typeface="Calibri"/>
                <a:cs typeface="Calibri"/>
              </a:rPr>
              <a:t>studies</a:t>
            </a:r>
            <a:r>
              <a:rPr sz="2400" spc="-50" dirty="0">
                <a:latin typeface="Calibri"/>
                <a:cs typeface="Calibri"/>
              </a:rPr>
              <a:t> </a:t>
            </a:r>
            <a:r>
              <a:rPr sz="2400" dirty="0">
                <a:latin typeface="Calibri"/>
                <a:cs typeface="Calibri"/>
              </a:rPr>
              <a:t>in</a:t>
            </a:r>
            <a:r>
              <a:rPr sz="2400" spc="-35" dirty="0">
                <a:latin typeface="Calibri"/>
                <a:cs typeface="Calibri"/>
              </a:rPr>
              <a:t> </a:t>
            </a:r>
            <a:r>
              <a:rPr sz="2400" dirty="0">
                <a:latin typeface="Calibri"/>
                <a:cs typeface="Calibri"/>
              </a:rPr>
              <a:t>Finland,</a:t>
            </a:r>
            <a:r>
              <a:rPr sz="2400" spc="-35" dirty="0">
                <a:latin typeface="Calibri"/>
                <a:cs typeface="Calibri"/>
              </a:rPr>
              <a:t> </a:t>
            </a:r>
            <a:r>
              <a:rPr sz="2400" spc="-25" dirty="0">
                <a:latin typeface="Calibri"/>
                <a:cs typeface="Calibri"/>
              </a:rPr>
              <a:t>Norway, </a:t>
            </a:r>
            <a:r>
              <a:rPr sz="2400" dirty="0">
                <a:latin typeface="Calibri"/>
                <a:cs typeface="Calibri"/>
              </a:rPr>
              <a:t>Mauritius,</a:t>
            </a:r>
            <a:r>
              <a:rPr sz="2400" spc="-70" dirty="0">
                <a:latin typeface="Calibri"/>
                <a:cs typeface="Calibri"/>
              </a:rPr>
              <a:t> </a:t>
            </a:r>
            <a:r>
              <a:rPr sz="2400" dirty="0">
                <a:latin typeface="Calibri"/>
                <a:cs typeface="Calibri"/>
              </a:rPr>
              <a:t>Poland</a:t>
            </a:r>
            <a:r>
              <a:rPr sz="2400" spc="-35" dirty="0">
                <a:latin typeface="Calibri"/>
                <a:cs typeface="Calibri"/>
              </a:rPr>
              <a:t> </a:t>
            </a:r>
            <a:r>
              <a:rPr sz="2400" dirty="0">
                <a:latin typeface="Calibri"/>
                <a:cs typeface="Calibri"/>
              </a:rPr>
              <a:t>and</a:t>
            </a:r>
            <a:r>
              <a:rPr sz="2400" spc="-40" dirty="0">
                <a:latin typeface="Calibri"/>
                <a:cs typeface="Calibri"/>
              </a:rPr>
              <a:t> </a:t>
            </a:r>
            <a:r>
              <a:rPr sz="2400" dirty="0">
                <a:latin typeface="Calibri"/>
                <a:cs typeface="Calibri"/>
              </a:rPr>
              <a:t>the</a:t>
            </a:r>
            <a:r>
              <a:rPr sz="2400" spc="-35" dirty="0">
                <a:latin typeface="Calibri"/>
                <a:cs typeface="Calibri"/>
              </a:rPr>
              <a:t> </a:t>
            </a:r>
            <a:r>
              <a:rPr sz="2400" dirty="0">
                <a:latin typeface="Calibri"/>
                <a:cs typeface="Calibri"/>
              </a:rPr>
              <a:t>US</a:t>
            </a:r>
            <a:r>
              <a:rPr sz="2400" spc="-40" dirty="0">
                <a:latin typeface="Calibri"/>
                <a:cs typeface="Calibri"/>
              </a:rPr>
              <a:t> </a:t>
            </a:r>
            <a:r>
              <a:rPr sz="2400" dirty="0">
                <a:latin typeface="Calibri"/>
                <a:cs typeface="Calibri"/>
              </a:rPr>
              <a:t>reported</a:t>
            </a:r>
            <a:r>
              <a:rPr sz="2400" spc="-30" dirty="0">
                <a:latin typeface="Calibri"/>
                <a:cs typeface="Calibri"/>
              </a:rPr>
              <a:t> </a:t>
            </a:r>
            <a:r>
              <a:rPr sz="2400" dirty="0">
                <a:latin typeface="Calibri"/>
                <a:cs typeface="Calibri"/>
              </a:rPr>
              <a:t>substantial</a:t>
            </a:r>
            <a:r>
              <a:rPr sz="2400" spc="-60" dirty="0">
                <a:latin typeface="Calibri"/>
                <a:cs typeface="Calibri"/>
              </a:rPr>
              <a:t> </a:t>
            </a:r>
            <a:r>
              <a:rPr sz="2400" spc="-10" dirty="0">
                <a:latin typeface="Calibri"/>
                <a:cs typeface="Calibri"/>
              </a:rPr>
              <a:t>reduction </a:t>
            </a:r>
            <a:r>
              <a:rPr sz="2400" dirty="0">
                <a:latin typeface="Calibri"/>
                <a:cs typeface="Calibri"/>
              </a:rPr>
              <a:t>in</a:t>
            </a:r>
            <a:r>
              <a:rPr sz="2400" spc="-40" dirty="0">
                <a:latin typeface="Calibri"/>
                <a:cs typeface="Calibri"/>
              </a:rPr>
              <a:t> </a:t>
            </a:r>
            <a:r>
              <a:rPr sz="2400" dirty="0">
                <a:latin typeface="Calibri"/>
                <a:cs typeface="Calibri"/>
              </a:rPr>
              <a:t>cholesterol</a:t>
            </a:r>
            <a:r>
              <a:rPr sz="2400" spc="-65" dirty="0">
                <a:latin typeface="Calibri"/>
                <a:cs typeface="Calibri"/>
              </a:rPr>
              <a:t> </a:t>
            </a:r>
            <a:r>
              <a:rPr sz="2400" dirty="0">
                <a:latin typeface="Calibri"/>
                <a:cs typeface="Calibri"/>
              </a:rPr>
              <a:t>levels</a:t>
            </a:r>
            <a:r>
              <a:rPr sz="2400" spc="-20" dirty="0">
                <a:latin typeface="Calibri"/>
                <a:cs typeface="Calibri"/>
              </a:rPr>
              <a:t> </a:t>
            </a:r>
            <a:r>
              <a:rPr sz="2400" dirty="0">
                <a:latin typeface="Calibri"/>
                <a:cs typeface="Calibri"/>
              </a:rPr>
              <a:t>and</a:t>
            </a:r>
            <a:r>
              <a:rPr sz="2400" spc="-25" dirty="0">
                <a:latin typeface="Calibri"/>
                <a:cs typeface="Calibri"/>
              </a:rPr>
              <a:t> </a:t>
            </a:r>
            <a:r>
              <a:rPr sz="2400" dirty="0">
                <a:latin typeface="Calibri"/>
                <a:cs typeface="Calibri"/>
              </a:rPr>
              <a:t>coronary</a:t>
            </a:r>
            <a:r>
              <a:rPr sz="2400" spc="-40" dirty="0">
                <a:latin typeface="Calibri"/>
                <a:cs typeface="Calibri"/>
              </a:rPr>
              <a:t> </a:t>
            </a:r>
            <a:r>
              <a:rPr sz="2400" dirty="0">
                <a:latin typeface="Calibri"/>
                <a:cs typeface="Calibri"/>
              </a:rPr>
              <a:t>artery</a:t>
            </a:r>
            <a:r>
              <a:rPr sz="2400" spc="-50" dirty="0">
                <a:latin typeface="Calibri"/>
                <a:cs typeface="Calibri"/>
              </a:rPr>
              <a:t> </a:t>
            </a:r>
            <a:r>
              <a:rPr sz="2400" dirty="0">
                <a:latin typeface="Calibri"/>
                <a:cs typeface="Calibri"/>
              </a:rPr>
              <a:t>disease</a:t>
            </a:r>
            <a:r>
              <a:rPr sz="2400" spc="-30" dirty="0">
                <a:latin typeface="Calibri"/>
                <a:cs typeface="Calibri"/>
              </a:rPr>
              <a:t> </a:t>
            </a:r>
            <a:r>
              <a:rPr sz="2400" spc="-10" dirty="0">
                <a:latin typeface="Calibri"/>
                <a:cs typeface="Calibri"/>
              </a:rPr>
              <a:t>(CAD) mortality,</a:t>
            </a:r>
            <a:r>
              <a:rPr sz="2400" spc="-80" dirty="0">
                <a:latin typeface="Calibri"/>
                <a:cs typeface="Calibri"/>
              </a:rPr>
              <a:t> </a:t>
            </a:r>
            <a:r>
              <a:rPr sz="2400" dirty="0">
                <a:latin typeface="Calibri"/>
                <a:cs typeface="Calibri"/>
              </a:rPr>
              <a:t>following</a:t>
            </a:r>
            <a:r>
              <a:rPr sz="2400" spc="-45" dirty="0">
                <a:latin typeface="Calibri"/>
                <a:cs typeface="Calibri"/>
              </a:rPr>
              <a:t> </a:t>
            </a:r>
            <a:r>
              <a:rPr sz="2400" dirty="0">
                <a:latin typeface="Calibri"/>
                <a:cs typeface="Calibri"/>
              </a:rPr>
              <a:t>the</a:t>
            </a:r>
            <a:r>
              <a:rPr sz="2400" spc="-45" dirty="0">
                <a:latin typeface="Calibri"/>
                <a:cs typeface="Calibri"/>
              </a:rPr>
              <a:t> </a:t>
            </a:r>
            <a:r>
              <a:rPr sz="2400" dirty="0">
                <a:latin typeface="Calibri"/>
                <a:cs typeface="Calibri"/>
              </a:rPr>
              <a:t>introduction</a:t>
            </a:r>
            <a:r>
              <a:rPr sz="2400" spc="-40" dirty="0">
                <a:latin typeface="Calibri"/>
                <a:cs typeface="Calibri"/>
              </a:rPr>
              <a:t> </a:t>
            </a:r>
            <a:r>
              <a:rPr sz="2400" dirty="0">
                <a:latin typeface="Calibri"/>
                <a:cs typeface="Calibri"/>
              </a:rPr>
              <a:t>of</a:t>
            </a:r>
            <a:r>
              <a:rPr sz="2400" spc="-50" dirty="0">
                <a:latin typeface="Calibri"/>
                <a:cs typeface="Calibri"/>
              </a:rPr>
              <a:t> </a:t>
            </a:r>
            <a:r>
              <a:rPr sz="2400" dirty="0">
                <a:latin typeface="Calibri"/>
                <a:cs typeface="Calibri"/>
              </a:rPr>
              <a:t>fiscal</a:t>
            </a:r>
            <a:r>
              <a:rPr sz="2400" spc="-45" dirty="0">
                <a:latin typeface="Calibri"/>
                <a:cs typeface="Calibri"/>
              </a:rPr>
              <a:t> </a:t>
            </a:r>
            <a:r>
              <a:rPr sz="2400" dirty="0">
                <a:latin typeface="Calibri"/>
                <a:cs typeface="Calibri"/>
              </a:rPr>
              <a:t>policies</a:t>
            </a:r>
            <a:r>
              <a:rPr sz="2400" spc="-60" dirty="0">
                <a:latin typeface="Calibri"/>
                <a:cs typeface="Calibri"/>
              </a:rPr>
              <a:t> </a:t>
            </a:r>
            <a:r>
              <a:rPr sz="2400" spc="-10" dirty="0">
                <a:latin typeface="Calibri"/>
                <a:cs typeface="Calibri"/>
              </a:rPr>
              <a:t>which </a:t>
            </a:r>
            <a:r>
              <a:rPr sz="2400" dirty="0">
                <a:latin typeface="Calibri"/>
                <a:cs typeface="Calibri"/>
              </a:rPr>
              <a:t>reduced</a:t>
            </a:r>
            <a:r>
              <a:rPr sz="2400" spc="-35" dirty="0">
                <a:latin typeface="Calibri"/>
                <a:cs typeface="Calibri"/>
              </a:rPr>
              <a:t> </a:t>
            </a:r>
            <a:r>
              <a:rPr sz="2400" dirty="0">
                <a:latin typeface="Calibri"/>
                <a:cs typeface="Calibri"/>
              </a:rPr>
              <a:t>animal</a:t>
            </a:r>
            <a:r>
              <a:rPr sz="2400" spc="-50" dirty="0">
                <a:latin typeface="Calibri"/>
                <a:cs typeface="Calibri"/>
              </a:rPr>
              <a:t> </a:t>
            </a:r>
            <a:r>
              <a:rPr sz="2400" dirty="0">
                <a:latin typeface="Calibri"/>
                <a:cs typeface="Calibri"/>
              </a:rPr>
              <a:t>fat</a:t>
            </a:r>
            <a:r>
              <a:rPr sz="2400" spc="-40" dirty="0">
                <a:latin typeface="Calibri"/>
                <a:cs typeface="Calibri"/>
              </a:rPr>
              <a:t> </a:t>
            </a:r>
            <a:r>
              <a:rPr sz="2400" dirty="0">
                <a:latin typeface="Calibri"/>
                <a:cs typeface="Calibri"/>
              </a:rPr>
              <a:t>and</a:t>
            </a:r>
            <a:r>
              <a:rPr sz="2400" spc="-40" dirty="0">
                <a:latin typeface="Calibri"/>
                <a:cs typeface="Calibri"/>
              </a:rPr>
              <a:t> </a:t>
            </a:r>
            <a:r>
              <a:rPr sz="2400" dirty="0">
                <a:latin typeface="Calibri"/>
                <a:cs typeface="Calibri"/>
              </a:rPr>
              <a:t>increased</a:t>
            </a:r>
            <a:r>
              <a:rPr sz="2400" spc="-55" dirty="0">
                <a:latin typeface="Calibri"/>
                <a:cs typeface="Calibri"/>
              </a:rPr>
              <a:t> </a:t>
            </a:r>
            <a:r>
              <a:rPr sz="2400" dirty="0">
                <a:latin typeface="Calibri"/>
                <a:cs typeface="Calibri"/>
              </a:rPr>
              <a:t>vegetable</a:t>
            </a:r>
            <a:r>
              <a:rPr sz="2400" spc="-35" dirty="0">
                <a:latin typeface="Calibri"/>
                <a:cs typeface="Calibri"/>
              </a:rPr>
              <a:t> </a:t>
            </a:r>
            <a:r>
              <a:rPr sz="2400" dirty="0">
                <a:latin typeface="Calibri"/>
                <a:cs typeface="Calibri"/>
              </a:rPr>
              <a:t>fat</a:t>
            </a:r>
            <a:r>
              <a:rPr sz="2400" spc="-35" dirty="0">
                <a:latin typeface="Calibri"/>
                <a:cs typeface="Calibri"/>
              </a:rPr>
              <a:t> </a:t>
            </a:r>
            <a:r>
              <a:rPr sz="2400" spc="-10" dirty="0">
                <a:latin typeface="Calibri"/>
                <a:cs typeface="Calibri"/>
              </a:rPr>
              <a:t>consumption</a:t>
            </a:r>
            <a:endParaRPr sz="2400">
              <a:latin typeface="Calibri"/>
              <a:cs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25804" y="209919"/>
            <a:ext cx="7155815" cy="4440555"/>
          </a:xfrm>
          <a:prstGeom prst="rect">
            <a:avLst/>
          </a:prstGeom>
        </p:spPr>
        <p:txBody>
          <a:bodyPr vert="horz" wrap="square" lIns="0" tIns="299085" rIns="0" bIns="0" rtlCol="0">
            <a:spAutoFit/>
          </a:bodyPr>
          <a:lstStyle/>
          <a:p>
            <a:pPr marL="131445">
              <a:lnSpc>
                <a:spcPct val="100000"/>
              </a:lnSpc>
              <a:spcBef>
                <a:spcPts val="2355"/>
              </a:spcBef>
            </a:pPr>
            <a:r>
              <a:rPr sz="3600" b="1" dirty="0">
                <a:solidFill>
                  <a:srgbClr val="6D91C6"/>
                </a:solidFill>
                <a:latin typeface="Corbel"/>
                <a:cs typeface="Corbel"/>
              </a:rPr>
              <a:t>Policies and</a:t>
            </a:r>
            <a:r>
              <a:rPr sz="3600" b="1" spc="-5" dirty="0">
                <a:solidFill>
                  <a:srgbClr val="6D91C6"/>
                </a:solidFill>
                <a:latin typeface="Corbel"/>
                <a:cs typeface="Corbel"/>
              </a:rPr>
              <a:t> </a:t>
            </a:r>
            <a:r>
              <a:rPr sz="3600" b="1" spc="-10" dirty="0">
                <a:solidFill>
                  <a:srgbClr val="6D91C6"/>
                </a:solidFill>
                <a:latin typeface="Corbel"/>
                <a:cs typeface="Corbel"/>
              </a:rPr>
              <a:t>Legislations</a:t>
            </a:r>
            <a:endParaRPr sz="3600">
              <a:latin typeface="Corbel"/>
              <a:cs typeface="Corbel"/>
            </a:endParaRPr>
          </a:p>
          <a:p>
            <a:pPr marL="12700" marR="130810">
              <a:lnSpc>
                <a:spcPct val="100000"/>
              </a:lnSpc>
              <a:spcBef>
                <a:spcPts val="2260"/>
              </a:spcBef>
            </a:pPr>
            <a:r>
              <a:rPr sz="3600" dirty="0">
                <a:latin typeface="Corbel"/>
                <a:cs typeface="Corbel"/>
              </a:rPr>
              <a:t>Global</a:t>
            </a:r>
            <a:r>
              <a:rPr sz="3600" spc="-10" dirty="0">
                <a:latin typeface="Corbel"/>
                <a:cs typeface="Corbel"/>
              </a:rPr>
              <a:t> </a:t>
            </a:r>
            <a:r>
              <a:rPr sz="3600" dirty="0">
                <a:latin typeface="Corbel"/>
                <a:cs typeface="Corbel"/>
              </a:rPr>
              <a:t>Action</a:t>
            </a:r>
            <a:r>
              <a:rPr sz="3600" spc="-15" dirty="0">
                <a:latin typeface="Corbel"/>
                <a:cs typeface="Corbel"/>
              </a:rPr>
              <a:t> </a:t>
            </a:r>
            <a:r>
              <a:rPr sz="3600" dirty="0">
                <a:latin typeface="Corbel"/>
                <a:cs typeface="Corbel"/>
              </a:rPr>
              <a:t>Plan</a:t>
            </a:r>
            <a:r>
              <a:rPr sz="3600" spc="-10" dirty="0">
                <a:latin typeface="Corbel"/>
                <a:cs typeface="Corbel"/>
              </a:rPr>
              <a:t> </a:t>
            </a:r>
            <a:r>
              <a:rPr sz="3600" dirty="0">
                <a:latin typeface="Corbel"/>
                <a:cs typeface="Corbel"/>
              </a:rPr>
              <a:t>for</a:t>
            </a:r>
            <a:r>
              <a:rPr sz="3600" spc="-5" dirty="0">
                <a:latin typeface="Corbel"/>
                <a:cs typeface="Corbel"/>
              </a:rPr>
              <a:t> </a:t>
            </a:r>
            <a:r>
              <a:rPr sz="3600" dirty="0">
                <a:latin typeface="Corbel"/>
                <a:cs typeface="Corbel"/>
              </a:rPr>
              <a:t>the</a:t>
            </a:r>
            <a:r>
              <a:rPr sz="3600" spc="-10" dirty="0">
                <a:latin typeface="Corbel"/>
                <a:cs typeface="Corbel"/>
              </a:rPr>
              <a:t> Prevention </a:t>
            </a:r>
            <a:r>
              <a:rPr sz="3600" dirty="0">
                <a:latin typeface="Corbel"/>
                <a:cs typeface="Corbel"/>
              </a:rPr>
              <a:t>and</a:t>
            </a:r>
            <a:r>
              <a:rPr sz="3600" spc="-25" dirty="0">
                <a:latin typeface="Corbel"/>
                <a:cs typeface="Corbel"/>
              </a:rPr>
              <a:t> </a:t>
            </a:r>
            <a:r>
              <a:rPr sz="3600" dirty="0">
                <a:latin typeface="Corbel"/>
                <a:cs typeface="Corbel"/>
              </a:rPr>
              <a:t>Controlof</a:t>
            </a:r>
            <a:r>
              <a:rPr sz="3600" spc="35" dirty="0">
                <a:latin typeface="Corbel"/>
                <a:cs typeface="Corbel"/>
              </a:rPr>
              <a:t> </a:t>
            </a:r>
            <a:r>
              <a:rPr sz="3600" dirty="0">
                <a:latin typeface="Corbel"/>
                <a:cs typeface="Corbel"/>
              </a:rPr>
              <a:t>NCDs</a:t>
            </a:r>
            <a:r>
              <a:rPr sz="3600" spc="10" dirty="0">
                <a:latin typeface="Corbel"/>
                <a:cs typeface="Corbel"/>
              </a:rPr>
              <a:t> </a:t>
            </a:r>
            <a:r>
              <a:rPr sz="3600" spc="-10" dirty="0">
                <a:latin typeface="Corbel"/>
                <a:cs typeface="Corbel"/>
              </a:rPr>
              <a:t>2013-2020.</a:t>
            </a:r>
            <a:endParaRPr sz="3600">
              <a:latin typeface="Corbel"/>
              <a:cs typeface="Corbel"/>
            </a:endParaRPr>
          </a:p>
          <a:p>
            <a:pPr>
              <a:lnSpc>
                <a:spcPct val="100000"/>
              </a:lnSpc>
              <a:spcBef>
                <a:spcPts val="55"/>
              </a:spcBef>
            </a:pPr>
            <a:endParaRPr sz="3500">
              <a:latin typeface="Corbel"/>
              <a:cs typeface="Corbel"/>
            </a:endParaRPr>
          </a:p>
          <a:p>
            <a:pPr marL="12700" marR="5080">
              <a:lnSpc>
                <a:spcPct val="100000"/>
              </a:lnSpc>
            </a:pPr>
            <a:r>
              <a:rPr sz="3600" dirty="0">
                <a:latin typeface="Corbel"/>
                <a:cs typeface="Corbel"/>
              </a:rPr>
              <a:t>National</a:t>
            </a:r>
            <a:r>
              <a:rPr sz="3600" spc="-5" dirty="0">
                <a:latin typeface="Corbel"/>
                <a:cs typeface="Corbel"/>
              </a:rPr>
              <a:t> </a:t>
            </a:r>
            <a:r>
              <a:rPr sz="3600" dirty="0">
                <a:latin typeface="Corbel"/>
                <a:cs typeface="Corbel"/>
              </a:rPr>
              <a:t>Programme</a:t>
            </a:r>
            <a:r>
              <a:rPr sz="3600" spc="-10" dirty="0">
                <a:latin typeface="Corbel"/>
                <a:cs typeface="Corbel"/>
              </a:rPr>
              <a:t> </a:t>
            </a:r>
            <a:r>
              <a:rPr sz="3600" dirty="0">
                <a:latin typeface="Corbel"/>
                <a:cs typeface="Corbel"/>
              </a:rPr>
              <a:t>For</a:t>
            </a:r>
            <a:r>
              <a:rPr sz="3600" spc="-30" dirty="0">
                <a:latin typeface="Corbel"/>
                <a:cs typeface="Corbel"/>
              </a:rPr>
              <a:t> </a:t>
            </a:r>
            <a:r>
              <a:rPr sz="3600" spc="-10" dirty="0">
                <a:latin typeface="Corbel"/>
                <a:cs typeface="Corbel"/>
              </a:rPr>
              <a:t>Prevention </a:t>
            </a:r>
            <a:r>
              <a:rPr sz="3600" dirty="0">
                <a:latin typeface="Corbel"/>
                <a:cs typeface="Corbel"/>
              </a:rPr>
              <a:t>And</a:t>
            </a:r>
            <a:r>
              <a:rPr sz="3600" spc="-30" dirty="0">
                <a:latin typeface="Corbel"/>
                <a:cs typeface="Corbel"/>
              </a:rPr>
              <a:t> </a:t>
            </a:r>
            <a:r>
              <a:rPr sz="3600" dirty="0">
                <a:latin typeface="Corbel"/>
                <a:cs typeface="Corbel"/>
              </a:rPr>
              <a:t>Control</a:t>
            </a:r>
            <a:r>
              <a:rPr sz="3600" spc="-20" dirty="0">
                <a:latin typeface="Corbel"/>
                <a:cs typeface="Corbel"/>
              </a:rPr>
              <a:t> </a:t>
            </a:r>
            <a:r>
              <a:rPr sz="3600" dirty="0">
                <a:latin typeface="Corbel"/>
                <a:cs typeface="Corbel"/>
              </a:rPr>
              <a:t>Of Cancer,Diabetes,</a:t>
            </a:r>
            <a:r>
              <a:rPr sz="3600" spc="-20" dirty="0">
                <a:latin typeface="Corbel"/>
                <a:cs typeface="Corbel"/>
              </a:rPr>
              <a:t> </a:t>
            </a:r>
            <a:r>
              <a:rPr sz="3600" spc="-25" dirty="0">
                <a:latin typeface="Corbel"/>
                <a:cs typeface="Corbel"/>
              </a:rPr>
              <a:t>CVD </a:t>
            </a:r>
            <a:r>
              <a:rPr sz="3600" dirty="0">
                <a:latin typeface="Corbel"/>
                <a:cs typeface="Corbel"/>
              </a:rPr>
              <a:t>And</a:t>
            </a:r>
            <a:r>
              <a:rPr sz="3600" spc="-30" dirty="0">
                <a:latin typeface="Corbel"/>
                <a:cs typeface="Corbel"/>
              </a:rPr>
              <a:t> </a:t>
            </a:r>
            <a:r>
              <a:rPr sz="3600" dirty="0">
                <a:latin typeface="Corbel"/>
                <a:cs typeface="Corbel"/>
              </a:rPr>
              <a:t>Stroke</a:t>
            </a:r>
            <a:r>
              <a:rPr sz="3600" spc="-25" dirty="0">
                <a:latin typeface="Corbel"/>
                <a:cs typeface="Corbel"/>
              </a:rPr>
              <a:t> </a:t>
            </a:r>
            <a:r>
              <a:rPr sz="3600" spc="-10" dirty="0">
                <a:latin typeface="Corbel"/>
                <a:cs typeface="Corbel"/>
              </a:rPr>
              <a:t>(NPCDCS)</a:t>
            </a:r>
            <a:endParaRPr sz="3600">
              <a:latin typeface="Corbel"/>
              <a:cs typeface="Corbel"/>
            </a:endParaRPr>
          </a:p>
        </p:txBody>
      </p:sp>
      <p:pic>
        <p:nvPicPr>
          <p:cNvPr id="3" name="object 3"/>
          <p:cNvPicPr/>
          <p:nvPr/>
        </p:nvPicPr>
        <p:blipFill>
          <a:blip r:embed="rId2" cstate="print"/>
          <a:stretch>
            <a:fillRect/>
          </a:stretch>
        </p:blipFill>
        <p:spPr>
          <a:xfrm>
            <a:off x="8001000" y="1600200"/>
            <a:ext cx="1142999" cy="1752600"/>
          </a:xfrm>
          <a:prstGeom prst="rect">
            <a:avLst/>
          </a:prstGeom>
        </p:spPr>
      </p:pic>
      <p:pic>
        <p:nvPicPr>
          <p:cNvPr id="4" name="object 4"/>
          <p:cNvPicPr/>
          <p:nvPr/>
        </p:nvPicPr>
        <p:blipFill>
          <a:blip r:embed="rId3" cstate="print"/>
          <a:stretch>
            <a:fillRect/>
          </a:stretch>
        </p:blipFill>
        <p:spPr>
          <a:xfrm>
            <a:off x="6477000" y="4191000"/>
            <a:ext cx="2257425" cy="20193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44981" y="496570"/>
            <a:ext cx="6126480" cy="574040"/>
          </a:xfrm>
          <a:prstGeom prst="rect">
            <a:avLst/>
          </a:prstGeom>
        </p:spPr>
        <p:txBody>
          <a:bodyPr vert="horz" wrap="square" lIns="0" tIns="12700" rIns="0" bIns="0" rtlCol="0">
            <a:spAutoFit/>
          </a:bodyPr>
          <a:lstStyle/>
          <a:p>
            <a:pPr marL="12700">
              <a:lnSpc>
                <a:spcPct val="100000"/>
              </a:lnSpc>
              <a:spcBef>
                <a:spcPts val="100"/>
              </a:spcBef>
            </a:pPr>
            <a:r>
              <a:rPr dirty="0"/>
              <a:t>Suggested</a:t>
            </a:r>
            <a:r>
              <a:rPr spc="-30" dirty="0"/>
              <a:t> </a:t>
            </a:r>
            <a:r>
              <a:rPr dirty="0"/>
              <a:t>policy</a:t>
            </a:r>
            <a:r>
              <a:rPr spc="-30" dirty="0"/>
              <a:t> </a:t>
            </a:r>
            <a:r>
              <a:rPr spc="-10" dirty="0"/>
              <a:t>interventions</a:t>
            </a:r>
          </a:p>
        </p:txBody>
      </p:sp>
      <p:sp>
        <p:nvSpPr>
          <p:cNvPr id="3" name="object 3"/>
          <p:cNvSpPr txBox="1"/>
          <p:nvPr/>
        </p:nvSpPr>
        <p:spPr>
          <a:xfrm>
            <a:off x="610311" y="1338453"/>
            <a:ext cx="8402955" cy="3866515"/>
          </a:xfrm>
          <a:prstGeom prst="rect">
            <a:avLst/>
          </a:prstGeom>
        </p:spPr>
        <p:txBody>
          <a:bodyPr vert="horz" wrap="square" lIns="0" tIns="12065" rIns="0" bIns="0" rtlCol="0">
            <a:spAutoFit/>
          </a:bodyPr>
          <a:lstStyle/>
          <a:p>
            <a:pPr marL="469900" marR="365125" indent="-457834">
              <a:lnSpc>
                <a:spcPct val="100000"/>
              </a:lnSpc>
              <a:spcBef>
                <a:spcPts val="95"/>
              </a:spcBef>
              <a:buFont typeface="Arial"/>
              <a:buChar char="•"/>
              <a:tabLst>
                <a:tab pos="469900" algn="l"/>
                <a:tab pos="470534" algn="l"/>
              </a:tabLst>
            </a:pPr>
            <a:r>
              <a:rPr sz="2800" spc="-10" dirty="0">
                <a:latin typeface="Corbel"/>
                <a:cs typeface="Corbel"/>
              </a:rPr>
              <a:t>Establishment</a:t>
            </a:r>
            <a:r>
              <a:rPr sz="2800" spc="-45" dirty="0">
                <a:latin typeface="Corbel"/>
                <a:cs typeface="Corbel"/>
              </a:rPr>
              <a:t> </a:t>
            </a:r>
            <a:r>
              <a:rPr sz="2800" dirty="0">
                <a:latin typeface="Corbel"/>
                <a:cs typeface="Corbel"/>
              </a:rPr>
              <a:t>of</a:t>
            </a:r>
            <a:r>
              <a:rPr sz="2800" spc="-80" dirty="0">
                <a:latin typeface="Corbel"/>
                <a:cs typeface="Corbel"/>
              </a:rPr>
              <a:t> </a:t>
            </a:r>
            <a:r>
              <a:rPr sz="2800" dirty="0">
                <a:latin typeface="Corbel"/>
                <a:cs typeface="Corbel"/>
              </a:rPr>
              <a:t>a</a:t>
            </a:r>
            <a:r>
              <a:rPr sz="2800" spc="-70" dirty="0">
                <a:latin typeface="Corbel"/>
                <a:cs typeface="Corbel"/>
              </a:rPr>
              <a:t> </a:t>
            </a:r>
            <a:r>
              <a:rPr sz="2800" dirty="0">
                <a:latin typeface="Corbel"/>
                <a:cs typeface="Corbel"/>
              </a:rPr>
              <a:t>national</a:t>
            </a:r>
            <a:r>
              <a:rPr sz="2800" spc="-65" dirty="0">
                <a:latin typeface="Corbel"/>
                <a:cs typeface="Corbel"/>
              </a:rPr>
              <a:t> </a:t>
            </a:r>
            <a:r>
              <a:rPr sz="2800" dirty="0">
                <a:latin typeface="Corbel"/>
                <a:cs typeface="Corbel"/>
              </a:rPr>
              <a:t>regulatory</a:t>
            </a:r>
            <a:r>
              <a:rPr sz="2800" spc="-75" dirty="0">
                <a:latin typeface="Corbel"/>
                <a:cs typeface="Corbel"/>
              </a:rPr>
              <a:t> </a:t>
            </a:r>
            <a:r>
              <a:rPr sz="2800" dirty="0">
                <a:latin typeface="Corbel"/>
                <a:cs typeface="Corbel"/>
              </a:rPr>
              <a:t>agency</a:t>
            </a:r>
            <a:r>
              <a:rPr sz="2800" spc="-80" dirty="0">
                <a:latin typeface="Corbel"/>
                <a:cs typeface="Corbel"/>
              </a:rPr>
              <a:t> </a:t>
            </a:r>
            <a:r>
              <a:rPr sz="2800" spc="-25" dirty="0">
                <a:latin typeface="Corbel"/>
                <a:cs typeface="Corbel"/>
              </a:rPr>
              <a:t>to </a:t>
            </a:r>
            <a:r>
              <a:rPr sz="2800" dirty="0">
                <a:latin typeface="Corbel"/>
                <a:cs typeface="Corbel"/>
              </a:rPr>
              <a:t>enforce</a:t>
            </a:r>
            <a:r>
              <a:rPr sz="2800" spc="-114" dirty="0">
                <a:latin typeface="Corbel"/>
                <a:cs typeface="Corbel"/>
              </a:rPr>
              <a:t> </a:t>
            </a:r>
            <a:r>
              <a:rPr sz="2800" dirty="0">
                <a:latin typeface="Corbel"/>
                <a:cs typeface="Corbel"/>
              </a:rPr>
              <a:t>already</a:t>
            </a:r>
            <a:r>
              <a:rPr sz="2800" spc="-105" dirty="0">
                <a:latin typeface="Corbel"/>
                <a:cs typeface="Corbel"/>
              </a:rPr>
              <a:t> </a:t>
            </a:r>
            <a:r>
              <a:rPr sz="2800" dirty="0">
                <a:latin typeface="Corbel"/>
                <a:cs typeface="Corbel"/>
              </a:rPr>
              <a:t>existing</a:t>
            </a:r>
            <a:r>
              <a:rPr sz="2800" spc="-95" dirty="0">
                <a:latin typeface="Corbel"/>
                <a:cs typeface="Corbel"/>
              </a:rPr>
              <a:t> </a:t>
            </a:r>
            <a:r>
              <a:rPr sz="2800" dirty="0">
                <a:latin typeface="Corbel"/>
                <a:cs typeface="Corbel"/>
              </a:rPr>
              <a:t>tobacco</a:t>
            </a:r>
            <a:r>
              <a:rPr sz="2800" spc="-110" dirty="0">
                <a:latin typeface="Corbel"/>
                <a:cs typeface="Corbel"/>
              </a:rPr>
              <a:t> </a:t>
            </a:r>
            <a:r>
              <a:rPr sz="2800" dirty="0">
                <a:latin typeface="Corbel"/>
                <a:cs typeface="Corbel"/>
              </a:rPr>
              <a:t>control</a:t>
            </a:r>
            <a:r>
              <a:rPr sz="2800" spc="-105" dirty="0">
                <a:latin typeface="Corbel"/>
                <a:cs typeface="Corbel"/>
              </a:rPr>
              <a:t> </a:t>
            </a:r>
            <a:r>
              <a:rPr sz="2800" spc="-10" dirty="0">
                <a:latin typeface="Corbel"/>
                <a:cs typeface="Corbel"/>
              </a:rPr>
              <a:t>legislation </a:t>
            </a:r>
            <a:r>
              <a:rPr sz="2800" dirty="0">
                <a:latin typeface="Corbel"/>
                <a:cs typeface="Corbel"/>
              </a:rPr>
              <a:t>(</a:t>
            </a:r>
            <a:r>
              <a:rPr sz="2800" i="1" dirty="0">
                <a:latin typeface="Corbel"/>
                <a:cs typeface="Corbel"/>
              </a:rPr>
              <a:t>e.g.</a:t>
            </a:r>
            <a:r>
              <a:rPr sz="2800" dirty="0">
                <a:latin typeface="Corbel"/>
                <a:cs typeface="Corbel"/>
              </a:rPr>
              <a:t>,</a:t>
            </a:r>
            <a:r>
              <a:rPr sz="2800" spc="-70" dirty="0">
                <a:latin typeface="Corbel"/>
                <a:cs typeface="Corbel"/>
              </a:rPr>
              <a:t> </a:t>
            </a:r>
            <a:r>
              <a:rPr sz="2800" dirty="0">
                <a:latin typeface="Corbel"/>
                <a:cs typeface="Corbel"/>
              </a:rPr>
              <a:t>the</a:t>
            </a:r>
            <a:r>
              <a:rPr sz="2800" spc="-60" dirty="0">
                <a:latin typeface="Corbel"/>
                <a:cs typeface="Corbel"/>
              </a:rPr>
              <a:t> </a:t>
            </a:r>
            <a:r>
              <a:rPr sz="2800" spc="-10" dirty="0">
                <a:latin typeface="Corbel"/>
                <a:cs typeface="Corbel"/>
              </a:rPr>
              <a:t>Tobacco</a:t>
            </a:r>
            <a:r>
              <a:rPr sz="2800" spc="-80" dirty="0">
                <a:latin typeface="Corbel"/>
                <a:cs typeface="Corbel"/>
              </a:rPr>
              <a:t> </a:t>
            </a:r>
            <a:r>
              <a:rPr sz="2800" dirty="0">
                <a:latin typeface="Corbel"/>
                <a:cs typeface="Corbel"/>
              </a:rPr>
              <a:t>Control</a:t>
            </a:r>
            <a:r>
              <a:rPr sz="2800" spc="-40" dirty="0">
                <a:latin typeface="Corbel"/>
                <a:cs typeface="Corbel"/>
              </a:rPr>
              <a:t> </a:t>
            </a:r>
            <a:r>
              <a:rPr sz="2800" dirty="0">
                <a:latin typeface="Corbel"/>
                <a:cs typeface="Corbel"/>
              </a:rPr>
              <a:t>Act</a:t>
            </a:r>
            <a:r>
              <a:rPr sz="2800" spc="-75" dirty="0">
                <a:latin typeface="Corbel"/>
                <a:cs typeface="Corbel"/>
              </a:rPr>
              <a:t> </a:t>
            </a:r>
            <a:r>
              <a:rPr sz="2800" dirty="0">
                <a:latin typeface="Corbel"/>
                <a:cs typeface="Corbel"/>
              </a:rPr>
              <a:t>and</a:t>
            </a:r>
            <a:r>
              <a:rPr sz="2800" spc="-45" dirty="0">
                <a:latin typeface="Corbel"/>
                <a:cs typeface="Corbel"/>
              </a:rPr>
              <a:t> </a:t>
            </a:r>
            <a:r>
              <a:rPr sz="2800" dirty="0">
                <a:latin typeface="Corbel"/>
                <a:cs typeface="Corbel"/>
              </a:rPr>
              <a:t>the</a:t>
            </a:r>
            <a:r>
              <a:rPr sz="2800" spc="-75" dirty="0">
                <a:latin typeface="Corbel"/>
                <a:cs typeface="Corbel"/>
              </a:rPr>
              <a:t> </a:t>
            </a:r>
            <a:r>
              <a:rPr sz="2800" dirty="0">
                <a:latin typeface="Corbel"/>
                <a:cs typeface="Corbel"/>
              </a:rPr>
              <a:t>World</a:t>
            </a:r>
            <a:r>
              <a:rPr sz="2800" spc="-50" dirty="0">
                <a:latin typeface="Corbel"/>
                <a:cs typeface="Corbel"/>
              </a:rPr>
              <a:t> </a:t>
            </a:r>
            <a:r>
              <a:rPr sz="2800" spc="-10" dirty="0">
                <a:latin typeface="Corbel"/>
                <a:cs typeface="Corbel"/>
              </a:rPr>
              <a:t>Health Organization’s</a:t>
            </a:r>
            <a:r>
              <a:rPr sz="2800" spc="-30" dirty="0">
                <a:latin typeface="Corbel"/>
                <a:cs typeface="Corbel"/>
              </a:rPr>
              <a:t> </a:t>
            </a:r>
            <a:r>
              <a:rPr sz="2800" spc="-10" dirty="0">
                <a:latin typeface="Corbel"/>
                <a:cs typeface="Corbel"/>
              </a:rPr>
              <a:t>Framework</a:t>
            </a:r>
            <a:r>
              <a:rPr sz="2800" spc="-95" dirty="0">
                <a:latin typeface="Corbel"/>
                <a:cs typeface="Corbel"/>
              </a:rPr>
              <a:t> </a:t>
            </a:r>
            <a:r>
              <a:rPr sz="2800" dirty="0">
                <a:latin typeface="Corbel"/>
                <a:cs typeface="Corbel"/>
              </a:rPr>
              <a:t>Convention</a:t>
            </a:r>
            <a:r>
              <a:rPr sz="2800" spc="-50" dirty="0">
                <a:latin typeface="Corbel"/>
                <a:cs typeface="Corbel"/>
              </a:rPr>
              <a:t> </a:t>
            </a:r>
            <a:r>
              <a:rPr sz="2800" dirty="0">
                <a:latin typeface="Corbel"/>
                <a:cs typeface="Corbel"/>
              </a:rPr>
              <a:t>on</a:t>
            </a:r>
            <a:r>
              <a:rPr sz="2800" spc="-95" dirty="0">
                <a:latin typeface="Corbel"/>
                <a:cs typeface="Corbel"/>
              </a:rPr>
              <a:t> </a:t>
            </a:r>
            <a:r>
              <a:rPr sz="2800" spc="-10" dirty="0">
                <a:latin typeface="Corbel"/>
                <a:cs typeface="Corbel"/>
              </a:rPr>
              <a:t>Tobacco Control).</a:t>
            </a:r>
            <a:endParaRPr sz="2800">
              <a:latin typeface="Corbel"/>
              <a:cs typeface="Corbel"/>
            </a:endParaRPr>
          </a:p>
          <a:p>
            <a:pPr marL="12700" marR="54610">
              <a:lnSpc>
                <a:spcPct val="100000"/>
              </a:lnSpc>
              <a:spcBef>
                <a:spcPts val="5"/>
              </a:spcBef>
              <a:buFont typeface="Arial"/>
              <a:buChar char="•"/>
              <a:tabLst>
                <a:tab pos="469900" algn="l"/>
                <a:tab pos="470534" algn="l"/>
              </a:tabLst>
            </a:pPr>
            <a:r>
              <a:rPr sz="2800" dirty="0">
                <a:latin typeface="Corbel"/>
                <a:cs typeface="Corbel"/>
              </a:rPr>
              <a:t>High</a:t>
            </a:r>
            <a:r>
              <a:rPr sz="2800" spc="-60" dirty="0">
                <a:latin typeface="Corbel"/>
                <a:cs typeface="Corbel"/>
              </a:rPr>
              <a:t> </a:t>
            </a:r>
            <a:r>
              <a:rPr sz="2800" dirty="0">
                <a:latin typeface="Corbel"/>
                <a:cs typeface="Corbel"/>
              </a:rPr>
              <a:t>rates</a:t>
            </a:r>
            <a:r>
              <a:rPr sz="2800" spc="-45" dirty="0">
                <a:latin typeface="Corbel"/>
                <a:cs typeface="Corbel"/>
              </a:rPr>
              <a:t> </a:t>
            </a:r>
            <a:r>
              <a:rPr sz="2800" dirty="0">
                <a:latin typeface="Corbel"/>
                <a:cs typeface="Corbel"/>
              </a:rPr>
              <a:t>of</a:t>
            </a:r>
            <a:r>
              <a:rPr sz="2800" spc="-60" dirty="0">
                <a:latin typeface="Corbel"/>
                <a:cs typeface="Corbel"/>
              </a:rPr>
              <a:t> </a:t>
            </a:r>
            <a:r>
              <a:rPr sz="2800" dirty="0">
                <a:latin typeface="Corbel"/>
                <a:cs typeface="Corbel"/>
              </a:rPr>
              <a:t>use</a:t>
            </a:r>
            <a:r>
              <a:rPr sz="2800" spc="-55" dirty="0">
                <a:latin typeface="Corbel"/>
                <a:cs typeface="Corbel"/>
              </a:rPr>
              <a:t> </a:t>
            </a:r>
            <a:r>
              <a:rPr sz="2800" dirty="0">
                <a:latin typeface="Corbel"/>
                <a:cs typeface="Corbel"/>
              </a:rPr>
              <a:t>of</a:t>
            </a:r>
            <a:r>
              <a:rPr sz="2800" spc="-55" dirty="0">
                <a:latin typeface="Corbel"/>
                <a:cs typeface="Corbel"/>
              </a:rPr>
              <a:t> </a:t>
            </a:r>
            <a:r>
              <a:rPr sz="2800" dirty="0">
                <a:latin typeface="Corbel"/>
                <a:cs typeface="Corbel"/>
              </a:rPr>
              <a:t>smoked</a:t>
            </a:r>
            <a:r>
              <a:rPr sz="2800" spc="-15" dirty="0">
                <a:latin typeface="Corbel"/>
                <a:cs typeface="Corbel"/>
              </a:rPr>
              <a:t> </a:t>
            </a:r>
            <a:r>
              <a:rPr sz="2800" dirty="0">
                <a:latin typeface="Corbel"/>
                <a:cs typeface="Corbel"/>
              </a:rPr>
              <a:t>beedies</a:t>
            </a:r>
            <a:r>
              <a:rPr sz="2800" spc="-65" dirty="0">
                <a:latin typeface="Corbel"/>
                <a:cs typeface="Corbel"/>
              </a:rPr>
              <a:t> </a:t>
            </a:r>
            <a:r>
              <a:rPr sz="2800" dirty="0">
                <a:latin typeface="Corbel"/>
                <a:cs typeface="Corbel"/>
              </a:rPr>
              <a:t>and</a:t>
            </a:r>
            <a:r>
              <a:rPr sz="2800" spc="-40" dirty="0">
                <a:latin typeface="Corbel"/>
                <a:cs typeface="Corbel"/>
              </a:rPr>
              <a:t> </a:t>
            </a:r>
            <a:r>
              <a:rPr sz="2800" dirty="0">
                <a:latin typeface="Corbel"/>
                <a:cs typeface="Corbel"/>
              </a:rPr>
              <a:t>of</a:t>
            </a:r>
            <a:r>
              <a:rPr sz="2800" spc="-60" dirty="0">
                <a:latin typeface="Corbel"/>
                <a:cs typeface="Corbel"/>
              </a:rPr>
              <a:t> </a:t>
            </a:r>
            <a:r>
              <a:rPr sz="2800" spc="-10" dirty="0">
                <a:latin typeface="Corbel"/>
                <a:cs typeface="Corbel"/>
              </a:rPr>
              <a:t>smokeless </a:t>
            </a:r>
            <a:r>
              <a:rPr sz="2800" dirty="0">
                <a:latin typeface="Corbel"/>
                <a:cs typeface="Corbel"/>
              </a:rPr>
              <a:t>tobacco</a:t>
            </a:r>
            <a:r>
              <a:rPr sz="2800" spc="-95" dirty="0">
                <a:latin typeface="Corbel"/>
                <a:cs typeface="Corbel"/>
              </a:rPr>
              <a:t> </a:t>
            </a:r>
            <a:r>
              <a:rPr sz="2800" dirty="0">
                <a:latin typeface="Corbel"/>
                <a:cs typeface="Corbel"/>
              </a:rPr>
              <a:t>(chewing</a:t>
            </a:r>
            <a:r>
              <a:rPr sz="2800" spc="-105" dirty="0">
                <a:latin typeface="Corbel"/>
                <a:cs typeface="Corbel"/>
              </a:rPr>
              <a:t> </a:t>
            </a:r>
            <a:r>
              <a:rPr sz="2800" dirty="0">
                <a:latin typeface="Corbel"/>
                <a:cs typeface="Corbel"/>
              </a:rPr>
              <a:t>tobacco</a:t>
            </a:r>
            <a:r>
              <a:rPr sz="2800" spc="-90" dirty="0">
                <a:latin typeface="Corbel"/>
                <a:cs typeface="Corbel"/>
              </a:rPr>
              <a:t> </a:t>
            </a:r>
            <a:r>
              <a:rPr sz="2800" dirty="0">
                <a:latin typeface="Corbel"/>
                <a:cs typeface="Corbel"/>
              </a:rPr>
              <a:t>and</a:t>
            </a:r>
            <a:r>
              <a:rPr sz="2800" spc="-85" dirty="0">
                <a:latin typeface="Corbel"/>
                <a:cs typeface="Corbel"/>
              </a:rPr>
              <a:t> </a:t>
            </a:r>
            <a:r>
              <a:rPr sz="2800" spc="-10" dirty="0">
                <a:latin typeface="Corbel"/>
                <a:cs typeface="Corbel"/>
              </a:rPr>
              <a:t>paan).</a:t>
            </a:r>
            <a:endParaRPr sz="2800">
              <a:latin typeface="Corbel"/>
              <a:cs typeface="Corbel"/>
            </a:endParaRPr>
          </a:p>
          <a:p>
            <a:pPr marL="469900" marR="5080" indent="-457834">
              <a:lnSpc>
                <a:spcPct val="100000"/>
              </a:lnSpc>
              <a:buFont typeface="Arial"/>
              <a:buChar char="•"/>
              <a:tabLst>
                <a:tab pos="469900" algn="l"/>
                <a:tab pos="470534" algn="l"/>
              </a:tabLst>
            </a:pPr>
            <a:r>
              <a:rPr sz="2800" dirty="0">
                <a:latin typeface="Corbel"/>
                <a:cs typeface="Corbel"/>
              </a:rPr>
              <a:t>Promote</a:t>
            </a:r>
            <a:r>
              <a:rPr sz="2800" spc="-90" dirty="0">
                <a:latin typeface="Corbel"/>
                <a:cs typeface="Corbel"/>
              </a:rPr>
              <a:t> </a:t>
            </a:r>
            <a:r>
              <a:rPr sz="2800" dirty="0">
                <a:latin typeface="Corbel"/>
                <a:cs typeface="Corbel"/>
              </a:rPr>
              <a:t>healthy</a:t>
            </a:r>
            <a:r>
              <a:rPr sz="2800" spc="-95" dirty="0">
                <a:latin typeface="Corbel"/>
                <a:cs typeface="Corbel"/>
              </a:rPr>
              <a:t> </a:t>
            </a:r>
            <a:r>
              <a:rPr sz="2800" dirty="0">
                <a:latin typeface="Corbel"/>
                <a:cs typeface="Corbel"/>
              </a:rPr>
              <a:t>dietary</a:t>
            </a:r>
            <a:r>
              <a:rPr sz="2800" spc="-90" dirty="0">
                <a:latin typeface="Corbel"/>
                <a:cs typeface="Corbel"/>
              </a:rPr>
              <a:t> </a:t>
            </a:r>
            <a:r>
              <a:rPr sz="2800" dirty="0">
                <a:latin typeface="Corbel"/>
                <a:cs typeface="Corbel"/>
              </a:rPr>
              <a:t>patterns</a:t>
            </a:r>
            <a:r>
              <a:rPr sz="2800" spc="-80" dirty="0">
                <a:latin typeface="Corbel"/>
                <a:cs typeface="Corbel"/>
              </a:rPr>
              <a:t> </a:t>
            </a:r>
            <a:r>
              <a:rPr sz="2800" dirty="0">
                <a:latin typeface="Corbel"/>
                <a:cs typeface="Corbel"/>
              </a:rPr>
              <a:t>and</a:t>
            </a:r>
            <a:r>
              <a:rPr sz="2800" spc="-80" dirty="0">
                <a:latin typeface="Corbel"/>
                <a:cs typeface="Corbel"/>
              </a:rPr>
              <a:t> </a:t>
            </a:r>
            <a:r>
              <a:rPr sz="2800" dirty="0">
                <a:latin typeface="Corbel"/>
                <a:cs typeface="Corbel"/>
              </a:rPr>
              <a:t>physical</a:t>
            </a:r>
            <a:r>
              <a:rPr sz="2800" spc="-85" dirty="0">
                <a:latin typeface="Corbel"/>
                <a:cs typeface="Corbel"/>
              </a:rPr>
              <a:t> </a:t>
            </a:r>
            <a:r>
              <a:rPr sz="2800" spc="-10" dirty="0">
                <a:latin typeface="Corbel"/>
                <a:cs typeface="Corbel"/>
              </a:rPr>
              <a:t>activity </a:t>
            </a:r>
            <a:r>
              <a:rPr sz="2800" dirty="0">
                <a:latin typeface="Corbel"/>
                <a:cs typeface="Corbel"/>
              </a:rPr>
              <a:t>in</a:t>
            </a:r>
            <a:r>
              <a:rPr sz="2800" spc="-65" dirty="0">
                <a:latin typeface="Corbel"/>
                <a:cs typeface="Corbel"/>
              </a:rPr>
              <a:t> </a:t>
            </a:r>
            <a:r>
              <a:rPr sz="2800" dirty="0">
                <a:latin typeface="Corbel"/>
                <a:cs typeface="Corbel"/>
              </a:rPr>
              <a:t>schools</a:t>
            </a:r>
            <a:r>
              <a:rPr sz="2800" spc="-40" dirty="0">
                <a:latin typeface="Corbel"/>
                <a:cs typeface="Corbel"/>
              </a:rPr>
              <a:t> </a:t>
            </a:r>
            <a:r>
              <a:rPr sz="2800" dirty="0">
                <a:latin typeface="Corbel"/>
                <a:cs typeface="Corbel"/>
              </a:rPr>
              <a:t>and</a:t>
            </a:r>
            <a:r>
              <a:rPr sz="2800" spc="-60" dirty="0">
                <a:latin typeface="Corbel"/>
                <a:cs typeface="Corbel"/>
              </a:rPr>
              <a:t> </a:t>
            </a:r>
            <a:r>
              <a:rPr sz="2800" spc="-10" dirty="0">
                <a:latin typeface="Corbel"/>
                <a:cs typeface="Corbel"/>
              </a:rPr>
              <a:t>workplaces.</a:t>
            </a:r>
            <a:endParaRPr sz="2800">
              <a:latin typeface="Corbel"/>
              <a:cs typeface="Corbe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0700" y="348488"/>
            <a:ext cx="7917180" cy="4782185"/>
          </a:xfrm>
          <a:prstGeom prst="rect">
            <a:avLst/>
          </a:prstGeom>
        </p:spPr>
        <p:txBody>
          <a:bodyPr vert="horz" wrap="square" lIns="0" tIns="12700" rIns="0" bIns="0" rtlCol="0">
            <a:spAutoFit/>
          </a:bodyPr>
          <a:lstStyle/>
          <a:p>
            <a:pPr marL="12700" marR="654685">
              <a:lnSpc>
                <a:spcPct val="100000"/>
              </a:lnSpc>
              <a:spcBef>
                <a:spcPts val="100"/>
              </a:spcBef>
              <a:buFont typeface="Arial"/>
              <a:buChar char="•"/>
              <a:tabLst>
                <a:tab pos="469900" algn="l"/>
                <a:tab pos="470534" algn="l"/>
              </a:tabLst>
            </a:pPr>
            <a:r>
              <a:rPr sz="2400" dirty="0">
                <a:latin typeface="Corbel"/>
                <a:cs typeface="Corbel"/>
              </a:rPr>
              <a:t>Identification</a:t>
            </a:r>
            <a:r>
              <a:rPr sz="2400" spc="10" dirty="0">
                <a:latin typeface="Corbel"/>
                <a:cs typeface="Corbel"/>
              </a:rPr>
              <a:t> </a:t>
            </a:r>
            <a:r>
              <a:rPr sz="2400" dirty="0">
                <a:latin typeface="Corbel"/>
                <a:cs typeface="Corbel"/>
              </a:rPr>
              <a:t>of</a:t>
            </a:r>
            <a:r>
              <a:rPr sz="2400" spc="-35" dirty="0">
                <a:latin typeface="Corbel"/>
                <a:cs typeface="Corbel"/>
              </a:rPr>
              <a:t> </a:t>
            </a:r>
            <a:r>
              <a:rPr sz="2400" dirty="0">
                <a:latin typeface="Corbel"/>
                <a:cs typeface="Corbel"/>
              </a:rPr>
              <a:t>cultural</a:t>
            </a:r>
            <a:r>
              <a:rPr sz="2400" spc="-20" dirty="0">
                <a:latin typeface="Corbel"/>
                <a:cs typeface="Corbel"/>
              </a:rPr>
              <a:t> </a:t>
            </a:r>
            <a:r>
              <a:rPr sz="2400" dirty="0">
                <a:latin typeface="Corbel"/>
                <a:cs typeface="Corbel"/>
              </a:rPr>
              <a:t>norms</a:t>
            </a:r>
            <a:r>
              <a:rPr sz="2400" spc="-40" dirty="0">
                <a:latin typeface="Corbel"/>
                <a:cs typeface="Corbel"/>
              </a:rPr>
              <a:t> </a:t>
            </a:r>
            <a:r>
              <a:rPr sz="2400" dirty="0">
                <a:latin typeface="Corbel"/>
                <a:cs typeface="Corbel"/>
              </a:rPr>
              <a:t>that</a:t>
            </a:r>
            <a:r>
              <a:rPr sz="2400" spc="-20" dirty="0">
                <a:latin typeface="Corbel"/>
                <a:cs typeface="Corbel"/>
              </a:rPr>
              <a:t> </a:t>
            </a:r>
            <a:r>
              <a:rPr sz="2400" dirty="0">
                <a:latin typeface="Corbel"/>
                <a:cs typeface="Corbel"/>
              </a:rPr>
              <a:t>might</a:t>
            </a:r>
            <a:r>
              <a:rPr sz="2400" spc="-5" dirty="0">
                <a:latin typeface="Corbel"/>
                <a:cs typeface="Corbel"/>
              </a:rPr>
              <a:t> </a:t>
            </a:r>
            <a:r>
              <a:rPr sz="2400" dirty="0">
                <a:latin typeface="Corbel"/>
                <a:cs typeface="Corbel"/>
              </a:rPr>
              <a:t>hinder</a:t>
            </a:r>
            <a:r>
              <a:rPr sz="2400" spc="-10" dirty="0">
                <a:latin typeface="Corbel"/>
                <a:cs typeface="Corbel"/>
              </a:rPr>
              <a:t> </a:t>
            </a:r>
            <a:r>
              <a:rPr sz="2400" spc="-25" dirty="0">
                <a:latin typeface="Corbel"/>
                <a:cs typeface="Corbel"/>
              </a:rPr>
              <a:t>CHD </a:t>
            </a:r>
            <a:r>
              <a:rPr sz="2400" dirty="0">
                <a:latin typeface="Corbel"/>
                <a:cs typeface="Corbel"/>
              </a:rPr>
              <a:t>prevention </a:t>
            </a:r>
            <a:r>
              <a:rPr sz="2400" spc="-10" dirty="0">
                <a:latin typeface="Corbel"/>
                <a:cs typeface="Corbel"/>
              </a:rPr>
              <a:t>efforts</a:t>
            </a:r>
            <a:endParaRPr sz="2400">
              <a:latin typeface="Corbel"/>
              <a:cs typeface="Corbel"/>
            </a:endParaRPr>
          </a:p>
          <a:p>
            <a:pPr marL="12700" marR="705485">
              <a:lnSpc>
                <a:spcPct val="100000"/>
              </a:lnSpc>
              <a:buFont typeface="Arial"/>
              <a:buChar char="•"/>
              <a:tabLst>
                <a:tab pos="355600" algn="l"/>
                <a:tab pos="356235" algn="l"/>
              </a:tabLst>
            </a:pPr>
            <a:r>
              <a:rPr sz="2400" dirty="0">
                <a:latin typeface="Corbel"/>
                <a:cs typeface="Corbel"/>
              </a:rPr>
              <a:t>Development</a:t>
            </a:r>
            <a:r>
              <a:rPr sz="2400" spc="5" dirty="0">
                <a:latin typeface="Corbel"/>
                <a:cs typeface="Corbel"/>
              </a:rPr>
              <a:t> </a:t>
            </a:r>
            <a:r>
              <a:rPr sz="2400" dirty="0">
                <a:latin typeface="Corbel"/>
                <a:cs typeface="Corbel"/>
              </a:rPr>
              <a:t>of</a:t>
            </a:r>
            <a:r>
              <a:rPr sz="2400" spc="-30" dirty="0">
                <a:latin typeface="Corbel"/>
                <a:cs typeface="Corbel"/>
              </a:rPr>
              <a:t> </a:t>
            </a:r>
            <a:r>
              <a:rPr sz="2400" dirty="0">
                <a:latin typeface="Corbel"/>
                <a:cs typeface="Corbel"/>
              </a:rPr>
              <a:t>research</a:t>
            </a:r>
            <a:r>
              <a:rPr sz="2400" spc="-30" dirty="0">
                <a:latin typeface="Corbel"/>
                <a:cs typeface="Corbel"/>
              </a:rPr>
              <a:t> </a:t>
            </a:r>
            <a:r>
              <a:rPr sz="2400" dirty="0">
                <a:latin typeface="Corbel"/>
                <a:cs typeface="Corbel"/>
              </a:rPr>
              <a:t>infrastructure</a:t>
            </a:r>
            <a:r>
              <a:rPr sz="2400" spc="-25" dirty="0">
                <a:latin typeface="Corbel"/>
                <a:cs typeface="Corbel"/>
              </a:rPr>
              <a:t> </a:t>
            </a:r>
            <a:r>
              <a:rPr sz="2400" dirty="0">
                <a:latin typeface="Corbel"/>
                <a:cs typeface="Corbel"/>
              </a:rPr>
              <a:t>and</a:t>
            </a:r>
            <a:r>
              <a:rPr sz="2400" spc="-20" dirty="0">
                <a:latin typeface="Corbel"/>
                <a:cs typeface="Corbel"/>
              </a:rPr>
              <a:t> </a:t>
            </a:r>
            <a:r>
              <a:rPr sz="2400" dirty="0">
                <a:latin typeface="Corbel"/>
                <a:cs typeface="Corbel"/>
              </a:rPr>
              <a:t>training </a:t>
            </a:r>
            <a:r>
              <a:rPr sz="2400" spc="-25" dirty="0">
                <a:latin typeface="Corbel"/>
                <a:cs typeface="Corbel"/>
              </a:rPr>
              <a:t>of </a:t>
            </a:r>
            <a:r>
              <a:rPr sz="2400" dirty="0">
                <a:latin typeface="Corbel"/>
                <a:cs typeface="Corbel"/>
              </a:rPr>
              <a:t>clinical</a:t>
            </a:r>
            <a:r>
              <a:rPr sz="2400" spc="-15" dirty="0">
                <a:latin typeface="Corbel"/>
                <a:cs typeface="Corbel"/>
              </a:rPr>
              <a:t> </a:t>
            </a:r>
            <a:r>
              <a:rPr sz="2400" spc="-10" dirty="0">
                <a:latin typeface="Corbel"/>
                <a:cs typeface="Corbel"/>
              </a:rPr>
              <a:t>researchers.</a:t>
            </a:r>
            <a:endParaRPr sz="2400">
              <a:latin typeface="Corbel"/>
              <a:cs typeface="Corbel"/>
            </a:endParaRPr>
          </a:p>
          <a:p>
            <a:pPr marL="12700" marR="1210945">
              <a:lnSpc>
                <a:spcPct val="100000"/>
              </a:lnSpc>
              <a:buFont typeface="Arial"/>
              <a:buChar char="•"/>
              <a:tabLst>
                <a:tab pos="355600" algn="l"/>
                <a:tab pos="356235" algn="l"/>
              </a:tabLst>
            </a:pPr>
            <a:r>
              <a:rPr sz="2400" dirty="0">
                <a:latin typeface="Corbel"/>
                <a:cs typeface="Corbel"/>
              </a:rPr>
              <a:t>Establishment</a:t>
            </a:r>
            <a:r>
              <a:rPr sz="2400" spc="15" dirty="0">
                <a:latin typeface="Corbel"/>
                <a:cs typeface="Corbel"/>
              </a:rPr>
              <a:t> </a:t>
            </a:r>
            <a:r>
              <a:rPr sz="2400" dirty="0">
                <a:latin typeface="Corbel"/>
                <a:cs typeface="Corbel"/>
              </a:rPr>
              <a:t>of</a:t>
            </a:r>
            <a:r>
              <a:rPr sz="2400" spc="-25" dirty="0">
                <a:latin typeface="Corbel"/>
                <a:cs typeface="Corbel"/>
              </a:rPr>
              <a:t> </a:t>
            </a:r>
            <a:r>
              <a:rPr sz="2400" spc="-10" dirty="0">
                <a:latin typeface="Corbel"/>
                <a:cs typeface="Corbel"/>
              </a:rPr>
              <a:t>high-</a:t>
            </a:r>
            <a:r>
              <a:rPr sz="2400" dirty="0">
                <a:latin typeface="Corbel"/>
                <a:cs typeface="Corbel"/>
              </a:rPr>
              <a:t>quality national</a:t>
            </a:r>
            <a:r>
              <a:rPr sz="2400" spc="-5" dirty="0">
                <a:latin typeface="Corbel"/>
                <a:cs typeface="Corbel"/>
              </a:rPr>
              <a:t> </a:t>
            </a:r>
            <a:r>
              <a:rPr sz="2400" spc="-10" dirty="0">
                <a:latin typeface="Corbel"/>
                <a:cs typeface="Corbel"/>
              </a:rPr>
              <a:t>surveillance programmes</a:t>
            </a:r>
            <a:endParaRPr sz="2400">
              <a:latin typeface="Corbel"/>
              <a:cs typeface="Corbel"/>
            </a:endParaRPr>
          </a:p>
          <a:p>
            <a:pPr marL="207645" indent="-195580">
              <a:lnSpc>
                <a:spcPct val="100000"/>
              </a:lnSpc>
              <a:spcBef>
                <a:spcPts val="5"/>
              </a:spcBef>
              <a:buChar char="•"/>
              <a:tabLst>
                <a:tab pos="208279" algn="l"/>
              </a:tabLst>
            </a:pPr>
            <a:r>
              <a:rPr sz="2400" dirty="0">
                <a:latin typeface="Corbel"/>
                <a:cs typeface="Corbel"/>
              </a:rPr>
              <a:t>Assessment</a:t>
            </a:r>
            <a:r>
              <a:rPr sz="2400" spc="-30" dirty="0">
                <a:latin typeface="Corbel"/>
                <a:cs typeface="Corbel"/>
              </a:rPr>
              <a:t> </a:t>
            </a:r>
            <a:r>
              <a:rPr sz="2400" dirty="0">
                <a:latin typeface="Corbel"/>
                <a:cs typeface="Corbel"/>
              </a:rPr>
              <a:t>of</a:t>
            </a:r>
            <a:r>
              <a:rPr sz="2400" spc="-20" dirty="0">
                <a:latin typeface="Corbel"/>
                <a:cs typeface="Corbel"/>
              </a:rPr>
              <a:t> </a:t>
            </a:r>
            <a:r>
              <a:rPr sz="2400" dirty="0">
                <a:latin typeface="Corbel"/>
                <a:cs typeface="Corbel"/>
              </a:rPr>
              <a:t>the</a:t>
            </a:r>
            <a:r>
              <a:rPr sz="2400" spc="-10" dirty="0">
                <a:latin typeface="Corbel"/>
                <a:cs typeface="Corbel"/>
              </a:rPr>
              <a:t> </a:t>
            </a:r>
            <a:r>
              <a:rPr sz="2400" dirty="0">
                <a:latin typeface="Corbel"/>
                <a:cs typeface="Corbel"/>
              </a:rPr>
              <a:t>knowledge</a:t>
            </a:r>
            <a:r>
              <a:rPr sz="2400" spc="5" dirty="0">
                <a:latin typeface="Corbel"/>
                <a:cs typeface="Corbel"/>
              </a:rPr>
              <a:t> </a:t>
            </a:r>
            <a:r>
              <a:rPr sz="2400" dirty="0">
                <a:latin typeface="Corbel"/>
                <a:cs typeface="Corbel"/>
              </a:rPr>
              <a:t>of</a:t>
            </a:r>
            <a:r>
              <a:rPr sz="2400" spc="-20" dirty="0">
                <a:latin typeface="Corbel"/>
                <a:cs typeface="Corbel"/>
              </a:rPr>
              <a:t> </a:t>
            </a:r>
            <a:r>
              <a:rPr sz="2400" dirty="0">
                <a:latin typeface="Corbel"/>
                <a:cs typeface="Corbel"/>
              </a:rPr>
              <a:t>the</a:t>
            </a:r>
            <a:r>
              <a:rPr sz="2400" spc="-10" dirty="0">
                <a:latin typeface="Corbel"/>
                <a:cs typeface="Corbel"/>
              </a:rPr>
              <a:t> </a:t>
            </a:r>
            <a:r>
              <a:rPr sz="2400" dirty="0">
                <a:latin typeface="Corbel"/>
                <a:cs typeface="Corbel"/>
              </a:rPr>
              <a:t>CHD</a:t>
            </a:r>
            <a:r>
              <a:rPr sz="2400" spc="-5" dirty="0">
                <a:latin typeface="Corbel"/>
                <a:cs typeface="Corbel"/>
              </a:rPr>
              <a:t> </a:t>
            </a:r>
            <a:r>
              <a:rPr sz="2400" spc="-10" dirty="0">
                <a:latin typeface="Corbel"/>
                <a:cs typeface="Corbel"/>
              </a:rPr>
              <a:t>burden</a:t>
            </a:r>
            <a:endParaRPr sz="2400">
              <a:latin typeface="Corbel"/>
              <a:cs typeface="Corbel"/>
            </a:endParaRPr>
          </a:p>
          <a:p>
            <a:pPr marL="355600" marR="36195" indent="-343535">
              <a:lnSpc>
                <a:spcPct val="100000"/>
              </a:lnSpc>
              <a:buFont typeface="Arial"/>
              <a:buChar char="•"/>
              <a:tabLst>
                <a:tab pos="355600" algn="l"/>
                <a:tab pos="356235" algn="l"/>
              </a:tabLst>
            </a:pPr>
            <a:r>
              <a:rPr sz="2400" dirty="0">
                <a:latin typeface="Corbel"/>
                <a:cs typeface="Corbel"/>
              </a:rPr>
              <a:t>Generation</a:t>
            </a:r>
            <a:r>
              <a:rPr sz="2400" spc="-30" dirty="0">
                <a:latin typeface="Corbel"/>
                <a:cs typeface="Corbel"/>
              </a:rPr>
              <a:t> </a:t>
            </a:r>
            <a:r>
              <a:rPr sz="2400" dirty="0">
                <a:latin typeface="Corbel"/>
                <a:cs typeface="Corbel"/>
              </a:rPr>
              <a:t>of</a:t>
            </a:r>
            <a:r>
              <a:rPr sz="2400" spc="-35" dirty="0">
                <a:latin typeface="Corbel"/>
                <a:cs typeface="Corbel"/>
              </a:rPr>
              <a:t> </a:t>
            </a:r>
            <a:r>
              <a:rPr sz="2400" dirty="0">
                <a:latin typeface="Corbel"/>
                <a:cs typeface="Corbel"/>
              </a:rPr>
              <a:t>reliable</a:t>
            </a:r>
            <a:r>
              <a:rPr sz="2400" spc="10" dirty="0">
                <a:latin typeface="Corbel"/>
                <a:cs typeface="Corbel"/>
              </a:rPr>
              <a:t> </a:t>
            </a:r>
            <a:r>
              <a:rPr sz="2400" dirty="0">
                <a:latin typeface="Corbel"/>
                <a:cs typeface="Corbel"/>
              </a:rPr>
              <a:t>statistics</a:t>
            </a:r>
            <a:r>
              <a:rPr sz="2400" spc="30" dirty="0">
                <a:latin typeface="Corbel"/>
                <a:cs typeface="Corbel"/>
              </a:rPr>
              <a:t> </a:t>
            </a:r>
            <a:r>
              <a:rPr sz="2400" dirty="0">
                <a:latin typeface="Corbel"/>
                <a:cs typeface="Corbel"/>
              </a:rPr>
              <a:t>on</a:t>
            </a:r>
            <a:r>
              <a:rPr sz="2400" spc="-30" dirty="0">
                <a:latin typeface="Corbel"/>
                <a:cs typeface="Corbel"/>
              </a:rPr>
              <a:t> </a:t>
            </a:r>
            <a:r>
              <a:rPr sz="2400" dirty="0">
                <a:latin typeface="Corbel"/>
                <a:cs typeface="Corbel"/>
              </a:rPr>
              <a:t>prevalence</a:t>
            </a:r>
            <a:r>
              <a:rPr sz="2400" spc="-5" dirty="0">
                <a:latin typeface="Corbel"/>
                <a:cs typeface="Corbel"/>
              </a:rPr>
              <a:t> </a:t>
            </a:r>
            <a:r>
              <a:rPr sz="2400" dirty="0">
                <a:latin typeface="Corbel"/>
                <a:cs typeface="Corbel"/>
              </a:rPr>
              <a:t>and </a:t>
            </a:r>
            <a:r>
              <a:rPr sz="2400" spc="-10" dirty="0">
                <a:latin typeface="Corbel"/>
                <a:cs typeface="Corbel"/>
              </a:rPr>
              <a:t>incidence </a:t>
            </a:r>
            <a:r>
              <a:rPr sz="2400" dirty="0">
                <a:latin typeface="Corbel"/>
                <a:cs typeface="Corbel"/>
              </a:rPr>
              <a:t>of</a:t>
            </a:r>
            <a:r>
              <a:rPr sz="2400" spc="-35" dirty="0">
                <a:latin typeface="Corbel"/>
                <a:cs typeface="Corbel"/>
              </a:rPr>
              <a:t> </a:t>
            </a:r>
            <a:r>
              <a:rPr sz="2400" dirty="0">
                <a:latin typeface="Corbel"/>
                <a:cs typeface="Corbel"/>
              </a:rPr>
              <a:t>CAD</a:t>
            </a:r>
            <a:r>
              <a:rPr sz="2400" spc="-10" dirty="0">
                <a:latin typeface="Corbel"/>
                <a:cs typeface="Corbel"/>
              </a:rPr>
              <a:t> </a:t>
            </a:r>
            <a:r>
              <a:rPr sz="2400" dirty="0">
                <a:latin typeface="Corbel"/>
                <a:cs typeface="Corbel"/>
              </a:rPr>
              <a:t>and</a:t>
            </a:r>
            <a:r>
              <a:rPr sz="2400" spc="-10" dirty="0">
                <a:latin typeface="Corbel"/>
                <a:cs typeface="Corbel"/>
              </a:rPr>
              <a:t> </a:t>
            </a:r>
            <a:r>
              <a:rPr sz="2400" dirty="0">
                <a:latin typeface="Corbel"/>
                <a:cs typeface="Corbel"/>
              </a:rPr>
              <a:t>its</a:t>
            </a:r>
            <a:r>
              <a:rPr sz="2400" spc="15" dirty="0">
                <a:latin typeface="Corbel"/>
                <a:cs typeface="Corbel"/>
              </a:rPr>
              <a:t> </a:t>
            </a:r>
            <a:r>
              <a:rPr sz="2400" dirty="0">
                <a:latin typeface="Corbel"/>
                <a:cs typeface="Corbel"/>
              </a:rPr>
              <a:t>risk</a:t>
            </a:r>
            <a:r>
              <a:rPr sz="2400" spc="-15" dirty="0">
                <a:latin typeface="Corbel"/>
                <a:cs typeface="Corbel"/>
              </a:rPr>
              <a:t> </a:t>
            </a:r>
            <a:r>
              <a:rPr sz="2400" dirty="0">
                <a:latin typeface="Corbel"/>
                <a:cs typeface="Corbel"/>
              </a:rPr>
              <a:t>factors</a:t>
            </a:r>
            <a:r>
              <a:rPr sz="2400" spc="-25" dirty="0">
                <a:latin typeface="Corbel"/>
                <a:cs typeface="Corbel"/>
              </a:rPr>
              <a:t> </a:t>
            </a:r>
            <a:r>
              <a:rPr sz="2400" dirty="0">
                <a:latin typeface="Corbel"/>
                <a:cs typeface="Corbel"/>
              </a:rPr>
              <a:t>and</a:t>
            </a:r>
            <a:r>
              <a:rPr sz="2400" spc="-15" dirty="0">
                <a:latin typeface="Corbel"/>
                <a:cs typeface="Corbel"/>
              </a:rPr>
              <a:t> </a:t>
            </a:r>
            <a:r>
              <a:rPr sz="2400" dirty="0">
                <a:latin typeface="Corbel"/>
                <a:cs typeface="Corbel"/>
              </a:rPr>
              <a:t>CAD-related</a:t>
            </a:r>
            <a:r>
              <a:rPr sz="2400" spc="5" dirty="0">
                <a:latin typeface="Corbel"/>
                <a:cs typeface="Corbel"/>
              </a:rPr>
              <a:t> </a:t>
            </a:r>
            <a:r>
              <a:rPr sz="2400" spc="-10" dirty="0">
                <a:latin typeface="Corbel"/>
                <a:cs typeface="Corbel"/>
              </a:rPr>
              <a:t>mortality </a:t>
            </a:r>
            <a:r>
              <a:rPr sz="2400" dirty="0">
                <a:latin typeface="Corbel"/>
                <a:cs typeface="Corbel"/>
              </a:rPr>
              <a:t>through</a:t>
            </a:r>
            <a:r>
              <a:rPr sz="2400" spc="-35" dirty="0">
                <a:latin typeface="Corbel"/>
                <a:cs typeface="Corbel"/>
              </a:rPr>
              <a:t> </a:t>
            </a:r>
            <a:r>
              <a:rPr sz="2400" dirty="0">
                <a:latin typeface="Corbel"/>
                <a:cs typeface="Corbel"/>
              </a:rPr>
              <a:t>the initiation</a:t>
            </a:r>
            <a:r>
              <a:rPr sz="2400" spc="25" dirty="0">
                <a:latin typeface="Corbel"/>
                <a:cs typeface="Corbel"/>
              </a:rPr>
              <a:t> </a:t>
            </a:r>
            <a:r>
              <a:rPr sz="2400" dirty="0">
                <a:latin typeface="Corbel"/>
                <a:cs typeface="Corbel"/>
              </a:rPr>
              <a:t>of</a:t>
            </a:r>
            <a:r>
              <a:rPr sz="2400" spc="-35" dirty="0">
                <a:latin typeface="Corbel"/>
                <a:cs typeface="Corbel"/>
              </a:rPr>
              <a:t> </a:t>
            </a:r>
            <a:r>
              <a:rPr sz="2400" dirty="0">
                <a:latin typeface="Corbel"/>
                <a:cs typeface="Corbel"/>
              </a:rPr>
              <a:t>large cohort</a:t>
            </a:r>
            <a:r>
              <a:rPr sz="2400" spc="-50" dirty="0">
                <a:latin typeface="Corbel"/>
                <a:cs typeface="Corbel"/>
              </a:rPr>
              <a:t> </a:t>
            </a:r>
            <a:r>
              <a:rPr sz="2400" dirty="0">
                <a:latin typeface="Corbel"/>
                <a:cs typeface="Corbel"/>
              </a:rPr>
              <a:t>studies</a:t>
            </a:r>
            <a:r>
              <a:rPr sz="2400" spc="-5" dirty="0">
                <a:latin typeface="Corbel"/>
                <a:cs typeface="Corbel"/>
              </a:rPr>
              <a:t> </a:t>
            </a:r>
            <a:r>
              <a:rPr sz="2400" dirty="0">
                <a:latin typeface="Corbel"/>
                <a:cs typeface="Corbel"/>
              </a:rPr>
              <a:t>and</a:t>
            </a:r>
            <a:r>
              <a:rPr sz="2400" spc="-20" dirty="0">
                <a:latin typeface="Corbel"/>
                <a:cs typeface="Corbel"/>
              </a:rPr>
              <a:t> </a:t>
            </a:r>
            <a:r>
              <a:rPr sz="2400" spc="-10" dirty="0">
                <a:latin typeface="Corbel"/>
                <a:cs typeface="Corbel"/>
              </a:rPr>
              <a:t>trial registries.</a:t>
            </a:r>
            <a:endParaRPr sz="2400">
              <a:latin typeface="Corbel"/>
              <a:cs typeface="Corbel"/>
            </a:endParaRPr>
          </a:p>
          <a:p>
            <a:pPr marL="12700" marR="5080">
              <a:lnSpc>
                <a:spcPct val="100000"/>
              </a:lnSpc>
              <a:buFont typeface="Arial"/>
              <a:buChar char="•"/>
              <a:tabLst>
                <a:tab pos="355600" algn="l"/>
                <a:tab pos="356235" algn="l"/>
              </a:tabLst>
            </a:pPr>
            <a:r>
              <a:rPr sz="2400" dirty="0">
                <a:latin typeface="Corbel"/>
                <a:cs typeface="Corbel"/>
              </a:rPr>
              <a:t>Studies</a:t>
            </a:r>
            <a:r>
              <a:rPr sz="2400" spc="-10" dirty="0">
                <a:latin typeface="Corbel"/>
                <a:cs typeface="Corbel"/>
              </a:rPr>
              <a:t> </a:t>
            </a:r>
            <a:r>
              <a:rPr sz="2400" dirty="0">
                <a:latin typeface="Corbel"/>
                <a:cs typeface="Corbel"/>
              </a:rPr>
              <a:t>documenting</a:t>
            </a:r>
            <a:r>
              <a:rPr sz="2400" spc="-20" dirty="0">
                <a:latin typeface="Corbel"/>
                <a:cs typeface="Corbel"/>
              </a:rPr>
              <a:t> </a:t>
            </a:r>
            <a:r>
              <a:rPr sz="2400" dirty="0">
                <a:latin typeface="Corbel"/>
                <a:cs typeface="Corbel"/>
              </a:rPr>
              <a:t>childhood</a:t>
            </a:r>
            <a:r>
              <a:rPr sz="2400" spc="-10" dirty="0">
                <a:latin typeface="Corbel"/>
                <a:cs typeface="Corbel"/>
              </a:rPr>
              <a:t> </a:t>
            </a:r>
            <a:r>
              <a:rPr sz="2400" dirty="0">
                <a:latin typeface="Corbel"/>
                <a:cs typeface="Corbel"/>
              </a:rPr>
              <a:t>risk</a:t>
            </a:r>
            <a:r>
              <a:rPr sz="2400" spc="-15" dirty="0">
                <a:latin typeface="Corbel"/>
                <a:cs typeface="Corbel"/>
              </a:rPr>
              <a:t> </a:t>
            </a:r>
            <a:r>
              <a:rPr sz="2400" dirty="0">
                <a:latin typeface="Corbel"/>
                <a:cs typeface="Corbel"/>
              </a:rPr>
              <a:t>factors,</a:t>
            </a:r>
            <a:r>
              <a:rPr sz="2400" spc="-35" dirty="0">
                <a:latin typeface="Corbel"/>
                <a:cs typeface="Corbel"/>
              </a:rPr>
              <a:t> </a:t>
            </a:r>
            <a:r>
              <a:rPr sz="2400" dirty="0">
                <a:latin typeface="Corbel"/>
                <a:cs typeface="Corbel"/>
              </a:rPr>
              <a:t>such</a:t>
            </a:r>
            <a:r>
              <a:rPr sz="2400" spc="-30" dirty="0">
                <a:latin typeface="Corbel"/>
                <a:cs typeface="Corbel"/>
              </a:rPr>
              <a:t> </a:t>
            </a:r>
            <a:r>
              <a:rPr sz="2400" dirty="0">
                <a:latin typeface="Corbel"/>
                <a:cs typeface="Corbel"/>
              </a:rPr>
              <a:t>as</a:t>
            </a:r>
            <a:r>
              <a:rPr sz="2400" spc="-10" dirty="0">
                <a:latin typeface="Corbel"/>
                <a:cs typeface="Corbel"/>
              </a:rPr>
              <a:t> obesity, </a:t>
            </a:r>
            <a:r>
              <a:rPr sz="2400" dirty="0">
                <a:latin typeface="Corbel"/>
                <a:cs typeface="Corbel"/>
              </a:rPr>
              <a:t>in</a:t>
            </a:r>
            <a:r>
              <a:rPr sz="2400" spc="-20" dirty="0">
                <a:latin typeface="Corbel"/>
                <a:cs typeface="Corbel"/>
              </a:rPr>
              <a:t> </a:t>
            </a:r>
            <a:r>
              <a:rPr sz="2400" dirty="0">
                <a:latin typeface="Corbel"/>
                <a:cs typeface="Corbel"/>
              </a:rPr>
              <a:t>both</a:t>
            </a:r>
            <a:r>
              <a:rPr sz="2400" spc="-15" dirty="0">
                <a:latin typeface="Corbel"/>
                <a:cs typeface="Corbel"/>
              </a:rPr>
              <a:t> </a:t>
            </a:r>
            <a:r>
              <a:rPr sz="2400" dirty="0">
                <a:latin typeface="Corbel"/>
                <a:cs typeface="Corbel"/>
              </a:rPr>
              <a:t>urban</a:t>
            </a:r>
            <a:r>
              <a:rPr sz="2400" spc="-30" dirty="0">
                <a:latin typeface="Corbel"/>
                <a:cs typeface="Corbel"/>
              </a:rPr>
              <a:t> </a:t>
            </a:r>
            <a:r>
              <a:rPr sz="2400" dirty="0">
                <a:latin typeface="Corbel"/>
                <a:cs typeface="Corbel"/>
              </a:rPr>
              <a:t>and rural</a:t>
            </a:r>
            <a:r>
              <a:rPr sz="2400" spc="-35" dirty="0">
                <a:latin typeface="Corbel"/>
                <a:cs typeface="Corbel"/>
              </a:rPr>
              <a:t> </a:t>
            </a:r>
            <a:r>
              <a:rPr sz="2400" spc="-10" dirty="0">
                <a:latin typeface="Corbel"/>
                <a:cs typeface="Corbel"/>
              </a:rPr>
              <a:t>settings.</a:t>
            </a:r>
            <a:endParaRPr sz="2400">
              <a:latin typeface="Corbel"/>
              <a:cs typeface="Corbe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0311" y="1341500"/>
            <a:ext cx="7388225" cy="1146175"/>
          </a:xfrm>
          <a:prstGeom prst="rect">
            <a:avLst/>
          </a:prstGeom>
        </p:spPr>
        <p:txBody>
          <a:bodyPr vert="horz" wrap="square" lIns="0" tIns="12065" rIns="0" bIns="0" rtlCol="0">
            <a:spAutoFit/>
          </a:bodyPr>
          <a:lstStyle/>
          <a:p>
            <a:pPr marL="12700" marR="5080">
              <a:lnSpc>
                <a:spcPct val="100000"/>
              </a:lnSpc>
              <a:spcBef>
                <a:spcPts val="95"/>
              </a:spcBef>
            </a:pPr>
            <a:r>
              <a:rPr sz="2450" b="0" dirty="0">
                <a:solidFill>
                  <a:srgbClr val="000000"/>
                </a:solidFill>
                <a:latin typeface="Corbel"/>
                <a:cs typeface="Corbel"/>
              </a:rPr>
              <a:t>Large</a:t>
            </a:r>
            <a:r>
              <a:rPr sz="2450" b="0" spc="-65" dirty="0">
                <a:solidFill>
                  <a:srgbClr val="000000"/>
                </a:solidFill>
                <a:latin typeface="Corbel"/>
                <a:cs typeface="Corbel"/>
              </a:rPr>
              <a:t> </a:t>
            </a:r>
            <a:r>
              <a:rPr sz="2450" b="0" dirty="0">
                <a:solidFill>
                  <a:srgbClr val="000000"/>
                </a:solidFill>
                <a:latin typeface="Corbel"/>
                <a:cs typeface="Corbel"/>
              </a:rPr>
              <a:t>registries</a:t>
            </a:r>
            <a:r>
              <a:rPr sz="2450" b="0" spc="-60" dirty="0">
                <a:solidFill>
                  <a:srgbClr val="000000"/>
                </a:solidFill>
                <a:latin typeface="Corbel"/>
                <a:cs typeface="Corbel"/>
              </a:rPr>
              <a:t> </a:t>
            </a:r>
            <a:r>
              <a:rPr sz="2450" b="0" dirty="0">
                <a:solidFill>
                  <a:srgbClr val="000000"/>
                </a:solidFill>
                <a:latin typeface="Corbel"/>
                <a:cs typeface="Corbel"/>
              </a:rPr>
              <a:t>and</a:t>
            </a:r>
            <a:r>
              <a:rPr sz="2450" b="0" spc="-80" dirty="0">
                <a:solidFill>
                  <a:srgbClr val="000000"/>
                </a:solidFill>
                <a:latin typeface="Corbel"/>
                <a:cs typeface="Corbel"/>
              </a:rPr>
              <a:t> </a:t>
            </a:r>
            <a:r>
              <a:rPr sz="2450" b="0" spc="-20" dirty="0">
                <a:solidFill>
                  <a:srgbClr val="000000"/>
                </a:solidFill>
                <a:latin typeface="Corbel"/>
                <a:cs typeface="Corbel"/>
              </a:rPr>
              <a:t>case-</a:t>
            </a:r>
            <a:r>
              <a:rPr sz="2450" b="0" dirty="0">
                <a:solidFill>
                  <a:srgbClr val="000000"/>
                </a:solidFill>
                <a:latin typeface="Corbel"/>
                <a:cs typeface="Corbel"/>
              </a:rPr>
              <a:t>control</a:t>
            </a:r>
            <a:r>
              <a:rPr sz="2450" b="0" spc="-60" dirty="0">
                <a:solidFill>
                  <a:srgbClr val="000000"/>
                </a:solidFill>
                <a:latin typeface="Corbel"/>
                <a:cs typeface="Corbel"/>
              </a:rPr>
              <a:t> </a:t>
            </a:r>
            <a:r>
              <a:rPr sz="2450" b="0" dirty="0">
                <a:solidFill>
                  <a:srgbClr val="000000"/>
                </a:solidFill>
                <a:latin typeface="Corbel"/>
                <a:cs typeface="Corbel"/>
              </a:rPr>
              <a:t>studies</a:t>
            </a:r>
            <a:r>
              <a:rPr sz="2450" b="0" spc="-95" dirty="0">
                <a:solidFill>
                  <a:srgbClr val="000000"/>
                </a:solidFill>
                <a:latin typeface="Corbel"/>
                <a:cs typeface="Corbel"/>
              </a:rPr>
              <a:t> </a:t>
            </a:r>
            <a:r>
              <a:rPr sz="2450" b="0" dirty="0">
                <a:solidFill>
                  <a:srgbClr val="000000"/>
                </a:solidFill>
                <a:latin typeface="Corbel"/>
                <a:cs typeface="Corbel"/>
              </a:rPr>
              <a:t>to</a:t>
            </a:r>
            <a:r>
              <a:rPr sz="2450" b="0" spc="-70" dirty="0">
                <a:solidFill>
                  <a:srgbClr val="000000"/>
                </a:solidFill>
                <a:latin typeface="Corbel"/>
                <a:cs typeface="Corbel"/>
              </a:rPr>
              <a:t> </a:t>
            </a:r>
            <a:r>
              <a:rPr sz="2450" b="0" dirty="0">
                <a:solidFill>
                  <a:srgbClr val="000000"/>
                </a:solidFill>
                <a:latin typeface="Corbel"/>
                <a:cs typeface="Corbel"/>
              </a:rPr>
              <a:t>document</a:t>
            </a:r>
            <a:r>
              <a:rPr sz="2450" b="0" spc="-80" dirty="0">
                <a:solidFill>
                  <a:srgbClr val="000000"/>
                </a:solidFill>
                <a:latin typeface="Corbel"/>
                <a:cs typeface="Corbel"/>
              </a:rPr>
              <a:t> </a:t>
            </a:r>
            <a:r>
              <a:rPr sz="2450" b="0" spc="-25" dirty="0">
                <a:solidFill>
                  <a:srgbClr val="000000"/>
                </a:solidFill>
                <a:latin typeface="Corbel"/>
                <a:cs typeface="Corbel"/>
              </a:rPr>
              <a:t>the </a:t>
            </a:r>
            <a:r>
              <a:rPr sz="2450" b="0" dirty="0">
                <a:solidFill>
                  <a:srgbClr val="000000"/>
                </a:solidFill>
                <a:latin typeface="Corbel"/>
                <a:cs typeface="Corbel"/>
              </a:rPr>
              <a:t>burden</a:t>
            </a:r>
            <a:r>
              <a:rPr sz="2450" b="0" spc="-15" dirty="0">
                <a:solidFill>
                  <a:srgbClr val="000000"/>
                </a:solidFill>
                <a:latin typeface="Corbel"/>
                <a:cs typeface="Corbel"/>
              </a:rPr>
              <a:t> </a:t>
            </a:r>
            <a:r>
              <a:rPr sz="2450" b="0" dirty="0">
                <a:solidFill>
                  <a:srgbClr val="000000"/>
                </a:solidFill>
                <a:latin typeface="Corbel"/>
                <a:cs typeface="Corbel"/>
              </a:rPr>
              <a:t>of</a:t>
            </a:r>
            <a:r>
              <a:rPr sz="2450" b="0" spc="-15" dirty="0">
                <a:solidFill>
                  <a:srgbClr val="000000"/>
                </a:solidFill>
                <a:latin typeface="Corbel"/>
                <a:cs typeface="Corbel"/>
              </a:rPr>
              <a:t> </a:t>
            </a:r>
            <a:r>
              <a:rPr sz="2450" b="0" dirty="0">
                <a:solidFill>
                  <a:srgbClr val="000000"/>
                </a:solidFill>
                <a:latin typeface="Corbel"/>
                <a:cs typeface="Corbel"/>
              </a:rPr>
              <a:t>CHD</a:t>
            </a:r>
            <a:r>
              <a:rPr sz="2450" b="0" spc="-5" dirty="0">
                <a:solidFill>
                  <a:srgbClr val="000000"/>
                </a:solidFill>
                <a:latin typeface="Corbel"/>
                <a:cs typeface="Corbel"/>
              </a:rPr>
              <a:t> </a:t>
            </a:r>
            <a:r>
              <a:rPr sz="2450" b="0" dirty="0">
                <a:solidFill>
                  <a:srgbClr val="000000"/>
                </a:solidFill>
                <a:latin typeface="Corbel"/>
                <a:cs typeface="Corbel"/>
              </a:rPr>
              <a:t>and</a:t>
            </a:r>
            <a:r>
              <a:rPr sz="2450" b="0" spc="-20" dirty="0">
                <a:solidFill>
                  <a:srgbClr val="000000"/>
                </a:solidFill>
                <a:latin typeface="Corbel"/>
                <a:cs typeface="Corbel"/>
              </a:rPr>
              <a:t> </a:t>
            </a:r>
            <a:r>
              <a:rPr sz="2450" b="0" dirty="0">
                <a:solidFill>
                  <a:srgbClr val="000000"/>
                </a:solidFill>
                <a:latin typeface="Corbel"/>
                <a:cs typeface="Corbel"/>
              </a:rPr>
              <a:t>its</a:t>
            </a:r>
            <a:r>
              <a:rPr sz="2450" b="0" spc="-15" dirty="0">
                <a:solidFill>
                  <a:srgbClr val="000000"/>
                </a:solidFill>
                <a:latin typeface="Corbel"/>
                <a:cs typeface="Corbel"/>
              </a:rPr>
              <a:t> </a:t>
            </a:r>
            <a:r>
              <a:rPr sz="2450" b="0" dirty="0">
                <a:solidFill>
                  <a:srgbClr val="000000"/>
                </a:solidFill>
                <a:latin typeface="Corbel"/>
                <a:cs typeface="Corbel"/>
              </a:rPr>
              <a:t>determinants</a:t>
            </a:r>
            <a:r>
              <a:rPr sz="2450" b="0" spc="-20" dirty="0">
                <a:solidFill>
                  <a:srgbClr val="000000"/>
                </a:solidFill>
                <a:latin typeface="Corbel"/>
                <a:cs typeface="Corbel"/>
              </a:rPr>
              <a:t> </a:t>
            </a:r>
            <a:r>
              <a:rPr sz="2450" b="0" dirty="0">
                <a:solidFill>
                  <a:srgbClr val="000000"/>
                </a:solidFill>
                <a:latin typeface="Corbel"/>
                <a:cs typeface="Corbel"/>
              </a:rPr>
              <a:t>in</a:t>
            </a:r>
            <a:r>
              <a:rPr sz="2450" b="0" spc="-30" dirty="0">
                <a:solidFill>
                  <a:srgbClr val="000000"/>
                </a:solidFill>
                <a:latin typeface="Corbel"/>
                <a:cs typeface="Corbel"/>
              </a:rPr>
              <a:t> </a:t>
            </a:r>
            <a:r>
              <a:rPr sz="2450" b="0" dirty="0">
                <a:solidFill>
                  <a:srgbClr val="000000"/>
                </a:solidFill>
                <a:latin typeface="Corbel"/>
                <a:cs typeface="Corbel"/>
              </a:rPr>
              <a:t>the</a:t>
            </a:r>
            <a:r>
              <a:rPr sz="2450" b="0" spc="-15" dirty="0">
                <a:solidFill>
                  <a:srgbClr val="000000"/>
                </a:solidFill>
                <a:latin typeface="Corbel"/>
                <a:cs typeface="Corbel"/>
              </a:rPr>
              <a:t> </a:t>
            </a:r>
            <a:r>
              <a:rPr sz="2450" b="0" spc="-10" dirty="0">
                <a:solidFill>
                  <a:srgbClr val="000000"/>
                </a:solidFill>
                <a:latin typeface="Corbel"/>
                <a:cs typeface="Corbel"/>
              </a:rPr>
              <a:t>community subcontinent.</a:t>
            </a:r>
            <a:endParaRPr sz="2450">
              <a:latin typeface="Corbel"/>
              <a:cs typeface="Corbe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44981" y="496570"/>
            <a:ext cx="3076575" cy="574040"/>
          </a:xfrm>
          <a:prstGeom prst="rect">
            <a:avLst/>
          </a:prstGeom>
        </p:spPr>
        <p:txBody>
          <a:bodyPr vert="horz" wrap="square" lIns="0" tIns="12700" rIns="0" bIns="0" rtlCol="0">
            <a:spAutoFit/>
          </a:bodyPr>
          <a:lstStyle/>
          <a:p>
            <a:pPr marL="12700">
              <a:lnSpc>
                <a:spcPct val="100000"/>
              </a:lnSpc>
              <a:spcBef>
                <a:spcPts val="100"/>
              </a:spcBef>
            </a:pPr>
            <a:r>
              <a:rPr b="0" dirty="0">
                <a:latin typeface="Corbel"/>
                <a:cs typeface="Corbel"/>
              </a:rPr>
              <a:t>Dietary</a:t>
            </a:r>
            <a:r>
              <a:rPr b="0" spc="-15" dirty="0">
                <a:latin typeface="Corbel"/>
                <a:cs typeface="Corbel"/>
              </a:rPr>
              <a:t> </a:t>
            </a:r>
            <a:r>
              <a:rPr b="0" spc="-10" dirty="0">
                <a:latin typeface="Corbel"/>
                <a:cs typeface="Corbel"/>
              </a:rPr>
              <a:t>changes</a:t>
            </a:r>
          </a:p>
        </p:txBody>
      </p:sp>
      <p:sp>
        <p:nvSpPr>
          <p:cNvPr id="3" name="object 3"/>
          <p:cNvSpPr txBox="1">
            <a:spLocks noGrp="1"/>
          </p:cNvSpPr>
          <p:nvPr>
            <p:ph type="body" idx="1"/>
          </p:nvPr>
        </p:nvSpPr>
        <p:spPr>
          <a:prstGeom prst="rect">
            <a:avLst/>
          </a:prstGeom>
        </p:spPr>
        <p:txBody>
          <a:bodyPr vert="horz" wrap="square" lIns="0" tIns="12065" rIns="0" bIns="0" rtlCol="0">
            <a:spAutoFit/>
          </a:bodyPr>
          <a:lstStyle/>
          <a:p>
            <a:pPr marL="12700" marR="658495">
              <a:lnSpc>
                <a:spcPct val="100000"/>
              </a:lnSpc>
              <a:spcBef>
                <a:spcPts val="95"/>
              </a:spcBef>
            </a:pPr>
            <a:r>
              <a:rPr dirty="0"/>
              <a:t>Dietary</a:t>
            </a:r>
            <a:r>
              <a:rPr spc="-85" dirty="0"/>
              <a:t> </a:t>
            </a:r>
            <a:r>
              <a:rPr dirty="0"/>
              <a:t>modification</a:t>
            </a:r>
            <a:r>
              <a:rPr spc="-65" dirty="0"/>
              <a:t> </a:t>
            </a:r>
            <a:r>
              <a:rPr dirty="0"/>
              <a:t>is</a:t>
            </a:r>
            <a:r>
              <a:rPr spc="-70" dirty="0"/>
              <a:t> </a:t>
            </a:r>
            <a:r>
              <a:rPr dirty="0"/>
              <a:t>the</a:t>
            </a:r>
            <a:r>
              <a:rPr spc="-85" dirty="0"/>
              <a:t> </a:t>
            </a:r>
            <a:r>
              <a:rPr dirty="0"/>
              <a:t>principal</a:t>
            </a:r>
            <a:r>
              <a:rPr spc="-70" dirty="0"/>
              <a:t> </a:t>
            </a:r>
            <a:r>
              <a:rPr spc="-10" dirty="0"/>
              <a:t>preventive </a:t>
            </a:r>
            <a:r>
              <a:rPr dirty="0"/>
              <a:t>strategy</a:t>
            </a:r>
            <a:r>
              <a:rPr spc="-45" dirty="0"/>
              <a:t> </a:t>
            </a:r>
            <a:r>
              <a:rPr dirty="0"/>
              <a:t>in</a:t>
            </a:r>
            <a:r>
              <a:rPr spc="-55" dirty="0"/>
              <a:t> </a:t>
            </a:r>
            <a:r>
              <a:rPr dirty="0"/>
              <a:t>the</a:t>
            </a:r>
            <a:r>
              <a:rPr spc="-55" dirty="0"/>
              <a:t> </a:t>
            </a:r>
            <a:r>
              <a:rPr spc="-10" dirty="0"/>
              <a:t>prevention</a:t>
            </a:r>
            <a:r>
              <a:rPr spc="-70" dirty="0"/>
              <a:t> </a:t>
            </a:r>
            <a:r>
              <a:rPr dirty="0"/>
              <a:t>of</a:t>
            </a:r>
            <a:r>
              <a:rPr spc="-55" dirty="0"/>
              <a:t> </a:t>
            </a:r>
            <a:r>
              <a:rPr dirty="0"/>
              <a:t>CHD</a:t>
            </a:r>
            <a:r>
              <a:rPr spc="-45" dirty="0"/>
              <a:t> </a:t>
            </a:r>
            <a:r>
              <a:rPr dirty="0"/>
              <a:t>by</a:t>
            </a:r>
            <a:r>
              <a:rPr spc="-50" dirty="0"/>
              <a:t> :</a:t>
            </a:r>
          </a:p>
          <a:p>
            <a:pPr marL="12700" marR="39370">
              <a:lnSpc>
                <a:spcPct val="100000"/>
              </a:lnSpc>
              <a:buAutoNum type="arabicPeriod"/>
              <a:tabLst>
                <a:tab pos="336550" algn="l"/>
              </a:tabLst>
            </a:pPr>
            <a:r>
              <a:rPr dirty="0"/>
              <a:t>Reduction</a:t>
            </a:r>
            <a:r>
              <a:rPr spc="-45" dirty="0"/>
              <a:t> </a:t>
            </a:r>
            <a:r>
              <a:rPr dirty="0"/>
              <a:t>of</a:t>
            </a:r>
            <a:r>
              <a:rPr spc="-60" dirty="0"/>
              <a:t> </a:t>
            </a:r>
            <a:r>
              <a:rPr dirty="0"/>
              <a:t>fat</a:t>
            </a:r>
            <a:r>
              <a:rPr spc="-55" dirty="0"/>
              <a:t> </a:t>
            </a:r>
            <a:r>
              <a:rPr dirty="0"/>
              <a:t>intake</a:t>
            </a:r>
            <a:r>
              <a:rPr spc="-50" dirty="0"/>
              <a:t> </a:t>
            </a:r>
            <a:r>
              <a:rPr dirty="0"/>
              <a:t>to</a:t>
            </a:r>
            <a:r>
              <a:rPr spc="-55" dirty="0"/>
              <a:t> </a:t>
            </a:r>
            <a:r>
              <a:rPr spc="-20" dirty="0"/>
              <a:t>20-</a:t>
            </a:r>
            <a:r>
              <a:rPr dirty="0"/>
              <a:t>30%</a:t>
            </a:r>
            <a:r>
              <a:rPr spc="-50" dirty="0"/>
              <a:t> </a:t>
            </a:r>
            <a:r>
              <a:rPr dirty="0"/>
              <a:t>of</a:t>
            </a:r>
            <a:r>
              <a:rPr spc="-55" dirty="0"/>
              <a:t> </a:t>
            </a:r>
            <a:r>
              <a:rPr dirty="0"/>
              <a:t>total</a:t>
            </a:r>
            <a:r>
              <a:rPr spc="-45" dirty="0"/>
              <a:t> </a:t>
            </a:r>
            <a:r>
              <a:rPr spc="-10" dirty="0"/>
              <a:t>energy intake.</a:t>
            </a:r>
          </a:p>
          <a:p>
            <a:pPr marL="12700" marR="5080">
              <a:lnSpc>
                <a:spcPct val="100000"/>
              </a:lnSpc>
              <a:spcBef>
                <a:spcPts val="5"/>
              </a:spcBef>
              <a:buAutoNum type="arabicPeriod"/>
              <a:tabLst>
                <a:tab pos="360045" algn="l"/>
              </a:tabLst>
            </a:pPr>
            <a:r>
              <a:rPr spc="-10" dirty="0"/>
              <a:t>consumption</a:t>
            </a:r>
            <a:r>
              <a:rPr spc="-45" dirty="0"/>
              <a:t> </a:t>
            </a:r>
            <a:r>
              <a:rPr dirty="0"/>
              <a:t>of</a:t>
            </a:r>
            <a:r>
              <a:rPr spc="-75" dirty="0"/>
              <a:t> </a:t>
            </a:r>
            <a:r>
              <a:rPr spc="-10" dirty="0"/>
              <a:t>saturated</a:t>
            </a:r>
            <a:r>
              <a:rPr spc="-50" dirty="0"/>
              <a:t> </a:t>
            </a:r>
            <a:r>
              <a:rPr dirty="0"/>
              <a:t>fats</a:t>
            </a:r>
            <a:r>
              <a:rPr spc="-40" dirty="0"/>
              <a:t> </a:t>
            </a:r>
            <a:r>
              <a:rPr dirty="0"/>
              <a:t>must</a:t>
            </a:r>
            <a:r>
              <a:rPr spc="-50" dirty="0"/>
              <a:t> </a:t>
            </a:r>
            <a:r>
              <a:rPr dirty="0"/>
              <a:t>be</a:t>
            </a:r>
            <a:r>
              <a:rPr spc="-55" dirty="0"/>
              <a:t> </a:t>
            </a:r>
            <a:r>
              <a:rPr dirty="0"/>
              <a:t>limited</a:t>
            </a:r>
            <a:r>
              <a:rPr spc="-50" dirty="0"/>
              <a:t> </a:t>
            </a:r>
            <a:r>
              <a:rPr spc="-25" dirty="0"/>
              <a:t>to </a:t>
            </a:r>
            <a:r>
              <a:rPr dirty="0"/>
              <a:t>less</a:t>
            </a:r>
            <a:r>
              <a:rPr spc="-50" dirty="0"/>
              <a:t> </a:t>
            </a:r>
            <a:r>
              <a:rPr dirty="0"/>
              <a:t>than</a:t>
            </a:r>
            <a:r>
              <a:rPr spc="-45" dirty="0"/>
              <a:t> </a:t>
            </a:r>
            <a:r>
              <a:rPr dirty="0"/>
              <a:t>10</a:t>
            </a:r>
            <a:r>
              <a:rPr spc="-55" dirty="0"/>
              <a:t> </a:t>
            </a:r>
            <a:r>
              <a:rPr dirty="0"/>
              <a:t>per</a:t>
            </a:r>
            <a:r>
              <a:rPr spc="-55" dirty="0"/>
              <a:t> </a:t>
            </a:r>
            <a:r>
              <a:rPr dirty="0"/>
              <a:t>cent</a:t>
            </a:r>
            <a:r>
              <a:rPr spc="-55" dirty="0"/>
              <a:t> </a:t>
            </a:r>
            <a:r>
              <a:rPr dirty="0"/>
              <a:t>of</a:t>
            </a:r>
            <a:r>
              <a:rPr spc="-60" dirty="0"/>
              <a:t> </a:t>
            </a:r>
            <a:r>
              <a:rPr dirty="0"/>
              <a:t>total</a:t>
            </a:r>
            <a:r>
              <a:rPr spc="-45" dirty="0"/>
              <a:t> </a:t>
            </a:r>
            <a:r>
              <a:rPr dirty="0"/>
              <a:t>energy</a:t>
            </a:r>
            <a:r>
              <a:rPr spc="-70" dirty="0"/>
              <a:t> </a:t>
            </a:r>
            <a:r>
              <a:rPr spc="-10" dirty="0"/>
              <a:t>intake.</a:t>
            </a:r>
          </a:p>
          <a:p>
            <a:pPr marL="12700" marR="5715">
              <a:lnSpc>
                <a:spcPct val="100000"/>
              </a:lnSpc>
              <a:buAutoNum type="arabicPeriod"/>
              <a:tabLst>
                <a:tab pos="339725" algn="l"/>
              </a:tabLst>
            </a:pPr>
            <a:r>
              <a:rPr dirty="0"/>
              <a:t>Reduction</a:t>
            </a:r>
            <a:r>
              <a:rPr spc="-75" dirty="0"/>
              <a:t> </a:t>
            </a:r>
            <a:r>
              <a:rPr dirty="0"/>
              <a:t>of</a:t>
            </a:r>
            <a:r>
              <a:rPr spc="-70" dirty="0"/>
              <a:t> </a:t>
            </a:r>
            <a:r>
              <a:rPr dirty="0"/>
              <a:t>dietary</a:t>
            </a:r>
            <a:r>
              <a:rPr spc="-65" dirty="0"/>
              <a:t> </a:t>
            </a:r>
            <a:r>
              <a:rPr spc="-10" dirty="0"/>
              <a:t>cholesterol</a:t>
            </a:r>
            <a:r>
              <a:rPr spc="-70" dirty="0"/>
              <a:t> </a:t>
            </a:r>
            <a:r>
              <a:rPr dirty="0"/>
              <a:t>to</a:t>
            </a:r>
            <a:r>
              <a:rPr spc="-70" dirty="0"/>
              <a:t> </a:t>
            </a:r>
            <a:r>
              <a:rPr dirty="0"/>
              <a:t>below</a:t>
            </a:r>
            <a:r>
              <a:rPr spc="-60" dirty="0"/>
              <a:t> </a:t>
            </a:r>
            <a:r>
              <a:rPr dirty="0"/>
              <a:t>100</a:t>
            </a:r>
            <a:r>
              <a:rPr spc="-70" dirty="0"/>
              <a:t> </a:t>
            </a:r>
            <a:r>
              <a:rPr spc="-25" dirty="0"/>
              <a:t>mg </a:t>
            </a:r>
            <a:r>
              <a:rPr dirty="0"/>
              <a:t>per</a:t>
            </a:r>
            <a:r>
              <a:rPr spc="-55" dirty="0"/>
              <a:t> </a:t>
            </a:r>
            <a:r>
              <a:rPr dirty="0"/>
              <a:t>1000</a:t>
            </a:r>
            <a:r>
              <a:rPr spc="-50" dirty="0"/>
              <a:t> </a:t>
            </a:r>
            <a:r>
              <a:rPr dirty="0"/>
              <a:t>kcal</a:t>
            </a:r>
            <a:r>
              <a:rPr spc="-50" dirty="0"/>
              <a:t> </a:t>
            </a:r>
            <a:r>
              <a:rPr dirty="0"/>
              <a:t>per</a:t>
            </a:r>
            <a:r>
              <a:rPr spc="-55" dirty="0"/>
              <a:t> </a:t>
            </a:r>
            <a:r>
              <a:rPr spc="-20" dirty="0"/>
              <a:t>day.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44981" y="496570"/>
            <a:ext cx="2928620" cy="574040"/>
          </a:xfrm>
          <a:prstGeom prst="rect">
            <a:avLst/>
          </a:prstGeom>
        </p:spPr>
        <p:txBody>
          <a:bodyPr vert="horz" wrap="square" lIns="0" tIns="12700" rIns="0" bIns="0" rtlCol="0">
            <a:spAutoFit/>
          </a:bodyPr>
          <a:lstStyle/>
          <a:p>
            <a:pPr marL="12700">
              <a:lnSpc>
                <a:spcPct val="100000"/>
              </a:lnSpc>
              <a:spcBef>
                <a:spcPts val="100"/>
              </a:spcBef>
            </a:pPr>
            <a:r>
              <a:rPr b="0" dirty="0">
                <a:latin typeface="Corbel"/>
                <a:cs typeface="Corbel"/>
              </a:rPr>
              <a:t>RISK</a:t>
            </a:r>
            <a:r>
              <a:rPr b="0" spc="-15" dirty="0">
                <a:latin typeface="Corbel"/>
                <a:cs typeface="Corbel"/>
              </a:rPr>
              <a:t> </a:t>
            </a:r>
            <a:r>
              <a:rPr b="0" spc="-10" dirty="0">
                <a:latin typeface="Corbel"/>
                <a:cs typeface="Corbel"/>
              </a:rPr>
              <a:t>FACTORS</a:t>
            </a:r>
          </a:p>
        </p:txBody>
      </p:sp>
      <p:pic>
        <p:nvPicPr>
          <p:cNvPr id="3" name="object 3"/>
          <p:cNvPicPr/>
          <p:nvPr/>
        </p:nvPicPr>
        <p:blipFill>
          <a:blip r:embed="rId2" cstate="print"/>
          <a:stretch>
            <a:fillRect/>
          </a:stretch>
        </p:blipFill>
        <p:spPr>
          <a:xfrm>
            <a:off x="1219200" y="1671701"/>
            <a:ext cx="7384923" cy="2976499"/>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10311" y="209919"/>
            <a:ext cx="7548880" cy="4440555"/>
          </a:xfrm>
          <a:prstGeom prst="rect">
            <a:avLst/>
          </a:prstGeom>
        </p:spPr>
        <p:txBody>
          <a:bodyPr vert="horz" wrap="square" lIns="0" tIns="299085" rIns="0" bIns="0" rtlCol="0">
            <a:spAutoFit/>
          </a:bodyPr>
          <a:lstStyle/>
          <a:p>
            <a:pPr marL="347345">
              <a:lnSpc>
                <a:spcPct val="100000"/>
              </a:lnSpc>
              <a:spcBef>
                <a:spcPts val="2355"/>
              </a:spcBef>
            </a:pPr>
            <a:r>
              <a:rPr sz="3600" dirty="0">
                <a:solidFill>
                  <a:srgbClr val="6D91C6"/>
                </a:solidFill>
                <a:latin typeface="Corbel"/>
                <a:cs typeface="Corbel"/>
              </a:rPr>
              <a:t>Dietary</a:t>
            </a:r>
            <a:r>
              <a:rPr sz="3600" spc="-15" dirty="0">
                <a:solidFill>
                  <a:srgbClr val="6D91C6"/>
                </a:solidFill>
                <a:latin typeface="Corbel"/>
                <a:cs typeface="Corbel"/>
              </a:rPr>
              <a:t> </a:t>
            </a:r>
            <a:r>
              <a:rPr sz="3600" spc="-10" dirty="0">
                <a:solidFill>
                  <a:srgbClr val="6D91C6"/>
                </a:solidFill>
                <a:latin typeface="Corbel"/>
                <a:cs typeface="Corbel"/>
              </a:rPr>
              <a:t>changes</a:t>
            </a:r>
            <a:endParaRPr sz="3600">
              <a:latin typeface="Corbel"/>
              <a:cs typeface="Corbel"/>
            </a:endParaRPr>
          </a:p>
          <a:p>
            <a:pPr marL="12700" marR="207010">
              <a:lnSpc>
                <a:spcPct val="100000"/>
              </a:lnSpc>
              <a:spcBef>
                <a:spcPts val="2260"/>
              </a:spcBef>
            </a:pPr>
            <a:r>
              <a:rPr sz="3600" spc="-10" dirty="0">
                <a:latin typeface="Corbel"/>
                <a:cs typeface="Corbel"/>
              </a:rPr>
              <a:t>4-</a:t>
            </a:r>
            <a:r>
              <a:rPr sz="3600" dirty="0">
                <a:latin typeface="Corbel"/>
                <a:cs typeface="Corbel"/>
              </a:rPr>
              <a:t>increase</a:t>
            </a:r>
            <a:r>
              <a:rPr sz="3600" spc="-30" dirty="0">
                <a:latin typeface="Corbel"/>
                <a:cs typeface="Corbel"/>
              </a:rPr>
              <a:t> </a:t>
            </a:r>
            <a:r>
              <a:rPr sz="3600" dirty="0">
                <a:latin typeface="Corbel"/>
                <a:cs typeface="Corbel"/>
              </a:rPr>
              <a:t>in</a:t>
            </a:r>
            <a:r>
              <a:rPr sz="3600" spc="5" dirty="0">
                <a:latin typeface="Corbel"/>
                <a:cs typeface="Corbel"/>
              </a:rPr>
              <a:t> </a:t>
            </a:r>
            <a:r>
              <a:rPr sz="3600" dirty="0">
                <a:latin typeface="Corbel"/>
                <a:cs typeface="Corbel"/>
              </a:rPr>
              <a:t>complex</a:t>
            </a:r>
            <a:r>
              <a:rPr sz="3600" spc="5" dirty="0">
                <a:latin typeface="Corbel"/>
                <a:cs typeface="Corbel"/>
              </a:rPr>
              <a:t> </a:t>
            </a:r>
            <a:r>
              <a:rPr sz="3600" spc="-10" dirty="0">
                <a:latin typeface="Corbel"/>
                <a:cs typeface="Corbel"/>
              </a:rPr>
              <a:t>carbohydrate </a:t>
            </a:r>
            <a:r>
              <a:rPr sz="3600" dirty="0">
                <a:latin typeface="Corbel"/>
                <a:cs typeface="Corbel"/>
              </a:rPr>
              <a:t>consumption</a:t>
            </a:r>
            <a:r>
              <a:rPr sz="3600" spc="-5" dirty="0">
                <a:latin typeface="Corbel"/>
                <a:cs typeface="Corbel"/>
              </a:rPr>
              <a:t> </a:t>
            </a:r>
            <a:r>
              <a:rPr sz="3600" dirty="0">
                <a:latin typeface="Corbel"/>
                <a:cs typeface="Corbel"/>
              </a:rPr>
              <a:t>(vegetables,</a:t>
            </a:r>
            <a:r>
              <a:rPr sz="3600" spc="-20" dirty="0">
                <a:latin typeface="Corbel"/>
                <a:cs typeface="Corbel"/>
              </a:rPr>
              <a:t> </a:t>
            </a:r>
            <a:r>
              <a:rPr sz="3600" dirty="0">
                <a:latin typeface="Corbel"/>
                <a:cs typeface="Corbel"/>
              </a:rPr>
              <a:t>fruits,</a:t>
            </a:r>
            <a:r>
              <a:rPr sz="3600" spc="-10" dirty="0">
                <a:latin typeface="Corbel"/>
                <a:cs typeface="Corbel"/>
              </a:rPr>
              <a:t> whole </a:t>
            </a:r>
            <a:r>
              <a:rPr sz="3600" dirty="0">
                <a:latin typeface="Corbel"/>
                <a:cs typeface="Corbel"/>
              </a:rPr>
              <a:t>grains and </a:t>
            </a:r>
            <a:r>
              <a:rPr sz="3600" spc="-10" dirty="0">
                <a:latin typeface="Corbel"/>
                <a:cs typeface="Corbel"/>
              </a:rPr>
              <a:t>legumes).</a:t>
            </a:r>
            <a:endParaRPr sz="3600">
              <a:latin typeface="Corbel"/>
              <a:cs typeface="Corbel"/>
            </a:endParaRPr>
          </a:p>
          <a:p>
            <a:pPr marL="444500" indent="-432434">
              <a:lnSpc>
                <a:spcPct val="100000"/>
              </a:lnSpc>
              <a:spcBef>
                <a:spcPts val="5"/>
              </a:spcBef>
              <a:buAutoNum type="arabicPeriod" startAt="5"/>
              <a:tabLst>
                <a:tab pos="445134" algn="l"/>
              </a:tabLst>
            </a:pPr>
            <a:r>
              <a:rPr sz="3600" dirty="0">
                <a:latin typeface="Corbel"/>
                <a:cs typeface="Corbel"/>
              </a:rPr>
              <a:t>avoidance</a:t>
            </a:r>
            <a:r>
              <a:rPr sz="3600" spc="-15" dirty="0">
                <a:latin typeface="Corbel"/>
                <a:cs typeface="Corbel"/>
              </a:rPr>
              <a:t> </a:t>
            </a:r>
            <a:r>
              <a:rPr sz="3600" dirty="0">
                <a:latin typeface="Corbel"/>
                <a:cs typeface="Corbel"/>
              </a:rPr>
              <a:t>of</a:t>
            </a:r>
            <a:r>
              <a:rPr sz="3600" spc="10" dirty="0">
                <a:latin typeface="Corbel"/>
                <a:cs typeface="Corbel"/>
              </a:rPr>
              <a:t> </a:t>
            </a:r>
            <a:r>
              <a:rPr sz="3600" dirty="0">
                <a:latin typeface="Corbel"/>
                <a:cs typeface="Corbel"/>
              </a:rPr>
              <a:t>alcohol</a:t>
            </a:r>
            <a:r>
              <a:rPr sz="3600" spc="-5" dirty="0">
                <a:latin typeface="Corbel"/>
                <a:cs typeface="Corbel"/>
              </a:rPr>
              <a:t> </a:t>
            </a:r>
            <a:r>
              <a:rPr sz="3600" spc="-10" dirty="0">
                <a:latin typeface="Corbel"/>
                <a:cs typeface="Corbel"/>
              </a:rPr>
              <a:t>consumption.</a:t>
            </a:r>
            <a:endParaRPr sz="3600">
              <a:latin typeface="Corbel"/>
              <a:cs typeface="Corbel"/>
            </a:endParaRPr>
          </a:p>
          <a:p>
            <a:pPr marL="12700" marR="5080">
              <a:lnSpc>
                <a:spcPct val="100000"/>
              </a:lnSpc>
              <a:buAutoNum type="arabicPeriod" startAt="5"/>
              <a:tabLst>
                <a:tab pos="464184" algn="l"/>
              </a:tabLst>
            </a:pPr>
            <a:r>
              <a:rPr sz="3600" dirty="0">
                <a:latin typeface="Corbel"/>
                <a:cs typeface="Corbel"/>
              </a:rPr>
              <a:t>Reduction</a:t>
            </a:r>
            <a:r>
              <a:rPr sz="3600" spc="-5" dirty="0">
                <a:latin typeface="Corbel"/>
                <a:cs typeface="Corbel"/>
              </a:rPr>
              <a:t> </a:t>
            </a:r>
            <a:r>
              <a:rPr sz="3600" dirty="0">
                <a:latin typeface="Corbel"/>
                <a:cs typeface="Corbel"/>
              </a:rPr>
              <a:t>of</a:t>
            </a:r>
            <a:r>
              <a:rPr sz="3600" spc="5" dirty="0">
                <a:latin typeface="Corbel"/>
                <a:cs typeface="Corbel"/>
              </a:rPr>
              <a:t> </a:t>
            </a:r>
            <a:r>
              <a:rPr sz="3600" dirty="0">
                <a:latin typeface="Corbel"/>
                <a:cs typeface="Corbel"/>
              </a:rPr>
              <a:t>salt</a:t>
            </a:r>
            <a:r>
              <a:rPr sz="3600" spc="-10" dirty="0">
                <a:latin typeface="Corbel"/>
                <a:cs typeface="Corbel"/>
              </a:rPr>
              <a:t> </a:t>
            </a:r>
            <a:r>
              <a:rPr sz="3600" dirty="0">
                <a:latin typeface="Corbel"/>
                <a:cs typeface="Corbel"/>
              </a:rPr>
              <a:t>intake</a:t>
            </a:r>
            <a:r>
              <a:rPr sz="3600" spc="-5" dirty="0">
                <a:latin typeface="Corbel"/>
                <a:cs typeface="Corbel"/>
              </a:rPr>
              <a:t> </a:t>
            </a:r>
            <a:r>
              <a:rPr sz="3600" dirty="0">
                <a:latin typeface="Corbel"/>
                <a:cs typeface="Corbel"/>
              </a:rPr>
              <a:t>to</a:t>
            </a:r>
            <a:r>
              <a:rPr sz="3600" spc="-5" dirty="0">
                <a:latin typeface="Corbel"/>
                <a:cs typeface="Corbel"/>
              </a:rPr>
              <a:t> </a:t>
            </a:r>
            <a:r>
              <a:rPr sz="3600" dirty="0">
                <a:latin typeface="Corbel"/>
                <a:cs typeface="Corbel"/>
              </a:rPr>
              <a:t>5</a:t>
            </a:r>
            <a:r>
              <a:rPr sz="3600" spc="-10" dirty="0">
                <a:latin typeface="Corbel"/>
                <a:cs typeface="Corbel"/>
              </a:rPr>
              <a:t> </a:t>
            </a:r>
            <a:r>
              <a:rPr sz="3600" dirty="0">
                <a:latin typeface="Corbel"/>
                <a:cs typeface="Corbel"/>
              </a:rPr>
              <a:t>g</a:t>
            </a:r>
            <a:r>
              <a:rPr sz="3600" spc="15" dirty="0">
                <a:latin typeface="Corbel"/>
                <a:cs typeface="Corbel"/>
              </a:rPr>
              <a:t> </a:t>
            </a:r>
            <a:r>
              <a:rPr sz="3600" dirty="0">
                <a:latin typeface="Corbel"/>
                <a:cs typeface="Corbel"/>
              </a:rPr>
              <a:t>daily</a:t>
            </a:r>
            <a:r>
              <a:rPr sz="3600" spc="-10" dirty="0">
                <a:latin typeface="Corbel"/>
                <a:cs typeface="Corbel"/>
              </a:rPr>
              <a:t> </a:t>
            </a:r>
            <a:r>
              <a:rPr sz="3600" spc="-25" dirty="0">
                <a:latin typeface="Corbel"/>
                <a:cs typeface="Corbel"/>
              </a:rPr>
              <a:t>or </a:t>
            </a:r>
            <a:r>
              <a:rPr sz="3600" spc="-10" dirty="0">
                <a:latin typeface="Corbel"/>
                <a:cs typeface="Corbel"/>
              </a:rPr>
              <a:t>less.</a:t>
            </a:r>
            <a:endParaRPr sz="3600">
              <a:latin typeface="Corbel"/>
              <a:cs typeface="Corbe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10311" y="209919"/>
            <a:ext cx="6575425" cy="4989830"/>
          </a:xfrm>
          <a:prstGeom prst="rect">
            <a:avLst/>
          </a:prstGeom>
        </p:spPr>
        <p:txBody>
          <a:bodyPr vert="horz" wrap="square" lIns="0" tIns="299085" rIns="0" bIns="0" rtlCol="0">
            <a:spAutoFit/>
          </a:bodyPr>
          <a:lstStyle/>
          <a:p>
            <a:pPr marL="347345">
              <a:lnSpc>
                <a:spcPct val="100000"/>
              </a:lnSpc>
              <a:spcBef>
                <a:spcPts val="2355"/>
              </a:spcBef>
            </a:pPr>
            <a:r>
              <a:rPr sz="3600" b="1" spc="-10" dirty="0">
                <a:solidFill>
                  <a:srgbClr val="6D91C6"/>
                </a:solidFill>
                <a:latin typeface="Corbel"/>
                <a:cs typeface="Corbel"/>
              </a:rPr>
              <a:t>MODIFIABLE</a:t>
            </a:r>
            <a:endParaRPr sz="3600">
              <a:latin typeface="Corbel"/>
              <a:cs typeface="Corbel"/>
            </a:endParaRPr>
          </a:p>
          <a:p>
            <a:pPr marL="355600" indent="-343535">
              <a:lnSpc>
                <a:spcPct val="100000"/>
              </a:lnSpc>
              <a:spcBef>
                <a:spcPts val="2260"/>
              </a:spcBef>
              <a:buFont typeface="Arial"/>
              <a:buChar char="•"/>
              <a:tabLst>
                <a:tab pos="356235" algn="l"/>
              </a:tabLst>
            </a:pPr>
            <a:r>
              <a:rPr sz="3600" b="1" dirty="0">
                <a:latin typeface="Corbel"/>
                <a:cs typeface="Corbel"/>
              </a:rPr>
              <a:t>High</a:t>
            </a:r>
            <a:r>
              <a:rPr sz="3600" b="1" spc="-40" dirty="0">
                <a:latin typeface="Corbel"/>
                <a:cs typeface="Corbel"/>
              </a:rPr>
              <a:t> </a:t>
            </a:r>
            <a:r>
              <a:rPr sz="3600" b="1" dirty="0">
                <a:latin typeface="Corbel"/>
                <a:cs typeface="Corbel"/>
              </a:rPr>
              <a:t>blood</a:t>
            </a:r>
            <a:r>
              <a:rPr sz="3600" b="1" spc="-30" dirty="0">
                <a:latin typeface="Corbel"/>
                <a:cs typeface="Corbel"/>
              </a:rPr>
              <a:t> </a:t>
            </a:r>
            <a:r>
              <a:rPr sz="3600" b="1" dirty="0">
                <a:latin typeface="Corbel"/>
                <a:cs typeface="Corbel"/>
              </a:rPr>
              <a:t>cholesterol</a:t>
            </a:r>
            <a:r>
              <a:rPr sz="3600" b="1" spc="-25" dirty="0">
                <a:latin typeface="Corbel"/>
                <a:cs typeface="Corbel"/>
              </a:rPr>
              <a:t> </a:t>
            </a:r>
            <a:r>
              <a:rPr sz="3600" b="1" spc="-10" dirty="0">
                <a:latin typeface="Corbel"/>
                <a:cs typeface="Corbel"/>
              </a:rPr>
              <a:t>level</a:t>
            </a:r>
            <a:endParaRPr sz="3600">
              <a:latin typeface="Corbel"/>
              <a:cs typeface="Corbel"/>
            </a:endParaRPr>
          </a:p>
          <a:p>
            <a:pPr marL="355600" indent="-343535">
              <a:lnSpc>
                <a:spcPct val="100000"/>
              </a:lnSpc>
              <a:spcBef>
                <a:spcPts val="5"/>
              </a:spcBef>
              <a:buFont typeface="Arial"/>
              <a:buChar char="•"/>
              <a:tabLst>
                <a:tab pos="356235" algn="l"/>
              </a:tabLst>
            </a:pPr>
            <a:r>
              <a:rPr sz="3600" b="1" dirty="0">
                <a:latin typeface="Corbel"/>
                <a:cs typeface="Corbel"/>
              </a:rPr>
              <a:t>Cigarette</a:t>
            </a:r>
            <a:r>
              <a:rPr sz="3600" b="1" spc="-5" dirty="0">
                <a:latin typeface="Corbel"/>
                <a:cs typeface="Corbel"/>
              </a:rPr>
              <a:t> </a:t>
            </a:r>
            <a:r>
              <a:rPr sz="3600" b="1" dirty="0">
                <a:latin typeface="Corbel"/>
                <a:cs typeface="Corbel"/>
              </a:rPr>
              <a:t>smoking,</a:t>
            </a:r>
            <a:r>
              <a:rPr sz="3600" b="1" spc="-55" dirty="0">
                <a:latin typeface="Corbel"/>
                <a:cs typeface="Corbel"/>
              </a:rPr>
              <a:t> </a:t>
            </a:r>
            <a:r>
              <a:rPr sz="3600" b="1" dirty="0">
                <a:latin typeface="Corbel"/>
                <a:cs typeface="Corbel"/>
              </a:rPr>
              <a:t>tobacco</a:t>
            </a:r>
            <a:r>
              <a:rPr sz="3600" b="1" spc="-35" dirty="0">
                <a:latin typeface="Corbel"/>
                <a:cs typeface="Corbel"/>
              </a:rPr>
              <a:t> </a:t>
            </a:r>
            <a:r>
              <a:rPr sz="3600" b="1" spc="-25" dirty="0">
                <a:latin typeface="Corbel"/>
                <a:cs typeface="Corbel"/>
              </a:rPr>
              <a:t>use</a:t>
            </a:r>
            <a:endParaRPr sz="3600">
              <a:latin typeface="Corbel"/>
              <a:cs typeface="Corbel"/>
            </a:endParaRPr>
          </a:p>
          <a:p>
            <a:pPr marL="448309" indent="-436245">
              <a:lnSpc>
                <a:spcPct val="100000"/>
              </a:lnSpc>
              <a:buFont typeface="Arial"/>
              <a:buChar char="•"/>
              <a:tabLst>
                <a:tab pos="448309" algn="l"/>
                <a:tab pos="448945" algn="l"/>
              </a:tabLst>
            </a:pPr>
            <a:r>
              <a:rPr sz="3600" b="1" spc="-10" dirty="0">
                <a:latin typeface="Corbel"/>
                <a:cs typeface="Corbel"/>
              </a:rPr>
              <a:t>Hypertension</a:t>
            </a:r>
            <a:endParaRPr sz="3600">
              <a:latin typeface="Corbel"/>
              <a:cs typeface="Corbel"/>
            </a:endParaRPr>
          </a:p>
          <a:p>
            <a:pPr marL="448309" indent="-436245">
              <a:lnSpc>
                <a:spcPct val="100000"/>
              </a:lnSpc>
              <a:buFont typeface="Arial"/>
              <a:buChar char="•"/>
              <a:tabLst>
                <a:tab pos="448309" algn="l"/>
                <a:tab pos="448945" algn="l"/>
              </a:tabLst>
            </a:pPr>
            <a:r>
              <a:rPr sz="3600" b="1" dirty="0">
                <a:latin typeface="Corbel"/>
                <a:cs typeface="Corbel"/>
              </a:rPr>
              <a:t>Diabetes</a:t>
            </a:r>
            <a:r>
              <a:rPr sz="3600" b="1" spc="-15" dirty="0">
                <a:latin typeface="Corbel"/>
                <a:cs typeface="Corbel"/>
              </a:rPr>
              <a:t> </a:t>
            </a:r>
            <a:r>
              <a:rPr sz="3600" b="1" spc="-10" dirty="0">
                <a:latin typeface="Corbel"/>
                <a:cs typeface="Corbel"/>
              </a:rPr>
              <a:t>mellitus</a:t>
            </a:r>
            <a:endParaRPr sz="3600">
              <a:latin typeface="Corbel"/>
              <a:cs typeface="Corbel"/>
            </a:endParaRPr>
          </a:p>
          <a:p>
            <a:pPr marL="448309" indent="-436245">
              <a:lnSpc>
                <a:spcPct val="100000"/>
              </a:lnSpc>
              <a:buFont typeface="Arial"/>
              <a:buChar char="•"/>
              <a:tabLst>
                <a:tab pos="448309" algn="l"/>
                <a:tab pos="448945" algn="l"/>
              </a:tabLst>
            </a:pPr>
            <a:r>
              <a:rPr sz="3600" b="1" dirty="0">
                <a:latin typeface="Corbel"/>
                <a:cs typeface="Corbel"/>
              </a:rPr>
              <a:t>Lack</a:t>
            </a:r>
            <a:r>
              <a:rPr sz="3600" b="1" spc="5" dirty="0">
                <a:latin typeface="Corbel"/>
                <a:cs typeface="Corbel"/>
              </a:rPr>
              <a:t> </a:t>
            </a:r>
            <a:r>
              <a:rPr sz="3600" b="1" dirty="0">
                <a:latin typeface="Corbel"/>
                <a:cs typeface="Corbel"/>
              </a:rPr>
              <a:t>of estrogen</a:t>
            </a:r>
            <a:r>
              <a:rPr sz="3600" b="1" spc="-5" dirty="0">
                <a:latin typeface="Corbel"/>
                <a:cs typeface="Corbel"/>
              </a:rPr>
              <a:t> </a:t>
            </a:r>
            <a:r>
              <a:rPr sz="3600" b="1" dirty="0">
                <a:latin typeface="Corbel"/>
                <a:cs typeface="Corbel"/>
              </a:rPr>
              <a:t>in </a:t>
            </a:r>
            <a:r>
              <a:rPr sz="3600" b="1" spc="-10" dirty="0">
                <a:latin typeface="Corbel"/>
                <a:cs typeface="Corbel"/>
              </a:rPr>
              <a:t>women</a:t>
            </a:r>
            <a:endParaRPr sz="3600">
              <a:latin typeface="Corbel"/>
              <a:cs typeface="Corbel"/>
            </a:endParaRPr>
          </a:p>
          <a:p>
            <a:pPr marL="355600" indent="-343535">
              <a:lnSpc>
                <a:spcPct val="100000"/>
              </a:lnSpc>
              <a:buFont typeface="Arial"/>
              <a:buChar char="•"/>
              <a:tabLst>
                <a:tab pos="356235" algn="l"/>
              </a:tabLst>
            </a:pPr>
            <a:r>
              <a:rPr sz="3600" b="1" dirty="0">
                <a:latin typeface="Corbel"/>
                <a:cs typeface="Corbel"/>
              </a:rPr>
              <a:t>Physical</a:t>
            </a:r>
            <a:r>
              <a:rPr sz="3600" b="1" spc="-10" dirty="0">
                <a:latin typeface="Corbel"/>
                <a:cs typeface="Corbel"/>
              </a:rPr>
              <a:t> activity</a:t>
            </a:r>
            <a:endParaRPr sz="3600">
              <a:latin typeface="Corbel"/>
              <a:cs typeface="Corbel"/>
            </a:endParaRPr>
          </a:p>
          <a:p>
            <a:pPr marL="355600" indent="-343535">
              <a:lnSpc>
                <a:spcPct val="100000"/>
              </a:lnSpc>
              <a:spcBef>
                <a:spcPts val="5"/>
              </a:spcBef>
              <a:buFont typeface="Arial"/>
              <a:buChar char="•"/>
              <a:tabLst>
                <a:tab pos="356235" algn="l"/>
              </a:tabLst>
            </a:pPr>
            <a:r>
              <a:rPr sz="3600" b="1" spc="-10" dirty="0">
                <a:latin typeface="Corbel"/>
                <a:cs typeface="Corbel"/>
              </a:rPr>
              <a:t>obesity</a:t>
            </a:r>
            <a:endParaRPr sz="3600">
              <a:latin typeface="Corbel"/>
              <a:cs typeface="Corbe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10311" y="266785"/>
            <a:ext cx="6126480" cy="3526790"/>
          </a:xfrm>
          <a:prstGeom prst="rect">
            <a:avLst/>
          </a:prstGeom>
        </p:spPr>
        <p:txBody>
          <a:bodyPr vert="horz" wrap="square" lIns="0" tIns="238760" rIns="0" bIns="0" rtlCol="0">
            <a:spAutoFit/>
          </a:bodyPr>
          <a:lstStyle/>
          <a:p>
            <a:pPr marL="347345">
              <a:lnSpc>
                <a:spcPct val="100000"/>
              </a:lnSpc>
              <a:spcBef>
                <a:spcPts val="1880"/>
              </a:spcBef>
            </a:pPr>
            <a:r>
              <a:rPr sz="4000" dirty="0">
                <a:solidFill>
                  <a:srgbClr val="6D91C6"/>
                </a:solidFill>
                <a:latin typeface="Corbel"/>
                <a:cs typeface="Corbel"/>
              </a:rPr>
              <a:t>NON</a:t>
            </a:r>
            <a:r>
              <a:rPr sz="4000" spc="-85" dirty="0">
                <a:solidFill>
                  <a:srgbClr val="6D91C6"/>
                </a:solidFill>
                <a:latin typeface="Corbel"/>
                <a:cs typeface="Corbel"/>
              </a:rPr>
              <a:t> </a:t>
            </a:r>
            <a:r>
              <a:rPr sz="4000" spc="-10" dirty="0">
                <a:solidFill>
                  <a:srgbClr val="6D91C6"/>
                </a:solidFill>
                <a:latin typeface="Corbel"/>
                <a:cs typeface="Corbel"/>
              </a:rPr>
              <a:t>MODIFIABLE</a:t>
            </a:r>
            <a:endParaRPr sz="4000">
              <a:latin typeface="Corbel"/>
              <a:cs typeface="Corbel"/>
            </a:endParaRPr>
          </a:p>
          <a:p>
            <a:pPr marL="12700" marR="1555115">
              <a:lnSpc>
                <a:spcPct val="100000"/>
              </a:lnSpc>
              <a:spcBef>
                <a:spcPts val="1785"/>
              </a:spcBef>
            </a:pPr>
            <a:r>
              <a:rPr sz="4000" dirty="0">
                <a:latin typeface="Corbel"/>
                <a:cs typeface="Corbel"/>
              </a:rPr>
              <a:t>Family</a:t>
            </a:r>
            <a:r>
              <a:rPr sz="4000" spc="-135" dirty="0">
                <a:latin typeface="Corbel"/>
                <a:cs typeface="Corbel"/>
              </a:rPr>
              <a:t> </a:t>
            </a:r>
            <a:r>
              <a:rPr sz="4000" dirty="0">
                <a:latin typeface="Corbel"/>
                <a:cs typeface="Corbel"/>
              </a:rPr>
              <a:t>history</a:t>
            </a:r>
            <a:r>
              <a:rPr sz="4000" spc="-120" dirty="0">
                <a:latin typeface="Corbel"/>
                <a:cs typeface="Corbel"/>
              </a:rPr>
              <a:t> </a:t>
            </a:r>
            <a:r>
              <a:rPr sz="4000" dirty="0">
                <a:latin typeface="Corbel"/>
                <a:cs typeface="Corbel"/>
              </a:rPr>
              <a:t>of</a:t>
            </a:r>
            <a:r>
              <a:rPr sz="4000" spc="-110" dirty="0">
                <a:latin typeface="Corbel"/>
                <a:cs typeface="Corbel"/>
              </a:rPr>
              <a:t> </a:t>
            </a:r>
            <a:r>
              <a:rPr sz="4000" spc="-25" dirty="0">
                <a:latin typeface="Corbel"/>
                <a:cs typeface="Corbel"/>
              </a:rPr>
              <a:t>CAD </a:t>
            </a:r>
            <a:r>
              <a:rPr sz="4000" dirty="0">
                <a:latin typeface="Corbel"/>
                <a:cs typeface="Corbel"/>
              </a:rPr>
              <a:t>Increasing</a:t>
            </a:r>
            <a:r>
              <a:rPr sz="4000" spc="-180" dirty="0">
                <a:latin typeface="Corbel"/>
                <a:cs typeface="Corbel"/>
              </a:rPr>
              <a:t> </a:t>
            </a:r>
            <a:r>
              <a:rPr sz="4000" spc="-25" dirty="0">
                <a:latin typeface="Corbel"/>
                <a:cs typeface="Corbel"/>
              </a:rPr>
              <a:t>age </a:t>
            </a:r>
            <a:r>
              <a:rPr sz="4000" spc="-10" dirty="0">
                <a:latin typeface="Corbel"/>
                <a:cs typeface="Corbel"/>
              </a:rPr>
              <a:t>Gender(male)</a:t>
            </a:r>
            <a:endParaRPr sz="4000">
              <a:latin typeface="Corbel"/>
              <a:cs typeface="Corbel"/>
            </a:endParaRPr>
          </a:p>
          <a:p>
            <a:pPr marL="114300">
              <a:lnSpc>
                <a:spcPct val="100000"/>
              </a:lnSpc>
            </a:pPr>
            <a:r>
              <a:rPr sz="4000" dirty="0">
                <a:latin typeface="Corbel"/>
                <a:cs typeface="Corbel"/>
              </a:rPr>
              <a:t>Race(non</a:t>
            </a:r>
            <a:r>
              <a:rPr sz="4000" spc="-125" dirty="0">
                <a:latin typeface="Corbel"/>
                <a:cs typeface="Corbel"/>
              </a:rPr>
              <a:t> </a:t>
            </a:r>
            <a:r>
              <a:rPr sz="4000" dirty="0">
                <a:latin typeface="Corbel"/>
                <a:cs typeface="Corbel"/>
              </a:rPr>
              <a:t>white</a:t>
            </a:r>
            <a:r>
              <a:rPr sz="4000" spc="-130" dirty="0">
                <a:latin typeface="Corbel"/>
                <a:cs typeface="Corbel"/>
              </a:rPr>
              <a:t> </a:t>
            </a:r>
            <a:r>
              <a:rPr sz="4000" spc="-10" dirty="0">
                <a:latin typeface="Corbel"/>
                <a:cs typeface="Corbel"/>
              </a:rPr>
              <a:t>populations)</a:t>
            </a:r>
            <a:endParaRPr sz="4000">
              <a:latin typeface="Corbel"/>
              <a:cs typeface="Corbe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18007" y="685800"/>
            <a:ext cx="8425942" cy="47244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44981" y="496570"/>
            <a:ext cx="4135120" cy="574040"/>
          </a:xfrm>
          <a:prstGeom prst="rect">
            <a:avLst/>
          </a:prstGeom>
        </p:spPr>
        <p:txBody>
          <a:bodyPr vert="horz" wrap="square" lIns="0" tIns="12700" rIns="0" bIns="0" rtlCol="0">
            <a:spAutoFit/>
          </a:bodyPr>
          <a:lstStyle/>
          <a:p>
            <a:pPr marL="12700">
              <a:lnSpc>
                <a:spcPct val="100000"/>
              </a:lnSpc>
              <a:spcBef>
                <a:spcPts val="100"/>
              </a:spcBef>
            </a:pPr>
            <a:r>
              <a:rPr b="0" dirty="0">
                <a:latin typeface="Corbel"/>
                <a:cs typeface="Corbel"/>
              </a:rPr>
              <a:t>SIGNS &amp;</a:t>
            </a:r>
            <a:r>
              <a:rPr b="0" spc="5" dirty="0">
                <a:latin typeface="Corbel"/>
                <a:cs typeface="Corbel"/>
              </a:rPr>
              <a:t> </a:t>
            </a:r>
            <a:r>
              <a:rPr b="0" spc="-10" dirty="0">
                <a:latin typeface="Corbel"/>
                <a:cs typeface="Corbel"/>
              </a:rPr>
              <a:t>SYMPTOMS</a:t>
            </a:r>
          </a:p>
        </p:txBody>
      </p:sp>
      <p:sp>
        <p:nvSpPr>
          <p:cNvPr id="3" name="object 3"/>
          <p:cNvSpPr txBox="1"/>
          <p:nvPr/>
        </p:nvSpPr>
        <p:spPr>
          <a:xfrm>
            <a:off x="610311" y="1335405"/>
            <a:ext cx="7795895" cy="4416425"/>
          </a:xfrm>
          <a:prstGeom prst="rect">
            <a:avLst/>
          </a:prstGeom>
        </p:spPr>
        <p:txBody>
          <a:bodyPr vert="horz" wrap="square" lIns="0" tIns="13335" rIns="0" bIns="0" rtlCol="0">
            <a:spAutoFit/>
          </a:bodyPr>
          <a:lstStyle/>
          <a:p>
            <a:pPr marL="469900" indent="-457834">
              <a:lnSpc>
                <a:spcPct val="100000"/>
              </a:lnSpc>
              <a:spcBef>
                <a:spcPts val="105"/>
              </a:spcBef>
              <a:buFont typeface="Arial"/>
              <a:buChar char="•"/>
              <a:tabLst>
                <a:tab pos="469900" algn="l"/>
                <a:tab pos="470534" algn="l"/>
              </a:tabLst>
            </a:pPr>
            <a:r>
              <a:rPr sz="3200" dirty="0">
                <a:latin typeface="Corbel"/>
                <a:cs typeface="Corbel"/>
              </a:rPr>
              <a:t>Chest</a:t>
            </a:r>
            <a:r>
              <a:rPr sz="3200" spc="-25" dirty="0">
                <a:latin typeface="Corbel"/>
                <a:cs typeface="Corbel"/>
              </a:rPr>
              <a:t> </a:t>
            </a:r>
            <a:r>
              <a:rPr sz="3200" dirty="0">
                <a:latin typeface="Corbel"/>
                <a:cs typeface="Corbel"/>
              </a:rPr>
              <a:t>pain</a:t>
            </a:r>
            <a:r>
              <a:rPr sz="3200" spc="-5" dirty="0">
                <a:latin typeface="Corbel"/>
                <a:cs typeface="Corbel"/>
              </a:rPr>
              <a:t> </a:t>
            </a:r>
            <a:r>
              <a:rPr sz="3200" dirty="0">
                <a:latin typeface="Corbel"/>
                <a:cs typeface="Corbel"/>
              </a:rPr>
              <a:t>(Angina</a:t>
            </a:r>
            <a:r>
              <a:rPr sz="3200" spc="-40" dirty="0">
                <a:latin typeface="Corbel"/>
                <a:cs typeface="Corbel"/>
              </a:rPr>
              <a:t> </a:t>
            </a:r>
            <a:r>
              <a:rPr sz="3200" spc="-10" dirty="0">
                <a:latin typeface="Corbel"/>
                <a:cs typeface="Corbel"/>
              </a:rPr>
              <a:t>pectoris)</a:t>
            </a:r>
            <a:endParaRPr sz="3200">
              <a:latin typeface="Corbel"/>
              <a:cs typeface="Corbel"/>
            </a:endParaRPr>
          </a:p>
          <a:p>
            <a:pPr marL="469900" marR="5080" indent="-457834">
              <a:lnSpc>
                <a:spcPct val="100000"/>
              </a:lnSpc>
              <a:buFont typeface="Arial"/>
              <a:buChar char="•"/>
              <a:tabLst>
                <a:tab pos="469900" algn="l"/>
                <a:tab pos="470534" algn="l"/>
              </a:tabLst>
            </a:pPr>
            <a:r>
              <a:rPr sz="3200" dirty="0">
                <a:latin typeface="Corbel"/>
                <a:cs typeface="Corbel"/>
              </a:rPr>
              <a:t>Myocardial</a:t>
            </a:r>
            <a:r>
              <a:rPr sz="3200" spc="-35" dirty="0">
                <a:latin typeface="Corbel"/>
                <a:cs typeface="Corbel"/>
              </a:rPr>
              <a:t> </a:t>
            </a:r>
            <a:r>
              <a:rPr sz="3200" dirty="0">
                <a:latin typeface="Corbel"/>
                <a:cs typeface="Corbel"/>
              </a:rPr>
              <a:t>infarction</a:t>
            </a:r>
            <a:r>
              <a:rPr sz="3200" spc="-35" dirty="0">
                <a:latin typeface="Corbel"/>
                <a:cs typeface="Corbel"/>
              </a:rPr>
              <a:t> </a:t>
            </a:r>
            <a:r>
              <a:rPr sz="3200" dirty="0">
                <a:latin typeface="Corbel"/>
                <a:cs typeface="Corbel"/>
              </a:rPr>
              <a:t>(B</a:t>
            </a:r>
            <a:r>
              <a:rPr sz="3200" dirty="0">
                <a:solidFill>
                  <a:srgbClr val="FF0000"/>
                </a:solidFill>
                <a:latin typeface="Corbel"/>
                <a:cs typeface="Corbel"/>
              </a:rPr>
              <a:t>lood</a:t>
            </a:r>
            <a:r>
              <a:rPr sz="3200" spc="-15" dirty="0">
                <a:solidFill>
                  <a:srgbClr val="FF0000"/>
                </a:solidFill>
                <a:latin typeface="Corbel"/>
                <a:cs typeface="Corbel"/>
              </a:rPr>
              <a:t> </a:t>
            </a:r>
            <a:r>
              <a:rPr sz="3200" dirty="0">
                <a:solidFill>
                  <a:srgbClr val="FF0000"/>
                </a:solidFill>
                <a:latin typeface="Corbel"/>
                <a:cs typeface="Corbel"/>
              </a:rPr>
              <a:t>flow</a:t>
            </a:r>
            <a:r>
              <a:rPr sz="3200" spc="-25" dirty="0">
                <a:solidFill>
                  <a:srgbClr val="FF0000"/>
                </a:solidFill>
                <a:latin typeface="Corbel"/>
                <a:cs typeface="Corbel"/>
              </a:rPr>
              <a:t> </a:t>
            </a:r>
            <a:r>
              <a:rPr sz="3200" spc="-10" dirty="0">
                <a:solidFill>
                  <a:srgbClr val="FF0000"/>
                </a:solidFill>
                <a:latin typeface="Corbel"/>
                <a:cs typeface="Corbel"/>
              </a:rPr>
              <a:t>decreases </a:t>
            </a:r>
            <a:r>
              <a:rPr sz="3200" dirty="0">
                <a:solidFill>
                  <a:srgbClr val="FF0000"/>
                </a:solidFill>
                <a:latin typeface="Corbel"/>
                <a:cs typeface="Corbel"/>
              </a:rPr>
              <a:t>or</a:t>
            </a:r>
            <a:r>
              <a:rPr sz="3200" spc="-25" dirty="0">
                <a:solidFill>
                  <a:srgbClr val="FF0000"/>
                </a:solidFill>
                <a:latin typeface="Corbel"/>
                <a:cs typeface="Corbel"/>
              </a:rPr>
              <a:t> </a:t>
            </a:r>
            <a:r>
              <a:rPr sz="3200" dirty="0">
                <a:solidFill>
                  <a:srgbClr val="FF0000"/>
                </a:solidFill>
                <a:latin typeface="Corbel"/>
                <a:cs typeface="Corbel"/>
              </a:rPr>
              <a:t>stops to</a:t>
            </a:r>
            <a:r>
              <a:rPr sz="3200" spc="-10" dirty="0">
                <a:solidFill>
                  <a:srgbClr val="FF0000"/>
                </a:solidFill>
                <a:latin typeface="Corbel"/>
                <a:cs typeface="Corbel"/>
              </a:rPr>
              <a:t> </a:t>
            </a:r>
            <a:r>
              <a:rPr sz="3200" dirty="0">
                <a:solidFill>
                  <a:srgbClr val="FF0000"/>
                </a:solidFill>
                <a:latin typeface="Corbel"/>
                <a:cs typeface="Corbel"/>
              </a:rPr>
              <a:t>a</a:t>
            </a:r>
            <a:r>
              <a:rPr sz="3200" spc="-20" dirty="0">
                <a:solidFill>
                  <a:srgbClr val="FF0000"/>
                </a:solidFill>
                <a:latin typeface="Corbel"/>
                <a:cs typeface="Corbel"/>
              </a:rPr>
              <a:t> </a:t>
            </a:r>
            <a:r>
              <a:rPr sz="3200" dirty="0">
                <a:solidFill>
                  <a:srgbClr val="FF0000"/>
                </a:solidFill>
                <a:latin typeface="Corbel"/>
                <a:cs typeface="Corbel"/>
              </a:rPr>
              <a:t>part</a:t>
            </a:r>
            <a:r>
              <a:rPr sz="3200" spc="-20" dirty="0">
                <a:solidFill>
                  <a:srgbClr val="FF0000"/>
                </a:solidFill>
                <a:latin typeface="Corbel"/>
                <a:cs typeface="Corbel"/>
              </a:rPr>
              <a:t> </a:t>
            </a:r>
            <a:r>
              <a:rPr sz="3200" dirty="0">
                <a:solidFill>
                  <a:srgbClr val="FF0000"/>
                </a:solidFill>
                <a:latin typeface="Corbel"/>
                <a:cs typeface="Corbel"/>
              </a:rPr>
              <a:t>of</a:t>
            </a:r>
            <a:r>
              <a:rPr sz="3200" spc="-10" dirty="0">
                <a:solidFill>
                  <a:srgbClr val="FF0000"/>
                </a:solidFill>
                <a:latin typeface="Corbel"/>
                <a:cs typeface="Corbel"/>
              </a:rPr>
              <a:t> </a:t>
            </a:r>
            <a:r>
              <a:rPr sz="3200" dirty="0">
                <a:solidFill>
                  <a:srgbClr val="FF0000"/>
                </a:solidFill>
                <a:latin typeface="Corbel"/>
                <a:cs typeface="Corbel"/>
              </a:rPr>
              <a:t>the</a:t>
            </a:r>
            <a:r>
              <a:rPr sz="3200" spc="-10" dirty="0">
                <a:solidFill>
                  <a:srgbClr val="FF0000"/>
                </a:solidFill>
                <a:latin typeface="Corbel"/>
                <a:cs typeface="Corbel"/>
              </a:rPr>
              <a:t> heart)</a:t>
            </a:r>
            <a:endParaRPr sz="3200">
              <a:latin typeface="Corbel"/>
              <a:cs typeface="Corbel"/>
            </a:endParaRPr>
          </a:p>
          <a:p>
            <a:pPr marL="469900" indent="-457834">
              <a:lnSpc>
                <a:spcPct val="100000"/>
              </a:lnSpc>
              <a:buFont typeface="Arial"/>
              <a:buChar char="•"/>
              <a:tabLst>
                <a:tab pos="469900" algn="l"/>
                <a:tab pos="470534" algn="l"/>
              </a:tabLst>
            </a:pPr>
            <a:r>
              <a:rPr sz="3200" dirty="0">
                <a:latin typeface="Corbel"/>
                <a:cs typeface="Corbel"/>
              </a:rPr>
              <a:t>Diaphoresis</a:t>
            </a:r>
            <a:r>
              <a:rPr sz="3200" spc="-20" dirty="0">
                <a:latin typeface="Corbel"/>
                <a:cs typeface="Corbel"/>
              </a:rPr>
              <a:t> </a:t>
            </a:r>
            <a:r>
              <a:rPr sz="3200" dirty="0">
                <a:latin typeface="Corbel"/>
                <a:cs typeface="Corbel"/>
              </a:rPr>
              <a:t>(Sweating</a:t>
            </a:r>
            <a:r>
              <a:rPr sz="3200" spc="-35" dirty="0">
                <a:latin typeface="Corbel"/>
                <a:cs typeface="Corbel"/>
              </a:rPr>
              <a:t> </a:t>
            </a:r>
            <a:r>
              <a:rPr sz="3200" spc="-50" dirty="0">
                <a:latin typeface="Corbel"/>
                <a:cs typeface="Corbel"/>
              </a:rPr>
              <a:t>)</a:t>
            </a:r>
            <a:endParaRPr sz="3200">
              <a:latin typeface="Corbel"/>
              <a:cs typeface="Corbel"/>
            </a:endParaRPr>
          </a:p>
          <a:p>
            <a:pPr marL="469900" indent="-457834">
              <a:lnSpc>
                <a:spcPct val="100000"/>
              </a:lnSpc>
              <a:buFont typeface="Arial"/>
              <a:buChar char="•"/>
              <a:tabLst>
                <a:tab pos="469900" algn="l"/>
                <a:tab pos="470534" algn="l"/>
                <a:tab pos="2718435" algn="l"/>
              </a:tabLst>
            </a:pPr>
            <a:r>
              <a:rPr sz="3200" dirty="0">
                <a:latin typeface="Corbel"/>
                <a:cs typeface="Corbel"/>
              </a:rPr>
              <a:t>Ecg</a:t>
            </a:r>
            <a:r>
              <a:rPr sz="3200" spc="-25" dirty="0">
                <a:latin typeface="Corbel"/>
                <a:cs typeface="Corbel"/>
              </a:rPr>
              <a:t> </a:t>
            </a:r>
            <a:r>
              <a:rPr sz="3200" spc="-10" dirty="0">
                <a:latin typeface="Corbel"/>
                <a:cs typeface="Corbel"/>
              </a:rPr>
              <a:t>changes</a:t>
            </a:r>
            <a:r>
              <a:rPr sz="3200" dirty="0">
                <a:latin typeface="Corbel"/>
                <a:cs typeface="Corbel"/>
              </a:rPr>
              <a:t>	</a:t>
            </a:r>
            <a:r>
              <a:rPr sz="3200" spc="-10" dirty="0">
                <a:latin typeface="Corbel"/>
                <a:cs typeface="Corbel"/>
              </a:rPr>
              <a:t>(</a:t>
            </a:r>
            <a:r>
              <a:rPr sz="3200" b="1" spc="-10" dirty="0">
                <a:solidFill>
                  <a:srgbClr val="FF0000"/>
                </a:solidFill>
                <a:latin typeface="Corbel"/>
                <a:cs typeface="Corbel"/>
              </a:rPr>
              <a:t>electrocardiogram)</a:t>
            </a:r>
            <a:endParaRPr sz="3200">
              <a:latin typeface="Corbel"/>
              <a:cs typeface="Corbel"/>
            </a:endParaRPr>
          </a:p>
          <a:p>
            <a:pPr marL="469900" indent="-457834">
              <a:lnSpc>
                <a:spcPct val="100000"/>
              </a:lnSpc>
              <a:spcBef>
                <a:spcPts val="5"/>
              </a:spcBef>
              <a:buFont typeface="Arial"/>
              <a:buChar char="•"/>
              <a:tabLst>
                <a:tab pos="469900" algn="l"/>
                <a:tab pos="470534" algn="l"/>
              </a:tabLst>
            </a:pPr>
            <a:r>
              <a:rPr sz="3200" dirty="0">
                <a:latin typeface="Corbel"/>
                <a:cs typeface="Corbel"/>
              </a:rPr>
              <a:t>Dysarrithmias</a:t>
            </a:r>
            <a:r>
              <a:rPr sz="3200" spc="-35" dirty="0">
                <a:latin typeface="Corbel"/>
                <a:cs typeface="Corbel"/>
              </a:rPr>
              <a:t> </a:t>
            </a:r>
            <a:r>
              <a:rPr sz="3200" dirty="0">
                <a:latin typeface="Corbel"/>
                <a:cs typeface="Corbel"/>
              </a:rPr>
              <a:t>(</a:t>
            </a:r>
            <a:r>
              <a:rPr sz="3200" dirty="0">
                <a:solidFill>
                  <a:srgbClr val="FF0000"/>
                </a:solidFill>
                <a:latin typeface="Corbel"/>
                <a:cs typeface="Corbel"/>
              </a:rPr>
              <a:t>irregular</a:t>
            </a:r>
            <a:r>
              <a:rPr sz="3200" spc="-20" dirty="0">
                <a:solidFill>
                  <a:srgbClr val="FF0000"/>
                </a:solidFill>
                <a:latin typeface="Corbel"/>
                <a:cs typeface="Corbel"/>
              </a:rPr>
              <a:t> </a:t>
            </a:r>
            <a:r>
              <a:rPr sz="3200" dirty="0">
                <a:solidFill>
                  <a:srgbClr val="FF0000"/>
                </a:solidFill>
                <a:latin typeface="Corbel"/>
                <a:cs typeface="Corbel"/>
              </a:rPr>
              <a:t>heart</a:t>
            </a:r>
            <a:r>
              <a:rPr sz="3200" spc="-45" dirty="0">
                <a:solidFill>
                  <a:srgbClr val="FF0000"/>
                </a:solidFill>
                <a:latin typeface="Corbel"/>
                <a:cs typeface="Corbel"/>
              </a:rPr>
              <a:t> </a:t>
            </a:r>
            <a:r>
              <a:rPr sz="3200" spc="-10" dirty="0">
                <a:solidFill>
                  <a:srgbClr val="FF0000"/>
                </a:solidFill>
                <a:latin typeface="Corbel"/>
                <a:cs typeface="Corbel"/>
              </a:rPr>
              <a:t>rate)</a:t>
            </a:r>
            <a:endParaRPr sz="3200">
              <a:latin typeface="Corbel"/>
              <a:cs typeface="Corbel"/>
            </a:endParaRPr>
          </a:p>
          <a:p>
            <a:pPr marL="469900" indent="-457834">
              <a:lnSpc>
                <a:spcPct val="100000"/>
              </a:lnSpc>
              <a:buFont typeface="Arial"/>
              <a:buChar char="•"/>
              <a:tabLst>
                <a:tab pos="469900" algn="l"/>
                <a:tab pos="470534" algn="l"/>
              </a:tabLst>
            </a:pPr>
            <a:r>
              <a:rPr sz="3200" dirty="0">
                <a:latin typeface="Corbel"/>
                <a:cs typeface="Corbel"/>
              </a:rPr>
              <a:t>Chest</a:t>
            </a:r>
            <a:r>
              <a:rPr sz="3200" spc="-30" dirty="0">
                <a:latin typeface="Corbel"/>
                <a:cs typeface="Corbel"/>
              </a:rPr>
              <a:t> </a:t>
            </a:r>
            <a:r>
              <a:rPr sz="3200" spc="-10" dirty="0">
                <a:latin typeface="Corbel"/>
                <a:cs typeface="Corbel"/>
              </a:rPr>
              <a:t>heaviness</a:t>
            </a:r>
            <a:endParaRPr sz="3200">
              <a:latin typeface="Corbel"/>
              <a:cs typeface="Corbel"/>
            </a:endParaRPr>
          </a:p>
          <a:p>
            <a:pPr marL="469900" indent="-457834">
              <a:lnSpc>
                <a:spcPct val="100000"/>
              </a:lnSpc>
              <a:buFont typeface="Arial"/>
              <a:buChar char="•"/>
              <a:tabLst>
                <a:tab pos="469900" algn="l"/>
                <a:tab pos="470534" algn="l"/>
              </a:tabLst>
            </a:pPr>
            <a:r>
              <a:rPr sz="3200" dirty="0">
                <a:latin typeface="Corbel"/>
                <a:cs typeface="Corbel"/>
              </a:rPr>
              <a:t>Dyspnea</a:t>
            </a:r>
            <a:r>
              <a:rPr sz="3200" spc="-40" dirty="0">
                <a:latin typeface="Corbel"/>
                <a:cs typeface="Corbel"/>
              </a:rPr>
              <a:t> </a:t>
            </a:r>
            <a:r>
              <a:rPr sz="3200" dirty="0">
                <a:latin typeface="Corbel"/>
                <a:cs typeface="Corbel"/>
              </a:rPr>
              <a:t>(</a:t>
            </a:r>
            <a:r>
              <a:rPr sz="3200" dirty="0">
                <a:solidFill>
                  <a:srgbClr val="FF0000"/>
                </a:solidFill>
                <a:latin typeface="Corbel"/>
                <a:cs typeface="Corbel"/>
              </a:rPr>
              <a:t>shortness</a:t>
            </a:r>
            <a:r>
              <a:rPr sz="3200" spc="-20" dirty="0">
                <a:solidFill>
                  <a:srgbClr val="FF0000"/>
                </a:solidFill>
                <a:latin typeface="Corbel"/>
                <a:cs typeface="Corbel"/>
              </a:rPr>
              <a:t> </a:t>
            </a:r>
            <a:r>
              <a:rPr sz="3200" dirty="0">
                <a:solidFill>
                  <a:srgbClr val="FF0000"/>
                </a:solidFill>
                <a:latin typeface="Corbel"/>
                <a:cs typeface="Corbel"/>
              </a:rPr>
              <a:t>of</a:t>
            </a:r>
            <a:r>
              <a:rPr sz="3200" spc="5" dirty="0">
                <a:solidFill>
                  <a:srgbClr val="FF0000"/>
                </a:solidFill>
                <a:latin typeface="Corbel"/>
                <a:cs typeface="Corbel"/>
              </a:rPr>
              <a:t> </a:t>
            </a:r>
            <a:r>
              <a:rPr sz="3200" spc="-10" dirty="0">
                <a:solidFill>
                  <a:srgbClr val="FF0000"/>
                </a:solidFill>
                <a:latin typeface="Corbel"/>
                <a:cs typeface="Corbel"/>
              </a:rPr>
              <a:t>breath)</a:t>
            </a:r>
            <a:endParaRPr sz="3200">
              <a:latin typeface="Corbel"/>
              <a:cs typeface="Corbel"/>
            </a:endParaRPr>
          </a:p>
          <a:p>
            <a:pPr marL="469900" indent="-457834">
              <a:lnSpc>
                <a:spcPct val="100000"/>
              </a:lnSpc>
              <a:buFont typeface="Arial"/>
              <a:buChar char="•"/>
              <a:tabLst>
                <a:tab pos="469900" algn="l"/>
                <a:tab pos="470534" algn="l"/>
              </a:tabLst>
            </a:pPr>
            <a:r>
              <a:rPr sz="3200" spc="-10" dirty="0">
                <a:latin typeface="Corbel"/>
                <a:cs typeface="Corbel"/>
              </a:rPr>
              <a:t>Fatigue</a:t>
            </a:r>
            <a:endParaRPr sz="3200">
              <a:latin typeface="Corbel"/>
              <a:cs typeface="Corbel"/>
            </a:endParaRPr>
          </a:p>
        </p:txBody>
      </p:sp>
      <p:grpSp>
        <p:nvGrpSpPr>
          <p:cNvPr id="4" name="object 4"/>
          <p:cNvGrpSpPr/>
          <p:nvPr/>
        </p:nvGrpSpPr>
        <p:grpSpPr>
          <a:xfrm>
            <a:off x="5151373" y="2286000"/>
            <a:ext cx="3669029" cy="4572000"/>
            <a:chOff x="5151373" y="2286000"/>
            <a:chExt cx="3669029" cy="4572000"/>
          </a:xfrm>
        </p:grpSpPr>
        <p:pic>
          <p:nvPicPr>
            <p:cNvPr id="5" name="object 5"/>
            <p:cNvPicPr/>
            <p:nvPr/>
          </p:nvPicPr>
          <p:blipFill>
            <a:blip r:embed="rId2" cstate="print"/>
            <a:stretch>
              <a:fillRect/>
            </a:stretch>
          </p:blipFill>
          <p:spPr>
            <a:xfrm>
              <a:off x="6934200" y="2286000"/>
              <a:ext cx="1885950" cy="1885950"/>
            </a:xfrm>
            <a:prstGeom prst="rect">
              <a:avLst/>
            </a:prstGeom>
          </p:spPr>
        </p:pic>
        <p:pic>
          <p:nvPicPr>
            <p:cNvPr id="6" name="object 6"/>
            <p:cNvPicPr/>
            <p:nvPr/>
          </p:nvPicPr>
          <p:blipFill>
            <a:blip r:embed="rId3" cstate="print"/>
            <a:stretch>
              <a:fillRect/>
            </a:stretch>
          </p:blipFill>
          <p:spPr>
            <a:xfrm>
              <a:off x="7905750" y="4193920"/>
              <a:ext cx="914400" cy="1327658"/>
            </a:xfrm>
            <a:prstGeom prst="rect">
              <a:avLst/>
            </a:prstGeom>
          </p:spPr>
        </p:pic>
        <p:pic>
          <p:nvPicPr>
            <p:cNvPr id="7" name="object 7"/>
            <p:cNvPicPr/>
            <p:nvPr/>
          </p:nvPicPr>
          <p:blipFill>
            <a:blip r:embed="rId4" cstate="print"/>
            <a:stretch>
              <a:fillRect/>
            </a:stretch>
          </p:blipFill>
          <p:spPr>
            <a:xfrm>
              <a:off x="5151373" y="5257800"/>
              <a:ext cx="2454275" cy="1600197"/>
            </a:xfrm>
            <a:prstGeom prst="rect">
              <a:avLst/>
            </a:prstGeom>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44981" y="496570"/>
            <a:ext cx="1736725" cy="574040"/>
          </a:xfrm>
          <a:prstGeom prst="rect">
            <a:avLst/>
          </a:prstGeom>
        </p:spPr>
        <p:txBody>
          <a:bodyPr vert="horz" wrap="square" lIns="0" tIns="12700" rIns="0" bIns="0" rtlCol="0">
            <a:spAutoFit/>
          </a:bodyPr>
          <a:lstStyle/>
          <a:p>
            <a:pPr marL="12700">
              <a:lnSpc>
                <a:spcPct val="100000"/>
              </a:lnSpc>
              <a:spcBef>
                <a:spcPts val="100"/>
              </a:spcBef>
            </a:pPr>
            <a:r>
              <a:rPr spc="-10" dirty="0"/>
              <a:t>Genetics</a:t>
            </a:r>
          </a:p>
        </p:txBody>
      </p:sp>
      <p:sp>
        <p:nvSpPr>
          <p:cNvPr id="3" name="object 3"/>
          <p:cNvSpPr txBox="1">
            <a:spLocks noGrp="1"/>
          </p:cNvSpPr>
          <p:nvPr>
            <p:ph type="body" idx="1"/>
          </p:nvPr>
        </p:nvSpPr>
        <p:spPr>
          <a:prstGeom prst="rect">
            <a:avLst/>
          </a:prstGeom>
        </p:spPr>
        <p:txBody>
          <a:bodyPr vert="horz" wrap="square" lIns="0" tIns="12065" rIns="0" bIns="0" rtlCol="0">
            <a:spAutoFit/>
          </a:bodyPr>
          <a:lstStyle/>
          <a:p>
            <a:pPr marL="12700" marR="2402205">
              <a:lnSpc>
                <a:spcPct val="100000"/>
              </a:lnSpc>
              <a:spcBef>
                <a:spcPts val="95"/>
              </a:spcBef>
            </a:pPr>
            <a:r>
              <a:rPr sz="2450" dirty="0">
                <a:solidFill>
                  <a:srgbClr val="FF0000"/>
                </a:solidFill>
              </a:rPr>
              <a:t>Many</a:t>
            </a:r>
            <a:r>
              <a:rPr sz="2450" spc="-80" dirty="0">
                <a:solidFill>
                  <a:srgbClr val="FF0000"/>
                </a:solidFill>
              </a:rPr>
              <a:t> </a:t>
            </a:r>
            <a:r>
              <a:rPr sz="2450" dirty="0">
                <a:solidFill>
                  <a:srgbClr val="FF0000"/>
                </a:solidFill>
              </a:rPr>
              <a:t>cardiac</a:t>
            </a:r>
            <a:r>
              <a:rPr sz="2450" spc="-70" dirty="0">
                <a:solidFill>
                  <a:srgbClr val="FF0000"/>
                </a:solidFill>
              </a:rPr>
              <a:t> </a:t>
            </a:r>
            <a:r>
              <a:rPr sz="2450" dirty="0">
                <a:solidFill>
                  <a:srgbClr val="FF0000"/>
                </a:solidFill>
              </a:rPr>
              <a:t>disorders</a:t>
            </a:r>
            <a:r>
              <a:rPr sz="2450" spc="-45" dirty="0">
                <a:solidFill>
                  <a:srgbClr val="FF0000"/>
                </a:solidFill>
              </a:rPr>
              <a:t> </a:t>
            </a:r>
            <a:r>
              <a:rPr sz="2450" dirty="0">
                <a:solidFill>
                  <a:srgbClr val="FF0000"/>
                </a:solidFill>
              </a:rPr>
              <a:t>can</a:t>
            </a:r>
            <a:r>
              <a:rPr sz="2450" spc="-75" dirty="0">
                <a:solidFill>
                  <a:srgbClr val="FF0000"/>
                </a:solidFill>
              </a:rPr>
              <a:t> </a:t>
            </a:r>
            <a:r>
              <a:rPr sz="2450" dirty="0">
                <a:solidFill>
                  <a:srgbClr val="FF0000"/>
                </a:solidFill>
              </a:rPr>
              <a:t>be</a:t>
            </a:r>
            <a:r>
              <a:rPr sz="2450" spc="-65" dirty="0">
                <a:solidFill>
                  <a:srgbClr val="FF0000"/>
                </a:solidFill>
              </a:rPr>
              <a:t> </a:t>
            </a:r>
            <a:r>
              <a:rPr sz="2450" spc="-10" dirty="0">
                <a:solidFill>
                  <a:srgbClr val="FF0000"/>
                </a:solidFill>
              </a:rPr>
              <a:t>inherited, </a:t>
            </a:r>
            <a:r>
              <a:rPr sz="2450" dirty="0">
                <a:solidFill>
                  <a:srgbClr val="FF0000"/>
                </a:solidFill>
              </a:rPr>
              <a:t>including</a:t>
            </a:r>
            <a:r>
              <a:rPr sz="2450" spc="-65" dirty="0">
                <a:solidFill>
                  <a:srgbClr val="FF0000"/>
                </a:solidFill>
              </a:rPr>
              <a:t> </a:t>
            </a:r>
            <a:r>
              <a:rPr sz="2450" u="sng" dirty="0">
                <a:solidFill>
                  <a:srgbClr val="0000FF"/>
                </a:solidFill>
                <a:uFill>
                  <a:solidFill>
                    <a:srgbClr val="0000FF"/>
                  </a:solidFill>
                </a:uFill>
                <a:hlinkClick r:id="rId2"/>
              </a:rPr>
              <a:t>arrhythmias</a:t>
            </a:r>
            <a:r>
              <a:rPr sz="2450" dirty="0">
                <a:solidFill>
                  <a:srgbClr val="FF0000"/>
                </a:solidFill>
              </a:rPr>
              <a:t>,</a:t>
            </a:r>
            <a:r>
              <a:rPr sz="2450" spc="-35" dirty="0">
                <a:solidFill>
                  <a:srgbClr val="FF0000"/>
                </a:solidFill>
              </a:rPr>
              <a:t> </a:t>
            </a:r>
            <a:r>
              <a:rPr sz="2450" u="sng" dirty="0">
                <a:solidFill>
                  <a:srgbClr val="0000FF"/>
                </a:solidFill>
                <a:uFill>
                  <a:solidFill>
                    <a:srgbClr val="0000FF"/>
                  </a:solidFill>
                </a:uFill>
                <a:hlinkClick r:id="rId3"/>
              </a:rPr>
              <a:t>congenital</a:t>
            </a:r>
            <a:r>
              <a:rPr sz="2450" u="sng" spc="-45" dirty="0">
                <a:solidFill>
                  <a:srgbClr val="0000FF"/>
                </a:solidFill>
                <a:uFill>
                  <a:solidFill>
                    <a:srgbClr val="0000FF"/>
                  </a:solidFill>
                </a:uFill>
                <a:hlinkClick r:id="rId3"/>
              </a:rPr>
              <a:t> </a:t>
            </a:r>
            <a:r>
              <a:rPr sz="2450" u="sng" spc="-10" dirty="0">
                <a:solidFill>
                  <a:srgbClr val="0000FF"/>
                </a:solidFill>
                <a:uFill>
                  <a:solidFill>
                    <a:srgbClr val="0000FF"/>
                  </a:solidFill>
                </a:uFill>
                <a:hlinkClick r:id="rId3"/>
              </a:rPr>
              <a:t>heart</a:t>
            </a:r>
            <a:r>
              <a:rPr sz="2450" spc="-10" dirty="0">
                <a:solidFill>
                  <a:srgbClr val="0000FF"/>
                </a:solidFill>
              </a:rPr>
              <a:t> </a:t>
            </a:r>
            <a:r>
              <a:rPr sz="2450" u="sng" dirty="0">
                <a:solidFill>
                  <a:srgbClr val="0000FF"/>
                </a:solidFill>
                <a:uFill>
                  <a:solidFill>
                    <a:srgbClr val="0000FF"/>
                  </a:solidFill>
                </a:uFill>
                <a:hlinkClick r:id="rId3"/>
              </a:rPr>
              <a:t>disease</a:t>
            </a:r>
            <a:r>
              <a:rPr sz="2450" dirty="0">
                <a:solidFill>
                  <a:srgbClr val="FF0000"/>
                </a:solidFill>
              </a:rPr>
              <a:t>,</a:t>
            </a:r>
            <a:r>
              <a:rPr sz="2450" spc="-60" dirty="0">
                <a:solidFill>
                  <a:srgbClr val="FF0000"/>
                </a:solidFill>
              </a:rPr>
              <a:t> </a:t>
            </a:r>
            <a:r>
              <a:rPr sz="2450" u="sng" spc="-10" dirty="0">
                <a:solidFill>
                  <a:srgbClr val="0000FF"/>
                </a:solidFill>
                <a:uFill>
                  <a:solidFill>
                    <a:srgbClr val="0000FF"/>
                  </a:solidFill>
                </a:uFill>
                <a:hlinkClick r:id="rId4"/>
              </a:rPr>
              <a:t>cardiomyopathy</a:t>
            </a:r>
            <a:r>
              <a:rPr sz="2450" spc="-10" dirty="0">
                <a:solidFill>
                  <a:srgbClr val="FF0000"/>
                </a:solidFill>
              </a:rPr>
              <a:t>,</a:t>
            </a:r>
            <a:r>
              <a:rPr sz="2450" spc="-55" dirty="0">
                <a:solidFill>
                  <a:srgbClr val="FF0000"/>
                </a:solidFill>
              </a:rPr>
              <a:t> </a:t>
            </a:r>
            <a:r>
              <a:rPr sz="2450" dirty="0">
                <a:solidFill>
                  <a:srgbClr val="FF0000"/>
                </a:solidFill>
              </a:rPr>
              <a:t>and</a:t>
            </a:r>
            <a:r>
              <a:rPr sz="2450" spc="-75" dirty="0">
                <a:solidFill>
                  <a:srgbClr val="FF0000"/>
                </a:solidFill>
              </a:rPr>
              <a:t> </a:t>
            </a:r>
            <a:r>
              <a:rPr sz="2450" u="sng" dirty="0">
                <a:solidFill>
                  <a:srgbClr val="0000FF"/>
                </a:solidFill>
                <a:uFill>
                  <a:solidFill>
                    <a:srgbClr val="0000FF"/>
                  </a:solidFill>
                </a:uFill>
                <a:hlinkClick r:id="rId5"/>
              </a:rPr>
              <a:t>high</a:t>
            </a:r>
            <a:r>
              <a:rPr sz="2450" u="sng" spc="-75" dirty="0">
                <a:solidFill>
                  <a:srgbClr val="0000FF"/>
                </a:solidFill>
                <a:uFill>
                  <a:solidFill>
                    <a:srgbClr val="0000FF"/>
                  </a:solidFill>
                </a:uFill>
                <a:hlinkClick r:id="rId5"/>
              </a:rPr>
              <a:t> </a:t>
            </a:r>
            <a:r>
              <a:rPr sz="2450" u="sng" spc="-10" dirty="0">
                <a:solidFill>
                  <a:srgbClr val="0000FF"/>
                </a:solidFill>
                <a:uFill>
                  <a:solidFill>
                    <a:srgbClr val="0000FF"/>
                  </a:solidFill>
                </a:uFill>
                <a:hlinkClick r:id="rId5"/>
              </a:rPr>
              <a:t>blood</a:t>
            </a:r>
            <a:endParaRPr sz="2450"/>
          </a:p>
          <a:p>
            <a:pPr marL="12700" marR="5080">
              <a:lnSpc>
                <a:spcPct val="100000"/>
              </a:lnSpc>
              <a:spcBef>
                <a:spcPts val="5"/>
              </a:spcBef>
            </a:pPr>
            <a:r>
              <a:rPr sz="2450" u="sng" spc="-10" dirty="0">
                <a:solidFill>
                  <a:srgbClr val="0000FF"/>
                </a:solidFill>
                <a:uFill>
                  <a:solidFill>
                    <a:srgbClr val="0000FF"/>
                  </a:solidFill>
                </a:uFill>
                <a:hlinkClick r:id="rId5"/>
              </a:rPr>
              <a:t>cholesterol</a:t>
            </a:r>
            <a:r>
              <a:rPr sz="2450" spc="-10" dirty="0">
                <a:solidFill>
                  <a:srgbClr val="FF0000"/>
                </a:solidFill>
              </a:rPr>
              <a:t>.</a:t>
            </a:r>
            <a:r>
              <a:rPr sz="2450" spc="-60" dirty="0">
                <a:solidFill>
                  <a:srgbClr val="FF0000"/>
                </a:solidFill>
              </a:rPr>
              <a:t> </a:t>
            </a:r>
            <a:r>
              <a:rPr sz="2450" u="sng" dirty="0">
                <a:solidFill>
                  <a:srgbClr val="0000FF"/>
                </a:solidFill>
                <a:uFill>
                  <a:solidFill>
                    <a:srgbClr val="0000FF"/>
                  </a:solidFill>
                </a:uFill>
                <a:hlinkClick r:id="rId6"/>
              </a:rPr>
              <a:t>Coronary</a:t>
            </a:r>
            <a:r>
              <a:rPr sz="2450" u="sng" spc="-50" dirty="0">
                <a:solidFill>
                  <a:srgbClr val="0000FF"/>
                </a:solidFill>
                <a:uFill>
                  <a:solidFill>
                    <a:srgbClr val="0000FF"/>
                  </a:solidFill>
                </a:uFill>
                <a:hlinkClick r:id="rId6"/>
              </a:rPr>
              <a:t> </a:t>
            </a:r>
            <a:r>
              <a:rPr sz="2450" u="sng" dirty="0">
                <a:solidFill>
                  <a:srgbClr val="0000FF"/>
                </a:solidFill>
                <a:uFill>
                  <a:solidFill>
                    <a:srgbClr val="0000FF"/>
                  </a:solidFill>
                </a:uFill>
                <a:hlinkClick r:id="rId6"/>
              </a:rPr>
              <a:t>artery</a:t>
            </a:r>
            <a:r>
              <a:rPr sz="2450" u="sng" spc="-60" dirty="0">
                <a:solidFill>
                  <a:srgbClr val="0000FF"/>
                </a:solidFill>
                <a:uFill>
                  <a:solidFill>
                    <a:srgbClr val="0000FF"/>
                  </a:solidFill>
                </a:uFill>
                <a:hlinkClick r:id="rId6"/>
              </a:rPr>
              <a:t> </a:t>
            </a:r>
            <a:r>
              <a:rPr sz="2450" u="sng" dirty="0">
                <a:solidFill>
                  <a:srgbClr val="0000FF"/>
                </a:solidFill>
                <a:uFill>
                  <a:solidFill>
                    <a:srgbClr val="0000FF"/>
                  </a:solidFill>
                </a:uFill>
                <a:hlinkClick r:id="rId6"/>
              </a:rPr>
              <a:t>disease</a:t>
            </a:r>
            <a:r>
              <a:rPr sz="2450" spc="-35" dirty="0">
                <a:solidFill>
                  <a:srgbClr val="0000FF"/>
                </a:solidFill>
                <a:hlinkClick r:id="rId6"/>
              </a:rPr>
              <a:t> </a:t>
            </a:r>
            <a:r>
              <a:rPr sz="2450" dirty="0">
                <a:solidFill>
                  <a:srgbClr val="FF0000"/>
                </a:solidFill>
              </a:rPr>
              <a:t>leading</a:t>
            </a:r>
            <a:r>
              <a:rPr sz="2450" spc="-85" dirty="0">
                <a:solidFill>
                  <a:srgbClr val="FF0000"/>
                </a:solidFill>
              </a:rPr>
              <a:t> </a:t>
            </a:r>
            <a:r>
              <a:rPr sz="2450" dirty="0">
                <a:solidFill>
                  <a:srgbClr val="FF0000"/>
                </a:solidFill>
              </a:rPr>
              <a:t>to</a:t>
            </a:r>
            <a:r>
              <a:rPr sz="2450" spc="-65" dirty="0">
                <a:solidFill>
                  <a:srgbClr val="FF0000"/>
                </a:solidFill>
              </a:rPr>
              <a:t> </a:t>
            </a:r>
            <a:r>
              <a:rPr sz="2450" u="sng" dirty="0">
                <a:solidFill>
                  <a:srgbClr val="0000FF"/>
                </a:solidFill>
                <a:uFill>
                  <a:solidFill>
                    <a:srgbClr val="0000FF"/>
                  </a:solidFill>
                </a:uFill>
                <a:hlinkClick r:id="rId7"/>
              </a:rPr>
              <a:t>heart</a:t>
            </a:r>
            <a:r>
              <a:rPr sz="2450" u="sng" spc="-65" dirty="0">
                <a:solidFill>
                  <a:srgbClr val="0000FF"/>
                </a:solidFill>
                <a:uFill>
                  <a:solidFill>
                    <a:srgbClr val="0000FF"/>
                  </a:solidFill>
                </a:uFill>
                <a:hlinkClick r:id="rId7"/>
              </a:rPr>
              <a:t> </a:t>
            </a:r>
            <a:r>
              <a:rPr sz="2450" u="sng" spc="-10" dirty="0">
                <a:solidFill>
                  <a:srgbClr val="0000FF"/>
                </a:solidFill>
                <a:uFill>
                  <a:solidFill>
                    <a:srgbClr val="0000FF"/>
                  </a:solidFill>
                </a:uFill>
                <a:hlinkClick r:id="rId7"/>
              </a:rPr>
              <a:t>attack</a:t>
            </a:r>
            <a:r>
              <a:rPr sz="2450" spc="-10" dirty="0">
                <a:solidFill>
                  <a:srgbClr val="FF0000"/>
                </a:solidFill>
              </a:rPr>
              <a:t>, </a:t>
            </a:r>
            <a:r>
              <a:rPr sz="2450" dirty="0">
                <a:solidFill>
                  <a:srgbClr val="FF0000"/>
                </a:solidFill>
              </a:rPr>
              <a:t>stroke,</a:t>
            </a:r>
            <a:r>
              <a:rPr sz="2450" spc="-40" dirty="0">
                <a:solidFill>
                  <a:srgbClr val="FF0000"/>
                </a:solidFill>
              </a:rPr>
              <a:t> </a:t>
            </a:r>
            <a:r>
              <a:rPr sz="2450" dirty="0">
                <a:solidFill>
                  <a:srgbClr val="FF0000"/>
                </a:solidFill>
              </a:rPr>
              <a:t>and</a:t>
            </a:r>
            <a:r>
              <a:rPr sz="2450" spc="-65" dirty="0">
                <a:solidFill>
                  <a:srgbClr val="FF0000"/>
                </a:solidFill>
              </a:rPr>
              <a:t> </a:t>
            </a:r>
            <a:r>
              <a:rPr sz="2450" u="sng" dirty="0">
                <a:solidFill>
                  <a:srgbClr val="0000FF"/>
                </a:solidFill>
                <a:uFill>
                  <a:solidFill>
                    <a:srgbClr val="0000FF"/>
                  </a:solidFill>
                </a:uFill>
                <a:hlinkClick r:id="rId8"/>
              </a:rPr>
              <a:t>heart</a:t>
            </a:r>
            <a:r>
              <a:rPr sz="2450" u="sng" spc="-55" dirty="0">
                <a:solidFill>
                  <a:srgbClr val="0000FF"/>
                </a:solidFill>
                <a:uFill>
                  <a:solidFill>
                    <a:srgbClr val="0000FF"/>
                  </a:solidFill>
                </a:uFill>
                <a:hlinkClick r:id="rId8"/>
              </a:rPr>
              <a:t> </a:t>
            </a:r>
            <a:r>
              <a:rPr sz="2450" u="sng" dirty="0">
                <a:solidFill>
                  <a:srgbClr val="0000FF"/>
                </a:solidFill>
                <a:uFill>
                  <a:solidFill>
                    <a:srgbClr val="0000FF"/>
                  </a:solidFill>
                </a:uFill>
                <a:hlinkClick r:id="rId8"/>
              </a:rPr>
              <a:t>failure</a:t>
            </a:r>
            <a:r>
              <a:rPr sz="2450" spc="-70" dirty="0">
                <a:solidFill>
                  <a:srgbClr val="0000FF"/>
                </a:solidFill>
                <a:hlinkClick r:id="rId8"/>
              </a:rPr>
              <a:t> </a:t>
            </a:r>
            <a:r>
              <a:rPr sz="2450" dirty="0">
                <a:solidFill>
                  <a:srgbClr val="FF0000"/>
                </a:solidFill>
              </a:rPr>
              <a:t>can</a:t>
            </a:r>
            <a:r>
              <a:rPr sz="2450" spc="-60" dirty="0">
                <a:solidFill>
                  <a:srgbClr val="FF0000"/>
                </a:solidFill>
              </a:rPr>
              <a:t> </a:t>
            </a:r>
            <a:r>
              <a:rPr sz="2450" dirty="0">
                <a:solidFill>
                  <a:srgbClr val="FF0000"/>
                </a:solidFill>
              </a:rPr>
              <a:t>run</a:t>
            </a:r>
            <a:r>
              <a:rPr sz="2450" spc="-75" dirty="0">
                <a:solidFill>
                  <a:srgbClr val="FF0000"/>
                </a:solidFill>
              </a:rPr>
              <a:t> </a:t>
            </a:r>
            <a:r>
              <a:rPr sz="2450" dirty="0">
                <a:solidFill>
                  <a:srgbClr val="FF0000"/>
                </a:solidFill>
              </a:rPr>
              <a:t>in</a:t>
            </a:r>
            <a:r>
              <a:rPr sz="2450" spc="-65" dirty="0">
                <a:solidFill>
                  <a:srgbClr val="FF0000"/>
                </a:solidFill>
              </a:rPr>
              <a:t> </a:t>
            </a:r>
            <a:r>
              <a:rPr sz="2450" dirty="0">
                <a:solidFill>
                  <a:srgbClr val="FF0000"/>
                </a:solidFill>
              </a:rPr>
              <a:t>families,</a:t>
            </a:r>
            <a:r>
              <a:rPr sz="2450" spc="-70" dirty="0">
                <a:solidFill>
                  <a:srgbClr val="FF0000"/>
                </a:solidFill>
              </a:rPr>
              <a:t> </a:t>
            </a:r>
            <a:r>
              <a:rPr sz="2450" spc="-10" dirty="0">
                <a:solidFill>
                  <a:srgbClr val="FF0000"/>
                </a:solidFill>
              </a:rPr>
              <a:t>indicating </a:t>
            </a:r>
            <a:r>
              <a:rPr sz="2450" dirty="0">
                <a:solidFill>
                  <a:srgbClr val="FF0000"/>
                </a:solidFill>
              </a:rPr>
              <a:t>inherited</a:t>
            </a:r>
            <a:r>
              <a:rPr sz="2450" spc="-35" dirty="0">
                <a:solidFill>
                  <a:srgbClr val="FF0000"/>
                </a:solidFill>
              </a:rPr>
              <a:t> </a:t>
            </a:r>
            <a:r>
              <a:rPr sz="2450" dirty="0">
                <a:solidFill>
                  <a:srgbClr val="FF0000"/>
                </a:solidFill>
              </a:rPr>
              <a:t>genetic</a:t>
            </a:r>
            <a:r>
              <a:rPr sz="2450" spc="-20" dirty="0">
                <a:solidFill>
                  <a:srgbClr val="FF0000"/>
                </a:solidFill>
              </a:rPr>
              <a:t> </a:t>
            </a:r>
            <a:r>
              <a:rPr sz="2450" dirty="0">
                <a:solidFill>
                  <a:srgbClr val="FF0000"/>
                </a:solidFill>
              </a:rPr>
              <a:t>risk</a:t>
            </a:r>
            <a:r>
              <a:rPr sz="2450" spc="-20" dirty="0">
                <a:solidFill>
                  <a:srgbClr val="FF0000"/>
                </a:solidFill>
              </a:rPr>
              <a:t> </a:t>
            </a:r>
            <a:r>
              <a:rPr sz="2450" spc="-10" dirty="0">
                <a:solidFill>
                  <a:srgbClr val="FF0000"/>
                </a:solidFill>
              </a:rPr>
              <a:t>factors.</a:t>
            </a:r>
            <a:endParaRPr sz="245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73100" y="110744"/>
            <a:ext cx="2982595" cy="574040"/>
          </a:xfrm>
          <a:prstGeom prst="rect">
            <a:avLst/>
          </a:prstGeom>
        </p:spPr>
        <p:txBody>
          <a:bodyPr vert="horz" wrap="square" lIns="0" tIns="12700" rIns="0" bIns="0" rtlCol="0">
            <a:spAutoFit/>
          </a:bodyPr>
          <a:lstStyle/>
          <a:p>
            <a:pPr marL="12700">
              <a:lnSpc>
                <a:spcPct val="100000"/>
              </a:lnSpc>
              <a:spcBef>
                <a:spcPts val="100"/>
              </a:spcBef>
            </a:pPr>
            <a:r>
              <a:rPr dirty="0"/>
              <a:t>Blood</a:t>
            </a:r>
            <a:r>
              <a:rPr spc="-25" dirty="0"/>
              <a:t> </a:t>
            </a:r>
            <a:r>
              <a:rPr spc="-10" dirty="0"/>
              <a:t>Pressure</a:t>
            </a:r>
          </a:p>
        </p:txBody>
      </p:sp>
      <p:sp>
        <p:nvSpPr>
          <p:cNvPr id="3" name="object 3"/>
          <p:cNvSpPr txBox="1"/>
          <p:nvPr/>
        </p:nvSpPr>
        <p:spPr>
          <a:xfrm>
            <a:off x="596900" y="726693"/>
            <a:ext cx="7752715" cy="2585720"/>
          </a:xfrm>
          <a:prstGeom prst="rect">
            <a:avLst/>
          </a:prstGeom>
        </p:spPr>
        <p:txBody>
          <a:bodyPr vert="horz" wrap="square" lIns="0" tIns="12065" rIns="0" bIns="0" rtlCol="0">
            <a:spAutoFit/>
          </a:bodyPr>
          <a:lstStyle/>
          <a:p>
            <a:pPr marL="469900" marR="86995" indent="-457834">
              <a:lnSpc>
                <a:spcPct val="100000"/>
              </a:lnSpc>
              <a:spcBef>
                <a:spcPts val="95"/>
              </a:spcBef>
              <a:buFont typeface="Arial"/>
              <a:buChar char="•"/>
              <a:tabLst>
                <a:tab pos="469900" algn="l"/>
                <a:tab pos="470534" algn="l"/>
              </a:tabLst>
            </a:pPr>
            <a:r>
              <a:rPr sz="2800" dirty="0">
                <a:latin typeface="Corbel"/>
                <a:cs typeface="Corbel"/>
              </a:rPr>
              <a:t>High</a:t>
            </a:r>
            <a:r>
              <a:rPr sz="2800" spc="-60" dirty="0">
                <a:latin typeface="Corbel"/>
                <a:cs typeface="Corbel"/>
              </a:rPr>
              <a:t> </a:t>
            </a:r>
            <a:r>
              <a:rPr sz="2800" dirty="0">
                <a:latin typeface="Corbel"/>
                <a:cs typeface="Corbel"/>
              </a:rPr>
              <a:t>blood</a:t>
            </a:r>
            <a:r>
              <a:rPr sz="2800" spc="-60" dirty="0">
                <a:latin typeface="Corbel"/>
                <a:cs typeface="Corbel"/>
              </a:rPr>
              <a:t> </a:t>
            </a:r>
            <a:r>
              <a:rPr sz="2800" dirty="0">
                <a:latin typeface="Corbel"/>
                <a:cs typeface="Corbel"/>
              </a:rPr>
              <a:t>pressure</a:t>
            </a:r>
            <a:r>
              <a:rPr sz="2800" spc="-40" dirty="0">
                <a:latin typeface="Corbel"/>
                <a:cs typeface="Corbel"/>
              </a:rPr>
              <a:t> </a:t>
            </a:r>
            <a:r>
              <a:rPr sz="2800" spc="-10" dirty="0">
                <a:latin typeface="Corbel"/>
                <a:cs typeface="Corbel"/>
              </a:rPr>
              <a:t>(hypertension)</a:t>
            </a:r>
            <a:r>
              <a:rPr sz="2800" spc="-55" dirty="0">
                <a:latin typeface="Corbel"/>
                <a:cs typeface="Corbel"/>
              </a:rPr>
              <a:t> </a:t>
            </a:r>
            <a:r>
              <a:rPr sz="2800" dirty="0">
                <a:latin typeface="Corbel"/>
                <a:cs typeface="Corbel"/>
              </a:rPr>
              <a:t>is</a:t>
            </a:r>
            <a:r>
              <a:rPr sz="2800" spc="-50" dirty="0">
                <a:latin typeface="Corbel"/>
                <a:cs typeface="Corbel"/>
              </a:rPr>
              <a:t> </a:t>
            </a:r>
            <a:r>
              <a:rPr sz="2800" dirty="0">
                <a:latin typeface="Corbel"/>
                <a:cs typeface="Corbel"/>
              </a:rPr>
              <a:t>one</a:t>
            </a:r>
            <a:r>
              <a:rPr sz="2800" spc="-60" dirty="0">
                <a:latin typeface="Corbel"/>
                <a:cs typeface="Corbel"/>
              </a:rPr>
              <a:t> </a:t>
            </a:r>
            <a:r>
              <a:rPr sz="2800" dirty="0">
                <a:latin typeface="Corbel"/>
                <a:cs typeface="Corbel"/>
              </a:rPr>
              <a:t>of</a:t>
            </a:r>
            <a:r>
              <a:rPr sz="2800" spc="-55" dirty="0">
                <a:latin typeface="Corbel"/>
                <a:cs typeface="Corbel"/>
              </a:rPr>
              <a:t> </a:t>
            </a:r>
            <a:r>
              <a:rPr sz="2800" spc="-25" dirty="0">
                <a:latin typeface="Corbel"/>
                <a:cs typeface="Corbel"/>
              </a:rPr>
              <a:t>the </a:t>
            </a:r>
            <a:r>
              <a:rPr sz="2800" dirty="0">
                <a:latin typeface="Corbel"/>
                <a:cs typeface="Corbel"/>
              </a:rPr>
              <a:t>most</a:t>
            </a:r>
            <a:r>
              <a:rPr sz="2800" spc="-50" dirty="0">
                <a:latin typeface="Corbel"/>
                <a:cs typeface="Corbel"/>
              </a:rPr>
              <a:t> </a:t>
            </a:r>
            <a:r>
              <a:rPr sz="2800" dirty="0">
                <a:latin typeface="Corbel"/>
                <a:cs typeface="Corbel"/>
              </a:rPr>
              <a:t>important</a:t>
            </a:r>
            <a:r>
              <a:rPr sz="2800" spc="-65" dirty="0">
                <a:latin typeface="Corbel"/>
                <a:cs typeface="Corbel"/>
              </a:rPr>
              <a:t> </a:t>
            </a:r>
            <a:r>
              <a:rPr sz="2800" spc="-10" dirty="0">
                <a:latin typeface="Corbel"/>
                <a:cs typeface="Corbel"/>
              </a:rPr>
              <a:t>preventable</a:t>
            </a:r>
            <a:r>
              <a:rPr sz="2800" spc="-75" dirty="0">
                <a:latin typeface="Corbel"/>
                <a:cs typeface="Corbel"/>
              </a:rPr>
              <a:t> </a:t>
            </a:r>
            <a:r>
              <a:rPr sz="2800" dirty="0">
                <a:latin typeface="Corbel"/>
                <a:cs typeface="Corbel"/>
              </a:rPr>
              <a:t>causes</a:t>
            </a:r>
            <a:r>
              <a:rPr sz="2800" spc="-60" dirty="0">
                <a:latin typeface="Corbel"/>
                <a:cs typeface="Corbel"/>
              </a:rPr>
              <a:t> </a:t>
            </a:r>
            <a:r>
              <a:rPr sz="2800" dirty="0">
                <a:latin typeface="Corbel"/>
                <a:cs typeface="Corbel"/>
              </a:rPr>
              <a:t>of</a:t>
            </a:r>
            <a:r>
              <a:rPr sz="2800" spc="-75" dirty="0">
                <a:latin typeface="Corbel"/>
                <a:cs typeface="Corbel"/>
              </a:rPr>
              <a:t> </a:t>
            </a:r>
            <a:r>
              <a:rPr sz="2800" spc="-10" dirty="0">
                <a:latin typeface="Corbel"/>
                <a:cs typeface="Corbel"/>
              </a:rPr>
              <a:t>premature </a:t>
            </a:r>
            <a:r>
              <a:rPr sz="2800" dirty="0">
                <a:latin typeface="Corbel"/>
                <a:cs typeface="Corbel"/>
              </a:rPr>
              <a:t>death</a:t>
            </a:r>
            <a:r>
              <a:rPr sz="2800" spc="-70" dirty="0">
                <a:latin typeface="Corbel"/>
                <a:cs typeface="Corbel"/>
              </a:rPr>
              <a:t> </a:t>
            </a:r>
            <a:r>
              <a:rPr sz="2800" spc="-10" dirty="0">
                <a:latin typeface="Corbel"/>
                <a:cs typeface="Corbel"/>
              </a:rPr>
              <a:t>worldwide.</a:t>
            </a:r>
            <a:endParaRPr sz="2800">
              <a:latin typeface="Corbel"/>
              <a:cs typeface="Corbel"/>
            </a:endParaRPr>
          </a:p>
          <a:p>
            <a:pPr marL="12700" marR="120014">
              <a:lnSpc>
                <a:spcPct val="100000"/>
              </a:lnSpc>
              <a:spcBef>
                <a:spcPts val="5"/>
              </a:spcBef>
              <a:buChar char="•"/>
              <a:tabLst>
                <a:tab pos="241300" algn="l"/>
              </a:tabLst>
            </a:pPr>
            <a:r>
              <a:rPr sz="2800" dirty="0">
                <a:latin typeface="Corbel"/>
                <a:cs typeface="Corbel"/>
              </a:rPr>
              <a:t>Even</a:t>
            </a:r>
            <a:r>
              <a:rPr sz="2800" spc="-65" dirty="0">
                <a:latin typeface="Corbel"/>
                <a:cs typeface="Corbel"/>
              </a:rPr>
              <a:t> </a:t>
            </a:r>
            <a:r>
              <a:rPr sz="2800" dirty="0">
                <a:latin typeface="Corbel"/>
                <a:cs typeface="Corbel"/>
              </a:rPr>
              <a:t>a</a:t>
            </a:r>
            <a:r>
              <a:rPr sz="2800" spc="-50" dirty="0">
                <a:latin typeface="Corbel"/>
                <a:cs typeface="Corbel"/>
              </a:rPr>
              <a:t> </a:t>
            </a:r>
            <a:r>
              <a:rPr sz="2800" dirty="0">
                <a:latin typeface="Corbel"/>
                <a:cs typeface="Corbel"/>
              </a:rPr>
              <a:t>blood</a:t>
            </a:r>
            <a:r>
              <a:rPr sz="2800" spc="-55" dirty="0">
                <a:latin typeface="Corbel"/>
                <a:cs typeface="Corbel"/>
              </a:rPr>
              <a:t> </a:t>
            </a:r>
            <a:r>
              <a:rPr sz="2800" dirty="0">
                <a:latin typeface="Corbel"/>
                <a:cs typeface="Corbel"/>
              </a:rPr>
              <a:t>pressure</a:t>
            </a:r>
            <a:r>
              <a:rPr sz="2800" spc="-35" dirty="0">
                <a:latin typeface="Corbel"/>
                <a:cs typeface="Corbel"/>
              </a:rPr>
              <a:t> </a:t>
            </a:r>
            <a:r>
              <a:rPr sz="2800" dirty="0">
                <a:latin typeface="Corbel"/>
                <a:cs typeface="Corbel"/>
              </a:rPr>
              <a:t>at</a:t>
            </a:r>
            <a:r>
              <a:rPr sz="2800" spc="-40" dirty="0">
                <a:latin typeface="Corbel"/>
                <a:cs typeface="Corbel"/>
              </a:rPr>
              <a:t> </a:t>
            </a:r>
            <a:r>
              <a:rPr sz="2800" dirty="0">
                <a:latin typeface="Corbel"/>
                <a:cs typeface="Corbel"/>
              </a:rPr>
              <a:t>the</a:t>
            </a:r>
            <a:r>
              <a:rPr sz="2800" spc="-65" dirty="0">
                <a:latin typeface="Corbel"/>
                <a:cs typeface="Corbel"/>
              </a:rPr>
              <a:t> </a:t>
            </a:r>
            <a:r>
              <a:rPr sz="2800" dirty="0">
                <a:latin typeface="Corbel"/>
                <a:cs typeface="Corbel"/>
              </a:rPr>
              <a:t>top</a:t>
            </a:r>
            <a:r>
              <a:rPr sz="2800" spc="-55" dirty="0">
                <a:latin typeface="Corbel"/>
                <a:cs typeface="Corbel"/>
              </a:rPr>
              <a:t> </a:t>
            </a:r>
            <a:r>
              <a:rPr sz="2800" dirty="0">
                <a:latin typeface="Corbel"/>
                <a:cs typeface="Corbel"/>
              </a:rPr>
              <a:t>end</a:t>
            </a:r>
            <a:r>
              <a:rPr sz="2800" spc="-50" dirty="0">
                <a:latin typeface="Corbel"/>
                <a:cs typeface="Corbel"/>
              </a:rPr>
              <a:t> </a:t>
            </a:r>
            <a:r>
              <a:rPr sz="2800" dirty="0">
                <a:latin typeface="Corbel"/>
                <a:cs typeface="Corbel"/>
              </a:rPr>
              <a:t>of</a:t>
            </a:r>
            <a:r>
              <a:rPr sz="2800" spc="-55" dirty="0">
                <a:latin typeface="Corbel"/>
                <a:cs typeface="Corbel"/>
              </a:rPr>
              <a:t> </a:t>
            </a:r>
            <a:r>
              <a:rPr sz="2800" dirty="0">
                <a:latin typeface="Corbel"/>
                <a:cs typeface="Corbel"/>
              </a:rPr>
              <a:t>the</a:t>
            </a:r>
            <a:r>
              <a:rPr sz="2800" spc="-55" dirty="0">
                <a:latin typeface="Corbel"/>
                <a:cs typeface="Corbel"/>
              </a:rPr>
              <a:t> </a:t>
            </a:r>
            <a:r>
              <a:rPr sz="2800" spc="-10" dirty="0">
                <a:latin typeface="Corbel"/>
                <a:cs typeface="Corbel"/>
              </a:rPr>
              <a:t>normal </a:t>
            </a:r>
            <a:r>
              <a:rPr sz="2800" dirty="0">
                <a:latin typeface="Corbel"/>
                <a:cs typeface="Corbel"/>
              </a:rPr>
              <a:t>range</a:t>
            </a:r>
            <a:r>
              <a:rPr sz="2800" spc="-105" dirty="0">
                <a:latin typeface="Corbel"/>
                <a:cs typeface="Corbel"/>
              </a:rPr>
              <a:t> </a:t>
            </a:r>
            <a:r>
              <a:rPr sz="2800" dirty="0">
                <a:latin typeface="Corbel"/>
                <a:cs typeface="Corbel"/>
              </a:rPr>
              <a:t>increases</a:t>
            </a:r>
            <a:r>
              <a:rPr sz="2800" spc="-60" dirty="0">
                <a:latin typeface="Corbel"/>
                <a:cs typeface="Corbel"/>
              </a:rPr>
              <a:t> </a:t>
            </a:r>
            <a:r>
              <a:rPr sz="2800" spc="-10" dirty="0">
                <a:latin typeface="Corbel"/>
                <a:cs typeface="Corbel"/>
              </a:rPr>
              <a:t>risk.</a:t>
            </a:r>
            <a:endParaRPr sz="2800">
              <a:latin typeface="Corbel"/>
              <a:cs typeface="Corbel"/>
            </a:endParaRPr>
          </a:p>
          <a:p>
            <a:pPr marL="240665" indent="-228600">
              <a:lnSpc>
                <a:spcPct val="100000"/>
              </a:lnSpc>
              <a:buChar char="•"/>
              <a:tabLst>
                <a:tab pos="241300" algn="l"/>
              </a:tabLst>
            </a:pPr>
            <a:r>
              <a:rPr sz="2800" dirty="0">
                <a:latin typeface="Corbel"/>
                <a:cs typeface="Corbel"/>
              </a:rPr>
              <a:t>High</a:t>
            </a:r>
            <a:r>
              <a:rPr sz="2800" spc="-60" dirty="0">
                <a:latin typeface="Corbel"/>
                <a:cs typeface="Corbel"/>
              </a:rPr>
              <a:t> </a:t>
            </a:r>
            <a:r>
              <a:rPr sz="2800" dirty="0">
                <a:latin typeface="Corbel"/>
                <a:cs typeface="Corbel"/>
              </a:rPr>
              <a:t>BP</a:t>
            </a:r>
            <a:r>
              <a:rPr sz="2800" spc="-35" dirty="0">
                <a:latin typeface="Corbel"/>
                <a:cs typeface="Corbel"/>
              </a:rPr>
              <a:t> </a:t>
            </a:r>
            <a:r>
              <a:rPr sz="2800" dirty="0">
                <a:latin typeface="Corbel"/>
                <a:cs typeface="Corbel"/>
              </a:rPr>
              <a:t>is</a:t>
            </a:r>
            <a:r>
              <a:rPr sz="2800" spc="-45" dirty="0">
                <a:latin typeface="Corbel"/>
                <a:cs typeface="Corbel"/>
              </a:rPr>
              <a:t> </a:t>
            </a:r>
            <a:r>
              <a:rPr sz="2800" dirty="0">
                <a:latin typeface="Corbel"/>
                <a:cs typeface="Corbel"/>
              </a:rPr>
              <a:t>SBP</a:t>
            </a:r>
            <a:r>
              <a:rPr sz="2800" spc="-35" dirty="0">
                <a:latin typeface="Corbel"/>
                <a:cs typeface="Corbel"/>
              </a:rPr>
              <a:t> </a:t>
            </a:r>
            <a:r>
              <a:rPr sz="2800" dirty="0">
                <a:latin typeface="Corbel"/>
                <a:cs typeface="Corbel"/>
              </a:rPr>
              <a:t>&gt;140</a:t>
            </a:r>
            <a:r>
              <a:rPr sz="2800" spc="-45" dirty="0">
                <a:latin typeface="Corbel"/>
                <a:cs typeface="Corbel"/>
              </a:rPr>
              <a:t> </a:t>
            </a:r>
            <a:r>
              <a:rPr sz="2800" dirty="0">
                <a:latin typeface="Corbel"/>
                <a:cs typeface="Corbel"/>
              </a:rPr>
              <a:t>mmHg</a:t>
            </a:r>
            <a:r>
              <a:rPr sz="2800" spc="-25" dirty="0">
                <a:latin typeface="Corbel"/>
                <a:cs typeface="Corbel"/>
              </a:rPr>
              <a:t> </a:t>
            </a:r>
            <a:r>
              <a:rPr sz="2800" dirty="0">
                <a:latin typeface="Corbel"/>
                <a:cs typeface="Corbel"/>
              </a:rPr>
              <a:t>and/or</a:t>
            </a:r>
            <a:r>
              <a:rPr sz="2800" spc="-45" dirty="0">
                <a:latin typeface="Corbel"/>
                <a:cs typeface="Corbel"/>
              </a:rPr>
              <a:t> </a:t>
            </a:r>
            <a:r>
              <a:rPr sz="2800" dirty="0">
                <a:latin typeface="Corbel"/>
                <a:cs typeface="Corbel"/>
              </a:rPr>
              <a:t>DBP</a:t>
            </a:r>
            <a:r>
              <a:rPr sz="2800" spc="-40" dirty="0">
                <a:latin typeface="Corbel"/>
                <a:cs typeface="Corbel"/>
              </a:rPr>
              <a:t> </a:t>
            </a:r>
            <a:r>
              <a:rPr sz="2800" dirty="0">
                <a:latin typeface="Corbel"/>
                <a:cs typeface="Corbel"/>
              </a:rPr>
              <a:t>&gt;90</a:t>
            </a:r>
            <a:r>
              <a:rPr sz="2800" spc="-50" dirty="0">
                <a:latin typeface="Corbel"/>
                <a:cs typeface="Corbel"/>
              </a:rPr>
              <a:t> </a:t>
            </a:r>
            <a:r>
              <a:rPr sz="2800" spc="-20" dirty="0">
                <a:latin typeface="Corbel"/>
                <a:cs typeface="Corbel"/>
              </a:rPr>
              <a:t>mmHg</a:t>
            </a:r>
            <a:endParaRPr sz="2800">
              <a:latin typeface="Corbel"/>
              <a:cs typeface="Corbel"/>
            </a:endParaRPr>
          </a:p>
        </p:txBody>
      </p:sp>
      <p:pic>
        <p:nvPicPr>
          <p:cNvPr id="4" name="object 4"/>
          <p:cNvPicPr/>
          <p:nvPr/>
        </p:nvPicPr>
        <p:blipFill>
          <a:blip r:embed="rId2" cstate="print"/>
          <a:stretch>
            <a:fillRect/>
          </a:stretch>
        </p:blipFill>
        <p:spPr>
          <a:xfrm>
            <a:off x="933450" y="3714750"/>
            <a:ext cx="7467600" cy="291465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TotalTime>
  <Words>1054</Words>
  <Application>Microsoft Office PowerPoint</Application>
  <PresentationFormat>On-screen Show (4:3)</PresentationFormat>
  <Paragraphs>103</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Corbel</vt:lpstr>
      <vt:lpstr>Office Theme</vt:lpstr>
      <vt:lpstr>Coronary Heart Disease</vt:lpstr>
      <vt:lpstr>Coronary Heart Disease</vt:lpstr>
      <vt:lpstr>RISK FACTORS</vt:lpstr>
      <vt:lpstr>PowerPoint Presentation</vt:lpstr>
      <vt:lpstr>PowerPoint Presentation</vt:lpstr>
      <vt:lpstr>PowerPoint Presentation</vt:lpstr>
      <vt:lpstr>SIGNS &amp; SYMPTOMS</vt:lpstr>
      <vt:lpstr>Genetics</vt:lpstr>
      <vt:lpstr>Blood Pressure</vt:lpstr>
      <vt:lpstr>ROLE OF HDL AND LDL</vt:lpstr>
      <vt:lpstr>PowerPoint Presentation</vt:lpstr>
      <vt:lpstr>Tobacco</vt:lpstr>
      <vt:lpstr>The carbon monoxide induced atherogenesis (formation of fatty deposits in the arteries) and in tobacco smoke reduces the amount of oxygen in the blood. This means the heart has to pump harder to supply the body with the oxygen it needs.</vt:lpstr>
      <vt:lpstr>Physical inactivity</vt:lpstr>
      <vt:lpstr>Diabetes and CAD</vt:lpstr>
      <vt:lpstr>PowerPoint Presentation</vt:lpstr>
      <vt:lpstr>Psychological</vt:lpstr>
      <vt:lpstr>The high-sensitivity C-reactive protein</vt:lpstr>
      <vt:lpstr>Vitamin-D</vt:lpstr>
      <vt:lpstr>ABCDE Approach</vt:lpstr>
      <vt:lpstr>Three Pronged Approach</vt:lpstr>
      <vt:lpstr>Individual level</vt:lpstr>
      <vt:lpstr>PowerPoint Presentation</vt:lpstr>
      <vt:lpstr>Population / community level</vt:lpstr>
      <vt:lpstr>PowerPoint Presentation</vt:lpstr>
      <vt:lpstr>Suggested policy interventions</vt:lpstr>
      <vt:lpstr>PowerPoint Presentation</vt:lpstr>
      <vt:lpstr>Large registries and case-control studies to document the burden of CHD and its determinants in the community subcontinent.</vt:lpstr>
      <vt:lpstr>Dietary changes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Epidemiology of  Obesity</dc:title>
  <dc:creator>admin</dc:creator>
  <cp:lastModifiedBy>Maher</cp:lastModifiedBy>
  <cp:revision>5</cp:revision>
  <dcterms:created xsi:type="dcterms:W3CDTF">2022-03-23T07:43:02Z</dcterms:created>
  <dcterms:modified xsi:type="dcterms:W3CDTF">2026-04-07T08:27:13Z</dcterms:modified>
</cp:coreProperties>
</file>