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embeddedFontLst>
    <p:embeddedFont>
      <p:font typeface="Liter" panose="02000503030000020004" pitchFamily="2" charset="0"/>
      <p:regular r:id="rId15"/>
    </p:embeddedFont>
    <p:embeddedFont>
      <p:font typeface="Open Sauce" pitchFamily="2" charset="77"/>
      <p:regular r:id="rId16"/>
      <p:bold r:id="rId17"/>
      <p:italic r:id="rId18"/>
      <p:boldItalic r:id="rId19"/>
    </p:embeddedFont>
    <p:embeddedFont>
      <p:font typeface="Open Sauce Bold" pitchFamily="2" charset="77"/>
      <p:regular r:id="rId20"/>
      <p:bold r:id="rId21"/>
      <p:italic r:id="rId22"/>
      <p:boldItalic r:id="rId23"/>
    </p:embeddedFont>
    <p:embeddedFont>
      <p:font typeface="Quattrocento Sans" panose="020B0502050000020003" pitchFamily="34" charset="0"/>
      <p:regular r:id="rId24"/>
      <p:bold r:id="rId25"/>
      <p:italic r:id="rId26"/>
      <p:boldItalic r:id="rId27"/>
    </p:embeddedFont>
  </p:embeddedFontLst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7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3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adam.jalal@tiu.edu.i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26180" y="225770"/>
            <a:ext cx="2479466" cy="2044472"/>
            <a:chOff x="0" y="0"/>
            <a:chExt cx="5791200" cy="4775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1200" cy="4775200"/>
            </a:xfrm>
            <a:custGeom>
              <a:avLst/>
              <a:gdLst/>
              <a:ahLst/>
              <a:cxnLst/>
              <a:rect l="l" t="t" r="r" b="b"/>
              <a:pathLst>
                <a:path w="5791200" h="4775200">
                  <a:moveTo>
                    <a:pt x="0" y="0"/>
                  </a:moveTo>
                  <a:lnTo>
                    <a:pt x="5791200" y="0"/>
                  </a:lnTo>
                  <a:lnTo>
                    <a:pt x="5791200" y="4775200"/>
                  </a:lnTo>
                  <a:lnTo>
                    <a:pt x="0" y="4775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579" b="-457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2594613" y="3441023"/>
            <a:ext cx="7002771" cy="0"/>
          </a:xfrm>
          <a:prstGeom prst="line">
            <a:avLst/>
          </a:prstGeom>
          <a:ln w="28575" cap="rnd">
            <a:solidFill>
              <a:srgbClr val="7D15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grpSp>
        <p:nvGrpSpPr>
          <p:cNvPr id="6" name="Group 6"/>
          <p:cNvGrpSpPr/>
          <p:nvPr/>
        </p:nvGrpSpPr>
        <p:grpSpPr>
          <a:xfrm>
            <a:off x="1" y="6346697"/>
            <a:ext cx="12192000" cy="511303"/>
            <a:chOff x="0" y="0"/>
            <a:chExt cx="5145142" cy="2019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18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10086806" y="6430598"/>
            <a:ext cx="1908344" cy="343502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 rot="5400000">
            <a:off x="-7391" y="6360438"/>
            <a:ext cx="511303" cy="48382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TextBox 11"/>
          <p:cNvSpPr txBox="1"/>
          <p:nvPr/>
        </p:nvSpPr>
        <p:spPr>
          <a:xfrm>
            <a:off x="431796" y="2648453"/>
            <a:ext cx="11328400" cy="675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0"/>
              </a:lnSpc>
            </a:pPr>
            <a:r>
              <a:rPr lang="en-US" sz="3200" b="1" spc="-96" dirty="0">
                <a:solidFill>
                  <a:srgbClr val="7D154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Food Preservation by Low Temperature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82636" y="4923367"/>
            <a:ext cx="5026723" cy="75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6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Instructor: Adam Jalal Mohammed</a:t>
            </a:r>
          </a:p>
          <a:p>
            <a:pPr algn="ctr">
              <a:lnSpc>
                <a:spcPts val="3066"/>
              </a:lnSpc>
            </a:pPr>
            <a:r>
              <a:rPr lang="en-US" sz="1666" b="1" spc="166" dirty="0">
                <a:solidFill>
                  <a:srgbClr val="21161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Email: </a:t>
            </a:r>
            <a:r>
              <a:rPr lang="en-US" sz="1666" b="1" u="sng" spc="166" dirty="0">
                <a:solidFill>
                  <a:srgbClr val="211614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7" tooltip="mailto:adam.jalal@tiu.edu.iq"/>
              </a:rPr>
              <a:t>adam.jalal@tiu.edu.iq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4355" y="852047"/>
            <a:ext cx="4526939" cy="799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Tishk International University</a:t>
            </a:r>
          </a:p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Faculty of Applied Science</a:t>
            </a:r>
          </a:p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Nutrition and Dietetics Department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4447" y="3651787"/>
            <a:ext cx="8103103" cy="5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Food Microbiology /4</a:t>
            </a:r>
            <a:r>
              <a:rPr lang="en-US" sz="1666" b="1" spc="166" baseline="30000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</a:t>
            </a: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Lecture</a:t>
            </a:r>
          </a:p>
          <a:p>
            <a:pPr algn="ctr">
              <a:lnSpc>
                <a:spcPts val="2333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  <a:r>
              <a:rPr lang="en-US" sz="1666" b="1" spc="166" baseline="30000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nd</a:t>
            </a: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Grade / Spring Semester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5846" y="6437566"/>
            <a:ext cx="2199754" cy="300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  <a:spcBef>
                <a:spcPct val="0"/>
              </a:spcBef>
            </a:pPr>
            <a:r>
              <a:rPr lang="en-US" sz="1775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Food Microbiology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67E80-DED9-A66D-7D34-4CB85E1715AD}"/>
              </a:ext>
            </a:extLst>
          </p:cNvPr>
          <p:cNvSpPr txBox="1"/>
          <p:nvPr/>
        </p:nvSpPr>
        <p:spPr>
          <a:xfrm>
            <a:off x="5239496" y="6441690"/>
            <a:ext cx="1713002" cy="300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  <a:spcBef>
                <a:spcPct val="0"/>
              </a:spcBef>
            </a:pPr>
            <a:r>
              <a:rPr lang="en-US" sz="1775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2025 - 2026</a:t>
            </a:r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E4A21EDB-449F-3F89-0D02-7132F0837464}"/>
              </a:ext>
            </a:extLst>
          </p:cNvPr>
          <p:cNvSpPr/>
          <p:nvPr/>
        </p:nvSpPr>
        <p:spPr>
          <a:xfrm>
            <a:off x="3582636" y="452400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8677" y="0"/>
                </a:moveTo>
                <a:cubicBezTo>
                  <a:pt x="128677" y="-7903"/>
                  <a:pt x="122292" y="-14287"/>
                  <a:pt x="114389" y="-14287"/>
                </a:cubicBezTo>
                <a:cubicBezTo>
                  <a:pt x="106487" y="-14287"/>
                  <a:pt x="100102" y="-7903"/>
                  <a:pt x="100102" y="0"/>
                </a:cubicBezTo>
                <a:lnTo>
                  <a:pt x="100102" y="27727"/>
                </a:lnTo>
                <a:lnTo>
                  <a:pt x="93405" y="21029"/>
                </a:lnTo>
                <a:cubicBezTo>
                  <a:pt x="89208" y="16832"/>
                  <a:pt x="82421" y="16832"/>
                  <a:pt x="78269" y="21029"/>
                </a:cubicBezTo>
                <a:cubicBezTo>
                  <a:pt x="74116" y="25226"/>
                  <a:pt x="74072" y="32013"/>
                  <a:pt x="78269" y="36165"/>
                </a:cubicBezTo>
                <a:lnTo>
                  <a:pt x="100146" y="58043"/>
                </a:lnTo>
                <a:lnTo>
                  <a:pt x="100146" y="89565"/>
                </a:lnTo>
                <a:lnTo>
                  <a:pt x="72822" y="73804"/>
                </a:lnTo>
                <a:lnTo>
                  <a:pt x="64830" y="43934"/>
                </a:lnTo>
                <a:cubicBezTo>
                  <a:pt x="63311" y="38219"/>
                  <a:pt x="57418" y="34826"/>
                  <a:pt x="51703" y="36344"/>
                </a:cubicBezTo>
                <a:cubicBezTo>
                  <a:pt x="45988" y="37862"/>
                  <a:pt x="42550" y="43755"/>
                  <a:pt x="44068" y="49470"/>
                </a:cubicBezTo>
                <a:lnTo>
                  <a:pt x="46524" y="58623"/>
                </a:lnTo>
                <a:lnTo>
                  <a:pt x="22547" y="44782"/>
                </a:lnTo>
                <a:cubicBezTo>
                  <a:pt x="15716" y="40853"/>
                  <a:pt x="6965" y="43175"/>
                  <a:pt x="3036" y="50006"/>
                </a:cubicBezTo>
                <a:cubicBezTo>
                  <a:pt x="-893" y="56837"/>
                  <a:pt x="1429" y="65589"/>
                  <a:pt x="8260" y="69518"/>
                </a:cubicBezTo>
                <a:lnTo>
                  <a:pt x="32236" y="83359"/>
                </a:lnTo>
                <a:lnTo>
                  <a:pt x="23083" y="85814"/>
                </a:lnTo>
                <a:cubicBezTo>
                  <a:pt x="17368" y="87332"/>
                  <a:pt x="13975" y="93226"/>
                  <a:pt x="15493" y="98941"/>
                </a:cubicBezTo>
                <a:cubicBezTo>
                  <a:pt x="17011" y="104656"/>
                  <a:pt x="22905" y="108049"/>
                  <a:pt x="28620" y="106531"/>
                </a:cubicBezTo>
                <a:lnTo>
                  <a:pt x="58489" y="98539"/>
                </a:lnTo>
                <a:lnTo>
                  <a:pt x="85814" y="114300"/>
                </a:lnTo>
                <a:lnTo>
                  <a:pt x="58489" y="130061"/>
                </a:lnTo>
                <a:lnTo>
                  <a:pt x="28620" y="122069"/>
                </a:lnTo>
                <a:cubicBezTo>
                  <a:pt x="22905" y="120551"/>
                  <a:pt x="17011" y="123944"/>
                  <a:pt x="15493" y="129659"/>
                </a:cubicBezTo>
                <a:cubicBezTo>
                  <a:pt x="13975" y="135374"/>
                  <a:pt x="17368" y="141268"/>
                  <a:pt x="23083" y="142786"/>
                </a:cubicBezTo>
                <a:lnTo>
                  <a:pt x="32236" y="145241"/>
                </a:lnTo>
                <a:lnTo>
                  <a:pt x="8260" y="159082"/>
                </a:lnTo>
                <a:cubicBezTo>
                  <a:pt x="1429" y="163011"/>
                  <a:pt x="-893" y="171763"/>
                  <a:pt x="3036" y="178594"/>
                </a:cubicBezTo>
                <a:cubicBezTo>
                  <a:pt x="6965" y="185425"/>
                  <a:pt x="15716" y="187791"/>
                  <a:pt x="22547" y="183818"/>
                </a:cubicBezTo>
                <a:lnTo>
                  <a:pt x="46524" y="169977"/>
                </a:lnTo>
                <a:lnTo>
                  <a:pt x="44068" y="179130"/>
                </a:lnTo>
                <a:cubicBezTo>
                  <a:pt x="42550" y="184845"/>
                  <a:pt x="45943" y="190738"/>
                  <a:pt x="51658" y="192256"/>
                </a:cubicBezTo>
                <a:cubicBezTo>
                  <a:pt x="57373" y="193774"/>
                  <a:pt x="63267" y="190381"/>
                  <a:pt x="64785" y="184666"/>
                </a:cubicBezTo>
                <a:lnTo>
                  <a:pt x="72777" y="154796"/>
                </a:lnTo>
                <a:lnTo>
                  <a:pt x="100102" y="139035"/>
                </a:lnTo>
                <a:lnTo>
                  <a:pt x="100102" y="170557"/>
                </a:lnTo>
                <a:lnTo>
                  <a:pt x="78224" y="192435"/>
                </a:lnTo>
                <a:cubicBezTo>
                  <a:pt x="74027" y="196632"/>
                  <a:pt x="74027" y="203418"/>
                  <a:pt x="78224" y="207571"/>
                </a:cubicBezTo>
                <a:cubicBezTo>
                  <a:pt x="82421" y="211723"/>
                  <a:pt x="89208" y="211768"/>
                  <a:pt x="93360" y="207571"/>
                </a:cubicBezTo>
                <a:lnTo>
                  <a:pt x="100057" y="200873"/>
                </a:lnTo>
                <a:lnTo>
                  <a:pt x="100057" y="228600"/>
                </a:lnTo>
                <a:cubicBezTo>
                  <a:pt x="100057" y="236503"/>
                  <a:pt x="106442" y="242887"/>
                  <a:pt x="114345" y="242887"/>
                </a:cubicBezTo>
                <a:cubicBezTo>
                  <a:pt x="122247" y="242887"/>
                  <a:pt x="128632" y="236503"/>
                  <a:pt x="128632" y="228600"/>
                </a:cubicBezTo>
                <a:lnTo>
                  <a:pt x="128632" y="200873"/>
                </a:lnTo>
                <a:lnTo>
                  <a:pt x="135329" y="207571"/>
                </a:lnTo>
                <a:cubicBezTo>
                  <a:pt x="139526" y="211768"/>
                  <a:pt x="146313" y="211768"/>
                  <a:pt x="150465" y="207571"/>
                </a:cubicBezTo>
                <a:cubicBezTo>
                  <a:pt x="154618" y="203374"/>
                  <a:pt x="154662" y="196587"/>
                  <a:pt x="150465" y="192435"/>
                </a:cubicBezTo>
                <a:lnTo>
                  <a:pt x="128588" y="170557"/>
                </a:lnTo>
                <a:lnTo>
                  <a:pt x="128588" y="139035"/>
                </a:lnTo>
                <a:lnTo>
                  <a:pt x="155912" y="154796"/>
                </a:lnTo>
                <a:lnTo>
                  <a:pt x="163904" y="184666"/>
                </a:lnTo>
                <a:cubicBezTo>
                  <a:pt x="165422" y="190381"/>
                  <a:pt x="171316" y="193774"/>
                  <a:pt x="177031" y="192256"/>
                </a:cubicBezTo>
                <a:cubicBezTo>
                  <a:pt x="182746" y="190738"/>
                  <a:pt x="186139" y="184845"/>
                  <a:pt x="184621" y="179130"/>
                </a:cubicBezTo>
                <a:lnTo>
                  <a:pt x="182166" y="169977"/>
                </a:lnTo>
                <a:lnTo>
                  <a:pt x="206142" y="183818"/>
                </a:lnTo>
                <a:cubicBezTo>
                  <a:pt x="212973" y="187747"/>
                  <a:pt x="221724" y="185425"/>
                  <a:pt x="225653" y="178594"/>
                </a:cubicBezTo>
                <a:cubicBezTo>
                  <a:pt x="229582" y="171763"/>
                  <a:pt x="227261" y="163011"/>
                  <a:pt x="220429" y="159082"/>
                </a:cubicBezTo>
                <a:lnTo>
                  <a:pt x="196453" y="145241"/>
                </a:lnTo>
                <a:lnTo>
                  <a:pt x="205606" y="142786"/>
                </a:lnTo>
                <a:cubicBezTo>
                  <a:pt x="211321" y="141268"/>
                  <a:pt x="214714" y="135374"/>
                  <a:pt x="213196" y="129659"/>
                </a:cubicBezTo>
                <a:cubicBezTo>
                  <a:pt x="211678" y="123944"/>
                  <a:pt x="205785" y="120551"/>
                  <a:pt x="200070" y="122069"/>
                </a:cubicBezTo>
                <a:lnTo>
                  <a:pt x="170200" y="130061"/>
                </a:lnTo>
                <a:lnTo>
                  <a:pt x="142875" y="114300"/>
                </a:lnTo>
                <a:lnTo>
                  <a:pt x="170200" y="98539"/>
                </a:lnTo>
                <a:lnTo>
                  <a:pt x="200070" y="106531"/>
                </a:lnTo>
                <a:cubicBezTo>
                  <a:pt x="205785" y="108049"/>
                  <a:pt x="211678" y="104656"/>
                  <a:pt x="213196" y="98941"/>
                </a:cubicBezTo>
                <a:cubicBezTo>
                  <a:pt x="214714" y="93226"/>
                  <a:pt x="211321" y="87332"/>
                  <a:pt x="205606" y="85814"/>
                </a:cubicBezTo>
                <a:lnTo>
                  <a:pt x="196453" y="83359"/>
                </a:lnTo>
                <a:lnTo>
                  <a:pt x="220429" y="69518"/>
                </a:lnTo>
                <a:cubicBezTo>
                  <a:pt x="227261" y="65589"/>
                  <a:pt x="229627" y="56837"/>
                  <a:pt x="225653" y="50006"/>
                </a:cubicBezTo>
                <a:cubicBezTo>
                  <a:pt x="221679" y="43175"/>
                  <a:pt x="212973" y="40853"/>
                  <a:pt x="206142" y="44782"/>
                </a:cubicBezTo>
                <a:lnTo>
                  <a:pt x="182166" y="58623"/>
                </a:lnTo>
                <a:lnTo>
                  <a:pt x="184621" y="49470"/>
                </a:lnTo>
                <a:cubicBezTo>
                  <a:pt x="186139" y="43755"/>
                  <a:pt x="182746" y="37862"/>
                  <a:pt x="177031" y="36344"/>
                </a:cubicBezTo>
                <a:cubicBezTo>
                  <a:pt x="171316" y="34826"/>
                  <a:pt x="165422" y="38219"/>
                  <a:pt x="163904" y="43934"/>
                </a:cubicBezTo>
                <a:lnTo>
                  <a:pt x="155912" y="73804"/>
                </a:lnTo>
                <a:lnTo>
                  <a:pt x="128587" y="89565"/>
                </a:lnTo>
                <a:lnTo>
                  <a:pt x="128587" y="58043"/>
                </a:lnTo>
                <a:lnTo>
                  <a:pt x="150465" y="36165"/>
                </a:lnTo>
                <a:cubicBezTo>
                  <a:pt x="154662" y="31968"/>
                  <a:pt x="154662" y="25182"/>
                  <a:pt x="150465" y="21029"/>
                </a:cubicBezTo>
                <a:cubicBezTo>
                  <a:pt x="146268" y="16877"/>
                  <a:pt x="139482" y="16832"/>
                  <a:pt x="135329" y="21029"/>
                </a:cubicBezTo>
                <a:lnTo>
                  <a:pt x="128632" y="27727"/>
                </a:lnTo>
                <a:lnTo>
                  <a:pt x="128632" y="0"/>
                </a:ln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60DBD137-4878-5DF1-ACDC-7A63422AEE34}"/>
              </a:ext>
            </a:extLst>
          </p:cNvPr>
          <p:cNvSpPr/>
          <p:nvPr/>
        </p:nvSpPr>
        <p:spPr>
          <a:xfrm>
            <a:off x="3906486" y="4504952"/>
            <a:ext cx="1628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Cooling &amp; Freezing</a:t>
            </a:r>
            <a:endParaRPr lang="en-US" sz="1600" dirty="0"/>
          </a:p>
        </p:txBody>
      </p:sp>
      <p:sp>
        <p:nvSpPr>
          <p:cNvPr id="18" name="Shape 7">
            <a:extLst>
              <a:ext uri="{FF2B5EF4-FFF2-40B4-BE49-F238E27FC236}">
                <a16:creationId xmlns:a16="http://schemas.microsoft.com/office/drawing/2014/main" id="{CC165DA4-7277-5C45-E782-B672B7E715D2}"/>
              </a:ext>
            </a:extLst>
          </p:cNvPr>
          <p:cNvSpPr/>
          <p:nvPr/>
        </p:nvSpPr>
        <p:spPr>
          <a:xfrm>
            <a:off x="5818927" y="452400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78581" y="0"/>
                </a:moveTo>
                <a:cubicBezTo>
                  <a:pt x="66749" y="0"/>
                  <a:pt x="57150" y="9599"/>
                  <a:pt x="57150" y="21431"/>
                </a:cubicBezTo>
                <a:lnTo>
                  <a:pt x="57150" y="114300"/>
                </a:lnTo>
                <a:cubicBezTo>
                  <a:pt x="57150" y="126132"/>
                  <a:pt x="66749" y="135731"/>
                  <a:pt x="78581" y="135731"/>
                </a:cubicBezTo>
                <a:lnTo>
                  <a:pt x="107156" y="135731"/>
                </a:lnTo>
                <a:cubicBezTo>
                  <a:pt x="118988" y="135731"/>
                  <a:pt x="128588" y="126132"/>
                  <a:pt x="128588" y="114300"/>
                </a:cubicBezTo>
                <a:lnTo>
                  <a:pt x="128588" y="85725"/>
                </a:lnTo>
                <a:lnTo>
                  <a:pt x="142875" y="85725"/>
                </a:lnTo>
                <a:cubicBezTo>
                  <a:pt x="174441" y="85725"/>
                  <a:pt x="200025" y="111309"/>
                  <a:pt x="200025" y="142875"/>
                </a:cubicBezTo>
                <a:cubicBezTo>
                  <a:pt x="200025" y="174441"/>
                  <a:pt x="174441" y="200025"/>
                  <a:pt x="142875" y="200025"/>
                </a:cubicBezTo>
                <a:lnTo>
                  <a:pt x="14288" y="200025"/>
                </a:lnTo>
                <a:cubicBezTo>
                  <a:pt x="6385" y="200025"/>
                  <a:pt x="0" y="206410"/>
                  <a:pt x="0" y="214313"/>
                </a:cubicBezTo>
                <a:cubicBezTo>
                  <a:pt x="0" y="222215"/>
                  <a:pt x="6385" y="228600"/>
                  <a:pt x="14288" y="228600"/>
                </a:cubicBezTo>
                <a:lnTo>
                  <a:pt x="214313" y="228600"/>
                </a:lnTo>
                <a:cubicBezTo>
                  <a:pt x="222215" y="228600"/>
                  <a:pt x="228600" y="222215"/>
                  <a:pt x="228600" y="214313"/>
                </a:cubicBezTo>
                <a:cubicBezTo>
                  <a:pt x="228600" y="206410"/>
                  <a:pt x="222215" y="200025"/>
                  <a:pt x="214313" y="200025"/>
                </a:cubicBezTo>
                <a:lnTo>
                  <a:pt x="206767" y="200025"/>
                </a:lnTo>
                <a:cubicBezTo>
                  <a:pt x="220340" y="184845"/>
                  <a:pt x="228600" y="164842"/>
                  <a:pt x="228600" y="142875"/>
                </a:cubicBezTo>
                <a:cubicBezTo>
                  <a:pt x="228600" y="95548"/>
                  <a:pt x="190202" y="57150"/>
                  <a:pt x="142875" y="57150"/>
                </a:cubicBezTo>
                <a:lnTo>
                  <a:pt x="128588" y="57150"/>
                </a:lnTo>
                <a:lnTo>
                  <a:pt x="128588" y="21431"/>
                </a:lnTo>
                <a:cubicBezTo>
                  <a:pt x="128588" y="9599"/>
                  <a:pt x="118988" y="0"/>
                  <a:pt x="107156" y="0"/>
                </a:cubicBezTo>
                <a:lnTo>
                  <a:pt x="78581" y="0"/>
                </a:lnTo>
                <a:close/>
                <a:moveTo>
                  <a:pt x="53578" y="157163"/>
                </a:moveTo>
                <a:cubicBezTo>
                  <a:pt x="47640" y="157163"/>
                  <a:pt x="42863" y="161940"/>
                  <a:pt x="42863" y="167878"/>
                </a:cubicBezTo>
                <a:cubicBezTo>
                  <a:pt x="42863" y="173816"/>
                  <a:pt x="47640" y="178594"/>
                  <a:pt x="53578" y="178594"/>
                </a:cubicBezTo>
                <a:lnTo>
                  <a:pt x="132159" y="178594"/>
                </a:lnTo>
                <a:cubicBezTo>
                  <a:pt x="138098" y="178594"/>
                  <a:pt x="142875" y="173816"/>
                  <a:pt x="142875" y="167878"/>
                </a:cubicBezTo>
                <a:cubicBezTo>
                  <a:pt x="142875" y="161940"/>
                  <a:pt x="138098" y="157163"/>
                  <a:pt x="132159" y="157163"/>
                </a:cubicBezTo>
                <a:lnTo>
                  <a:pt x="53578" y="157163"/>
                </a:ln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ABC26271-F4C8-9CDB-993E-6D37160827A9}"/>
              </a:ext>
            </a:extLst>
          </p:cNvPr>
          <p:cNvSpPr/>
          <p:nvPr/>
        </p:nvSpPr>
        <p:spPr>
          <a:xfrm>
            <a:off x="6142777" y="4504952"/>
            <a:ext cx="1457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Microbial Effects</a:t>
            </a:r>
            <a:endParaRPr lang="en-US" sz="1600" dirty="0"/>
          </a:p>
        </p:txBody>
      </p:sp>
      <p:sp>
        <p:nvSpPr>
          <p:cNvPr id="20" name="Shape 9">
            <a:extLst>
              <a:ext uri="{FF2B5EF4-FFF2-40B4-BE49-F238E27FC236}">
                <a16:creationId xmlns:a16="http://schemas.microsoft.com/office/drawing/2014/main" id="{CF1D0128-4110-D406-C4DE-9C7BA44A4252}"/>
              </a:ext>
            </a:extLst>
          </p:cNvPr>
          <p:cNvSpPr/>
          <p:nvPr/>
        </p:nvSpPr>
        <p:spPr>
          <a:xfrm>
            <a:off x="7887415" y="452400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16354" y="0"/>
                  <a:pt x="118408" y="446"/>
                  <a:pt x="120283" y="1295"/>
                </a:cubicBezTo>
                <a:lnTo>
                  <a:pt x="204401" y="36969"/>
                </a:lnTo>
                <a:cubicBezTo>
                  <a:pt x="214223" y="41121"/>
                  <a:pt x="221546" y="50810"/>
                  <a:pt x="221501" y="62508"/>
                </a:cubicBezTo>
                <a:cubicBezTo>
                  <a:pt x="221278" y="106799"/>
                  <a:pt x="203061" y="187836"/>
                  <a:pt x="126132" y="224671"/>
                </a:cubicBezTo>
                <a:cubicBezTo>
                  <a:pt x="118676" y="228243"/>
                  <a:pt x="110014" y="228243"/>
                  <a:pt x="102557" y="224671"/>
                </a:cubicBezTo>
                <a:cubicBezTo>
                  <a:pt x="25584" y="187836"/>
                  <a:pt x="7412" y="106799"/>
                  <a:pt x="7188" y="62508"/>
                </a:cubicBezTo>
                <a:cubicBezTo>
                  <a:pt x="7144" y="50810"/>
                  <a:pt x="14466" y="41121"/>
                  <a:pt x="24289" y="36969"/>
                </a:cubicBezTo>
                <a:lnTo>
                  <a:pt x="108362" y="1295"/>
                </a:lnTo>
                <a:cubicBezTo>
                  <a:pt x="110237" y="446"/>
                  <a:pt x="112246" y="0"/>
                  <a:pt x="114300" y="0"/>
                </a:cubicBezTo>
                <a:close/>
                <a:moveTo>
                  <a:pt x="114300" y="29825"/>
                </a:moveTo>
                <a:lnTo>
                  <a:pt x="114300" y="198641"/>
                </a:lnTo>
                <a:cubicBezTo>
                  <a:pt x="175915" y="168816"/>
                  <a:pt x="192479" y="102736"/>
                  <a:pt x="192881" y="63178"/>
                </a:cubicBezTo>
                <a:lnTo>
                  <a:pt x="114300" y="29870"/>
                </a:lnTo>
                <a:lnTo>
                  <a:pt x="114300" y="29870"/>
                </a:ln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10">
            <a:extLst>
              <a:ext uri="{FF2B5EF4-FFF2-40B4-BE49-F238E27FC236}">
                <a16:creationId xmlns:a16="http://schemas.microsoft.com/office/drawing/2014/main" id="{5025256E-0D47-A5E2-7E0D-6466E828F358}"/>
              </a:ext>
            </a:extLst>
          </p:cNvPr>
          <p:cNvSpPr/>
          <p:nvPr/>
        </p:nvSpPr>
        <p:spPr>
          <a:xfrm>
            <a:off x="8211265" y="4504952"/>
            <a:ext cx="1066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 Safety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9842" y="349842"/>
            <a:ext cx="1156228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kern="0" spc="55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MECHANISMS OF DAMAGE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9842" y="629716"/>
            <a:ext cx="11649745" cy="349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79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How Freezing Causes Cell Injury &amp; Death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9842" y="1084511"/>
            <a:ext cx="11579776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77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Three freezing methods and their cellular effects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9842" y="1416861"/>
            <a:ext cx="3734565" cy="4740362"/>
          </a:xfrm>
          <a:custGeom>
            <a:avLst/>
            <a:gdLst/>
            <a:ahLst/>
            <a:cxnLst/>
            <a:rect l="l" t="t" r="r" b="b"/>
            <a:pathLst>
              <a:path w="3734565" h="4740362">
                <a:moveTo>
                  <a:pt x="34984" y="0"/>
                </a:moveTo>
                <a:lnTo>
                  <a:pt x="3699581" y="0"/>
                </a:lnTo>
                <a:cubicBezTo>
                  <a:pt x="3718902" y="0"/>
                  <a:pt x="3734565" y="15663"/>
                  <a:pt x="3734565" y="34984"/>
                </a:cubicBezTo>
                <a:lnTo>
                  <a:pt x="3734565" y="4635420"/>
                </a:lnTo>
                <a:cubicBezTo>
                  <a:pt x="3734565" y="4693378"/>
                  <a:pt x="3687581" y="4740362"/>
                  <a:pt x="3629624" y="4740362"/>
                </a:cubicBezTo>
                <a:lnTo>
                  <a:pt x="104941" y="4740362"/>
                </a:lnTo>
                <a:cubicBezTo>
                  <a:pt x="46984" y="4740362"/>
                  <a:pt x="0" y="4693378"/>
                  <a:pt x="0" y="4635420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31191" dist="87461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49842" y="1416861"/>
            <a:ext cx="3734565" cy="34984"/>
          </a:xfrm>
          <a:custGeom>
            <a:avLst/>
            <a:gdLst/>
            <a:ahLst/>
            <a:cxnLst/>
            <a:rect l="l" t="t" r="r" b="b"/>
            <a:pathLst>
              <a:path w="3734565" h="34984">
                <a:moveTo>
                  <a:pt x="34984" y="0"/>
                </a:moveTo>
                <a:lnTo>
                  <a:pt x="3699581" y="0"/>
                </a:lnTo>
                <a:cubicBezTo>
                  <a:pt x="3718902" y="0"/>
                  <a:pt x="3734565" y="15663"/>
                  <a:pt x="3734565" y="34984"/>
                </a:cubicBezTo>
                <a:lnTo>
                  <a:pt x="3734565" y="34984"/>
                </a:lnTo>
                <a:lnTo>
                  <a:pt x="0" y="34984"/>
                </a:ln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1557618" y="1574290"/>
            <a:ext cx="1320654" cy="279874"/>
          </a:xfrm>
          <a:custGeom>
            <a:avLst/>
            <a:gdLst/>
            <a:ahLst/>
            <a:cxnLst/>
            <a:rect l="l" t="t" r="r" b="b"/>
            <a:pathLst>
              <a:path w="1320654" h="279874">
                <a:moveTo>
                  <a:pt x="139937" y="0"/>
                </a:moveTo>
                <a:lnTo>
                  <a:pt x="1180717" y="0"/>
                </a:lnTo>
                <a:cubicBezTo>
                  <a:pt x="1258002" y="0"/>
                  <a:pt x="1320654" y="62652"/>
                  <a:pt x="1320654" y="139937"/>
                </a:cubicBezTo>
                <a:lnTo>
                  <a:pt x="1320654" y="139937"/>
                </a:lnTo>
                <a:cubicBezTo>
                  <a:pt x="1320654" y="217222"/>
                  <a:pt x="1258002" y="279874"/>
                  <a:pt x="1180717" y="279874"/>
                </a:cubicBezTo>
                <a:lnTo>
                  <a:pt x="139937" y="279874"/>
                </a:lnTo>
                <a:cubicBezTo>
                  <a:pt x="62704" y="279874"/>
                  <a:pt x="0" y="217170"/>
                  <a:pt x="0" y="139937"/>
                </a:cubicBezTo>
                <a:lnTo>
                  <a:pt x="0" y="139937"/>
                </a:lnTo>
                <a:cubicBezTo>
                  <a:pt x="0" y="62704"/>
                  <a:pt x="62704" y="0"/>
                  <a:pt x="139937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Text 6"/>
          <p:cNvSpPr/>
          <p:nvPr/>
        </p:nvSpPr>
        <p:spPr>
          <a:xfrm>
            <a:off x="1522633" y="1574290"/>
            <a:ext cx="1390623" cy="279874"/>
          </a:xfrm>
          <a:prstGeom prst="rect">
            <a:avLst/>
          </a:prstGeom>
          <a:noFill/>
          <a:ln/>
        </p:spPr>
        <p:txBody>
          <a:bodyPr wrap="square" lIns="139937" tIns="34984" rIns="139937" bIns="34984" rtlCol="0" anchor="ctr"/>
          <a:lstStyle/>
          <a:p>
            <a:pPr algn="ctr">
              <a:lnSpc>
                <a:spcPct val="130000"/>
              </a:lnSpc>
            </a:pPr>
            <a:r>
              <a:rPr lang="en-US" sz="110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SLOW FREEZING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46049" y="1924132"/>
            <a:ext cx="3542152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77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Domestic Freezers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54795" y="2204006"/>
            <a:ext cx="3524660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2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3-72 hours to freeze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89779" y="2518864"/>
            <a:ext cx="3454692" cy="664700"/>
          </a:xfrm>
          <a:custGeom>
            <a:avLst/>
            <a:gdLst/>
            <a:ahLst/>
            <a:cxnLst/>
            <a:rect l="l" t="t" r="r" b="b"/>
            <a:pathLst>
              <a:path w="3454692" h="664700">
                <a:moveTo>
                  <a:pt x="69966" y="0"/>
                </a:moveTo>
                <a:lnTo>
                  <a:pt x="3384725" y="0"/>
                </a:lnTo>
                <a:cubicBezTo>
                  <a:pt x="3423367" y="0"/>
                  <a:pt x="3454692" y="31325"/>
                  <a:pt x="3454692" y="69966"/>
                </a:cubicBezTo>
                <a:lnTo>
                  <a:pt x="3454692" y="594734"/>
                </a:lnTo>
                <a:cubicBezTo>
                  <a:pt x="3454692" y="633375"/>
                  <a:pt x="3423367" y="664700"/>
                  <a:pt x="3384725" y="664700"/>
                </a:cubicBezTo>
                <a:lnTo>
                  <a:pt x="69966" y="664700"/>
                </a:lnTo>
                <a:cubicBezTo>
                  <a:pt x="31325" y="664700"/>
                  <a:pt x="0" y="633375"/>
                  <a:pt x="0" y="594734"/>
                </a:cubicBezTo>
                <a:lnTo>
                  <a:pt x="0" y="69966"/>
                </a:lnTo>
                <a:cubicBezTo>
                  <a:pt x="0" y="31351"/>
                  <a:pt x="31351" y="0"/>
                  <a:pt x="69966" y="0"/>
                </a:cubicBezTo>
                <a:close/>
              </a:path>
            </a:pathLst>
          </a:custGeom>
          <a:solidFill>
            <a:srgbClr val="F59E0B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Shape 10"/>
          <p:cNvSpPr/>
          <p:nvPr/>
        </p:nvSpPr>
        <p:spPr>
          <a:xfrm>
            <a:off x="612224" y="2658801"/>
            <a:ext cx="139937" cy="139937"/>
          </a:xfrm>
          <a:custGeom>
            <a:avLst/>
            <a:gdLst/>
            <a:ahLst/>
            <a:cxnLst/>
            <a:rect l="l" t="t" r="r" b="b"/>
            <a:pathLst>
              <a:path w="139937" h="139937">
                <a:moveTo>
                  <a:pt x="78769" y="0"/>
                </a:moveTo>
                <a:cubicBezTo>
                  <a:pt x="78769" y="-4838"/>
                  <a:pt x="74861" y="-8746"/>
                  <a:pt x="70023" y="-8746"/>
                </a:cubicBezTo>
                <a:cubicBezTo>
                  <a:pt x="65185" y="-8746"/>
                  <a:pt x="61277" y="-4838"/>
                  <a:pt x="61277" y="0"/>
                </a:cubicBezTo>
                <a:lnTo>
                  <a:pt x="61277" y="16973"/>
                </a:lnTo>
                <a:lnTo>
                  <a:pt x="57177" y="12873"/>
                </a:lnTo>
                <a:cubicBezTo>
                  <a:pt x="54608" y="10304"/>
                  <a:pt x="50454" y="10304"/>
                  <a:pt x="47912" y="12873"/>
                </a:cubicBezTo>
                <a:cubicBezTo>
                  <a:pt x="45370" y="15442"/>
                  <a:pt x="45343" y="19597"/>
                  <a:pt x="47912" y="22138"/>
                </a:cubicBezTo>
                <a:lnTo>
                  <a:pt x="61304" y="35531"/>
                </a:lnTo>
                <a:lnTo>
                  <a:pt x="61304" y="54827"/>
                </a:lnTo>
                <a:lnTo>
                  <a:pt x="44578" y="45179"/>
                </a:lnTo>
                <a:lnTo>
                  <a:pt x="39685" y="26894"/>
                </a:lnTo>
                <a:cubicBezTo>
                  <a:pt x="38756" y="23396"/>
                  <a:pt x="35148" y="21319"/>
                  <a:pt x="31650" y="22248"/>
                </a:cubicBezTo>
                <a:cubicBezTo>
                  <a:pt x="28151" y="23177"/>
                  <a:pt x="26047" y="26785"/>
                  <a:pt x="26976" y="30283"/>
                </a:cubicBezTo>
                <a:lnTo>
                  <a:pt x="28479" y="35886"/>
                </a:lnTo>
                <a:lnTo>
                  <a:pt x="13802" y="27413"/>
                </a:lnTo>
                <a:cubicBezTo>
                  <a:pt x="9621" y="25008"/>
                  <a:pt x="4264" y="26429"/>
                  <a:pt x="1859" y="30611"/>
                </a:cubicBezTo>
                <a:cubicBezTo>
                  <a:pt x="-547" y="34793"/>
                  <a:pt x="875" y="40150"/>
                  <a:pt x="5056" y="42555"/>
                </a:cubicBezTo>
                <a:lnTo>
                  <a:pt x="19733" y="51028"/>
                </a:lnTo>
                <a:lnTo>
                  <a:pt x="14130" y="52531"/>
                </a:lnTo>
                <a:cubicBezTo>
                  <a:pt x="10632" y="53460"/>
                  <a:pt x="8555" y="57068"/>
                  <a:pt x="9484" y="60566"/>
                </a:cubicBezTo>
                <a:cubicBezTo>
                  <a:pt x="10413" y="64065"/>
                  <a:pt x="14021" y="66142"/>
                  <a:pt x="17519" y="65213"/>
                </a:cubicBezTo>
                <a:lnTo>
                  <a:pt x="35804" y="60320"/>
                </a:lnTo>
                <a:lnTo>
                  <a:pt x="52531" y="69968"/>
                </a:lnTo>
                <a:lnTo>
                  <a:pt x="35804" y="79616"/>
                </a:lnTo>
                <a:lnTo>
                  <a:pt x="17519" y="74724"/>
                </a:lnTo>
                <a:cubicBezTo>
                  <a:pt x="14021" y="73795"/>
                  <a:pt x="10413" y="75872"/>
                  <a:pt x="9484" y="79370"/>
                </a:cubicBezTo>
                <a:cubicBezTo>
                  <a:pt x="8555" y="82869"/>
                  <a:pt x="10632" y="86477"/>
                  <a:pt x="14130" y="87406"/>
                </a:cubicBezTo>
                <a:lnTo>
                  <a:pt x="19733" y="88909"/>
                </a:lnTo>
                <a:lnTo>
                  <a:pt x="5056" y="97382"/>
                </a:lnTo>
                <a:cubicBezTo>
                  <a:pt x="875" y="99787"/>
                  <a:pt x="-547" y="105144"/>
                  <a:pt x="1859" y="109326"/>
                </a:cubicBezTo>
                <a:cubicBezTo>
                  <a:pt x="4264" y="113507"/>
                  <a:pt x="9621" y="114956"/>
                  <a:pt x="13802" y="112523"/>
                </a:cubicBezTo>
                <a:lnTo>
                  <a:pt x="28479" y="104051"/>
                </a:lnTo>
                <a:lnTo>
                  <a:pt x="26976" y="109654"/>
                </a:lnTo>
                <a:cubicBezTo>
                  <a:pt x="26047" y="113152"/>
                  <a:pt x="28124" y="116760"/>
                  <a:pt x="31622" y="117689"/>
                </a:cubicBezTo>
                <a:cubicBezTo>
                  <a:pt x="35121" y="118618"/>
                  <a:pt x="38729" y="116541"/>
                  <a:pt x="39658" y="113043"/>
                </a:cubicBezTo>
                <a:lnTo>
                  <a:pt x="44550" y="94758"/>
                </a:lnTo>
                <a:lnTo>
                  <a:pt x="61277" y="85110"/>
                </a:lnTo>
                <a:lnTo>
                  <a:pt x="61277" y="104406"/>
                </a:lnTo>
                <a:lnTo>
                  <a:pt x="47885" y="117798"/>
                </a:lnTo>
                <a:cubicBezTo>
                  <a:pt x="45315" y="120368"/>
                  <a:pt x="45315" y="124522"/>
                  <a:pt x="47885" y="127064"/>
                </a:cubicBezTo>
                <a:cubicBezTo>
                  <a:pt x="50454" y="129606"/>
                  <a:pt x="54608" y="129633"/>
                  <a:pt x="57150" y="127064"/>
                </a:cubicBezTo>
                <a:lnTo>
                  <a:pt x="61250" y="122964"/>
                </a:lnTo>
                <a:lnTo>
                  <a:pt x="61250" y="139937"/>
                </a:lnTo>
                <a:cubicBezTo>
                  <a:pt x="61250" y="144775"/>
                  <a:pt x="65158" y="148683"/>
                  <a:pt x="69996" y="148683"/>
                </a:cubicBezTo>
                <a:cubicBezTo>
                  <a:pt x="74833" y="148683"/>
                  <a:pt x="78742" y="144775"/>
                  <a:pt x="78742" y="139937"/>
                </a:cubicBezTo>
                <a:lnTo>
                  <a:pt x="78742" y="122964"/>
                </a:lnTo>
                <a:lnTo>
                  <a:pt x="82842" y="127064"/>
                </a:lnTo>
                <a:cubicBezTo>
                  <a:pt x="85411" y="129633"/>
                  <a:pt x="89565" y="129633"/>
                  <a:pt x="92107" y="127064"/>
                </a:cubicBezTo>
                <a:cubicBezTo>
                  <a:pt x="94649" y="124495"/>
                  <a:pt x="94676" y="120340"/>
                  <a:pt x="92107" y="117798"/>
                </a:cubicBezTo>
                <a:lnTo>
                  <a:pt x="78714" y="104406"/>
                </a:lnTo>
                <a:lnTo>
                  <a:pt x="78714" y="85110"/>
                </a:lnTo>
                <a:lnTo>
                  <a:pt x="95441" y="94758"/>
                </a:lnTo>
                <a:lnTo>
                  <a:pt x="100334" y="113043"/>
                </a:lnTo>
                <a:cubicBezTo>
                  <a:pt x="101263" y="116541"/>
                  <a:pt x="104871" y="118618"/>
                  <a:pt x="108369" y="117689"/>
                </a:cubicBezTo>
                <a:cubicBezTo>
                  <a:pt x="111868" y="116760"/>
                  <a:pt x="113945" y="113152"/>
                  <a:pt x="113015" y="109654"/>
                </a:cubicBezTo>
                <a:lnTo>
                  <a:pt x="111512" y="104051"/>
                </a:lnTo>
                <a:lnTo>
                  <a:pt x="126189" y="112523"/>
                </a:lnTo>
                <a:cubicBezTo>
                  <a:pt x="130371" y="114929"/>
                  <a:pt x="135728" y="113507"/>
                  <a:pt x="138133" y="109326"/>
                </a:cubicBezTo>
                <a:cubicBezTo>
                  <a:pt x="140538" y="105144"/>
                  <a:pt x="139117" y="99787"/>
                  <a:pt x="134935" y="97382"/>
                </a:cubicBezTo>
                <a:lnTo>
                  <a:pt x="120258" y="88909"/>
                </a:lnTo>
                <a:lnTo>
                  <a:pt x="125861" y="87406"/>
                </a:lnTo>
                <a:cubicBezTo>
                  <a:pt x="129360" y="86477"/>
                  <a:pt x="131437" y="82869"/>
                  <a:pt x="130508" y="79370"/>
                </a:cubicBezTo>
                <a:cubicBezTo>
                  <a:pt x="129578" y="75872"/>
                  <a:pt x="125971" y="73795"/>
                  <a:pt x="122472" y="74724"/>
                </a:cubicBezTo>
                <a:lnTo>
                  <a:pt x="104187" y="79616"/>
                </a:lnTo>
                <a:lnTo>
                  <a:pt x="87461" y="69968"/>
                </a:lnTo>
                <a:lnTo>
                  <a:pt x="104187" y="60320"/>
                </a:lnTo>
                <a:lnTo>
                  <a:pt x="122472" y="65213"/>
                </a:lnTo>
                <a:cubicBezTo>
                  <a:pt x="125971" y="66142"/>
                  <a:pt x="129578" y="64065"/>
                  <a:pt x="130508" y="60566"/>
                </a:cubicBezTo>
                <a:cubicBezTo>
                  <a:pt x="131437" y="57068"/>
                  <a:pt x="129360" y="53460"/>
                  <a:pt x="125861" y="52531"/>
                </a:cubicBezTo>
                <a:lnTo>
                  <a:pt x="120258" y="51028"/>
                </a:lnTo>
                <a:lnTo>
                  <a:pt x="134935" y="42555"/>
                </a:lnTo>
                <a:cubicBezTo>
                  <a:pt x="139117" y="40150"/>
                  <a:pt x="140565" y="34793"/>
                  <a:pt x="138133" y="30611"/>
                </a:cubicBezTo>
                <a:cubicBezTo>
                  <a:pt x="135701" y="26429"/>
                  <a:pt x="130371" y="25008"/>
                  <a:pt x="126189" y="27413"/>
                </a:cubicBezTo>
                <a:lnTo>
                  <a:pt x="111512" y="35886"/>
                </a:lnTo>
                <a:lnTo>
                  <a:pt x="113015" y="30283"/>
                </a:lnTo>
                <a:cubicBezTo>
                  <a:pt x="113945" y="26785"/>
                  <a:pt x="111868" y="23177"/>
                  <a:pt x="108369" y="22248"/>
                </a:cubicBezTo>
                <a:cubicBezTo>
                  <a:pt x="104871" y="21319"/>
                  <a:pt x="101263" y="23396"/>
                  <a:pt x="100334" y="26894"/>
                </a:cubicBezTo>
                <a:lnTo>
                  <a:pt x="95441" y="45179"/>
                </a:lnTo>
                <a:lnTo>
                  <a:pt x="78714" y="54827"/>
                </a:lnTo>
                <a:lnTo>
                  <a:pt x="78714" y="35531"/>
                </a:lnTo>
                <a:lnTo>
                  <a:pt x="92107" y="22138"/>
                </a:lnTo>
                <a:cubicBezTo>
                  <a:pt x="94676" y="19569"/>
                  <a:pt x="94676" y="15415"/>
                  <a:pt x="92107" y="12873"/>
                </a:cubicBezTo>
                <a:cubicBezTo>
                  <a:pt x="89538" y="10331"/>
                  <a:pt x="85383" y="10304"/>
                  <a:pt x="82842" y="12873"/>
                </a:cubicBezTo>
                <a:lnTo>
                  <a:pt x="78742" y="16973"/>
                </a:lnTo>
                <a:lnTo>
                  <a:pt x="78742" y="0"/>
                </a:ln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1"/>
          <p:cNvSpPr/>
          <p:nvPr/>
        </p:nvSpPr>
        <p:spPr>
          <a:xfrm>
            <a:off x="769653" y="2623816"/>
            <a:ext cx="313983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Crystal Location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94732" y="2868706"/>
            <a:ext cx="3314755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Ice crystals form </a:t>
            </a:r>
            <a:r>
              <a:rPr lang="en-US" sz="1102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OUTSIDE the cell</a:t>
            </a: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(extracellular)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89779" y="3253532"/>
            <a:ext cx="3454692" cy="874605"/>
          </a:xfrm>
          <a:custGeom>
            <a:avLst/>
            <a:gdLst/>
            <a:ahLst/>
            <a:cxnLst/>
            <a:rect l="l" t="t" r="r" b="b"/>
            <a:pathLst>
              <a:path w="3454692" h="874605">
                <a:moveTo>
                  <a:pt x="69968" y="0"/>
                </a:moveTo>
                <a:lnTo>
                  <a:pt x="3384723" y="0"/>
                </a:lnTo>
                <a:cubicBezTo>
                  <a:pt x="3423366" y="0"/>
                  <a:pt x="3454692" y="31326"/>
                  <a:pt x="3454692" y="69968"/>
                </a:cubicBezTo>
                <a:lnTo>
                  <a:pt x="3454692" y="804637"/>
                </a:lnTo>
                <a:cubicBezTo>
                  <a:pt x="3454692" y="843280"/>
                  <a:pt x="3423366" y="874605"/>
                  <a:pt x="3384723" y="874605"/>
                </a:cubicBezTo>
                <a:lnTo>
                  <a:pt x="69968" y="874605"/>
                </a:lnTo>
                <a:cubicBezTo>
                  <a:pt x="31352" y="874605"/>
                  <a:pt x="0" y="843254"/>
                  <a:pt x="0" y="804637"/>
                </a:cubicBezTo>
                <a:lnTo>
                  <a:pt x="0" y="69968"/>
                </a:lnTo>
                <a:cubicBezTo>
                  <a:pt x="0" y="31352"/>
                  <a:pt x="31352" y="0"/>
                  <a:pt x="69968" y="0"/>
                </a:cubicBezTo>
                <a:close/>
              </a:path>
            </a:pathLst>
          </a:custGeom>
          <a:solidFill>
            <a:srgbClr val="F59E0B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6" name="Shape 14"/>
          <p:cNvSpPr/>
          <p:nvPr/>
        </p:nvSpPr>
        <p:spPr>
          <a:xfrm>
            <a:off x="620970" y="3393469"/>
            <a:ext cx="122445" cy="139937"/>
          </a:xfrm>
          <a:custGeom>
            <a:avLst/>
            <a:gdLst/>
            <a:ahLst/>
            <a:cxnLst/>
            <a:rect l="l" t="t" r="r" b="b"/>
            <a:pathLst>
              <a:path w="122445" h="139937">
                <a:moveTo>
                  <a:pt x="78714" y="0"/>
                </a:moveTo>
                <a:lnTo>
                  <a:pt x="34984" y="0"/>
                </a:lnTo>
                <a:cubicBezTo>
                  <a:pt x="30147" y="0"/>
                  <a:pt x="26238" y="3908"/>
                  <a:pt x="26238" y="8746"/>
                </a:cubicBezTo>
                <a:cubicBezTo>
                  <a:pt x="26238" y="13584"/>
                  <a:pt x="30147" y="17492"/>
                  <a:pt x="34984" y="17492"/>
                </a:cubicBezTo>
                <a:lnTo>
                  <a:pt x="34984" y="58899"/>
                </a:lnTo>
                <a:lnTo>
                  <a:pt x="2050" y="116514"/>
                </a:lnTo>
                <a:cubicBezTo>
                  <a:pt x="711" y="118892"/>
                  <a:pt x="0" y="121543"/>
                  <a:pt x="0" y="124276"/>
                </a:cubicBezTo>
                <a:cubicBezTo>
                  <a:pt x="0" y="132940"/>
                  <a:pt x="6997" y="139937"/>
                  <a:pt x="15661" y="139937"/>
                </a:cubicBezTo>
                <a:lnTo>
                  <a:pt x="106784" y="139937"/>
                </a:lnTo>
                <a:cubicBezTo>
                  <a:pt x="115421" y="139937"/>
                  <a:pt x="122445" y="132940"/>
                  <a:pt x="122445" y="124276"/>
                </a:cubicBezTo>
                <a:cubicBezTo>
                  <a:pt x="122445" y="121543"/>
                  <a:pt x="121734" y="118864"/>
                  <a:pt x="120395" y="116514"/>
                </a:cubicBezTo>
                <a:lnTo>
                  <a:pt x="87461" y="58899"/>
                </a:lnTo>
                <a:lnTo>
                  <a:pt x="87461" y="17492"/>
                </a:lnTo>
                <a:cubicBezTo>
                  <a:pt x="92298" y="17492"/>
                  <a:pt x="96207" y="13584"/>
                  <a:pt x="96207" y="8746"/>
                </a:cubicBezTo>
                <a:cubicBezTo>
                  <a:pt x="96207" y="3908"/>
                  <a:pt x="92298" y="0"/>
                  <a:pt x="87461" y="0"/>
                </a:cubicBezTo>
                <a:lnTo>
                  <a:pt x="78714" y="0"/>
                </a:lnTo>
                <a:close/>
                <a:moveTo>
                  <a:pt x="52476" y="58899"/>
                </a:moveTo>
                <a:lnTo>
                  <a:pt x="52476" y="17492"/>
                </a:lnTo>
                <a:lnTo>
                  <a:pt x="69968" y="17492"/>
                </a:lnTo>
                <a:lnTo>
                  <a:pt x="69968" y="58899"/>
                </a:lnTo>
                <a:cubicBezTo>
                  <a:pt x="69968" y="61933"/>
                  <a:pt x="70761" y="64939"/>
                  <a:pt x="72264" y="67591"/>
                </a:cubicBezTo>
                <a:lnTo>
                  <a:pt x="83634" y="87461"/>
                </a:lnTo>
                <a:lnTo>
                  <a:pt x="38811" y="87461"/>
                </a:lnTo>
                <a:lnTo>
                  <a:pt x="50180" y="67591"/>
                </a:lnTo>
                <a:cubicBezTo>
                  <a:pt x="51684" y="64939"/>
                  <a:pt x="52476" y="61960"/>
                  <a:pt x="52476" y="58899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Text 15"/>
          <p:cNvSpPr/>
          <p:nvPr/>
        </p:nvSpPr>
        <p:spPr>
          <a:xfrm>
            <a:off x="769653" y="3358485"/>
            <a:ext cx="313983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Mechanism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94732" y="3603374"/>
            <a:ext cx="3314755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Increases solute concentration outside → </a:t>
            </a:r>
            <a:r>
              <a:rPr lang="en-US" sz="1102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plasmolysis</a:t>
            </a: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→ cell shrinkage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89779" y="4198106"/>
            <a:ext cx="3454692" cy="664700"/>
          </a:xfrm>
          <a:custGeom>
            <a:avLst/>
            <a:gdLst/>
            <a:ahLst/>
            <a:cxnLst/>
            <a:rect l="l" t="t" r="r" b="b"/>
            <a:pathLst>
              <a:path w="3454692" h="664700">
                <a:moveTo>
                  <a:pt x="69966" y="0"/>
                </a:moveTo>
                <a:lnTo>
                  <a:pt x="3384725" y="0"/>
                </a:lnTo>
                <a:cubicBezTo>
                  <a:pt x="3423367" y="0"/>
                  <a:pt x="3454692" y="31325"/>
                  <a:pt x="3454692" y="69966"/>
                </a:cubicBezTo>
                <a:lnTo>
                  <a:pt x="3454692" y="594734"/>
                </a:lnTo>
                <a:cubicBezTo>
                  <a:pt x="3454692" y="633375"/>
                  <a:pt x="3423367" y="664700"/>
                  <a:pt x="3384725" y="664700"/>
                </a:cubicBezTo>
                <a:lnTo>
                  <a:pt x="69966" y="664700"/>
                </a:lnTo>
                <a:cubicBezTo>
                  <a:pt x="31325" y="664700"/>
                  <a:pt x="0" y="633375"/>
                  <a:pt x="0" y="594734"/>
                </a:cubicBezTo>
                <a:lnTo>
                  <a:pt x="0" y="69966"/>
                </a:lnTo>
                <a:cubicBezTo>
                  <a:pt x="0" y="31351"/>
                  <a:pt x="31351" y="0"/>
                  <a:pt x="69966" y="0"/>
                </a:cubicBezTo>
                <a:close/>
              </a:path>
            </a:pathLst>
          </a:custGeom>
          <a:solidFill>
            <a:srgbClr val="F59E0B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0" name="Shape 18"/>
          <p:cNvSpPr/>
          <p:nvPr/>
        </p:nvSpPr>
        <p:spPr>
          <a:xfrm>
            <a:off x="612224" y="4338043"/>
            <a:ext cx="139937" cy="139937"/>
          </a:xfrm>
          <a:custGeom>
            <a:avLst/>
            <a:gdLst/>
            <a:ahLst/>
            <a:cxnLst/>
            <a:rect l="l" t="t" r="r" b="b"/>
            <a:pathLst>
              <a:path w="139937" h="139937">
                <a:moveTo>
                  <a:pt x="113699" y="116814"/>
                </a:moveTo>
                <a:cubicBezTo>
                  <a:pt x="129688" y="104789"/>
                  <a:pt x="139937" y="86313"/>
                  <a:pt x="139937" y="65595"/>
                </a:cubicBezTo>
                <a:cubicBezTo>
                  <a:pt x="139937" y="29381"/>
                  <a:pt x="108615" y="0"/>
                  <a:pt x="69968" y="0"/>
                </a:cubicBezTo>
                <a:cubicBezTo>
                  <a:pt x="31322" y="0"/>
                  <a:pt x="0" y="29381"/>
                  <a:pt x="0" y="65595"/>
                </a:cubicBezTo>
                <a:cubicBezTo>
                  <a:pt x="0" y="86313"/>
                  <a:pt x="10249" y="104789"/>
                  <a:pt x="26238" y="116814"/>
                </a:cubicBezTo>
                <a:lnTo>
                  <a:pt x="26238" y="126818"/>
                </a:lnTo>
                <a:cubicBezTo>
                  <a:pt x="26238" y="134061"/>
                  <a:pt x="32114" y="139937"/>
                  <a:pt x="39357" y="139937"/>
                </a:cubicBezTo>
                <a:lnTo>
                  <a:pt x="48103" y="139937"/>
                </a:lnTo>
                <a:lnTo>
                  <a:pt x="48103" y="129004"/>
                </a:lnTo>
                <a:cubicBezTo>
                  <a:pt x="48103" y="125369"/>
                  <a:pt x="51028" y="122445"/>
                  <a:pt x="54663" y="122445"/>
                </a:cubicBezTo>
                <a:cubicBezTo>
                  <a:pt x="58298" y="122445"/>
                  <a:pt x="61222" y="125369"/>
                  <a:pt x="61222" y="129004"/>
                </a:cubicBezTo>
                <a:lnTo>
                  <a:pt x="61222" y="139937"/>
                </a:lnTo>
                <a:lnTo>
                  <a:pt x="78714" y="139937"/>
                </a:lnTo>
                <a:lnTo>
                  <a:pt x="78714" y="129004"/>
                </a:lnTo>
                <a:cubicBezTo>
                  <a:pt x="78714" y="125369"/>
                  <a:pt x="81639" y="122445"/>
                  <a:pt x="85274" y="122445"/>
                </a:cubicBezTo>
                <a:cubicBezTo>
                  <a:pt x="88909" y="122445"/>
                  <a:pt x="91834" y="125369"/>
                  <a:pt x="91834" y="129004"/>
                </a:cubicBezTo>
                <a:lnTo>
                  <a:pt x="91834" y="139937"/>
                </a:lnTo>
                <a:lnTo>
                  <a:pt x="100580" y="139937"/>
                </a:lnTo>
                <a:cubicBezTo>
                  <a:pt x="107822" y="139937"/>
                  <a:pt x="113699" y="134061"/>
                  <a:pt x="113699" y="126818"/>
                </a:cubicBezTo>
                <a:lnTo>
                  <a:pt x="113699" y="116814"/>
                </a:lnTo>
                <a:close/>
                <a:moveTo>
                  <a:pt x="26238" y="69968"/>
                </a:moveTo>
                <a:cubicBezTo>
                  <a:pt x="26238" y="60314"/>
                  <a:pt x="34076" y="52476"/>
                  <a:pt x="43730" y="52476"/>
                </a:cubicBezTo>
                <a:cubicBezTo>
                  <a:pt x="53384" y="52476"/>
                  <a:pt x="61222" y="60314"/>
                  <a:pt x="61222" y="69968"/>
                </a:cubicBezTo>
                <a:cubicBezTo>
                  <a:pt x="61222" y="79623"/>
                  <a:pt x="53384" y="87461"/>
                  <a:pt x="43730" y="87461"/>
                </a:cubicBezTo>
                <a:cubicBezTo>
                  <a:pt x="34076" y="87461"/>
                  <a:pt x="26238" y="79623"/>
                  <a:pt x="26238" y="69968"/>
                </a:cubicBezTo>
                <a:close/>
                <a:moveTo>
                  <a:pt x="96207" y="52476"/>
                </a:moveTo>
                <a:cubicBezTo>
                  <a:pt x="105861" y="52476"/>
                  <a:pt x="113699" y="60314"/>
                  <a:pt x="113699" y="69968"/>
                </a:cubicBezTo>
                <a:cubicBezTo>
                  <a:pt x="113699" y="79623"/>
                  <a:pt x="105861" y="87461"/>
                  <a:pt x="96207" y="87461"/>
                </a:cubicBezTo>
                <a:cubicBezTo>
                  <a:pt x="86552" y="87461"/>
                  <a:pt x="78714" y="79623"/>
                  <a:pt x="78714" y="69968"/>
                </a:cubicBezTo>
                <a:cubicBezTo>
                  <a:pt x="78714" y="60314"/>
                  <a:pt x="86552" y="52476"/>
                  <a:pt x="96207" y="52476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19"/>
          <p:cNvSpPr/>
          <p:nvPr/>
        </p:nvSpPr>
        <p:spPr>
          <a:xfrm>
            <a:off x="769653" y="4303059"/>
            <a:ext cx="313983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Result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94732" y="4547948"/>
            <a:ext cx="3314755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Eventually leads to </a:t>
            </a:r>
            <a:r>
              <a:rPr lang="en-US" sz="1102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cell death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89779" y="5387570"/>
            <a:ext cx="3454692" cy="629716"/>
          </a:xfrm>
          <a:custGeom>
            <a:avLst/>
            <a:gdLst/>
            <a:ahLst/>
            <a:cxnLst/>
            <a:rect l="l" t="t" r="r" b="b"/>
            <a:pathLst>
              <a:path w="3454692" h="629716">
                <a:moveTo>
                  <a:pt x="69968" y="0"/>
                </a:moveTo>
                <a:lnTo>
                  <a:pt x="3384724" y="0"/>
                </a:lnTo>
                <a:cubicBezTo>
                  <a:pt x="3423366" y="0"/>
                  <a:pt x="3454692" y="31326"/>
                  <a:pt x="3454692" y="69968"/>
                </a:cubicBezTo>
                <a:lnTo>
                  <a:pt x="3454692" y="559748"/>
                </a:lnTo>
                <a:cubicBezTo>
                  <a:pt x="3454692" y="598390"/>
                  <a:pt x="3423366" y="629716"/>
                  <a:pt x="3384724" y="629716"/>
                </a:cubicBezTo>
                <a:lnTo>
                  <a:pt x="69968" y="629716"/>
                </a:lnTo>
                <a:cubicBezTo>
                  <a:pt x="31326" y="629716"/>
                  <a:pt x="0" y="598390"/>
                  <a:pt x="0" y="559748"/>
                </a:cubicBezTo>
                <a:lnTo>
                  <a:pt x="0" y="69968"/>
                </a:lnTo>
                <a:cubicBezTo>
                  <a:pt x="0" y="31351"/>
                  <a:pt x="31351" y="0"/>
                  <a:pt x="69968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4" name="Shape 22"/>
          <p:cNvSpPr/>
          <p:nvPr/>
        </p:nvSpPr>
        <p:spPr>
          <a:xfrm>
            <a:off x="612224" y="5523133"/>
            <a:ext cx="139937" cy="139937"/>
          </a:xfrm>
          <a:custGeom>
            <a:avLst/>
            <a:gdLst/>
            <a:ahLst/>
            <a:cxnLst/>
            <a:rect l="l" t="t" r="r" b="b"/>
            <a:pathLst>
              <a:path w="139937" h="139937">
                <a:moveTo>
                  <a:pt x="69968" y="0"/>
                </a:moveTo>
                <a:cubicBezTo>
                  <a:pt x="73986" y="0"/>
                  <a:pt x="77676" y="2214"/>
                  <a:pt x="79589" y="5740"/>
                </a:cubicBezTo>
                <a:lnTo>
                  <a:pt x="138625" y="115065"/>
                </a:lnTo>
                <a:cubicBezTo>
                  <a:pt x="140456" y="118454"/>
                  <a:pt x="140374" y="122554"/>
                  <a:pt x="138406" y="125861"/>
                </a:cubicBezTo>
                <a:cubicBezTo>
                  <a:pt x="136438" y="129168"/>
                  <a:pt x="132858" y="131191"/>
                  <a:pt x="129004" y="131191"/>
                </a:cubicBezTo>
                <a:lnTo>
                  <a:pt x="10933" y="131191"/>
                </a:lnTo>
                <a:cubicBezTo>
                  <a:pt x="7079" y="131191"/>
                  <a:pt x="3526" y="129168"/>
                  <a:pt x="1531" y="125861"/>
                </a:cubicBezTo>
                <a:cubicBezTo>
                  <a:pt x="-465" y="122554"/>
                  <a:pt x="-519" y="118454"/>
                  <a:pt x="1312" y="115065"/>
                </a:cubicBezTo>
                <a:lnTo>
                  <a:pt x="60348" y="5740"/>
                </a:lnTo>
                <a:cubicBezTo>
                  <a:pt x="62261" y="2214"/>
                  <a:pt x="65951" y="0"/>
                  <a:pt x="69968" y="0"/>
                </a:cubicBezTo>
                <a:close/>
                <a:moveTo>
                  <a:pt x="69968" y="45917"/>
                </a:moveTo>
                <a:cubicBezTo>
                  <a:pt x="66333" y="45917"/>
                  <a:pt x="63409" y="48841"/>
                  <a:pt x="63409" y="52476"/>
                </a:cubicBezTo>
                <a:lnTo>
                  <a:pt x="63409" y="83088"/>
                </a:lnTo>
                <a:cubicBezTo>
                  <a:pt x="63409" y="86723"/>
                  <a:pt x="66333" y="89647"/>
                  <a:pt x="69968" y="89647"/>
                </a:cubicBezTo>
                <a:cubicBezTo>
                  <a:pt x="73604" y="89647"/>
                  <a:pt x="76528" y="86723"/>
                  <a:pt x="76528" y="83088"/>
                </a:cubicBezTo>
                <a:lnTo>
                  <a:pt x="76528" y="52476"/>
                </a:lnTo>
                <a:cubicBezTo>
                  <a:pt x="76528" y="48841"/>
                  <a:pt x="73604" y="45917"/>
                  <a:pt x="69968" y="45917"/>
                </a:cubicBezTo>
                <a:close/>
                <a:moveTo>
                  <a:pt x="77266" y="104953"/>
                </a:moveTo>
                <a:cubicBezTo>
                  <a:pt x="77432" y="102244"/>
                  <a:pt x="76081" y="99667"/>
                  <a:pt x="73759" y="98262"/>
                </a:cubicBezTo>
                <a:cubicBezTo>
                  <a:pt x="71437" y="96858"/>
                  <a:pt x="68527" y="96858"/>
                  <a:pt x="66205" y="98262"/>
                </a:cubicBezTo>
                <a:cubicBezTo>
                  <a:pt x="63883" y="99667"/>
                  <a:pt x="62532" y="102244"/>
                  <a:pt x="62698" y="104953"/>
                </a:cubicBezTo>
                <a:cubicBezTo>
                  <a:pt x="62532" y="107661"/>
                  <a:pt x="63883" y="110239"/>
                  <a:pt x="66205" y="111643"/>
                </a:cubicBezTo>
                <a:cubicBezTo>
                  <a:pt x="68527" y="113048"/>
                  <a:pt x="71437" y="113048"/>
                  <a:pt x="73759" y="111643"/>
                </a:cubicBezTo>
                <a:cubicBezTo>
                  <a:pt x="76081" y="110239"/>
                  <a:pt x="77432" y="107661"/>
                  <a:pt x="77266" y="104953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Text 23"/>
          <p:cNvSpPr/>
          <p:nvPr/>
        </p:nvSpPr>
        <p:spPr>
          <a:xfrm>
            <a:off x="817838" y="5492522"/>
            <a:ext cx="3091649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mechanical damage</a:t>
            </a:r>
            <a:r>
              <a:rPr lang="en-US" sz="1102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from extracellular crystals—this is the </a:t>
            </a:r>
            <a:r>
              <a:rPr lang="en-US" sz="110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most lethal</a:t>
            </a:r>
            <a:r>
              <a:rPr lang="en-US" sz="1102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type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226599" y="1416861"/>
            <a:ext cx="3734565" cy="4740362"/>
          </a:xfrm>
          <a:custGeom>
            <a:avLst/>
            <a:gdLst/>
            <a:ahLst/>
            <a:cxnLst/>
            <a:rect l="l" t="t" r="r" b="b"/>
            <a:pathLst>
              <a:path w="3734565" h="4740362">
                <a:moveTo>
                  <a:pt x="34984" y="0"/>
                </a:moveTo>
                <a:lnTo>
                  <a:pt x="3699581" y="0"/>
                </a:lnTo>
                <a:cubicBezTo>
                  <a:pt x="3718902" y="0"/>
                  <a:pt x="3734565" y="15663"/>
                  <a:pt x="3734565" y="34984"/>
                </a:cubicBezTo>
                <a:lnTo>
                  <a:pt x="3734565" y="4635420"/>
                </a:lnTo>
                <a:cubicBezTo>
                  <a:pt x="3734565" y="4693378"/>
                  <a:pt x="3687581" y="4740362"/>
                  <a:pt x="3629624" y="4740362"/>
                </a:cubicBezTo>
                <a:lnTo>
                  <a:pt x="104941" y="4740362"/>
                </a:lnTo>
                <a:cubicBezTo>
                  <a:pt x="46984" y="4740362"/>
                  <a:pt x="0" y="4693378"/>
                  <a:pt x="0" y="4635420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31191" dist="87461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7" name="Shape 25"/>
          <p:cNvSpPr/>
          <p:nvPr/>
        </p:nvSpPr>
        <p:spPr>
          <a:xfrm>
            <a:off x="4226599" y="1416861"/>
            <a:ext cx="3734565" cy="34984"/>
          </a:xfrm>
          <a:custGeom>
            <a:avLst/>
            <a:gdLst/>
            <a:ahLst/>
            <a:cxnLst/>
            <a:rect l="l" t="t" r="r" b="b"/>
            <a:pathLst>
              <a:path w="3734565" h="34984">
                <a:moveTo>
                  <a:pt x="34984" y="0"/>
                </a:moveTo>
                <a:lnTo>
                  <a:pt x="3699581" y="0"/>
                </a:lnTo>
                <a:cubicBezTo>
                  <a:pt x="3718902" y="0"/>
                  <a:pt x="3734565" y="15663"/>
                  <a:pt x="3734565" y="34984"/>
                </a:cubicBezTo>
                <a:lnTo>
                  <a:pt x="3734565" y="34984"/>
                </a:lnTo>
                <a:lnTo>
                  <a:pt x="0" y="34984"/>
                </a:ln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8" name="Shape 26"/>
          <p:cNvSpPr/>
          <p:nvPr/>
        </p:nvSpPr>
        <p:spPr>
          <a:xfrm>
            <a:off x="5481111" y="1574290"/>
            <a:ext cx="1224448" cy="279874"/>
          </a:xfrm>
          <a:custGeom>
            <a:avLst/>
            <a:gdLst/>
            <a:ahLst/>
            <a:cxnLst/>
            <a:rect l="l" t="t" r="r" b="b"/>
            <a:pathLst>
              <a:path w="1224448" h="279874">
                <a:moveTo>
                  <a:pt x="139937" y="0"/>
                </a:moveTo>
                <a:lnTo>
                  <a:pt x="1084511" y="0"/>
                </a:lnTo>
                <a:cubicBezTo>
                  <a:pt x="1161796" y="0"/>
                  <a:pt x="1224448" y="62652"/>
                  <a:pt x="1224448" y="139937"/>
                </a:cubicBezTo>
                <a:lnTo>
                  <a:pt x="1224448" y="139937"/>
                </a:lnTo>
                <a:cubicBezTo>
                  <a:pt x="1224448" y="217222"/>
                  <a:pt x="1161796" y="279874"/>
                  <a:pt x="1084511" y="279874"/>
                </a:cubicBezTo>
                <a:lnTo>
                  <a:pt x="139937" y="279874"/>
                </a:lnTo>
                <a:cubicBezTo>
                  <a:pt x="62704" y="279874"/>
                  <a:pt x="0" y="217170"/>
                  <a:pt x="0" y="139937"/>
                </a:cubicBezTo>
                <a:lnTo>
                  <a:pt x="0" y="139937"/>
                </a:lnTo>
                <a:cubicBezTo>
                  <a:pt x="0" y="62704"/>
                  <a:pt x="62704" y="0"/>
                  <a:pt x="139937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9" name="Text 27"/>
          <p:cNvSpPr/>
          <p:nvPr/>
        </p:nvSpPr>
        <p:spPr>
          <a:xfrm>
            <a:off x="5446127" y="1574290"/>
            <a:ext cx="1294416" cy="279874"/>
          </a:xfrm>
          <a:prstGeom prst="rect">
            <a:avLst/>
          </a:prstGeom>
          <a:noFill/>
          <a:ln/>
        </p:spPr>
        <p:txBody>
          <a:bodyPr wrap="square" lIns="139937" tIns="34984" rIns="139937" bIns="34984" rtlCol="0" anchor="ctr"/>
          <a:lstStyle/>
          <a:p>
            <a:pPr algn="ctr">
              <a:lnSpc>
                <a:spcPct val="130000"/>
              </a:lnSpc>
            </a:pPr>
            <a:r>
              <a:rPr lang="en-US" sz="110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FAST FREEZING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322806" y="1924132"/>
            <a:ext cx="3542152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77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Food Industry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331552" y="2204006"/>
            <a:ext cx="3524660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2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Within 30 minutes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366536" y="2518864"/>
            <a:ext cx="3454692" cy="664700"/>
          </a:xfrm>
          <a:custGeom>
            <a:avLst/>
            <a:gdLst/>
            <a:ahLst/>
            <a:cxnLst/>
            <a:rect l="l" t="t" r="r" b="b"/>
            <a:pathLst>
              <a:path w="3454692" h="664700">
                <a:moveTo>
                  <a:pt x="69966" y="0"/>
                </a:moveTo>
                <a:lnTo>
                  <a:pt x="3384725" y="0"/>
                </a:lnTo>
                <a:cubicBezTo>
                  <a:pt x="3423367" y="0"/>
                  <a:pt x="3454692" y="31325"/>
                  <a:pt x="3454692" y="69966"/>
                </a:cubicBezTo>
                <a:lnTo>
                  <a:pt x="3454692" y="594734"/>
                </a:lnTo>
                <a:cubicBezTo>
                  <a:pt x="3454692" y="633375"/>
                  <a:pt x="3423367" y="664700"/>
                  <a:pt x="3384725" y="664700"/>
                </a:cubicBezTo>
                <a:lnTo>
                  <a:pt x="69966" y="664700"/>
                </a:lnTo>
                <a:cubicBezTo>
                  <a:pt x="31325" y="664700"/>
                  <a:pt x="0" y="633375"/>
                  <a:pt x="0" y="594734"/>
                </a:cubicBezTo>
                <a:lnTo>
                  <a:pt x="0" y="69966"/>
                </a:lnTo>
                <a:cubicBezTo>
                  <a:pt x="0" y="31351"/>
                  <a:pt x="31351" y="0"/>
                  <a:pt x="69966" y="0"/>
                </a:cubicBezTo>
                <a:close/>
              </a:path>
            </a:pathLst>
          </a:custGeom>
          <a:solidFill>
            <a:srgbClr val="0EA5E9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3" name="Shape 31"/>
          <p:cNvSpPr/>
          <p:nvPr/>
        </p:nvSpPr>
        <p:spPr>
          <a:xfrm>
            <a:off x="4488981" y="2658801"/>
            <a:ext cx="139937" cy="139937"/>
          </a:xfrm>
          <a:custGeom>
            <a:avLst/>
            <a:gdLst/>
            <a:ahLst/>
            <a:cxnLst/>
            <a:rect l="l" t="t" r="r" b="b"/>
            <a:pathLst>
              <a:path w="139937" h="139937">
                <a:moveTo>
                  <a:pt x="78769" y="0"/>
                </a:moveTo>
                <a:cubicBezTo>
                  <a:pt x="78769" y="-4838"/>
                  <a:pt x="74861" y="-8746"/>
                  <a:pt x="70023" y="-8746"/>
                </a:cubicBezTo>
                <a:cubicBezTo>
                  <a:pt x="65185" y="-8746"/>
                  <a:pt x="61277" y="-4838"/>
                  <a:pt x="61277" y="0"/>
                </a:cubicBezTo>
                <a:lnTo>
                  <a:pt x="61277" y="16973"/>
                </a:lnTo>
                <a:lnTo>
                  <a:pt x="57177" y="12873"/>
                </a:lnTo>
                <a:cubicBezTo>
                  <a:pt x="54608" y="10304"/>
                  <a:pt x="50454" y="10304"/>
                  <a:pt x="47912" y="12873"/>
                </a:cubicBezTo>
                <a:cubicBezTo>
                  <a:pt x="45370" y="15442"/>
                  <a:pt x="45343" y="19597"/>
                  <a:pt x="47912" y="22138"/>
                </a:cubicBezTo>
                <a:lnTo>
                  <a:pt x="61304" y="35531"/>
                </a:lnTo>
                <a:lnTo>
                  <a:pt x="61304" y="54827"/>
                </a:lnTo>
                <a:lnTo>
                  <a:pt x="44578" y="45179"/>
                </a:lnTo>
                <a:lnTo>
                  <a:pt x="39685" y="26894"/>
                </a:lnTo>
                <a:cubicBezTo>
                  <a:pt x="38756" y="23396"/>
                  <a:pt x="35148" y="21319"/>
                  <a:pt x="31650" y="22248"/>
                </a:cubicBezTo>
                <a:cubicBezTo>
                  <a:pt x="28151" y="23177"/>
                  <a:pt x="26047" y="26785"/>
                  <a:pt x="26976" y="30283"/>
                </a:cubicBezTo>
                <a:lnTo>
                  <a:pt x="28479" y="35886"/>
                </a:lnTo>
                <a:lnTo>
                  <a:pt x="13802" y="27413"/>
                </a:lnTo>
                <a:cubicBezTo>
                  <a:pt x="9621" y="25008"/>
                  <a:pt x="4264" y="26429"/>
                  <a:pt x="1859" y="30611"/>
                </a:cubicBezTo>
                <a:cubicBezTo>
                  <a:pt x="-547" y="34793"/>
                  <a:pt x="875" y="40150"/>
                  <a:pt x="5056" y="42555"/>
                </a:cubicBezTo>
                <a:lnTo>
                  <a:pt x="19733" y="51028"/>
                </a:lnTo>
                <a:lnTo>
                  <a:pt x="14130" y="52531"/>
                </a:lnTo>
                <a:cubicBezTo>
                  <a:pt x="10632" y="53460"/>
                  <a:pt x="8555" y="57068"/>
                  <a:pt x="9484" y="60566"/>
                </a:cubicBezTo>
                <a:cubicBezTo>
                  <a:pt x="10413" y="64065"/>
                  <a:pt x="14021" y="66142"/>
                  <a:pt x="17519" y="65213"/>
                </a:cubicBezTo>
                <a:lnTo>
                  <a:pt x="35804" y="60320"/>
                </a:lnTo>
                <a:lnTo>
                  <a:pt x="52531" y="69968"/>
                </a:lnTo>
                <a:lnTo>
                  <a:pt x="35804" y="79616"/>
                </a:lnTo>
                <a:lnTo>
                  <a:pt x="17519" y="74724"/>
                </a:lnTo>
                <a:cubicBezTo>
                  <a:pt x="14021" y="73795"/>
                  <a:pt x="10413" y="75872"/>
                  <a:pt x="9484" y="79370"/>
                </a:cubicBezTo>
                <a:cubicBezTo>
                  <a:pt x="8555" y="82869"/>
                  <a:pt x="10632" y="86477"/>
                  <a:pt x="14130" y="87406"/>
                </a:cubicBezTo>
                <a:lnTo>
                  <a:pt x="19733" y="88909"/>
                </a:lnTo>
                <a:lnTo>
                  <a:pt x="5056" y="97382"/>
                </a:lnTo>
                <a:cubicBezTo>
                  <a:pt x="875" y="99787"/>
                  <a:pt x="-547" y="105144"/>
                  <a:pt x="1859" y="109326"/>
                </a:cubicBezTo>
                <a:cubicBezTo>
                  <a:pt x="4264" y="113507"/>
                  <a:pt x="9621" y="114956"/>
                  <a:pt x="13802" y="112523"/>
                </a:cubicBezTo>
                <a:lnTo>
                  <a:pt x="28479" y="104051"/>
                </a:lnTo>
                <a:lnTo>
                  <a:pt x="26976" y="109654"/>
                </a:lnTo>
                <a:cubicBezTo>
                  <a:pt x="26047" y="113152"/>
                  <a:pt x="28124" y="116760"/>
                  <a:pt x="31622" y="117689"/>
                </a:cubicBezTo>
                <a:cubicBezTo>
                  <a:pt x="35121" y="118618"/>
                  <a:pt x="38729" y="116541"/>
                  <a:pt x="39658" y="113043"/>
                </a:cubicBezTo>
                <a:lnTo>
                  <a:pt x="44550" y="94758"/>
                </a:lnTo>
                <a:lnTo>
                  <a:pt x="61277" y="85110"/>
                </a:lnTo>
                <a:lnTo>
                  <a:pt x="61277" y="104406"/>
                </a:lnTo>
                <a:lnTo>
                  <a:pt x="47885" y="117798"/>
                </a:lnTo>
                <a:cubicBezTo>
                  <a:pt x="45315" y="120368"/>
                  <a:pt x="45315" y="124522"/>
                  <a:pt x="47885" y="127064"/>
                </a:cubicBezTo>
                <a:cubicBezTo>
                  <a:pt x="50454" y="129606"/>
                  <a:pt x="54608" y="129633"/>
                  <a:pt x="57150" y="127064"/>
                </a:cubicBezTo>
                <a:lnTo>
                  <a:pt x="61250" y="122964"/>
                </a:lnTo>
                <a:lnTo>
                  <a:pt x="61250" y="139937"/>
                </a:lnTo>
                <a:cubicBezTo>
                  <a:pt x="61250" y="144775"/>
                  <a:pt x="65158" y="148683"/>
                  <a:pt x="69996" y="148683"/>
                </a:cubicBezTo>
                <a:cubicBezTo>
                  <a:pt x="74833" y="148683"/>
                  <a:pt x="78742" y="144775"/>
                  <a:pt x="78742" y="139937"/>
                </a:cubicBezTo>
                <a:lnTo>
                  <a:pt x="78742" y="122964"/>
                </a:lnTo>
                <a:lnTo>
                  <a:pt x="82842" y="127064"/>
                </a:lnTo>
                <a:cubicBezTo>
                  <a:pt x="85411" y="129633"/>
                  <a:pt x="89565" y="129633"/>
                  <a:pt x="92107" y="127064"/>
                </a:cubicBezTo>
                <a:cubicBezTo>
                  <a:pt x="94649" y="124495"/>
                  <a:pt x="94676" y="120340"/>
                  <a:pt x="92107" y="117798"/>
                </a:cubicBezTo>
                <a:lnTo>
                  <a:pt x="78714" y="104406"/>
                </a:lnTo>
                <a:lnTo>
                  <a:pt x="78714" y="85110"/>
                </a:lnTo>
                <a:lnTo>
                  <a:pt x="95441" y="94758"/>
                </a:lnTo>
                <a:lnTo>
                  <a:pt x="100334" y="113043"/>
                </a:lnTo>
                <a:cubicBezTo>
                  <a:pt x="101263" y="116541"/>
                  <a:pt x="104871" y="118618"/>
                  <a:pt x="108369" y="117689"/>
                </a:cubicBezTo>
                <a:cubicBezTo>
                  <a:pt x="111868" y="116760"/>
                  <a:pt x="113945" y="113152"/>
                  <a:pt x="113015" y="109654"/>
                </a:cubicBezTo>
                <a:lnTo>
                  <a:pt x="111512" y="104051"/>
                </a:lnTo>
                <a:lnTo>
                  <a:pt x="126189" y="112523"/>
                </a:lnTo>
                <a:cubicBezTo>
                  <a:pt x="130371" y="114929"/>
                  <a:pt x="135728" y="113507"/>
                  <a:pt x="138133" y="109326"/>
                </a:cubicBezTo>
                <a:cubicBezTo>
                  <a:pt x="140538" y="105144"/>
                  <a:pt x="139117" y="99787"/>
                  <a:pt x="134935" y="97382"/>
                </a:cubicBezTo>
                <a:lnTo>
                  <a:pt x="120258" y="88909"/>
                </a:lnTo>
                <a:lnTo>
                  <a:pt x="125861" y="87406"/>
                </a:lnTo>
                <a:cubicBezTo>
                  <a:pt x="129360" y="86477"/>
                  <a:pt x="131437" y="82869"/>
                  <a:pt x="130508" y="79370"/>
                </a:cubicBezTo>
                <a:cubicBezTo>
                  <a:pt x="129578" y="75872"/>
                  <a:pt x="125971" y="73795"/>
                  <a:pt x="122472" y="74724"/>
                </a:cubicBezTo>
                <a:lnTo>
                  <a:pt x="104187" y="79616"/>
                </a:lnTo>
                <a:lnTo>
                  <a:pt x="87461" y="69968"/>
                </a:lnTo>
                <a:lnTo>
                  <a:pt x="104187" y="60320"/>
                </a:lnTo>
                <a:lnTo>
                  <a:pt x="122472" y="65213"/>
                </a:lnTo>
                <a:cubicBezTo>
                  <a:pt x="125971" y="66142"/>
                  <a:pt x="129578" y="64065"/>
                  <a:pt x="130508" y="60566"/>
                </a:cubicBezTo>
                <a:cubicBezTo>
                  <a:pt x="131437" y="57068"/>
                  <a:pt x="129360" y="53460"/>
                  <a:pt x="125861" y="52531"/>
                </a:cubicBezTo>
                <a:lnTo>
                  <a:pt x="120258" y="51028"/>
                </a:lnTo>
                <a:lnTo>
                  <a:pt x="134935" y="42555"/>
                </a:lnTo>
                <a:cubicBezTo>
                  <a:pt x="139117" y="40150"/>
                  <a:pt x="140565" y="34793"/>
                  <a:pt x="138133" y="30611"/>
                </a:cubicBezTo>
                <a:cubicBezTo>
                  <a:pt x="135701" y="26429"/>
                  <a:pt x="130371" y="25008"/>
                  <a:pt x="126189" y="27413"/>
                </a:cubicBezTo>
                <a:lnTo>
                  <a:pt x="111512" y="35886"/>
                </a:lnTo>
                <a:lnTo>
                  <a:pt x="113015" y="30283"/>
                </a:lnTo>
                <a:cubicBezTo>
                  <a:pt x="113945" y="26785"/>
                  <a:pt x="111868" y="23177"/>
                  <a:pt x="108369" y="22248"/>
                </a:cubicBezTo>
                <a:cubicBezTo>
                  <a:pt x="104871" y="21319"/>
                  <a:pt x="101263" y="23396"/>
                  <a:pt x="100334" y="26894"/>
                </a:cubicBezTo>
                <a:lnTo>
                  <a:pt x="95441" y="45179"/>
                </a:lnTo>
                <a:lnTo>
                  <a:pt x="78714" y="54827"/>
                </a:lnTo>
                <a:lnTo>
                  <a:pt x="78714" y="35531"/>
                </a:lnTo>
                <a:lnTo>
                  <a:pt x="92107" y="22138"/>
                </a:lnTo>
                <a:cubicBezTo>
                  <a:pt x="94676" y="19569"/>
                  <a:pt x="94676" y="15415"/>
                  <a:pt x="92107" y="12873"/>
                </a:cubicBezTo>
                <a:cubicBezTo>
                  <a:pt x="89538" y="10331"/>
                  <a:pt x="85383" y="10304"/>
                  <a:pt x="82842" y="12873"/>
                </a:cubicBezTo>
                <a:lnTo>
                  <a:pt x="78742" y="16973"/>
                </a:lnTo>
                <a:lnTo>
                  <a:pt x="78742" y="0"/>
                </a:ln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4" name="Text 32"/>
          <p:cNvSpPr/>
          <p:nvPr/>
        </p:nvSpPr>
        <p:spPr>
          <a:xfrm>
            <a:off x="4646410" y="2623816"/>
            <a:ext cx="313983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Crystal Location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471489" y="2868706"/>
            <a:ext cx="3314755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Ice crystals form </a:t>
            </a:r>
            <a:r>
              <a:rPr lang="en-US" sz="1102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INSIDE cells</a:t>
            </a: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(intracellular)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366536" y="3253532"/>
            <a:ext cx="3454692" cy="874605"/>
          </a:xfrm>
          <a:custGeom>
            <a:avLst/>
            <a:gdLst/>
            <a:ahLst/>
            <a:cxnLst/>
            <a:rect l="l" t="t" r="r" b="b"/>
            <a:pathLst>
              <a:path w="3454692" h="874605">
                <a:moveTo>
                  <a:pt x="69968" y="0"/>
                </a:moveTo>
                <a:lnTo>
                  <a:pt x="3384723" y="0"/>
                </a:lnTo>
                <a:cubicBezTo>
                  <a:pt x="3423366" y="0"/>
                  <a:pt x="3454692" y="31326"/>
                  <a:pt x="3454692" y="69968"/>
                </a:cubicBezTo>
                <a:lnTo>
                  <a:pt x="3454692" y="804637"/>
                </a:lnTo>
                <a:cubicBezTo>
                  <a:pt x="3454692" y="843280"/>
                  <a:pt x="3423366" y="874605"/>
                  <a:pt x="3384723" y="874605"/>
                </a:cubicBezTo>
                <a:lnTo>
                  <a:pt x="69968" y="874605"/>
                </a:lnTo>
                <a:cubicBezTo>
                  <a:pt x="31352" y="874605"/>
                  <a:pt x="0" y="843254"/>
                  <a:pt x="0" y="804637"/>
                </a:cubicBezTo>
                <a:lnTo>
                  <a:pt x="0" y="69968"/>
                </a:lnTo>
                <a:cubicBezTo>
                  <a:pt x="0" y="31352"/>
                  <a:pt x="31352" y="0"/>
                  <a:pt x="69968" y="0"/>
                </a:cubicBezTo>
                <a:close/>
              </a:path>
            </a:pathLst>
          </a:custGeom>
          <a:solidFill>
            <a:srgbClr val="0EA5E9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Shape 35"/>
          <p:cNvSpPr/>
          <p:nvPr/>
        </p:nvSpPr>
        <p:spPr>
          <a:xfrm>
            <a:off x="4497727" y="3393469"/>
            <a:ext cx="122445" cy="139937"/>
          </a:xfrm>
          <a:custGeom>
            <a:avLst/>
            <a:gdLst/>
            <a:ahLst/>
            <a:cxnLst/>
            <a:rect l="l" t="t" r="r" b="b"/>
            <a:pathLst>
              <a:path w="122445" h="139937">
                <a:moveTo>
                  <a:pt x="78714" y="0"/>
                </a:moveTo>
                <a:lnTo>
                  <a:pt x="34984" y="0"/>
                </a:lnTo>
                <a:cubicBezTo>
                  <a:pt x="30147" y="0"/>
                  <a:pt x="26238" y="3908"/>
                  <a:pt x="26238" y="8746"/>
                </a:cubicBezTo>
                <a:cubicBezTo>
                  <a:pt x="26238" y="13584"/>
                  <a:pt x="30147" y="17492"/>
                  <a:pt x="34984" y="17492"/>
                </a:cubicBezTo>
                <a:lnTo>
                  <a:pt x="34984" y="58899"/>
                </a:lnTo>
                <a:lnTo>
                  <a:pt x="2050" y="116514"/>
                </a:lnTo>
                <a:cubicBezTo>
                  <a:pt x="711" y="118892"/>
                  <a:pt x="0" y="121543"/>
                  <a:pt x="0" y="124276"/>
                </a:cubicBezTo>
                <a:cubicBezTo>
                  <a:pt x="0" y="132940"/>
                  <a:pt x="6997" y="139937"/>
                  <a:pt x="15661" y="139937"/>
                </a:cubicBezTo>
                <a:lnTo>
                  <a:pt x="106784" y="139937"/>
                </a:lnTo>
                <a:cubicBezTo>
                  <a:pt x="115421" y="139937"/>
                  <a:pt x="122445" y="132940"/>
                  <a:pt x="122445" y="124276"/>
                </a:cubicBezTo>
                <a:cubicBezTo>
                  <a:pt x="122445" y="121543"/>
                  <a:pt x="121734" y="118864"/>
                  <a:pt x="120395" y="116514"/>
                </a:cubicBezTo>
                <a:lnTo>
                  <a:pt x="87461" y="58899"/>
                </a:lnTo>
                <a:lnTo>
                  <a:pt x="87461" y="17492"/>
                </a:lnTo>
                <a:cubicBezTo>
                  <a:pt x="92298" y="17492"/>
                  <a:pt x="96207" y="13584"/>
                  <a:pt x="96207" y="8746"/>
                </a:cubicBezTo>
                <a:cubicBezTo>
                  <a:pt x="96207" y="3908"/>
                  <a:pt x="92298" y="0"/>
                  <a:pt x="87461" y="0"/>
                </a:cubicBezTo>
                <a:lnTo>
                  <a:pt x="78714" y="0"/>
                </a:lnTo>
                <a:close/>
                <a:moveTo>
                  <a:pt x="52476" y="58899"/>
                </a:moveTo>
                <a:lnTo>
                  <a:pt x="52476" y="17492"/>
                </a:lnTo>
                <a:lnTo>
                  <a:pt x="69968" y="17492"/>
                </a:lnTo>
                <a:lnTo>
                  <a:pt x="69968" y="58899"/>
                </a:lnTo>
                <a:cubicBezTo>
                  <a:pt x="69968" y="61933"/>
                  <a:pt x="70761" y="64939"/>
                  <a:pt x="72264" y="67591"/>
                </a:cubicBezTo>
                <a:lnTo>
                  <a:pt x="83634" y="87461"/>
                </a:lnTo>
                <a:lnTo>
                  <a:pt x="38811" y="87461"/>
                </a:lnTo>
                <a:lnTo>
                  <a:pt x="50180" y="67591"/>
                </a:lnTo>
                <a:cubicBezTo>
                  <a:pt x="51684" y="64939"/>
                  <a:pt x="52476" y="61960"/>
                  <a:pt x="52476" y="58899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8" name="Text 36"/>
          <p:cNvSpPr/>
          <p:nvPr/>
        </p:nvSpPr>
        <p:spPr>
          <a:xfrm>
            <a:off x="4646410" y="3358485"/>
            <a:ext cx="313983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Mechanism (a)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4471489" y="3603374"/>
            <a:ext cx="3314755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Mechanical damage</a:t>
            </a: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to cell membranes and DNA from ice crystals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366536" y="4198106"/>
            <a:ext cx="3454692" cy="874605"/>
          </a:xfrm>
          <a:custGeom>
            <a:avLst/>
            <a:gdLst/>
            <a:ahLst/>
            <a:cxnLst/>
            <a:rect l="l" t="t" r="r" b="b"/>
            <a:pathLst>
              <a:path w="3454692" h="874605">
                <a:moveTo>
                  <a:pt x="69968" y="0"/>
                </a:moveTo>
                <a:lnTo>
                  <a:pt x="3384723" y="0"/>
                </a:lnTo>
                <a:cubicBezTo>
                  <a:pt x="3423366" y="0"/>
                  <a:pt x="3454692" y="31326"/>
                  <a:pt x="3454692" y="69968"/>
                </a:cubicBezTo>
                <a:lnTo>
                  <a:pt x="3454692" y="804637"/>
                </a:lnTo>
                <a:cubicBezTo>
                  <a:pt x="3454692" y="843280"/>
                  <a:pt x="3423366" y="874605"/>
                  <a:pt x="3384723" y="874605"/>
                </a:cubicBezTo>
                <a:lnTo>
                  <a:pt x="69968" y="874605"/>
                </a:lnTo>
                <a:cubicBezTo>
                  <a:pt x="31352" y="874605"/>
                  <a:pt x="0" y="843254"/>
                  <a:pt x="0" y="804637"/>
                </a:cubicBezTo>
                <a:lnTo>
                  <a:pt x="0" y="69968"/>
                </a:lnTo>
                <a:cubicBezTo>
                  <a:pt x="0" y="31352"/>
                  <a:pt x="31352" y="0"/>
                  <a:pt x="69968" y="0"/>
                </a:cubicBezTo>
                <a:close/>
              </a:path>
            </a:pathLst>
          </a:custGeom>
          <a:solidFill>
            <a:srgbClr val="0EA5E9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1" name="Shape 39"/>
          <p:cNvSpPr/>
          <p:nvPr/>
        </p:nvSpPr>
        <p:spPr>
          <a:xfrm>
            <a:off x="4497727" y="4338043"/>
            <a:ext cx="122445" cy="139937"/>
          </a:xfrm>
          <a:custGeom>
            <a:avLst/>
            <a:gdLst/>
            <a:ahLst/>
            <a:cxnLst/>
            <a:rect l="l" t="t" r="r" b="b"/>
            <a:pathLst>
              <a:path w="122445" h="139937">
                <a:moveTo>
                  <a:pt x="78714" y="0"/>
                </a:moveTo>
                <a:lnTo>
                  <a:pt x="34984" y="0"/>
                </a:lnTo>
                <a:cubicBezTo>
                  <a:pt x="30147" y="0"/>
                  <a:pt x="26238" y="3908"/>
                  <a:pt x="26238" y="8746"/>
                </a:cubicBezTo>
                <a:cubicBezTo>
                  <a:pt x="26238" y="13584"/>
                  <a:pt x="30147" y="17492"/>
                  <a:pt x="34984" y="17492"/>
                </a:cubicBezTo>
                <a:lnTo>
                  <a:pt x="34984" y="58899"/>
                </a:lnTo>
                <a:lnTo>
                  <a:pt x="2050" y="116514"/>
                </a:lnTo>
                <a:cubicBezTo>
                  <a:pt x="711" y="118892"/>
                  <a:pt x="0" y="121543"/>
                  <a:pt x="0" y="124276"/>
                </a:cubicBezTo>
                <a:cubicBezTo>
                  <a:pt x="0" y="132940"/>
                  <a:pt x="6997" y="139937"/>
                  <a:pt x="15661" y="139937"/>
                </a:cubicBezTo>
                <a:lnTo>
                  <a:pt x="106784" y="139937"/>
                </a:lnTo>
                <a:cubicBezTo>
                  <a:pt x="115421" y="139937"/>
                  <a:pt x="122445" y="132940"/>
                  <a:pt x="122445" y="124276"/>
                </a:cubicBezTo>
                <a:cubicBezTo>
                  <a:pt x="122445" y="121543"/>
                  <a:pt x="121734" y="118864"/>
                  <a:pt x="120395" y="116514"/>
                </a:cubicBezTo>
                <a:lnTo>
                  <a:pt x="87461" y="58899"/>
                </a:lnTo>
                <a:lnTo>
                  <a:pt x="87461" y="17492"/>
                </a:lnTo>
                <a:cubicBezTo>
                  <a:pt x="92298" y="17492"/>
                  <a:pt x="96207" y="13584"/>
                  <a:pt x="96207" y="8746"/>
                </a:cubicBezTo>
                <a:cubicBezTo>
                  <a:pt x="96207" y="3908"/>
                  <a:pt x="92298" y="0"/>
                  <a:pt x="87461" y="0"/>
                </a:cubicBezTo>
                <a:lnTo>
                  <a:pt x="78714" y="0"/>
                </a:lnTo>
                <a:close/>
                <a:moveTo>
                  <a:pt x="52476" y="58899"/>
                </a:moveTo>
                <a:lnTo>
                  <a:pt x="52476" y="17492"/>
                </a:lnTo>
                <a:lnTo>
                  <a:pt x="69968" y="17492"/>
                </a:lnTo>
                <a:lnTo>
                  <a:pt x="69968" y="58899"/>
                </a:lnTo>
                <a:cubicBezTo>
                  <a:pt x="69968" y="61933"/>
                  <a:pt x="70761" y="64939"/>
                  <a:pt x="72264" y="67591"/>
                </a:cubicBezTo>
                <a:lnTo>
                  <a:pt x="83634" y="87461"/>
                </a:lnTo>
                <a:lnTo>
                  <a:pt x="38811" y="87461"/>
                </a:lnTo>
                <a:lnTo>
                  <a:pt x="50180" y="67591"/>
                </a:lnTo>
                <a:cubicBezTo>
                  <a:pt x="51684" y="64939"/>
                  <a:pt x="52476" y="61960"/>
                  <a:pt x="52476" y="58899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2" name="Text 40"/>
          <p:cNvSpPr/>
          <p:nvPr/>
        </p:nvSpPr>
        <p:spPr>
          <a:xfrm>
            <a:off x="4646410" y="4303059"/>
            <a:ext cx="313983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Mechanism (b)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4471489" y="4547948"/>
            <a:ext cx="3314755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Increased internal solutes → pH changes → damage to proteins and nucleic acids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366536" y="5142680"/>
            <a:ext cx="3454692" cy="874605"/>
          </a:xfrm>
          <a:custGeom>
            <a:avLst/>
            <a:gdLst/>
            <a:ahLst/>
            <a:cxnLst/>
            <a:rect l="l" t="t" r="r" b="b"/>
            <a:pathLst>
              <a:path w="3454692" h="874605">
                <a:moveTo>
                  <a:pt x="69968" y="0"/>
                </a:moveTo>
                <a:lnTo>
                  <a:pt x="3384723" y="0"/>
                </a:lnTo>
                <a:cubicBezTo>
                  <a:pt x="3423366" y="0"/>
                  <a:pt x="3454692" y="31326"/>
                  <a:pt x="3454692" y="69968"/>
                </a:cubicBezTo>
                <a:lnTo>
                  <a:pt x="3454692" y="804637"/>
                </a:lnTo>
                <a:cubicBezTo>
                  <a:pt x="3454692" y="843280"/>
                  <a:pt x="3423366" y="874605"/>
                  <a:pt x="3384723" y="874605"/>
                </a:cubicBezTo>
                <a:lnTo>
                  <a:pt x="69968" y="874605"/>
                </a:lnTo>
                <a:cubicBezTo>
                  <a:pt x="31352" y="874605"/>
                  <a:pt x="0" y="843254"/>
                  <a:pt x="0" y="804637"/>
                </a:cubicBezTo>
                <a:lnTo>
                  <a:pt x="0" y="69968"/>
                </a:lnTo>
                <a:cubicBezTo>
                  <a:pt x="0" y="31352"/>
                  <a:pt x="31352" y="0"/>
                  <a:pt x="69968" y="0"/>
                </a:cubicBezTo>
                <a:close/>
              </a:path>
            </a:pathLst>
          </a:custGeom>
          <a:solidFill>
            <a:srgbClr val="0EA5E9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5" name="Shape 43"/>
          <p:cNvSpPr/>
          <p:nvPr/>
        </p:nvSpPr>
        <p:spPr>
          <a:xfrm>
            <a:off x="4497727" y="5282617"/>
            <a:ext cx="122445" cy="139937"/>
          </a:xfrm>
          <a:custGeom>
            <a:avLst/>
            <a:gdLst/>
            <a:ahLst/>
            <a:cxnLst/>
            <a:rect l="l" t="t" r="r" b="b"/>
            <a:pathLst>
              <a:path w="122445" h="139937">
                <a:moveTo>
                  <a:pt x="78714" y="0"/>
                </a:moveTo>
                <a:lnTo>
                  <a:pt x="34984" y="0"/>
                </a:lnTo>
                <a:cubicBezTo>
                  <a:pt x="30147" y="0"/>
                  <a:pt x="26238" y="3908"/>
                  <a:pt x="26238" y="8746"/>
                </a:cubicBezTo>
                <a:cubicBezTo>
                  <a:pt x="26238" y="13584"/>
                  <a:pt x="30147" y="17492"/>
                  <a:pt x="34984" y="17492"/>
                </a:cubicBezTo>
                <a:lnTo>
                  <a:pt x="34984" y="58899"/>
                </a:lnTo>
                <a:lnTo>
                  <a:pt x="2050" y="116514"/>
                </a:lnTo>
                <a:cubicBezTo>
                  <a:pt x="711" y="118892"/>
                  <a:pt x="0" y="121543"/>
                  <a:pt x="0" y="124276"/>
                </a:cubicBezTo>
                <a:cubicBezTo>
                  <a:pt x="0" y="132940"/>
                  <a:pt x="6997" y="139937"/>
                  <a:pt x="15661" y="139937"/>
                </a:cubicBezTo>
                <a:lnTo>
                  <a:pt x="106784" y="139937"/>
                </a:lnTo>
                <a:cubicBezTo>
                  <a:pt x="115421" y="139937"/>
                  <a:pt x="122445" y="132940"/>
                  <a:pt x="122445" y="124276"/>
                </a:cubicBezTo>
                <a:cubicBezTo>
                  <a:pt x="122445" y="121543"/>
                  <a:pt x="121734" y="118864"/>
                  <a:pt x="120395" y="116514"/>
                </a:cubicBezTo>
                <a:lnTo>
                  <a:pt x="87461" y="58899"/>
                </a:lnTo>
                <a:lnTo>
                  <a:pt x="87461" y="17492"/>
                </a:lnTo>
                <a:cubicBezTo>
                  <a:pt x="92298" y="17492"/>
                  <a:pt x="96207" y="13584"/>
                  <a:pt x="96207" y="8746"/>
                </a:cubicBezTo>
                <a:cubicBezTo>
                  <a:pt x="96207" y="3908"/>
                  <a:pt x="92298" y="0"/>
                  <a:pt x="87461" y="0"/>
                </a:cubicBezTo>
                <a:lnTo>
                  <a:pt x="78714" y="0"/>
                </a:lnTo>
                <a:close/>
                <a:moveTo>
                  <a:pt x="52476" y="58899"/>
                </a:moveTo>
                <a:lnTo>
                  <a:pt x="52476" y="17492"/>
                </a:lnTo>
                <a:lnTo>
                  <a:pt x="69968" y="17492"/>
                </a:lnTo>
                <a:lnTo>
                  <a:pt x="69968" y="58899"/>
                </a:lnTo>
                <a:cubicBezTo>
                  <a:pt x="69968" y="61933"/>
                  <a:pt x="70761" y="64939"/>
                  <a:pt x="72264" y="67591"/>
                </a:cubicBezTo>
                <a:lnTo>
                  <a:pt x="83634" y="87461"/>
                </a:lnTo>
                <a:lnTo>
                  <a:pt x="38811" y="87461"/>
                </a:lnTo>
                <a:lnTo>
                  <a:pt x="50180" y="67591"/>
                </a:lnTo>
                <a:cubicBezTo>
                  <a:pt x="51684" y="64939"/>
                  <a:pt x="52476" y="61960"/>
                  <a:pt x="52476" y="58899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6" name="Text 44"/>
          <p:cNvSpPr/>
          <p:nvPr/>
        </p:nvSpPr>
        <p:spPr>
          <a:xfrm>
            <a:off x="4646410" y="5247633"/>
            <a:ext cx="313983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Mechanism (c)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4471489" y="5492522"/>
            <a:ext cx="3314755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Gas bubbles</a:t>
            </a: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during thawing cause mechanical damage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103356" y="1416861"/>
            <a:ext cx="3734565" cy="4740362"/>
          </a:xfrm>
          <a:custGeom>
            <a:avLst/>
            <a:gdLst/>
            <a:ahLst/>
            <a:cxnLst/>
            <a:rect l="l" t="t" r="r" b="b"/>
            <a:pathLst>
              <a:path w="3734565" h="4740362">
                <a:moveTo>
                  <a:pt x="34984" y="0"/>
                </a:moveTo>
                <a:lnTo>
                  <a:pt x="3699581" y="0"/>
                </a:lnTo>
                <a:cubicBezTo>
                  <a:pt x="3718902" y="0"/>
                  <a:pt x="3734565" y="15663"/>
                  <a:pt x="3734565" y="34984"/>
                </a:cubicBezTo>
                <a:lnTo>
                  <a:pt x="3734565" y="4635420"/>
                </a:lnTo>
                <a:cubicBezTo>
                  <a:pt x="3734565" y="4693378"/>
                  <a:pt x="3687581" y="4740362"/>
                  <a:pt x="3629624" y="4740362"/>
                </a:cubicBezTo>
                <a:lnTo>
                  <a:pt x="104941" y="4740362"/>
                </a:lnTo>
                <a:cubicBezTo>
                  <a:pt x="46984" y="4740362"/>
                  <a:pt x="0" y="4693378"/>
                  <a:pt x="0" y="4635420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31191" dist="87461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49" name="Shape 47"/>
          <p:cNvSpPr/>
          <p:nvPr/>
        </p:nvSpPr>
        <p:spPr>
          <a:xfrm>
            <a:off x="8103356" y="1416861"/>
            <a:ext cx="3734565" cy="34984"/>
          </a:xfrm>
          <a:custGeom>
            <a:avLst/>
            <a:gdLst/>
            <a:ahLst/>
            <a:cxnLst/>
            <a:rect l="l" t="t" r="r" b="b"/>
            <a:pathLst>
              <a:path w="3734565" h="34984">
                <a:moveTo>
                  <a:pt x="34984" y="0"/>
                </a:moveTo>
                <a:lnTo>
                  <a:pt x="3699581" y="0"/>
                </a:lnTo>
                <a:cubicBezTo>
                  <a:pt x="3718902" y="0"/>
                  <a:pt x="3734565" y="15663"/>
                  <a:pt x="3734565" y="34984"/>
                </a:cubicBezTo>
                <a:lnTo>
                  <a:pt x="3734565" y="34984"/>
                </a:lnTo>
                <a:lnTo>
                  <a:pt x="0" y="34984"/>
                </a:ln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0" name="Shape 48"/>
          <p:cNvSpPr/>
          <p:nvPr/>
        </p:nvSpPr>
        <p:spPr>
          <a:xfrm>
            <a:off x="9437471" y="1574290"/>
            <a:ext cx="1067019" cy="279874"/>
          </a:xfrm>
          <a:custGeom>
            <a:avLst/>
            <a:gdLst/>
            <a:ahLst/>
            <a:cxnLst/>
            <a:rect l="l" t="t" r="r" b="b"/>
            <a:pathLst>
              <a:path w="1067019" h="279874">
                <a:moveTo>
                  <a:pt x="139937" y="0"/>
                </a:moveTo>
                <a:lnTo>
                  <a:pt x="927082" y="0"/>
                </a:lnTo>
                <a:cubicBezTo>
                  <a:pt x="1004367" y="0"/>
                  <a:pt x="1067019" y="62652"/>
                  <a:pt x="1067019" y="139937"/>
                </a:cubicBezTo>
                <a:lnTo>
                  <a:pt x="1067019" y="139937"/>
                </a:lnTo>
                <a:cubicBezTo>
                  <a:pt x="1067019" y="217222"/>
                  <a:pt x="1004367" y="279874"/>
                  <a:pt x="927082" y="279874"/>
                </a:cubicBezTo>
                <a:lnTo>
                  <a:pt x="139937" y="279874"/>
                </a:lnTo>
                <a:cubicBezTo>
                  <a:pt x="62704" y="279874"/>
                  <a:pt x="0" y="217170"/>
                  <a:pt x="0" y="139937"/>
                </a:cubicBezTo>
                <a:lnTo>
                  <a:pt x="0" y="139937"/>
                </a:lnTo>
                <a:cubicBezTo>
                  <a:pt x="0" y="62704"/>
                  <a:pt x="62704" y="0"/>
                  <a:pt x="139937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1" name="Text 49"/>
          <p:cNvSpPr/>
          <p:nvPr/>
        </p:nvSpPr>
        <p:spPr>
          <a:xfrm>
            <a:off x="9402487" y="1574290"/>
            <a:ext cx="1136987" cy="279874"/>
          </a:xfrm>
          <a:prstGeom prst="rect">
            <a:avLst/>
          </a:prstGeom>
          <a:noFill/>
          <a:ln/>
        </p:spPr>
        <p:txBody>
          <a:bodyPr wrap="square" lIns="139937" tIns="34984" rIns="139937" bIns="34984" rtlCol="0" anchor="ctr"/>
          <a:lstStyle/>
          <a:p>
            <a:pPr algn="ctr">
              <a:lnSpc>
                <a:spcPct val="130000"/>
              </a:lnSpc>
            </a:pPr>
            <a:r>
              <a:rPr lang="en-US" sz="110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ULTRA-FAST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8199563" y="1924132"/>
            <a:ext cx="3542152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77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Liquid Nitrogen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8208309" y="2204006"/>
            <a:ext cx="3524660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2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-196°C (Cryogenic)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8243293" y="2518864"/>
            <a:ext cx="3454692" cy="874605"/>
          </a:xfrm>
          <a:custGeom>
            <a:avLst/>
            <a:gdLst/>
            <a:ahLst/>
            <a:cxnLst/>
            <a:rect l="l" t="t" r="r" b="b"/>
            <a:pathLst>
              <a:path w="3454692" h="874605">
                <a:moveTo>
                  <a:pt x="69968" y="0"/>
                </a:moveTo>
                <a:lnTo>
                  <a:pt x="3384723" y="0"/>
                </a:lnTo>
                <a:cubicBezTo>
                  <a:pt x="3423366" y="0"/>
                  <a:pt x="3454692" y="31326"/>
                  <a:pt x="3454692" y="69968"/>
                </a:cubicBezTo>
                <a:lnTo>
                  <a:pt x="3454692" y="804637"/>
                </a:lnTo>
                <a:cubicBezTo>
                  <a:pt x="3454692" y="843280"/>
                  <a:pt x="3423366" y="874605"/>
                  <a:pt x="3384723" y="874605"/>
                </a:cubicBezTo>
                <a:lnTo>
                  <a:pt x="69968" y="874605"/>
                </a:lnTo>
                <a:cubicBezTo>
                  <a:pt x="31352" y="874605"/>
                  <a:pt x="0" y="843254"/>
                  <a:pt x="0" y="804637"/>
                </a:cubicBezTo>
                <a:lnTo>
                  <a:pt x="0" y="69968"/>
                </a:lnTo>
                <a:cubicBezTo>
                  <a:pt x="0" y="31352"/>
                  <a:pt x="31352" y="0"/>
                  <a:pt x="69968" y="0"/>
                </a:cubicBezTo>
                <a:close/>
              </a:path>
            </a:pathLst>
          </a:custGeom>
          <a:solidFill>
            <a:srgbClr val="0F766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5" name="Shape 53"/>
          <p:cNvSpPr/>
          <p:nvPr/>
        </p:nvSpPr>
        <p:spPr>
          <a:xfrm>
            <a:off x="8365738" y="2658801"/>
            <a:ext cx="139937" cy="139937"/>
          </a:xfrm>
          <a:custGeom>
            <a:avLst/>
            <a:gdLst/>
            <a:ahLst/>
            <a:cxnLst/>
            <a:rect l="l" t="t" r="r" b="b"/>
            <a:pathLst>
              <a:path w="139937" h="139937">
                <a:moveTo>
                  <a:pt x="78769" y="0"/>
                </a:moveTo>
                <a:cubicBezTo>
                  <a:pt x="78769" y="-4838"/>
                  <a:pt x="74861" y="-8746"/>
                  <a:pt x="70023" y="-8746"/>
                </a:cubicBezTo>
                <a:cubicBezTo>
                  <a:pt x="65185" y="-8746"/>
                  <a:pt x="61277" y="-4838"/>
                  <a:pt x="61277" y="0"/>
                </a:cubicBezTo>
                <a:lnTo>
                  <a:pt x="61277" y="16973"/>
                </a:lnTo>
                <a:lnTo>
                  <a:pt x="57177" y="12873"/>
                </a:lnTo>
                <a:cubicBezTo>
                  <a:pt x="54608" y="10304"/>
                  <a:pt x="50454" y="10304"/>
                  <a:pt x="47912" y="12873"/>
                </a:cubicBezTo>
                <a:cubicBezTo>
                  <a:pt x="45370" y="15442"/>
                  <a:pt x="45343" y="19597"/>
                  <a:pt x="47912" y="22138"/>
                </a:cubicBezTo>
                <a:lnTo>
                  <a:pt x="61304" y="35531"/>
                </a:lnTo>
                <a:lnTo>
                  <a:pt x="61304" y="54827"/>
                </a:lnTo>
                <a:lnTo>
                  <a:pt x="44578" y="45179"/>
                </a:lnTo>
                <a:lnTo>
                  <a:pt x="39685" y="26894"/>
                </a:lnTo>
                <a:cubicBezTo>
                  <a:pt x="38756" y="23396"/>
                  <a:pt x="35148" y="21319"/>
                  <a:pt x="31650" y="22248"/>
                </a:cubicBezTo>
                <a:cubicBezTo>
                  <a:pt x="28151" y="23177"/>
                  <a:pt x="26047" y="26785"/>
                  <a:pt x="26976" y="30283"/>
                </a:cubicBezTo>
                <a:lnTo>
                  <a:pt x="28479" y="35886"/>
                </a:lnTo>
                <a:lnTo>
                  <a:pt x="13802" y="27413"/>
                </a:lnTo>
                <a:cubicBezTo>
                  <a:pt x="9621" y="25008"/>
                  <a:pt x="4264" y="26429"/>
                  <a:pt x="1859" y="30611"/>
                </a:cubicBezTo>
                <a:cubicBezTo>
                  <a:pt x="-547" y="34793"/>
                  <a:pt x="875" y="40150"/>
                  <a:pt x="5056" y="42555"/>
                </a:cubicBezTo>
                <a:lnTo>
                  <a:pt x="19733" y="51028"/>
                </a:lnTo>
                <a:lnTo>
                  <a:pt x="14130" y="52531"/>
                </a:lnTo>
                <a:cubicBezTo>
                  <a:pt x="10632" y="53460"/>
                  <a:pt x="8555" y="57068"/>
                  <a:pt x="9484" y="60566"/>
                </a:cubicBezTo>
                <a:cubicBezTo>
                  <a:pt x="10413" y="64065"/>
                  <a:pt x="14021" y="66142"/>
                  <a:pt x="17519" y="65213"/>
                </a:cubicBezTo>
                <a:lnTo>
                  <a:pt x="35804" y="60320"/>
                </a:lnTo>
                <a:lnTo>
                  <a:pt x="52531" y="69968"/>
                </a:lnTo>
                <a:lnTo>
                  <a:pt x="35804" y="79616"/>
                </a:lnTo>
                <a:lnTo>
                  <a:pt x="17519" y="74724"/>
                </a:lnTo>
                <a:cubicBezTo>
                  <a:pt x="14021" y="73795"/>
                  <a:pt x="10413" y="75872"/>
                  <a:pt x="9484" y="79370"/>
                </a:cubicBezTo>
                <a:cubicBezTo>
                  <a:pt x="8555" y="82869"/>
                  <a:pt x="10632" y="86477"/>
                  <a:pt x="14130" y="87406"/>
                </a:cubicBezTo>
                <a:lnTo>
                  <a:pt x="19733" y="88909"/>
                </a:lnTo>
                <a:lnTo>
                  <a:pt x="5056" y="97382"/>
                </a:lnTo>
                <a:cubicBezTo>
                  <a:pt x="875" y="99787"/>
                  <a:pt x="-547" y="105144"/>
                  <a:pt x="1859" y="109326"/>
                </a:cubicBezTo>
                <a:cubicBezTo>
                  <a:pt x="4264" y="113507"/>
                  <a:pt x="9621" y="114956"/>
                  <a:pt x="13802" y="112523"/>
                </a:cubicBezTo>
                <a:lnTo>
                  <a:pt x="28479" y="104051"/>
                </a:lnTo>
                <a:lnTo>
                  <a:pt x="26976" y="109654"/>
                </a:lnTo>
                <a:cubicBezTo>
                  <a:pt x="26047" y="113152"/>
                  <a:pt x="28124" y="116760"/>
                  <a:pt x="31622" y="117689"/>
                </a:cubicBezTo>
                <a:cubicBezTo>
                  <a:pt x="35121" y="118618"/>
                  <a:pt x="38729" y="116541"/>
                  <a:pt x="39658" y="113043"/>
                </a:cubicBezTo>
                <a:lnTo>
                  <a:pt x="44550" y="94758"/>
                </a:lnTo>
                <a:lnTo>
                  <a:pt x="61277" y="85110"/>
                </a:lnTo>
                <a:lnTo>
                  <a:pt x="61277" y="104406"/>
                </a:lnTo>
                <a:lnTo>
                  <a:pt x="47885" y="117798"/>
                </a:lnTo>
                <a:cubicBezTo>
                  <a:pt x="45315" y="120368"/>
                  <a:pt x="45315" y="124522"/>
                  <a:pt x="47885" y="127064"/>
                </a:cubicBezTo>
                <a:cubicBezTo>
                  <a:pt x="50454" y="129606"/>
                  <a:pt x="54608" y="129633"/>
                  <a:pt x="57150" y="127064"/>
                </a:cubicBezTo>
                <a:lnTo>
                  <a:pt x="61250" y="122964"/>
                </a:lnTo>
                <a:lnTo>
                  <a:pt x="61250" y="139937"/>
                </a:lnTo>
                <a:cubicBezTo>
                  <a:pt x="61250" y="144775"/>
                  <a:pt x="65158" y="148683"/>
                  <a:pt x="69996" y="148683"/>
                </a:cubicBezTo>
                <a:cubicBezTo>
                  <a:pt x="74833" y="148683"/>
                  <a:pt x="78742" y="144775"/>
                  <a:pt x="78742" y="139937"/>
                </a:cubicBezTo>
                <a:lnTo>
                  <a:pt x="78742" y="122964"/>
                </a:lnTo>
                <a:lnTo>
                  <a:pt x="82842" y="127064"/>
                </a:lnTo>
                <a:cubicBezTo>
                  <a:pt x="85411" y="129633"/>
                  <a:pt x="89565" y="129633"/>
                  <a:pt x="92107" y="127064"/>
                </a:cubicBezTo>
                <a:cubicBezTo>
                  <a:pt x="94649" y="124495"/>
                  <a:pt x="94676" y="120340"/>
                  <a:pt x="92107" y="117798"/>
                </a:cubicBezTo>
                <a:lnTo>
                  <a:pt x="78714" y="104406"/>
                </a:lnTo>
                <a:lnTo>
                  <a:pt x="78714" y="85110"/>
                </a:lnTo>
                <a:lnTo>
                  <a:pt x="95441" y="94758"/>
                </a:lnTo>
                <a:lnTo>
                  <a:pt x="100334" y="113043"/>
                </a:lnTo>
                <a:cubicBezTo>
                  <a:pt x="101263" y="116541"/>
                  <a:pt x="104871" y="118618"/>
                  <a:pt x="108369" y="117689"/>
                </a:cubicBezTo>
                <a:cubicBezTo>
                  <a:pt x="111868" y="116760"/>
                  <a:pt x="113945" y="113152"/>
                  <a:pt x="113015" y="109654"/>
                </a:cubicBezTo>
                <a:lnTo>
                  <a:pt x="111512" y="104051"/>
                </a:lnTo>
                <a:lnTo>
                  <a:pt x="126189" y="112523"/>
                </a:lnTo>
                <a:cubicBezTo>
                  <a:pt x="130371" y="114929"/>
                  <a:pt x="135728" y="113507"/>
                  <a:pt x="138133" y="109326"/>
                </a:cubicBezTo>
                <a:cubicBezTo>
                  <a:pt x="140538" y="105144"/>
                  <a:pt x="139117" y="99787"/>
                  <a:pt x="134935" y="97382"/>
                </a:cubicBezTo>
                <a:lnTo>
                  <a:pt x="120258" y="88909"/>
                </a:lnTo>
                <a:lnTo>
                  <a:pt x="125861" y="87406"/>
                </a:lnTo>
                <a:cubicBezTo>
                  <a:pt x="129360" y="86477"/>
                  <a:pt x="131437" y="82869"/>
                  <a:pt x="130508" y="79370"/>
                </a:cubicBezTo>
                <a:cubicBezTo>
                  <a:pt x="129578" y="75872"/>
                  <a:pt x="125971" y="73795"/>
                  <a:pt x="122472" y="74724"/>
                </a:cubicBezTo>
                <a:lnTo>
                  <a:pt x="104187" y="79616"/>
                </a:lnTo>
                <a:lnTo>
                  <a:pt x="87461" y="69968"/>
                </a:lnTo>
                <a:lnTo>
                  <a:pt x="104187" y="60320"/>
                </a:lnTo>
                <a:lnTo>
                  <a:pt x="122472" y="65213"/>
                </a:lnTo>
                <a:cubicBezTo>
                  <a:pt x="125971" y="66142"/>
                  <a:pt x="129578" y="64065"/>
                  <a:pt x="130508" y="60566"/>
                </a:cubicBezTo>
                <a:cubicBezTo>
                  <a:pt x="131437" y="57068"/>
                  <a:pt x="129360" y="53460"/>
                  <a:pt x="125861" y="52531"/>
                </a:cubicBezTo>
                <a:lnTo>
                  <a:pt x="120258" y="51028"/>
                </a:lnTo>
                <a:lnTo>
                  <a:pt x="134935" y="42555"/>
                </a:lnTo>
                <a:cubicBezTo>
                  <a:pt x="139117" y="40150"/>
                  <a:pt x="140565" y="34793"/>
                  <a:pt x="138133" y="30611"/>
                </a:cubicBezTo>
                <a:cubicBezTo>
                  <a:pt x="135701" y="26429"/>
                  <a:pt x="130371" y="25008"/>
                  <a:pt x="126189" y="27413"/>
                </a:cubicBezTo>
                <a:lnTo>
                  <a:pt x="111512" y="35886"/>
                </a:lnTo>
                <a:lnTo>
                  <a:pt x="113015" y="30283"/>
                </a:lnTo>
                <a:cubicBezTo>
                  <a:pt x="113945" y="26785"/>
                  <a:pt x="111868" y="23177"/>
                  <a:pt x="108369" y="22248"/>
                </a:cubicBezTo>
                <a:cubicBezTo>
                  <a:pt x="104871" y="21319"/>
                  <a:pt x="101263" y="23396"/>
                  <a:pt x="100334" y="26894"/>
                </a:cubicBezTo>
                <a:lnTo>
                  <a:pt x="95441" y="45179"/>
                </a:lnTo>
                <a:lnTo>
                  <a:pt x="78714" y="54827"/>
                </a:lnTo>
                <a:lnTo>
                  <a:pt x="78714" y="35531"/>
                </a:lnTo>
                <a:lnTo>
                  <a:pt x="92107" y="22138"/>
                </a:lnTo>
                <a:cubicBezTo>
                  <a:pt x="94676" y="19569"/>
                  <a:pt x="94676" y="15415"/>
                  <a:pt x="92107" y="12873"/>
                </a:cubicBezTo>
                <a:cubicBezTo>
                  <a:pt x="89538" y="10331"/>
                  <a:pt x="85383" y="10304"/>
                  <a:pt x="82842" y="12873"/>
                </a:cubicBezTo>
                <a:lnTo>
                  <a:pt x="78742" y="16973"/>
                </a:lnTo>
                <a:lnTo>
                  <a:pt x="78742" y="0"/>
                </a:ln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6" name="Text 54"/>
          <p:cNvSpPr/>
          <p:nvPr/>
        </p:nvSpPr>
        <p:spPr>
          <a:xfrm>
            <a:off x="8523167" y="2623816"/>
            <a:ext cx="313983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Crystal Formation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348246" y="2868706"/>
            <a:ext cx="3314755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Water freezes to form a </a:t>
            </a:r>
            <a:r>
              <a:rPr lang="en-US" sz="1102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glass-like substance</a:t>
            </a: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—damaging intracellular ice crystals are reduced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8243293" y="3463438"/>
            <a:ext cx="3454692" cy="874605"/>
          </a:xfrm>
          <a:custGeom>
            <a:avLst/>
            <a:gdLst/>
            <a:ahLst/>
            <a:cxnLst/>
            <a:rect l="l" t="t" r="r" b="b"/>
            <a:pathLst>
              <a:path w="3454692" h="874605">
                <a:moveTo>
                  <a:pt x="69968" y="0"/>
                </a:moveTo>
                <a:lnTo>
                  <a:pt x="3384723" y="0"/>
                </a:lnTo>
                <a:cubicBezTo>
                  <a:pt x="3423366" y="0"/>
                  <a:pt x="3454692" y="31326"/>
                  <a:pt x="3454692" y="69968"/>
                </a:cubicBezTo>
                <a:lnTo>
                  <a:pt x="3454692" y="804637"/>
                </a:lnTo>
                <a:cubicBezTo>
                  <a:pt x="3454692" y="843280"/>
                  <a:pt x="3423366" y="874605"/>
                  <a:pt x="3384723" y="874605"/>
                </a:cubicBezTo>
                <a:lnTo>
                  <a:pt x="69968" y="874605"/>
                </a:lnTo>
                <a:cubicBezTo>
                  <a:pt x="31352" y="874605"/>
                  <a:pt x="0" y="843254"/>
                  <a:pt x="0" y="804637"/>
                </a:cubicBezTo>
                <a:lnTo>
                  <a:pt x="0" y="69968"/>
                </a:lnTo>
                <a:cubicBezTo>
                  <a:pt x="0" y="31352"/>
                  <a:pt x="31352" y="0"/>
                  <a:pt x="69968" y="0"/>
                </a:cubicBezTo>
                <a:close/>
              </a:path>
            </a:pathLst>
          </a:custGeom>
          <a:solidFill>
            <a:srgbClr val="0F766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9" name="Shape 57"/>
          <p:cNvSpPr/>
          <p:nvPr/>
        </p:nvSpPr>
        <p:spPr>
          <a:xfrm>
            <a:off x="8365738" y="3603374"/>
            <a:ext cx="139937" cy="139937"/>
          </a:xfrm>
          <a:custGeom>
            <a:avLst/>
            <a:gdLst/>
            <a:ahLst/>
            <a:cxnLst/>
            <a:rect l="l" t="t" r="r" b="b"/>
            <a:pathLst>
              <a:path w="139937" h="139937">
                <a:moveTo>
                  <a:pt x="69968" y="0"/>
                </a:moveTo>
                <a:cubicBezTo>
                  <a:pt x="71226" y="0"/>
                  <a:pt x="72483" y="273"/>
                  <a:pt x="73631" y="793"/>
                </a:cubicBezTo>
                <a:lnTo>
                  <a:pt x="125123" y="22630"/>
                </a:lnTo>
                <a:cubicBezTo>
                  <a:pt x="131136" y="25172"/>
                  <a:pt x="135619" y="31103"/>
                  <a:pt x="135591" y="38264"/>
                </a:cubicBezTo>
                <a:cubicBezTo>
                  <a:pt x="135455" y="65377"/>
                  <a:pt x="124303" y="114983"/>
                  <a:pt x="77211" y="137532"/>
                </a:cubicBezTo>
                <a:cubicBezTo>
                  <a:pt x="72647" y="139718"/>
                  <a:pt x="67345" y="139718"/>
                  <a:pt x="62780" y="137532"/>
                </a:cubicBezTo>
                <a:cubicBezTo>
                  <a:pt x="15661" y="114983"/>
                  <a:pt x="4537" y="65377"/>
                  <a:pt x="4400" y="38264"/>
                </a:cubicBezTo>
                <a:cubicBezTo>
                  <a:pt x="4373" y="31103"/>
                  <a:pt x="8855" y="25172"/>
                  <a:pt x="14868" y="22630"/>
                </a:cubicBezTo>
                <a:lnTo>
                  <a:pt x="66333" y="793"/>
                </a:lnTo>
                <a:cubicBezTo>
                  <a:pt x="67481" y="273"/>
                  <a:pt x="68711" y="0"/>
                  <a:pt x="69968" y="0"/>
                </a:cubicBezTo>
                <a:close/>
                <a:moveTo>
                  <a:pt x="69968" y="18257"/>
                </a:moveTo>
                <a:lnTo>
                  <a:pt x="69968" y="121597"/>
                </a:lnTo>
                <a:cubicBezTo>
                  <a:pt x="107686" y="103340"/>
                  <a:pt x="117826" y="62890"/>
                  <a:pt x="118072" y="38674"/>
                </a:cubicBezTo>
                <a:lnTo>
                  <a:pt x="69968" y="18285"/>
                </a:lnTo>
                <a:lnTo>
                  <a:pt x="69968" y="18285"/>
                </a:ln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0" name="Text 58"/>
          <p:cNvSpPr/>
          <p:nvPr/>
        </p:nvSpPr>
        <p:spPr>
          <a:xfrm>
            <a:off x="8523167" y="3568390"/>
            <a:ext cx="313983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 Damage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8348246" y="3813280"/>
            <a:ext cx="3314755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Cell damage is minimized</a:t>
            </a: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—most injury occurs during thawing rather than freezing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8243293" y="4408011"/>
            <a:ext cx="3454692" cy="874605"/>
          </a:xfrm>
          <a:custGeom>
            <a:avLst/>
            <a:gdLst/>
            <a:ahLst/>
            <a:cxnLst/>
            <a:rect l="l" t="t" r="r" b="b"/>
            <a:pathLst>
              <a:path w="3454692" h="874605">
                <a:moveTo>
                  <a:pt x="69968" y="0"/>
                </a:moveTo>
                <a:lnTo>
                  <a:pt x="3384723" y="0"/>
                </a:lnTo>
                <a:cubicBezTo>
                  <a:pt x="3423366" y="0"/>
                  <a:pt x="3454692" y="31326"/>
                  <a:pt x="3454692" y="69968"/>
                </a:cubicBezTo>
                <a:lnTo>
                  <a:pt x="3454692" y="804637"/>
                </a:lnTo>
                <a:cubicBezTo>
                  <a:pt x="3454692" y="843280"/>
                  <a:pt x="3423366" y="874605"/>
                  <a:pt x="3384723" y="874605"/>
                </a:cubicBezTo>
                <a:lnTo>
                  <a:pt x="69968" y="874605"/>
                </a:lnTo>
                <a:cubicBezTo>
                  <a:pt x="31352" y="874605"/>
                  <a:pt x="0" y="843254"/>
                  <a:pt x="0" y="804637"/>
                </a:cubicBezTo>
                <a:lnTo>
                  <a:pt x="0" y="69968"/>
                </a:lnTo>
                <a:cubicBezTo>
                  <a:pt x="0" y="31352"/>
                  <a:pt x="31352" y="0"/>
                  <a:pt x="69968" y="0"/>
                </a:cubicBezTo>
                <a:close/>
              </a:path>
            </a:pathLst>
          </a:custGeom>
          <a:solidFill>
            <a:srgbClr val="0F766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3" name="Shape 61"/>
          <p:cNvSpPr/>
          <p:nvPr/>
        </p:nvSpPr>
        <p:spPr>
          <a:xfrm>
            <a:off x="8365738" y="4547948"/>
            <a:ext cx="139937" cy="139937"/>
          </a:xfrm>
          <a:custGeom>
            <a:avLst/>
            <a:gdLst/>
            <a:ahLst/>
            <a:cxnLst/>
            <a:rect l="l" t="t" r="r" b="b"/>
            <a:pathLst>
              <a:path w="139937" h="139937">
                <a:moveTo>
                  <a:pt x="93637" y="2569"/>
                </a:moveTo>
                <a:cubicBezTo>
                  <a:pt x="90221" y="-847"/>
                  <a:pt x="84673" y="-847"/>
                  <a:pt x="81256" y="2569"/>
                </a:cubicBezTo>
                <a:cubicBezTo>
                  <a:pt x="77840" y="5986"/>
                  <a:pt x="77840" y="11534"/>
                  <a:pt x="81256" y="14950"/>
                </a:cubicBezTo>
                <a:lnTo>
                  <a:pt x="83825" y="17492"/>
                </a:lnTo>
                <a:lnTo>
                  <a:pt x="7680" y="93637"/>
                </a:lnTo>
                <a:cubicBezTo>
                  <a:pt x="2760" y="98557"/>
                  <a:pt x="0" y="105226"/>
                  <a:pt x="0" y="112195"/>
                </a:cubicBezTo>
                <a:lnTo>
                  <a:pt x="0" y="113699"/>
                </a:lnTo>
                <a:cubicBezTo>
                  <a:pt x="0" y="128184"/>
                  <a:pt x="11753" y="139937"/>
                  <a:pt x="26238" y="139937"/>
                </a:cubicBezTo>
                <a:lnTo>
                  <a:pt x="27741" y="139937"/>
                </a:lnTo>
                <a:cubicBezTo>
                  <a:pt x="34711" y="139937"/>
                  <a:pt x="41380" y="137176"/>
                  <a:pt x="46299" y="132257"/>
                </a:cubicBezTo>
                <a:lnTo>
                  <a:pt x="122445" y="56111"/>
                </a:lnTo>
                <a:lnTo>
                  <a:pt x="125014" y="58681"/>
                </a:lnTo>
                <a:cubicBezTo>
                  <a:pt x="128430" y="62097"/>
                  <a:pt x="133979" y="62097"/>
                  <a:pt x="137395" y="58681"/>
                </a:cubicBezTo>
                <a:cubicBezTo>
                  <a:pt x="140811" y="55264"/>
                  <a:pt x="140811" y="49716"/>
                  <a:pt x="137395" y="46299"/>
                </a:cubicBezTo>
                <a:lnTo>
                  <a:pt x="93665" y="2569"/>
                </a:lnTo>
                <a:close/>
                <a:moveTo>
                  <a:pt x="56111" y="69968"/>
                </a:moveTo>
                <a:lnTo>
                  <a:pt x="96207" y="29873"/>
                </a:lnTo>
                <a:lnTo>
                  <a:pt x="110064" y="43730"/>
                </a:lnTo>
                <a:lnTo>
                  <a:pt x="83825" y="69968"/>
                </a:lnTo>
                <a:lnTo>
                  <a:pt x="56084" y="69968"/>
                </a:ln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4" name="Text 62"/>
          <p:cNvSpPr/>
          <p:nvPr/>
        </p:nvSpPr>
        <p:spPr>
          <a:xfrm>
            <a:off x="8523167" y="4512964"/>
            <a:ext cx="313983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Application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8348246" y="4757854"/>
            <a:ext cx="3314755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Used for preserving sensitive biological samples and high-value foods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8243293" y="5387570"/>
            <a:ext cx="3454692" cy="629716"/>
          </a:xfrm>
          <a:custGeom>
            <a:avLst/>
            <a:gdLst/>
            <a:ahLst/>
            <a:cxnLst/>
            <a:rect l="l" t="t" r="r" b="b"/>
            <a:pathLst>
              <a:path w="3454692" h="629716">
                <a:moveTo>
                  <a:pt x="69968" y="0"/>
                </a:moveTo>
                <a:lnTo>
                  <a:pt x="3384724" y="0"/>
                </a:lnTo>
                <a:cubicBezTo>
                  <a:pt x="3423366" y="0"/>
                  <a:pt x="3454692" y="31326"/>
                  <a:pt x="3454692" y="69968"/>
                </a:cubicBezTo>
                <a:lnTo>
                  <a:pt x="3454692" y="559748"/>
                </a:lnTo>
                <a:cubicBezTo>
                  <a:pt x="3454692" y="598390"/>
                  <a:pt x="3423366" y="629716"/>
                  <a:pt x="3384724" y="629716"/>
                </a:cubicBezTo>
                <a:lnTo>
                  <a:pt x="69968" y="629716"/>
                </a:lnTo>
                <a:cubicBezTo>
                  <a:pt x="31326" y="629716"/>
                  <a:pt x="0" y="598390"/>
                  <a:pt x="0" y="559748"/>
                </a:cubicBezTo>
                <a:lnTo>
                  <a:pt x="0" y="69968"/>
                </a:lnTo>
                <a:cubicBezTo>
                  <a:pt x="0" y="31351"/>
                  <a:pt x="31351" y="0"/>
                  <a:pt x="69968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7" name="Shape 65"/>
          <p:cNvSpPr/>
          <p:nvPr/>
        </p:nvSpPr>
        <p:spPr>
          <a:xfrm>
            <a:off x="8365738" y="5523133"/>
            <a:ext cx="139937" cy="139937"/>
          </a:xfrm>
          <a:custGeom>
            <a:avLst/>
            <a:gdLst/>
            <a:ahLst/>
            <a:cxnLst/>
            <a:rect l="l" t="t" r="r" b="b"/>
            <a:pathLst>
              <a:path w="139937" h="139937">
                <a:moveTo>
                  <a:pt x="69968" y="139937"/>
                </a:moveTo>
                <a:cubicBezTo>
                  <a:pt x="108585" y="139937"/>
                  <a:pt x="139937" y="108585"/>
                  <a:pt x="139937" y="69968"/>
                </a:cubicBezTo>
                <a:cubicBezTo>
                  <a:pt x="139937" y="31352"/>
                  <a:pt x="108585" y="0"/>
                  <a:pt x="69968" y="0"/>
                </a:cubicBezTo>
                <a:cubicBezTo>
                  <a:pt x="31352" y="0"/>
                  <a:pt x="0" y="31352"/>
                  <a:pt x="0" y="69968"/>
                </a:cubicBezTo>
                <a:cubicBezTo>
                  <a:pt x="0" y="108585"/>
                  <a:pt x="31352" y="139937"/>
                  <a:pt x="69968" y="139937"/>
                </a:cubicBezTo>
                <a:close/>
                <a:moveTo>
                  <a:pt x="93036" y="58134"/>
                </a:moveTo>
                <a:lnTo>
                  <a:pt x="71171" y="93118"/>
                </a:lnTo>
                <a:cubicBezTo>
                  <a:pt x="70023" y="94949"/>
                  <a:pt x="68055" y="96097"/>
                  <a:pt x="65896" y="96207"/>
                </a:cubicBezTo>
                <a:cubicBezTo>
                  <a:pt x="63737" y="96316"/>
                  <a:pt x="61660" y="95332"/>
                  <a:pt x="60375" y="93583"/>
                </a:cubicBezTo>
                <a:lnTo>
                  <a:pt x="47256" y="76091"/>
                </a:lnTo>
                <a:cubicBezTo>
                  <a:pt x="45070" y="73194"/>
                  <a:pt x="45671" y="69094"/>
                  <a:pt x="48568" y="66907"/>
                </a:cubicBezTo>
                <a:cubicBezTo>
                  <a:pt x="51465" y="64721"/>
                  <a:pt x="55565" y="65322"/>
                  <a:pt x="57751" y="68219"/>
                </a:cubicBezTo>
                <a:lnTo>
                  <a:pt x="65131" y="78059"/>
                </a:lnTo>
                <a:lnTo>
                  <a:pt x="81912" y="51192"/>
                </a:lnTo>
                <a:cubicBezTo>
                  <a:pt x="83825" y="48131"/>
                  <a:pt x="87871" y="47174"/>
                  <a:pt x="90959" y="49115"/>
                </a:cubicBezTo>
                <a:cubicBezTo>
                  <a:pt x="94047" y="51055"/>
                  <a:pt x="94977" y="55073"/>
                  <a:pt x="93036" y="58161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8" name="Text 66"/>
          <p:cNvSpPr/>
          <p:nvPr/>
        </p:nvSpPr>
        <p:spPr>
          <a:xfrm>
            <a:off x="8571352" y="5492522"/>
            <a:ext cx="3091649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Best method</a:t>
            </a:r>
            <a:r>
              <a:rPr lang="en-US" sz="1102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for preserving cell viability and food quality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367334" y="6227191"/>
            <a:ext cx="11474824" cy="629716"/>
          </a:xfrm>
          <a:custGeom>
            <a:avLst/>
            <a:gdLst/>
            <a:ahLst/>
            <a:cxnLst/>
            <a:rect l="l" t="t" r="r" b="b"/>
            <a:pathLst>
              <a:path w="11474824" h="629716">
                <a:moveTo>
                  <a:pt x="34984" y="0"/>
                </a:moveTo>
                <a:lnTo>
                  <a:pt x="11369869" y="0"/>
                </a:lnTo>
                <a:cubicBezTo>
                  <a:pt x="11427834" y="0"/>
                  <a:pt x="11474824" y="46990"/>
                  <a:pt x="11474824" y="104955"/>
                </a:cubicBezTo>
                <a:lnTo>
                  <a:pt x="11474824" y="524761"/>
                </a:lnTo>
                <a:cubicBezTo>
                  <a:pt x="11474824" y="582726"/>
                  <a:pt x="11427834" y="629716"/>
                  <a:pt x="11369869" y="629716"/>
                </a:cubicBezTo>
                <a:lnTo>
                  <a:pt x="34984" y="629716"/>
                </a:lnTo>
                <a:cubicBezTo>
                  <a:pt x="15663" y="629716"/>
                  <a:pt x="0" y="614053"/>
                  <a:pt x="0" y="594732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gradFill flip="none" rotWithShape="1">
            <a:gsLst>
              <a:gs pos="0">
                <a:srgbClr val="0F766E">
                  <a:alpha val="10000"/>
                </a:srgbClr>
              </a:gs>
              <a:gs pos="50000">
                <a:srgbClr val="0EA5E9">
                  <a:alpha val="10000"/>
                </a:srgbClr>
              </a:gs>
              <a:gs pos="100000">
                <a:srgbClr val="F59E0B">
                  <a:alpha val="1000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70" name="Shape 68"/>
          <p:cNvSpPr/>
          <p:nvPr/>
        </p:nvSpPr>
        <p:spPr>
          <a:xfrm>
            <a:off x="367334" y="6227191"/>
            <a:ext cx="34984" cy="629716"/>
          </a:xfrm>
          <a:custGeom>
            <a:avLst/>
            <a:gdLst/>
            <a:ahLst/>
            <a:cxnLst/>
            <a:rect l="l" t="t" r="r" b="b"/>
            <a:pathLst>
              <a:path w="34984" h="629716">
                <a:moveTo>
                  <a:pt x="34984" y="0"/>
                </a:moveTo>
                <a:lnTo>
                  <a:pt x="34984" y="0"/>
                </a:lnTo>
                <a:lnTo>
                  <a:pt x="34984" y="629716"/>
                </a:lnTo>
                <a:lnTo>
                  <a:pt x="34984" y="629716"/>
                </a:lnTo>
                <a:cubicBezTo>
                  <a:pt x="15663" y="629716"/>
                  <a:pt x="0" y="614053"/>
                  <a:pt x="0" y="594732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1" name="Shape 69"/>
          <p:cNvSpPr/>
          <p:nvPr/>
        </p:nvSpPr>
        <p:spPr>
          <a:xfrm>
            <a:off x="524763" y="6362755"/>
            <a:ext cx="104953" cy="139937"/>
          </a:xfrm>
          <a:custGeom>
            <a:avLst/>
            <a:gdLst/>
            <a:ahLst/>
            <a:cxnLst/>
            <a:rect l="l" t="t" r="r" b="b"/>
            <a:pathLst>
              <a:path w="104953" h="139937">
                <a:moveTo>
                  <a:pt x="80054" y="104953"/>
                </a:moveTo>
                <a:cubicBezTo>
                  <a:pt x="82049" y="98858"/>
                  <a:pt x="86039" y="93337"/>
                  <a:pt x="90549" y="88581"/>
                </a:cubicBezTo>
                <a:cubicBezTo>
                  <a:pt x="99486" y="79179"/>
                  <a:pt x="104953" y="66470"/>
                  <a:pt x="104953" y="52476"/>
                </a:cubicBezTo>
                <a:cubicBezTo>
                  <a:pt x="104953" y="23505"/>
                  <a:pt x="81448" y="0"/>
                  <a:pt x="52476" y="0"/>
                </a:cubicBezTo>
                <a:cubicBezTo>
                  <a:pt x="23505" y="0"/>
                  <a:pt x="0" y="23505"/>
                  <a:pt x="0" y="52476"/>
                </a:cubicBezTo>
                <a:cubicBezTo>
                  <a:pt x="0" y="66470"/>
                  <a:pt x="5466" y="79179"/>
                  <a:pt x="14404" y="88581"/>
                </a:cubicBezTo>
                <a:cubicBezTo>
                  <a:pt x="18913" y="93337"/>
                  <a:pt x="22931" y="98858"/>
                  <a:pt x="24899" y="104953"/>
                </a:cubicBezTo>
                <a:lnTo>
                  <a:pt x="80026" y="104953"/>
                </a:lnTo>
                <a:close/>
                <a:moveTo>
                  <a:pt x="78714" y="118072"/>
                </a:moveTo>
                <a:lnTo>
                  <a:pt x="26238" y="118072"/>
                </a:lnTo>
                <a:lnTo>
                  <a:pt x="26238" y="122445"/>
                </a:lnTo>
                <a:cubicBezTo>
                  <a:pt x="26238" y="134525"/>
                  <a:pt x="36023" y="144310"/>
                  <a:pt x="48103" y="144310"/>
                </a:cubicBezTo>
                <a:lnTo>
                  <a:pt x="56849" y="144310"/>
                </a:lnTo>
                <a:cubicBezTo>
                  <a:pt x="68930" y="144310"/>
                  <a:pt x="78714" y="134525"/>
                  <a:pt x="78714" y="122445"/>
                </a:cubicBezTo>
                <a:lnTo>
                  <a:pt x="78714" y="118072"/>
                </a:lnTo>
                <a:close/>
                <a:moveTo>
                  <a:pt x="50290" y="30611"/>
                </a:moveTo>
                <a:cubicBezTo>
                  <a:pt x="39412" y="30611"/>
                  <a:pt x="30611" y="39412"/>
                  <a:pt x="30611" y="50290"/>
                </a:cubicBezTo>
                <a:cubicBezTo>
                  <a:pt x="30611" y="53925"/>
                  <a:pt x="27687" y="56849"/>
                  <a:pt x="24052" y="56849"/>
                </a:cubicBezTo>
                <a:cubicBezTo>
                  <a:pt x="20417" y="56849"/>
                  <a:pt x="17492" y="53925"/>
                  <a:pt x="17492" y="50290"/>
                </a:cubicBezTo>
                <a:cubicBezTo>
                  <a:pt x="17492" y="32169"/>
                  <a:pt x="32169" y="17492"/>
                  <a:pt x="50290" y="17492"/>
                </a:cubicBezTo>
                <a:cubicBezTo>
                  <a:pt x="53925" y="17492"/>
                  <a:pt x="56849" y="20417"/>
                  <a:pt x="56849" y="24052"/>
                </a:cubicBezTo>
                <a:cubicBezTo>
                  <a:pt x="56849" y="27687"/>
                  <a:pt x="53925" y="30611"/>
                  <a:pt x="50290" y="30611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2" name="Text 70"/>
          <p:cNvSpPr/>
          <p:nvPr/>
        </p:nvSpPr>
        <p:spPr>
          <a:xfrm>
            <a:off x="712885" y="6332143"/>
            <a:ext cx="11094289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Summary:</a:t>
            </a:r>
            <a:r>
              <a:rPr lang="en-US" sz="1102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Slow freezing causes lethal damage through solute concentration effects. Fast freezing causes mechanical damage from intracellular crystals. Ultra-fast freezing minimizes damage through glass formation.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SUMMARY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Takeaways &amp; Practical Applications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811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Essential points to remember about low temperature food preservation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524000"/>
            <a:ext cx="5619750" cy="1400175"/>
          </a:xfrm>
          <a:custGeom>
            <a:avLst/>
            <a:gdLst/>
            <a:ahLst/>
            <a:cxnLst/>
            <a:rect l="l" t="t" r="r" b="b"/>
            <a:pathLst>
              <a:path w="5619750" h="1400175">
                <a:moveTo>
                  <a:pt x="38100" y="0"/>
                </a:moveTo>
                <a:lnTo>
                  <a:pt x="5505454" y="0"/>
                </a:lnTo>
                <a:cubicBezTo>
                  <a:pt x="5568536" y="0"/>
                  <a:pt x="5619750" y="51214"/>
                  <a:pt x="5619750" y="114296"/>
                </a:cubicBezTo>
                <a:lnTo>
                  <a:pt x="5619750" y="1285879"/>
                </a:lnTo>
                <a:cubicBezTo>
                  <a:pt x="5619750" y="1348961"/>
                  <a:pt x="5568536" y="1400175"/>
                  <a:pt x="5505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400050" y="1524000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571500" y="1708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740569" y="1841450"/>
            <a:ext cx="119063" cy="190500"/>
          </a:xfrm>
          <a:custGeom>
            <a:avLst/>
            <a:gdLst/>
            <a:ahLst/>
            <a:cxnLst/>
            <a:rect l="l" t="t" r="r" b="b"/>
            <a:pathLst>
              <a:path w="119063" h="190500">
                <a:moveTo>
                  <a:pt x="59531" y="0"/>
                </a:moveTo>
                <a:cubicBezTo>
                  <a:pt x="39812" y="0"/>
                  <a:pt x="23812" y="15999"/>
                  <a:pt x="23812" y="35719"/>
                </a:cubicBezTo>
                <a:lnTo>
                  <a:pt x="23812" y="96999"/>
                </a:lnTo>
                <a:cubicBezTo>
                  <a:pt x="12836" y="106784"/>
                  <a:pt x="5953" y="121072"/>
                  <a:pt x="5953" y="136922"/>
                </a:cubicBezTo>
                <a:cubicBezTo>
                  <a:pt x="5953" y="166501"/>
                  <a:pt x="29952" y="190500"/>
                  <a:pt x="59531" y="190500"/>
                </a:cubicBezTo>
                <a:cubicBezTo>
                  <a:pt x="89111" y="190500"/>
                  <a:pt x="113109" y="166501"/>
                  <a:pt x="113109" y="136922"/>
                </a:cubicBezTo>
                <a:cubicBezTo>
                  <a:pt x="113109" y="121072"/>
                  <a:pt x="106226" y="106784"/>
                  <a:pt x="95250" y="96999"/>
                </a:cubicBezTo>
                <a:lnTo>
                  <a:pt x="95250" y="35719"/>
                </a:lnTo>
                <a:cubicBezTo>
                  <a:pt x="95250" y="15999"/>
                  <a:pt x="79251" y="0"/>
                  <a:pt x="59531" y="0"/>
                </a:cubicBezTo>
                <a:close/>
                <a:moveTo>
                  <a:pt x="83344" y="136922"/>
                </a:moveTo>
                <a:cubicBezTo>
                  <a:pt x="83344" y="150056"/>
                  <a:pt x="72665" y="160734"/>
                  <a:pt x="59531" y="160734"/>
                </a:cubicBezTo>
                <a:cubicBezTo>
                  <a:pt x="46397" y="160734"/>
                  <a:pt x="35719" y="150056"/>
                  <a:pt x="35719" y="136922"/>
                </a:cubicBezTo>
                <a:cubicBezTo>
                  <a:pt x="35719" y="126913"/>
                  <a:pt x="41858" y="118356"/>
                  <a:pt x="50602" y="114858"/>
                </a:cubicBezTo>
                <a:lnTo>
                  <a:pt x="50602" y="80367"/>
                </a:lnTo>
                <a:cubicBezTo>
                  <a:pt x="50602" y="75419"/>
                  <a:pt x="54583" y="71438"/>
                  <a:pt x="59531" y="71438"/>
                </a:cubicBezTo>
                <a:cubicBezTo>
                  <a:pt x="64480" y="71438"/>
                  <a:pt x="68461" y="75419"/>
                  <a:pt x="68461" y="80367"/>
                </a:cubicBezTo>
                <a:lnTo>
                  <a:pt x="68461" y="114858"/>
                </a:lnTo>
                <a:cubicBezTo>
                  <a:pt x="77205" y="118393"/>
                  <a:pt x="83344" y="126950"/>
                  <a:pt x="83344" y="136922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7"/>
          <p:cNvSpPr/>
          <p:nvPr/>
        </p:nvSpPr>
        <p:spPr>
          <a:xfrm>
            <a:off x="1181100" y="1708100"/>
            <a:ext cx="4781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Temperature Effect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81100" y="2051000"/>
            <a:ext cx="47625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 temperatures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slow or stop microbial growth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by reducing enzyme-catalyzed reaction rates. However, freezing does NOT kill all microorganisms.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3035275"/>
            <a:ext cx="5619750" cy="1400175"/>
          </a:xfrm>
          <a:custGeom>
            <a:avLst/>
            <a:gdLst/>
            <a:ahLst/>
            <a:cxnLst/>
            <a:rect l="l" t="t" r="r" b="b"/>
            <a:pathLst>
              <a:path w="5619750" h="1400175">
                <a:moveTo>
                  <a:pt x="38100" y="0"/>
                </a:moveTo>
                <a:lnTo>
                  <a:pt x="5505454" y="0"/>
                </a:lnTo>
                <a:cubicBezTo>
                  <a:pt x="5568536" y="0"/>
                  <a:pt x="5619750" y="51214"/>
                  <a:pt x="5619750" y="114296"/>
                </a:cubicBezTo>
                <a:lnTo>
                  <a:pt x="5619750" y="1285879"/>
                </a:lnTo>
                <a:cubicBezTo>
                  <a:pt x="5619750" y="1348961"/>
                  <a:pt x="5568536" y="1400175"/>
                  <a:pt x="5505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2" name="Shape 10"/>
          <p:cNvSpPr/>
          <p:nvPr/>
        </p:nvSpPr>
        <p:spPr>
          <a:xfrm>
            <a:off x="400050" y="3035275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Shape 11"/>
          <p:cNvSpPr/>
          <p:nvPr/>
        </p:nvSpPr>
        <p:spPr>
          <a:xfrm>
            <a:off x="571500" y="333367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4" name="Shape 12"/>
          <p:cNvSpPr/>
          <p:nvPr/>
        </p:nvSpPr>
        <p:spPr>
          <a:xfrm>
            <a:off x="716756" y="3467026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26057" y="-3683"/>
                </a:moveTo>
                <a:cubicBezTo>
                  <a:pt x="130485" y="-484"/>
                  <a:pt x="132122" y="5321"/>
                  <a:pt x="130113" y="10381"/>
                </a:cubicBezTo>
                <a:lnTo>
                  <a:pt x="100943" y="83344"/>
                </a:lnTo>
                <a:lnTo>
                  <a:pt x="154781" y="83344"/>
                </a:lnTo>
                <a:cubicBezTo>
                  <a:pt x="159804" y="83344"/>
                  <a:pt x="164269" y="86469"/>
                  <a:pt x="165981" y="91194"/>
                </a:cubicBezTo>
                <a:cubicBezTo>
                  <a:pt x="167692" y="95920"/>
                  <a:pt x="166241" y="101203"/>
                  <a:pt x="162409" y="104403"/>
                </a:cubicBezTo>
                <a:lnTo>
                  <a:pt x="55252" y="193700"/>
                </a:lnTo>
                <a:cubicBezTo>
                  <a:pt x="51048" y="197197"/>
                  <a:pt x="45058" y="197383"/>
                  <a:pt x="40630" y="194183"/>
                </a:cubicBezTo>
                <a:cubicBezTo>
                  <a:pt x="36202" y="190984"/>
                  <a:pt x="34565" y="185179"/>
                  <a:pt x="36575" y="180119"/>
                </a:cubicBezTo>
                <a:lnTo>
                  <a:pt x="65745" y="107156"/>
                </a:lnTo>
                <a:lnTo>
                  <a:pt x="11906" y="107156"/>
                </a:lnTo>
                <a:cubicBezTo>
                  <a:pt x="6883" y="107156"/>
                  <a:pt x="2418" y="104031"/>
                  <a:pt x="707" y="99306"/>
                </a:cubicBezTo>
                <a:cubicBezTo>
                  <a:pt x="-1005" y="94580"/>
                  <a:pt x="446" y="89297"/>
                  <a:pt x="4279" y="86097"/>
                </a:cubicBezTo>
                <a:lnTo>
                  <a:pt x="111435" y="-3200"/>
                </a:lnTo>
                <a:cubicBezTo>
                  <a:pt x="115639" y="-6697"/>
                  <a:pt x="121630" y="-6883"/>
                  <a:pt x="126057" y="-3683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5" name="Text 13"/>
          <p:cNvSpPr/>
          <p:nvPr/>
        </p:nvSpPr>
        <p:spPr>
          <a:xfrm>
            <a:off x="1181100" y="3333676"/>
            <a:ext cx="4781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EA5E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Quick Freezing is Better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81100" y="3676576"/>
            <a:ext cx="4762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Quick freezing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(industrial) maintains better food quality than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slow freezing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(home freezers) by forming smaller intracellular ice crystals.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00050" y="4546550"/>
            <a:ext cx="5619750" cy="1400175"/>
          </a:xfrm>
          <a:custGeom>
            <a:avLst/>
            <a:gdLst/>
            <a:ahLst/>
            <a:cxnLst/>
            <a:rect l="l" t="t" r="r" b="b"/>
            <a:pathLst>
              <a:path w="5619750" h="1400175">
                <a:moveTo>
                  <a:pt x="38100" y="0"/>
                </a:moveTo>
                <a:lnTo>
                  <a:pt x="5505454" y="0"/>
                </a:lnTo>
                <a:cubicBezTo>
                  <a:pt x="5568536" y="0"/>
                  <a:pt x="5619750" y="51214"/>
                  <a:pt x="5619750" y="114296"/>
                </a:cubicBezTo>
                <a:lnTo>
                  <a:pt x="5619750" y="1285879"/>
                </a:lnTo>
                <a:cubicBezTo>
                  <a:pt x="5619750" y="1348961"/>
                  <a:pt x="5568536" y="1400175"/>
                  <a:pt x="5505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400050" y="4546550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Shape 17"/>
          <p:cNvSpPr/>
          <p:nvPr/>
        </p:nvSpPr>
        <p:spPr>
          <a:xfrm>
            <a:off x="571500" y="47306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0" name="Shape 18"/>
          <p:cNvSpPr/>
          <p:nvPr/>
        </p:nvSpPr>
        <p:spPr>
          <a:xfrm>
            <a:off x="681038" y="4864001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95250" y="-11906"/>
                </a:moveTo>
                <a:cubicBezTo>
                  <a:pt x="100199" y="-11906"/>
                  <a:pt x="104180" y="-7925"/>
                  <a:pt x="104180" y="-2977"/>
                </a:cubicBezTo>
                <a:lnTo>
                  <a:pt x="104180" y="1116"/>
                </a:lnTo>
                <a:cubicBezTo>
                  <a:pt x="107379" y="1935"/>
                  <a:pt x="110468" y="3200"/>
                  <a:pt x="113407" y="4949"/>
                </a:cubicBezTo>
                <a:lnTo>
                  <a:pt x="115714" y="2604"/>
                </a:lnTo>
                <a:cubicBezTo>
                  <a:pt x="119211" y="-893"/>
                  <a:pt x="124867" y="-893"/>
                  <a:pt x="128327" y="2604"/>
                </a:cubicBezTo>
                <a:cubicBezTo>
                  <a:pt x="131787" y="6102"/>
                  <a:pt x="131825" y="11757"/>
                  <a:pt x="128327" y="15218"/>
                </a:cubicBezTo>
                <a:lnTo>
                  <a:pt x="125983" y="17562"/>
                </a:lnTo>
                <a:cubicBezTo>
                  <a:pt x="127695" y="20464"/>
                  <a:pt x="128960" y="23589"/>
                  <a:pt x="129815" y="26789"/>
                </a:cubicBezTo>
                <a:lnTo>
                  <a:pt x="133908" y="26789"/>
                </a:lnTo>
                <a:cubicBezTo>
                  <a:pt x="138857" y="26789"/>
                  <a:pt x="142838" y="30770"/>
                  <a:pt x="142838" y="35719"/>
                </a:cubicBezTo>
                <a:cubicBezTo>
                  <a:pt x="142838" y="40667"/>
                  <a:pt x="138857" y="44648"/>
                  <a:pt x="133908" y="44648"/>
                </a:cubicBezTo>
                <a:lnTo>
                  <a:pt x="129815" y="44648"/>
                </a:lnTo>
                <a:cubicBezTo>
                  <a:pt x="128997" y="47848"/>
                  <a:pt x="127732" y="50936"/>
                  <a:pt x="125983" y="53876"/>
                </a:cubicBezTo>
                <a:lnTo>
                  <a:pt x="128364" y="56183"/>
                </a:lnTo>
                <a:cubicBezTo>
                  <a:pt x="131862" y="59680"/>
                  <a:pt x="131862" y="65336"/>
                  <a:pt x="128364" y="68796"/>
                </a:cubicBezTo>
                <a:cubicBezTo>
                  <a:pt x="124867" y="72256"/>
                  <a:pt x="119211" y="72293"/>
                  <a:pt x="115751" y="68796"/>
                </a:cubicBezTo>
                <a:lnTo>
                  <a:pt x="114226" y="67270"/>
                </a:lnTo>
                <a:lnTo>
                  <a:pt x="103026" y="78470"/>
                </a:lnTo>
                <a:lnTo>
                  <a:pt x="104552" y="79995"/>
                </a:lnTo>
                <a:cubicBezTo>
                  <a:pt x="108049" y="83493"/>
                  <a:pt x="108049" y="89148"/>
                  <a:pt x="104552" y="92608"/>
                </a:cubicBezTo>
                <a:cubicBezTo>
                  <a:pt x="101054" y="96069"/>
                  <a:pt x="95399" y="96106"/>
                  <a:pt x="91939" y="92608"/>
                </a:cubicBezTo>
                <a:lnTo>
                  <a:pt x="90413" y="91083"/>
                </a:lnTo>
                <a:cubicBezTo>
                  <a:pt x="86692" y="94804"/>
                  <a:pt x="82972" y="98524"/>
                  <a:pt x="79214" y="102282"/>
                </a:cubicBezTo>
                <a:lnTo>
                  <a:pt x="80739" y="103808"/>
                </a:lnTo>
                <a:cubicBezTo>
                  <a:pt x="84237" y="107305"/>
                  <a:pt x="84237" y="112961"/>
                  <a:pt x="80739" y="116421"/>
                </a:cubicBezTo>
                <a:cubicBezTo>
                  <a:pt x="77242" y="119881"/>
                  <a:pt x="71586" y="119918"/>
                  <a:pt x="68126" y="116421"/>
                </a:cubicBezTo>
                <a:lnTo>
                  <a:pt x="65782" y="114077"/>
                </a:lnTo>
                <a:cubicBezTo>
                  <a:pt x="62880" y="115788"/>
                  <a:pt x="59754" y="117053"/>
                  <a:pt x="56555" y="117909"/>
                </a:cubicBezTo>
                <a:lnTo>
                  <a:pt x="56555" y="122002"/>
                </a:lnTo>
                <a:cubicBezTo>
                  <a:pt x="56555" y="126950"/>
                  <a:pt x="52574" y="130932"/>
                  <a:pt x="47625" y="130932"/>
                </a:cubicBezTo>
                <a:cubicBezTo>
                  <a:pt x="42676" y="130932"/>
                  <a:pt x="38695" y="126950"/>
                  <a:pt x="38695" y="122002"/>
                </a:cubicBezTo>
                <a:lnTo>
                  <a:pt x="38695" y="117909"/>
                </a:lnTo>
                <a:cubicBezTo>
                  <a:pt x="35496" y="117091"/>
                  <a:pt x="32407" y="115825"/>
                  <a:pt x="29468" y="114077"/>
                </a:cubicBezTo>
                <a:lnTo>
                  <a:pt x="27161" y="116458"/>
                </a:lnTo>
                <a:cubicBezTo>
                  <a:pt x="23664" y="119955"/>
                  <a:pt x="18008" y="119955"/>
                  <a:pt x="14548" y="116458"/>
                </a:cubicBezTo>
                <a:cubicBezTo>
                  <a:pt x="11088" y="112961"/>
                  <a:pt x="11050" y="107305"/>
                  <a:pt x="14548" y="103845"/>
                </a:cubicBezTo>
                <a:lnTo>
                  <a:pt x="16892" y="101501"/>
                </a:lnTo>
                <a:cubicBezTo>
                  <a:pt x="15180" y="98599"/>
                  <a:pt x="13915" y="95473"/>
                  <a:pt x="13060" y="92273"/>
                </a:cubicBezTo>
                <a:lnTo>
                  <a:pt x="8967" y="92273"/>
                </a:lnTo>
                <a:cubicBezTo>
                  <a:pt x="4018" y="92273"/>
                  <a:pt x="37" y="88292"/>
                  <a:pt x="37" y="83344"/>
                </a:cubicBezTo>
                <a:cubicBezTo>
                  <a:pt x="37" y="78395"/>
                  <a:pt x="4018" y="74414"/>
                  <a:pt x="8967" y="74414"/>
                </a:cubicBezTo>
                <a:lnTo>
                  <a:pt x="13060" y="74414"/>
                </a:lnTo>
                <a:cubicBezTo>
                  <a:pt x="13878" y="71214"/>
                  <a:pt x="15143" y="68126"/>
                  <a:pt x="16892" y="65187"/>
                </a:cubicBezTo>
                <a:lnTo>
                  <a:pt x="14511" y="62880"/>
                </a:lnTo>
                <a:cubicBezTo>
                  <a:pt x="11013" y="59382"/>
                  <a:pt x="11013" y="53727"/>
                  <a:pt x="14511" y="50267"/>
                </a:cubicBezTo>
                <a:cubicBezTo>
                  <a:pt x="18008" y="46806"/>
                  <a:pt x="23664" y="46769"/>
                  <a:pt x="27124" y="50267"/>
                </a:cubicBezTo>
                <a:lnTo>
                  <a:pt x="28649" y="51792"/>
                </a:lnTo>
                <a:cubicBezTo>
                  <a:pt x="32370" y="48071"/>
                  <a:pt x="36091" y="44351"/>
                  <a:pt x="39849" y="40593"/>
                </a:cubicBezTo>
                <a:lnTo>
                  <a:pt x="38323" y="39067"/>
                </a:lnTo>
                <a:cubicBezTo>
                  <a:pt x="34826" y="35570"/>
                  <a:pt x="34826" y="29914"/>
                  <a:pt x="38323" y="26454"/>
                </a:cubicBezTo>
                <a:cubicBezTo>
                  <a:pt x="41821" y="22994"/>
                  <a:pt x="47476" y="22957"/>
                  <a:pt x="50936" y="26454"/>
                </a:cubicBezTo>
                <a:lnTo>
                  <a:pt x="52462" y="27980"/>
                </a:lnTo>
                <a:lnTo>
                  <a:pt x="63661" y="16780"/>
                </a:lnTo>
                <a:lnTo>
                  <a:pt x="62136" y="15255"/>
                </a:lnTo>
                <a:cubicBezTo>
                  <a:pt x="58638" y="11757"/>
                  <a:pt x="58638" y="6102"/>
                  <a:pt x="62136" y="2642"/>
                </a:cubicBezTo>
                <a:cubicBezTo>
                  <a:pt x="65633" y="-819"/>
                  <a:pt x="71289" y="-856"/>
                  <a:pt x="74786" y="2604"/>
                </a:cubicBezTo>
                <a:lnTo>
                  <a:pt x="77130" y="4949"/>
                </a:lnTo>
                <a:cubicBezTo>
                  <a:pt x="80032" y="3237"/>
                  <a:pt x="83158" y="1972"/>
                  <a:pt x="86358" y="1116"/>
                </a:cubicBezTo>
                <a:lnTo>
                  <a:pt x="86358" y="-2977"/>
                </a:lnTo>
                <a:cubicBezTo>
                  <a:pt x="86358" y="-7925"/>
                  <a:pt x="90339" y="-11906"/>
                  <a:pt x="95287" y="-11906"/>
                </a:cubicBezTo>
                <a:close/>
                <a:moveTo>
                  <a:pt x="47625" y="95250"/>
                </a:moveTo>
                <a:cubicBezTo>
                  <a:pt x="54196" y="95250"/>
                  <a:pt x="59531" y="89915"/>
                  <a:pt x="59531" y="83344"/>
                </a:cubicBezTo>
                <a:cubicBezTo>
                  <a:pt x="59531" y="76773"/>
                  <a:pt x="54196" y="71438"/>
                  <a:pt x="47625" y="71438"/>
                </a:cubicBezTo>
                <a:cubicBezTo>
                  <a:pt x="41054" y="71438"/>
                  <a:pt x="35719" y="76773"/>
                  <a:pt x="35719" y="83344"/>
                </a:cubicBezTo>
                <a:cubicBezTo>
                  <a:pt x="35719" y="89915"/>
                  <a:pt x="41054" y="95250"/>
                  <a:pt x="47625" y="95250"/>
                </a:cubicBezTo>
                <a:close/>
                <a:moveTo>
                  <a:pt x="89297" y="53578"/>
                </a:moveTo>
                <a:cubicBezTo>
                  <a:pt x="89297" y="47007"/>
                  <a:pt x="83962" y="41672"/>
                  <a:pt x="77391" y="41672"/>
                </a:cubicBezTo>
                <a:cubicBezTo>
                  <a:pt x="70819" y="41672"/>
                  <a:pt x="65484" y="47007"/>
                  <a:pt x="65484" y="53578"/>
                </a:cubicBezTo>
                <a:cubicBezTo>
                  <a:pt x="65484" y="60149"/>
                  <a:pt x="70819" y="65484"/>
                  <a:pt x="77391" y="65484"/>
                </a:cubicBezTo>
                <a:cubicBezTo>
                  <a:pt x="83962" y="65484"/>
                  <a:pt x="89297" y="60149"/>
                  <a:pt x="89297" y="53578"/>
                </a:cubicBezTo>
                <a:close/>
                <a:moveTo>
                  <a:pt x="199430" y="68461"/>
                </a:moveTo>
                <a:lnTo>
                  <a:pt x="199430" y="72554"/>
                </a:lnTo>
                <a:cubicBezTo>
                  <a:pt x="202629" y="73372"/>
                  <a:pt x="205718" y="74637"/>
                  <a:pt x="208657" y="76386"/>
                </a:cubicBezTo>
                <a:lnTo>
                  <a:pt x="210964" y="74042"/>
                </a:lnTo>
                <a:cubicBezTo>
                  <a:pt x="214461" y="70545"/>
                  <a:pt x="220117" y="70545"/>
                  <a:pt x="223577" y="74042"/>
                </a:cubicBezTo>
                <a:cubicBezTo>
                  <a:pt x="227037" y="77539"/>
                  <a:pt x="227075" y="83195"/>
                  <a:pt x="223577" y="86655"/>
                </a:cubicBezTo>
                <a:lnTo>
                  <a:pt x="221233" y="88999"/>
                </a:lnTo>
                <a:cubicBezTo>
                  <a:pt x="222945" y="91901"/>
                  <a:pt x="224210" y="95027"/>
                  <a:pt x="225065" y="98227"/>
                </a:cubicBezTo>
                <a:lnTo>
                  <a:pt x="229158" y="98227"/>
                </a:lnTo>
                <a:cubicBezTo>
                  <a:pt x="234107" y="98227"/>
                  <a:pt x="238088" y="102208"/>
                  <a:pt x="238088" y="107156"/>
                </a:cubicBezTo>
                <a:cubicBezTo>
                  <a:pt x="238088" y="112105"/>
                  <a:pt x="234107" y="116086"/>
                  <a:pt x="229158" y="116086"/>
                </a:cubicBezTo>
                <a:lnTo>
                  <a:pt x="225065" y="116086"/>
                </a:lnTo>
                <a:cubicBezTo>
                  <a:pt x="224247" y="119286"/>
                  <a:pt x="222982" y="122374"/>
                  <a:pt x="221233" y="125313"/>
                </a:cubicBezTo>
                <a:lnTo>
                  <a:pt x="223614" y="127620"/>
                </a:lnTo>
                <a:cubicBezTo>
                  <a:pt x="227112" y="131118"/>
                  <a:pt x="227112" y="136773"/>
                  <a:pt x="223614" y="140233"/>
                </a:cubicBezTo>
                <a:cubicBezTo>
                  <a:pt x="220117" y="143694"/>
                  <a:pt x="214461" y="143731"/>
                  <a:pt x="211001" y="140233"/>
                </a:cubicBezTo>
                <a:lnTo>
                  <a:pt x="209476" y="138708"/>
                </a:lnTo>
                <a:lnTo>
                  <a:pt x="198276" y="149907"/>
                </a:lnTo>
                <a:lnTo>
                  <a:pt x="199802" y="151433"/>
                </a:lnTo>
                <a:cubicBezTo>
                  <a:pt x="203299" y="154930"/>
                  <a:pt x="203299" y="160586"/>
                  <a:pt x="199802" y="164046"/>
                </a:cubicBezTo>
                <a:cubicBezTo>
                  <a:pt x="196304" y="167506"/>
                  <a:pt x="190649" y="167543"/>
                  <a:pt x="187189" y="164046"/>
                </a:cubicBezTo>
                <a:lnTo>
                  <a:pt x="185663" y="162520"/>
                </a:lnTo>
                <a:cubicBezTo>
                  <a:pt x="181942" y="166241"/>
                  <a:pt x="178222" y="169962"/>
                  <a:pt x="174464" y="173720"/>
                </a:cubicBezTo>
                <a:lnTo>
                  <a:pt x="175989" y="175245"/>
                </a:lnTo>
                <a:cubicBezTo>
                  <a:pt x="179487" y="178743"/>
                  <a:pt x="179487" y="184398"/>
                  <a:pt x="175989" y="187858"/>
                </a:cubicBezTo>
                <a:cubicBezTo>
                  <a:pt x="172492" y="191319"/>
                  <a:pt x="166836" y="191356"/>
                  <a:pt x="163376" y="187858"/>
                </a:cubicBezTo>
                <a:lnTo>
                  <a:pt x="161032" y="185514"/>
                </a:lnTo>
                <a:cubicBezTo>
                  <a:pt x="158130" y="187226"/>
                  <a:pt x="155004" y="188491"/>
                  <a:pt x="151805" y="189347"/>
                </a:cubicBezTo>
                <a:lnTo>
                  <a:pt x="151805" y="193439"/>
                </a:lnTo>
                <a:cubicBezTo>
                  <a:pt x="151805" y="198388"/>
                  <a:pt x="147824" y="202369"/>
                  <a:pt x="142875" y="202369"/>
                </a:cubicBezTo>
                <a:cubicBezTo>
                  <a:pt x="137926" y="202369"/>
                  <a:pt x="133945" y="198388"/>
                  <a:pt x="133945" y="193439"/>
                </a:cubicBezTo>
                <a:lnTo>
                  <a:pt x="133945" y="189347"/>
                </a:lnTo>
                <a:cubicBezTo>
                  <a:pt x="130746" y="188528"/>
                  <a:pt x="127657" y="187263"/>
                  <a:pt x="124718" y="185514"/>
                </a:cubicBezTo>
                <a:lnTo>
                  <a:pt x="122411" y="187896"/>
                </a:lnTo>
                <a:cubicBezTo>
                  <a:pt x="118914" y="191393"/>
                  <a:pt x="113258" y="191393"/>
                  <a:pt x="109798" y="187896"/>
                </a:cubicBezTo>
                <a:cubicBezTo>
                  <a:pt x="106338" y="184398"/>
                  <a:pt x="106300" y="178743"/>
                  <a:pt x="109798" y="175282"/>
                </a:cubicBezTo>
                <a:lnTo>
                  <a:pt x="112142" y="172938"/>
                </a:lnTo>
                <a:cubicBezTo>
                  <a:pt x="110430" y="170036"/>
                  <a:pt x="109165" y="166911"/>
                  <a:pt x="108310" y="163711"/>
                </a:cubicBezTo>
                <a:lnTo>
                  <a:pt x="104217" y="163711"/>
                </a:lnTo>
                <a:cubicBezTo>
                  <a:pt x="99268" y="163711"/>
                  <a:pt x="95287" y="159730"/>
                  <a:pt x="95287" y="154781"/>
                </a:cubicBezTo>
                <a:cubicBezTo>
                  <a:pt x="95287" y="149833"/>
                  <a:pt x="99268" y="145852"/>
                  <a:pt x="104217" y="145852"/>
                </a:cubicBezTo>
                <a:lnTo>
                  <a:pt x="108310" y="145852"/>
                </a:lnTo>
                <a:cubicBezTo>
                  <a:pt x="109128" y="142652"/>
                  <a:pt x="110393" y="139564"/>
                  <a:pt x="112142" y="136624"/>
                </a:cubicBezTo>
                <a:lnTo>
                  <a:pt x="109761" y="134317"/>
                </a:lnTo>
                <a:cubicBezTo>
                  <a:pt x="106263" y="130820"/>
                  <a:pt x="106263" y="125164"/>
                  <a:pt x="109761" y="121704"/>
                </a:cubicBezTo>
                <a:cubicBezTo>
                  <a:pt x="113258" y="118244"/>
                  <a:pt x="118914" y="118207"/>
                  <a:pt x="122374" y="121704"/>
                </a:cubicBezTo>
                <a:lnTo>
                  <a:pt x="123899" y="123230"/>
                </a:lnTo>
                <a:cubicBezTo>
                  <a:pt x="127620" y="119509"/>
                  <a:pt x="131341" y="115788"/>
                  <a:pt x="135099" y="112030"/>
                </a:cubicBezTo>
                <a:lnTo>
                  <a:pt x="133573" y="110505"/>
                </a:lnTo>
                <a:cubicBezTo>
                  <a:pt x="130076" y="107007"/>
                  <a:pt x="130076" y="101352"/>
                  <a:pt x="133573" y="97892"/>
                </a:cubicBezTo>
                <a:cubicBezTo>
                  <a:pt x="137071" y="94431"/>
                  <a:pt x="142726" y="94394"/>
                  <a:pt x="146186" y="97892"/>
                </a:cubicBezTo>
                <a:lnTo>
                  <a:pt x="147712" y="99417"/>
                </a:lnTo>
                <a:lnTo>
                  <a:pt x="158911" y="88218"/>
                </a:lnTo>
                <a:lnTo>
                  <a:pt x="157386" y="86692"/>
                </a:lnTo>
                <a:cubicBezTo>
                  <a:pt x="153888" y="83195"/>
                  <a:pt x="153888" y="77539"/>
                  <a:pt x="157386" y="74079"/>
                </a:cubicBezTo>
                <a:cubicBezTo>
                  <a:pt x="160883" y="70619"/>
                  <a:pt x="166539" y="70582"/>
                  <a:pt x="169999" y="74079"/>
                </a:cubicBezTo>
                <a:lnTo>
                  <a:pt x="172343" y="76423"/>
                </a:lnTo>
                <a:cubicBezTo>
                  <a:pt x="175245" y="74712"/>
                  <a:pt x="178371" y="73447"/>
                  <a:pt x="181570" y="72591"/>
                </a:cubicBezTo>
                <a:lnTo>
                  <a:pt x="181570" y="68498"/>
                </a:lnTo>
                <a:cubicBezTo>
                  <a:pt x="181570" y="63550"/>
                  <a:pt x="185551" y="59568"/>
                  <a:pt x="190500" y="59568"/>
                </a:cubicBezTo>
                <a:cubicBezTo>
                  <a:pt x="195449" y="59568"/>
                  <a:pt x="199430" y="63550"/>
                  <a:pt x="199430" y="68498"/>
                </a:cubicBezTo>
                <a:close/>
                <a:moveTo>
                  <a:pt x="166688" y="142875"/>
                </a:moveTo>
                <a:cubicBezTo>
                  <a:pt x="166688" y="136304"/>
                  <a:pt x="161352" y="130969"/>
                  <a:pt x="154781" y="130969"/>
                </a:cubicBezTo>
                <a:cubicBezTo>
                  <a:pt x="148210" y="130969"/>
                  <a:pt x="142875" y="136304"/>
                  <a:pt x="142875" y="142875"/>
                </a:cubicBezTo>
                <a:cubicBezTo>
                  <a:pt x="142875" y="149446"/>
                  <a:pt x="148210" y="154781"/>
                  <a:pt x="154781" y="154781"/>
                </a:cubicBezTo>
                <a:cubicBezTo>
                  <a:pt x="161352" y="154781"/>
                  <a:pt x="166688" y="149446"/>
                  <a:pt x="166688" y="142875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19"/>
          <p:cNvSpPr/>
          <p:nvPr/>
        </p:nvSpPr>
        <p:spPr>
          <a:xfrm>
            <a:off x="1181100" y="4730651"/>
            <a:ext cx="4781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Microbial Resistance Varies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181100" y="5073551"/>
            <a:ext cx="47625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Gram-negative bacteria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are more susceptible than Gram-positive.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Spores and viruses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are highly resistant. Survival rates range from 40-90%.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91250" y="1524000"/>
            <a:ext cx="5619750" cy="1400175"/>
          </a:xfrm>
          <a:custGeom>
            <a:avLst/>
            <a:gdLst/>
            <a:ahLst/>
            <a:cxnLst/>
            <a:rect l="l" t="t" r="r" b="b"/>
            <a:pathLst>
              <a:path w="5619750" h="1400175">
                <a:moveTo>
                  <a:pt x="38100" y="0"/>
                </a:moveTo>
                <a:lnTo>
                  <a:pt x="5505454" y="0"/>
                </a:lnTo>
                <a:cubicBezTo>
                  <a:pt x="5568536" y="0"/>
                  <a:pt x="5619750" y="51214"/>
                  <a:pt x="5619750" y="114296"/>
                </a:cubicBezTo>
                <a:lnTo>
                  <a:pt x="5619750" y="1285879"/>
                </a:lnTo>
                <a:cubicBezTo>
                  <a:pt x="5619750" y="1348961"/>
                  <a:pt x="5568536" y="1400175"/>
                  <a:pt x="5505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4" name="Shape 22"/>
          <p:cNvSpPr/>
          <p:nvPr/>
        </p:nvSpPr>
        <p:spPr>
          <a:xfrm>
            <a:off x="6191250" y="1524000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Shape 23"/>
          <p:cNvSpPr/>
          <p:nvPr/>
        </p:nvSpPr>
        <p:spPr>
          <a:xfrm>
            <a:off x="6362700" y="1822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Shape 24"/>
          <p:cNvSpPr/>
          <p:nvPr/>
        </p:nvSpPr>
        <p:spPr>
          <a:xfrm>
            <a:off x="6496050" y="19557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ubicBezTo>
                  <a:pt x="0" y="42680"/>
                  <a:pt x="42680" y="0"/>
                  <a:pt x="95250" y="0"/>
                </a:cubicBezTo>
                <a:close/>
                <a:moveTo>
                  <a:pt x="86320" y="44648"/>
                </a:moveTo>
                <a:lnTo>
                  <a:pt x="86320" y="95250"/>
                </a:lnTo>
                <a:cubicBezTo>
                  <a:pt x="86320" y="98227"/>
                  <a:pt x="87809" y="101017"/>
                  <a:pt x="90301" y="102691"/>
                </a:cubicBezTo>
                <a:lnTo>
                  <a:pt x="126020" y="126504"/>
                </a:lnTo>
                <a:cubicBezTo>
                  <a:pt x="130113" y="129257"/>
                  <a:pt x="135657" y="128141"/>
                  <a:pt x="138410" y="124011"/>
                </a:cubicBezTo>
                <a:cubicBezTo>
                  <a:pt x="141163" y="119881"/>
                  <a:pt x="140047" y="114374"/>
                  <a:pt x="135917" y="111621"/>
                </a:cubicBezTo>
                <a:lnTo>
                  <a:pt x="104180" y="90488"/>
                </a:lnTo>
                <a:lnTo>
                  <a:pt x="104180" y="44648"/>
                </a:lnTo>
                <a:cubicBezTo>
                  <a:pt x="104180" y="39700"/>
                  <a:pt x="100199" y="35719"/>
                  <a:pt x="95250" y="35719"/>
                </a:cubicBezTo>
                <a:cubicBezTo>
                  <a:pt x="90301" y="35719"/>
                  <a:pt x="86320" y="39700"/>
                  <a:pt x="86320" y="44648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Text 25"/>
          <p:cNvSpPr/>
          <p:nvPr/>
        </p:nvSpPr>
        <p:spPr>
          <a:xfrm>
            <a:off x="6972300" y="1822400"/>
            <a:ext cx="4781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Rate Matters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972300" y="2165300"/>
            <a:ext cx="4762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Both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freezing rate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thawing rate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affect cell survival. Fast freezing followed by fast thawing minimizes additional damage.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91250" y="3035275"/>
            <a:ext cx="5619750" cy="1400175"/>
          </a:xfrm>
          <a:custGeom>
            <a:avLst/>
            <a:gdLst/>
            <a:ahLst/>
            <a:cxnLst/>
            <a:rect l="l" t="t" r="r" b="b"/>
            <a:pathLst>
              <a:path w="5619750" h="1400175">
                <a:moveTo>
                  <a:pt x="38100" y="0"/>
                </a:moveTo>
                <a:lnTo>
                  <a:pt x="5505454" y="0"/>
                </a:lnTo>
                <a:cubicBezTo>
                  <a:pt x="5568536" y="0"/>
                  <a:pt x="5619750" y="51214"/>
                  <a:pt x="5619750" y="114296"/>
                </a:cubicBezTo>
                <a:lnTo>
                  <a:pt x="5619750" y="1285879"/>
                </a:lnTo>
                <a:cubicBezTo>
                  <a:pt x="5619750" y="1348961"/>
                  <a:pt x="5568536" y="1400175"/>
                  <a:pt x="5505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0" name="Shape 28"/>
          <p:cNvSpPr/>
          <p:nvPr/>
        </p:nvSpPr>
        <p:spPr>
          <a:xfrm>
            <a:off x="6191250" y="3035275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6362700" y="333367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Shape 30"/>
          <p:cNvSpPr/>
          <p:nvPr/>
        </p:nvSpPr>
        <p:spPr>
          <a:xfrm>
            <a:off x="6496050" y="3467026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96962" y="0"/>
                  <a:pt x="98673" y="372"/>
                  <a:pt x="100236" y="1079"/>
                </a:cubicBezTo>
                <a:lnTo>
                  <a:pt x="170334" y="30807"/>
                </a:lnTo>
                <a:cubicBezTo>
                  <a:pt x="178519" y="34268"/>
                  <a:pt x="184621" y="42342"/>
                  <a:pt x="184584" y="52090"/>
                </a:cubicBezTo>
                <a:cubicBezTo>
                  <a:pt x="184398" y="88999"/>
                  <a:pt x="169218" y="156530"/>
                  <a:pt x="105110" y="187226"/>
                </a:cubicBezTo>
                <a:cubicBezTo>
                  <a:pt x="98896" y="190202"/>
                  <a:pt x="91678" y="190202"/>
                  <a:pt x="85465" y="187226"/>
                </a:cubicBezTo>
                <a:cubicBezTo>
                  <a:pt x="21320" y="156530"/>
                  <a:pt x="6176" y="88999"/>
                  <a:pt x="5990" y="52090"/>
                </a:cubicBezTo>
                <a:cubicBezTo>
                  <a:pt x="5953" y="42342"/>
                  <a:pt x="12055" y="34268"/>
                  <a:pt x="20241" y="30807"/>
                </a:cubicBezTo>
                <a:lnTo>
                  <a:pt x="90301" y="1079"/>
                </a:lnTo>
                <a:cubicBezTo>
                  <a:pt x="91864" y="372"/>
                  <a:pt x="93538" y="0"/>
                  <a:pt x="95250" y="0"/>
                </a:cubicBezTo>
                <a:close/>
                <a:moveTo>
                  <a:pt x="95250" y="24854"/>
                </a:moveTo>
                <a:lnTo>
                  <a:pt x="95250" y="165534"/>
                </a:lnTo>
                <a:cubicBezTo>
                  <a:pt x="146596" y="140680"/>
                  <a:pt x="160400" y="85613"/>
                  <a:pt x="160734" y="52648"/>
                </a:cubicBezTo>
                <a:lnTo>
                  <a:pt x="95250" y="24892"/>
                </a:lnTo>
                <a:lnTo>
                  <a:pt x="95250" y="24892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3" name="Text 31"/>
          <p:cNvSpPr/>
          <p:nvPr/>
        </p:nvSpPr>
        <p:spPr>
          <a:xfrm>
            <a:off x="6972300" y="3333676"/>
            <a:ext cx="4781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EA5E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Freezing ≠ Sterilization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972300" y="3676576"/>
            <a:ext cx="4762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Freezing is a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preservation method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, not a sterilization technique. Surviving microbes can become active again when food is thawed.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191250" y="4546550"/>
            <a:ext cx="5619750" cy="1400175"/>
          </a:xfrm>
          <a:custGeom>
            <a:avLst/>
            <a:gdLst/>
            <a:ahLst/>
            <a:cxnLst/>
            <a:rect l="l" t="t" r="r" b="b"/>
            <a:pathLst>
              <a:path w="5619750" h="1400175">
                <a:moveTo>
                  <a:pt x="38100" y="0"/>
                </a:moveTo>
                <a:lnTo>
                  <a:pt x="5505454" y="0"/>
                </a:lnTo>
                <a:cubicBezTo>
                  <a:pt x="5568536" y="0"/>
                  <a:pt x="5619750" y="51214"/>
                  <a:pt x="5619750" y="114296"/>
                </a:cubicBezTo>
                <a:lnTo>
                  <a:pt x="5619750" y="1285879"/>
                </a:lnTo>
                <a:cubicBezTo>
                  <a:pt x="5619750" y="1348961"/>
                  <a:pt x="5568536" y="1400175"/>
                  <a:pt x="5505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6" name="Shape 34"/>
          <p:cNvSpPr/>
          <p:nvPr/>
        </p:nvSpPr>
        <p:spPr>
          <a:xfrm>
            <a:off x="6191250" y="4546550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Shape 35"/>
          <p:cNvSpPr/>
          <p:nvPr/>
        </p:nvSpPr>
        <p:spPr>
          <a:xfrm>
            <a:off x="6362700" y="47306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8" name="Shape 36"/>
          <p:cNvSpPr/>
          <p:nvPr/>
        </p:nvSpPr>
        <p:spPr>
          <a:xfrm>
            <a:off x="6496050" y="4864001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26789"/>
                </a:moveTo>
                <a:cubicBezTo>
                  <a:pt x="0" y="21878"/>
                  <a:pt x="3981" y="17859"/>
                  <a:pt x="8930" y="17859"/>
                </a:cubicBezTo>
                <a:lnTo>
                  <a:pt x="26789" y="17859"/>
                </a:lnTo>
                <a:cubicBezTo>
                  <a:pt x="31738" y="17859"/>
                  <a:pt x="35719" y="21841"/>
                  <a:pt x="35719" y="26789"/>
                </a:cubicBezTo>
                <a:lnTo>
                  <a:pt x="35719" y="65484"/>
                </a:lnTo>
                <a:lnTo>
                  <a:pt x="44648" y="65484"/>
                </a:lnTo>
                <a:cubicBezTo>
                  <a:pt x="49597" y="65484"/>
                  <a:pt x="53578" y="69466"/>
                  <a:pt x="53578" y="74414"/>
                </a:cubicBezTo>
                <a:cubicBezTo>
                  <a:pt x="53578" y="79363"/>
                  <a:pt x="49597" y="83344"/>
                  <a:pt x="44648" y="83344"/>
                </a:cubicBezTo>
                <a:lnTo>
                  <a:pt x="8930" y="83344"/>
                </a:lnTo>
                <a:cubicBezTo>
                  <a:pt x="3981" y="83344"/>
                  <a:pt x="0" y="79363"/>
                  <a:pt x="0" y="74414"/>
                </a:cubicBezTo>
                <a:cubicBezTo>
                  <a:pt x="0" y="69466"/>
                  <a:pt x="3981" y="65484"/>
                  <a:pt x="8930" y="65484"/>
                </a:cubicBezTo>
                <a:lnTo>
                  <a:pt x="17859" y="65484"/>
                </a:lnTo>
                <a:lnTo>
                  <a:pt x="17859" y="35719"/>
                </a:lnTo>
                <a:lnTo>
                  <a:pt x="8930" y="35719"/>
                </a:lnTo>
                <a:cubicBezTo>
                  <a:pt x="3981" y="35719"/>
                  <a:pt x="0" y="31738"/>
                  <a:pt x="0" y="26789"/>
                </a:cubicBezTo>
                <a:close/>
                <a:moveTo>
                  <a:pt x="11311" y="112068"/>
                </a:moveTo>
                <a:cubicBezTo>
                  <a:pt x="15553" y="108868"/>
                  <a:pt x="20724" y="107156"/>
                  <a:pt x="26045" y="107156"/>
                </a:cubicBezTo>
                <a:lnTo>
                  <a:pt x="27868" y="107156"/>
                </a:lnTo>
                <a:cubicBezTo>
                  <a:pt x="40407" y="107156"/>
                  <a:pt x="50602" y="117351"/>
                  <a:pt x="50602" y="129890"/>
                </a:cubicBezTo>
                <a:cubicBezTo>
                  <a:pt x="50602" y="137182"/>
                  <a:pt x="47104" y="143991"/>
                  <a:pt x="41225" y="148270"/>
                </a:cubicBezTo>
                <a:lnTo>
                  <a:pt x="32296" y="154781"/>
                </a:lnTo>
                <a:lnTo>
                  <a:pt x="44648" y="154781"/>
                </a:lnTo>
                <a:cubicBezTo>
                  <a:pt x="49597" y="154781"/>
                  <a:pt x="53578" y="158762"/>
                  <a:pt x="53578" y="163711"/>
                </a:cubicBezTo>
                <a:cubicBezTo>
                  <a:pt x="53578" y="168659"/>
                  <a:pt x="49597" y="172641"/>
                  <a:pt x="44648" y="172641"/>
                </a:cubicBezTo>
                <a:lnTo>
                  <a:pt x="10902" y="172641"/>
                </a:lnTo>
                <a:cubicBezTo>
                  <a:pt x="4874" y="172641"/>
                  <a:pt x="0" y="167767"/>
                  <a:pt x="0" y="161739"/>
                </a:cubicBezTo>
                <a:cubicBezTo>
                  <a:pt x="0" y="158242"/>
                  <a:pt x="1674" y="154967"/>
                  <a:pt x="4502" y="152921"/>
                </a:cubicBezTo>
                <a:lnTo>
                  <a:pt x="30733" y="133834"/>
                </a:lnTo>
                <a:cubicBezTo>
                  <a:pt x="31998" y="132904"/>
                  <a:pt x="32742" y="131452"/>
                  <a:pt x="32742" y="129890"/>
                </a:cubicBezTo>
                <a:cubicBezTo>
                  <a:pt x="32742" y="127211"/>
                  <a:pt x="30547" y="125016"/>
                  <a:pt x="27868" y="125016"/>
                </a:cubicBezTo>
                <a:lnTo>
                  <a:pt x="26045" y="125016"/>
                </a:lnTo>
                <a:cubicBezTo>
                  <a:pt x="24594" y="125016"/>
                  <a:pt x="23180" y="125499"/>
                  <a:pt x="22027" y="126355"/>
                </a:cubicBezTo>
                <a:lnTo>
                  <a:pt x="14288" y="132159"/>
                </a:lnTo>
                <a:cubicBezTo>
                  <a:pt x="10344" y="135136"/>
                  <a:pt x="4762" y="134317"/>
                  <a:pt x="1786" y="130373"/>
                </a:cubicBezTo>
                <a:cubicBezTo>
                  <a:pt x="-1191" y="126429"/>
                  <a:pt x="-372" y="120848"/>
                  <a:pt x="3572" y="117872"/>
                </a:cubicBezTo>
                <a:lnTo>
                  <a:pt x="11311" y="112068"/>
                </a:lnTo>
                <a:close/>
                <a:moveTo>
                  <a:pt x="83344" y="23812"/>
                </a:moveTo>
                <a:lnTo>
                  <a:pt x="178594" y="23812"/>
                </a:lnTo>
                <a:cubicBezTo>
                  <a:pt x="185179" y="23812"/>
                  <a:pt x="190500" y="29133"/>
                  <a:pt x="190500" y="35719"/>
                </a:cubicBezTo>
                <a:cubicBezTo>
                  <a:pt x="190500" y="42304"/>
                  <a:pt x="185179" y="47625"/>
                  <a:pt x="178594" y="47625"/>
                </a:cubicBezTo>
                <a:lnTo>
                  <a:pt x="83344" y="47625"/>
                </a:lnTo>
                <a:cubicBezTo>
                  <a:pt x="76758" y="47625"/>
                  <a:pt x="71438" y="42304"/>
                  <a:pt x="71438" y="35719"/>
                </a:cubicBezTo>
                <a:cubicBezTo>
                  <a:pt x="71438" y="29133"/>
                  <a:pt x="76758" y="23812"/>
                  <a:pt x="83344" y="23812"/>
                </a:cubicBezTo>
                <a:close/>
                <a:moveTo>
                  <a:pt x="83344" y="83344"/>
                </a:moveTo>
                <a:lnTo>
                  <a:pt x="178594" y="83344"/>
                </a:lnTo>
                <a:cubicBezTo>
                  <a:pt x="185179" y="83344"/>
                  <a:pt x="190500" y="88664"/>
                  <a:pt x="190500" y="95250"/>
                </a:cubicBezTo>
                <a:cubicBezTo>
                  <a:pt x="190500" y="101836"/>
                  <a:pt x="185179" y="107156"/>
                  <a:pt x="178594" y="107156"/>
                </a:cubicBezTo>
                <a:lnTo>
                  <a:pt x="83344" y="107156"/>
                </a:lnTo>
                <a:cubicBezTo>
                  <a:pt x="76758" y="107156"/>
                  <a:pt x="71438" y="101836"/>
                  <a:pt x="71438" y="95250"/>
                </a:cubicBezTo>
                <a:cubicBezTo>
                  <a:pt x="71438" y="88664"/>
                  <a:pt x="76758" y="83344"/>
                  <a:pt x="83344" y="83344"/>
                </a:cubicBezTo>
                <a:close/>
                <a:moveTo>
                  <a:pt x="83344" y="142875"/>
                </a:moveTo>
                <a:lnTo>
                  <a:pt x="178594" y="142875"/>
                </a:lnTo>
                <a:cubicBezTo>
                  <a:pt x="185179" y="142875"/>
                  <a:pt x="190500" y="148196"/>
                  <a:pt x="190500" y="154781"/>
                </a:cubicBezTo>
                <a:cubicBezTo>
                  <a:pt x="190500" y="161367"/>
                  <a:pt x="185179" y="166688"/>
                  <a:pt x="178594" y="166688"/>
                </a:cubicBezTo>
                <a:lnTo>
                  <a:pt x="83344" y="166688"/>
                </a:lnTo>
                <a:cubicBezTo>
                  <a:pt x="76758" y="166688"/>
                  <a:pt x="71438" y="161367"/>
                  <a:pt x="71438" y="154781"/>
                </a:cubicBezTo>
                <a:cubicBezTo>
                  <a:pt x="71438" y="148196"/>
                  <a:pt x="76758" y="142875"/>
                  <a:pt x="83344" y="142875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9" name="Text 37"/>
          <p:cNvSpPr/>
          <p:nvPr/>
        </p:nvSpPr>
        <p:spPr>
          <a:xfrm>
            <a:off x="6972300" y="4730651"/>
            <a:ext cx="4781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Multiple Factors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972300" y="5073551"/>
            <a:ext cx="47625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 factors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interact to determine survival: organism type, cell age, cooling rates, temperature, food composition, storage time, pre-treatment, and thawing rate.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381000" y="6019800"/>
            <a:ext cx="11430000" cy="457200"/>
          </a:xfrm>
          <a:custGeom>
            <a:avLst/>
            <a:gdLst/>
            <a:ahLst/>
            <a:cxnLst/>
            <a:rect l="l" t="t" r="r" b="b"/>
            <a:pathLst>
              <a:path w="11430000" h="457200">
                <a:moveTo>
                  <a:pt x="114300" y="0"/>
                </a:moveTo>
                <a:lnTo>
                  <a:pt x="11315700" y="0"/>
                </a:lnTo>
                <a:cubicBezTo>
                  <a:pt x="11378784" y="0"/>
                  <a:pt x="11430000" y="51216"/>
                  <a:pt x="11430000" y="114300"/>
                </a:cubicBezTo>
                <a:lnTo>
                  <a:pt x="11430000" y="342900"/>
                </a:lnTo>
                <a:cubicBezTo>
                  <a:pt x="11430000" y="405984"/>
                  <a:pt x="11378784" y="457200"/>
                  <a:pt x="113157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F766E"/>
              </a:gs>
              <a:gs pos="100000">
                <a:srgbClr val="0EA5E9"/>
              </a:gs>
            </a:gsLst>
            <a:lin ang="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42" name="Shape 40"/>
          <p:cNvSpPr/>
          <p:nvPr/>
        </p:nvSpPr>
        <p:spPr>
          <a:xfrm>
            <a:off x="2016696" y="6167438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4288" y="58281"/>
                </a:moveTo>
                <a:lnTo>
                  <a:pt x="76557" y="83909"/>
                </a:lnTo>
                <a:cubicBezTo>
                  <a:pt x="79474" y="85100"/>
                  <a:pt x="82570" y="85725"/>
                  <a:pt x="85725" y="85725"/>
                </a:cubicBezTo>
                <a:cubicBezTo>
                  <a:pt x="88880" y="85725"/>
                  <a:pt x="91976" y="85100"/>
                  <a:pt x="94893" y="83909"/>
                </a:cubicBezTo>
                <a:lnTo>
                  <a:pt x="167045" y="54203"/>
                </a:lnTo>
                <a:cubicBezTo>
                  <a:pt x="169724" y="53102"/>
                  <a:pt x="171450" y="50512"/>
                  <a:pt x="171450" y="47625"/>
                </a:cubicBezTo>
                <a:cubicBezTo>
                  <a:pt x="171450" y="44738"/>
                  <a:pt x="169724" y="42148"/>
                  <a:pt x="167045" y="41047"/>
                </a:cubicBezTo>
                <a:lnTo>
                  <a:pt x="94893" y="11341"/>
                </a:lnTo>
                <a:cubicBezTo>
                  <a:pt x="91976" y="10150"/>
                  <a:pt x="88880" y="9525"/>
                  <a:pt x="85725" y="9525"/>
                </a:cubicBezTo>
                <a:cubicBezTo>
                  <a:pt x="82570" y="9525"/>
                  <a:pt x="79474" y="10150"/>
                  <a:pt x="76557" y="11341"/>
                </a:cubicBezTo>
                <a:lnTo>
                  <a:pt x="4405" y="41047"/>
                </a:lnTo>
                <a:cubicBezTo>
                  <a:pt x="1726" y="42148"/>
                  <a:pt x="0" y="44738"/>
                  <a:pt x="0" y="47625"/>
                </a:cubicBezTo>
                <a:lnTo>
                  <a:pt x="0" y="135731"/>
                </a:lnTo>
                <a:cubicBezTo>
                  <a:pt x="0" y="139690"/>
                  <a:pt x="3185" y="142875"/>
                  <a:pt x="7144" y="142875"/>
                </a:cubicBezTo>
                <a:cubicBezTo>
                  <a:pt x="11103" y="142875"/>
                  <a:pt x="14288" y="139690"/>
                  <a:pt x="14288" y="135731"/>
                </a:cubicBezTo>
                <a:lnTo>
                  <a:pt x="14288" y="58281"/>
                </a:lnTo>
                <a:close/>
                <a:moveTo>
                  <a:pt x="28575" y="79623"/>
                </a:moveTo>
                <a:lnTo>
                  <a:pt x="28575" y="114300"/>
                </a:lnTo>
                <a:cubicBezTo>
                  <a:pt x="28575" y="130076"/>
                  <a:pt x="54173" y="142875"/>
                  <a:pt x="85725" y="142875"/>
                </a:cubicBezTo>
                <a:cubicBezTo>
                  <a:pt x="117277" y="142875"/>
                  <a:pt x="142875" y="130076"/>
                  <a:pt x="142875" y="114300"/>
                </a:cubicBezTo>
                <a:lnTo>
                  <a:pt x="142875" y="79593"/>
                </a:lnTo>
                <a:lnTo>
                  <a:pt x="100340" y="97125"/>
                </a:lnTo>
                <a:cubicBezTo>
                  <a:pt x="95696" y="99030"/>
                  <a:pt x="90755" y="100012"/>
                  <a:pt x="85725" y="100012"/>
                </a:cubicBezTo>
                <a:cubicBezTo>
                  <a:pt x="80695" y="100012"/>
                  <a:pt x="75754" y="99030"/>
                  <a:pt x="71110" y="97125"/>
                </a:cubicBezTo>
                <a:lnTo>
                  <a:pt x="28575" y="79593"/>
                </a:ln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Text 41"/>
          <p:cNvSpPr/>
          <p:nvPr/>
        </p:nvSpPr>
        <p:spPr>
          <a:xfrm>
            <a:off x="704850" y="6134100"/>
            <a:ext cx="11029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Bottom Line: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Understanding these principles helps optimize food storage conditions, maintain quality, and ensure safety!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F76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newscenter.lbl.gov/8934a0b795f1a3434d721c8984c471e9cb37bf9f.jpg"/>
          <p:cNvPicPr>
            <a:picLocks noChangeAspect="1"/>
          </p:cNvPicPr>
          <p:nvPr/>
        </p:nvPicPr>
        <p:blipFill>
          <a:blip r:embed="rId3">
            <a:alphaModFix amt="20000"/>
          </a:blip>
          <a:srcRect t="10256" b="1025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F766E">
                  <a:alpha val="95000"/>
                </a:srgbClr>
              </a:gs>
              <a:gs pos="50000">
                <a:srgbClr val="0EA5E9">
                  <a:alpha val="90000"/>
                </a:srgbClr>
              </a:gs>
              <a:gs pos="100000">
                <a:srgbClr val="0F766E">
                  <a:alpha val="9500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4" name="Shape 1"/>
          <p:cNvSpPr/>
          <p:nvPr/>
        </p:nvSpPr>
        <p:spPr>
          <a:xfrm>
            <a:off x="5753100" y="4762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86030" y="0"/>
                </a:moveTo>
                <a:cubicBezTo>
                  <a:pt x="386030" y="-23708"/>
                  <a:pt x="366876" y="-42862"/>
                  <a:pt x="343168" y="-42862"/>
                </a:cubicBezTo>
                <a:cubicBezTo>
                  <a:pt x="319460" y="-42862"/>
                  <a:pt x="300305" y="-23708"/>
                  <a:pt x="300305" y="0"/>
                </a:cubicBezTo>
                <a:lnTo>
                  <a:pt x="300305" y="83180"/>
                </a:lnTo>
                <a:lnTo>
                  <a:pt x="280214" y="63088"/>
                </a:lnTo>
                <a:cubicBezTo>
                  <a:pt x="267623" y="50497"/>
                  <a:pt x="247263" y="50497"/>
                  <a:pt x="234806" y="63088"/>
                </a:cubicBezTo>
                <a:cubicBezTo>
                  <a:pt x="222349" y="75679"/>
                  <a:pt x="222215" y="96039"/>
                  <a:pt x="234806" y="108496"/>
                </a:cubicBezTo>
                <a:lnTo>
                  <a:pt x="300439" y="174129"/>
                </a:lnTo>
                <a:lnTo>
                  <a:pt x="300439" y="268694"/>
                </a:lnTo>
                <a:lnTo>
                  <a:pt x="218465" y="221412"/>
                </a:lnTo>
                <a:lnTo>
                  <a:pt x="194489" y="131802"/>
                </a:lnTo>
                <a:cubicBezTo>
                  <a:pt x="189934" y="114657"/>
                  <a:pt x="172254" y="104477"/>
                  <a:pt x="155109" y="109031"/>
                </a:cubicBezTo>
                <a:cubicBezTo>
                  <a:pt x="137964" y="113586"/>
                  <a:pt x="127650" y="131266"/>
                  <a:pt x="132204" y="148411"/>
                </a:cubicBezTo>
                <a:lnTo>
                  <a:pt x="139571" y="175870"/>
                </a:lnTo>
                <a:lnTo>
                  <a:pt x="67642" y="134347"/>
                </a:lnTo>
                <a:cubicBezTo>
                  <a:pt x="47149" y="122560"/>
                  <a:pt x="20895" y="129525"/>
                  <a:pt x="9108" y="150019"/>
                </a:cubicBezTo>
                <a:cubicBezTo>
                  <a:pt x="-2679" y="170512"/>
                  <a:pt x="4286" y="196766"/>
                  <a:pt x="24780" y="208553"/>
                </a:cubicBezTo>
                <a:lnTo>
                  <a:pt x="96709" y="250076"/>
                </a:lnTo>
                <a:lnTo>
                  <a:pt x="69250" y="257443"/>
                </a:lnTo>
                <a:cubicBezTo>
                  <a:pt x="52105" y="261997"/>
                  <a:pt x="41925" y="279678"/>
                  <a:pt x="46479" y="296823"/>
                </a:cubicBezTo>
                <a:cubicBezTo>
                  <a:pt x="51033" y="313968"/>
                  <a:pt x="68714" y="324148"/>
                  <a:pt x="85859" y="319594"/>
                </a:cubicBezTo>
                <a:lnTo>
                  <a:pt x="175468" y="295617"/>
                </a:lnTo>
                <a:lnTo>
                  <a:pt x="257443" y="342900"/>
                </a:lnTo>
                <a:lnTo>
                  <a:pt x="175468" y="390183"/>
                </a:lnTo>
                <a:lnTo>
                  <a:pt x="85859" y="366206"/>
                </a:lnTo>
                <a:cubicBezTo>
                  <a:pt x="68714" y="361652"/>
                  <a:pt x="51033" y="371832"/>
                  <a:pt x="46479" y="388977"/>
                </a:cubicBezTo>
                <a:cubicBezTo>
                  <a:pt x="41925" y="406122"/>
                  <a:pt x="52105" y="423803"/>
                  <a:pt x="69250" y="428357"/>
                </a:cubicBezTo>
                <a:lnTo>
                  <a:pt x="96709" y="435724"/>
                </a:lnTo>
                <a:lnTo>
                  <a:pt x="24780" y="477247"/>
                </a:lnTo>
                <a:cubicBezTo>
                  <a:pt x="4286" y="489034"/>
                  <a:pt x="-2679" y="515288"/>
                  <a:pt x="9108" y="535781"/>
                </a:cubicBezTo>
                <a:cubicBezTo>
                  <a:pt x="20895" y="556275"/>
                  <a:pt x="47149" y="563374"/>
                  <a:pt x="67642" y="551453"/>
                </a:cubicBezTo>
                <a:lnTo>
                  <a:pt x="139571" y="509930"/>
                </a:lnTo>
                <a:lnTo>
                  <a:pt x="132204" y="537389"/>
                </a:lnTo>
                <a:cubicBezTo>
                  <a:pt x="127650" y="554534"/>
                  <a:pt x="137830" y="572214"/>
                  <a:pt x="154975" y="576769"/>
                </a:cubicBezTo>
                <a:cubicBezTo>
                  <a:pt x="172120" y="581323"/>
                  <a:pt x="189801" y="571143"/>
                  <a:pt x="194355" y="553998"/>
                </a:cubicBezTo>
                <a:lnTo>
                  <a:pt x="218331" y="464388"/>
                </a:lnTo>
                <a:lnTo>
                  <a:pt x="300305" y="417106"/>
                </a:lnTo>
                <a:lnTo>
                  <a:pt x="300305" y="511671"/>
                </a:lnTo>
                <a:lnTo>
                  <a:pt x="234672" y="577304"/>
                </a:lnTo>
                <a:cubicBezTo>
                  <a:pt x="222081" y="589895"/>
                  <a:pt x="222081" y="610255"/>
                  <a:pt x="234672" y="622712"/>
                </a:cubicBezTo>
                <a:cubicBezTo>
                  <a:pt x="247263" y="635169"/>
                  <a:pt x="267623" y="635303"/>
                  <a:pt x="280080" y="622712"/>
                </a:cubicBezTo>
                <a:lnTo>
                  <a:pt x="300171" y="602620"/>
                </a:lnTo>
                <a:lnTo>
                  <a:pt x="300171" y="685800"/>
                </a:lnTo>
                <a:cubicBezTo>
                  <a:pt x="300171" y="709508"/>
                  <a:pt x="319326" y="728662"/>
                  <a:pt x="343034" y="728662"/>
                </a:cubicBezTo>
                <a:cubicBezTo>
                  <a:pt x="366742" y="728662"/>
                  <a:pt x="385896" y="709508"/>
                  <a:pt x="385896" y="685800"/>
                </a:cubicBezTo>
                <a:lnTo>
                  <a:pt x="385896" y="602620"/>
                </a:lnTo>
                <a:lnTo>
                  <a:pt x="405988" y="622712"/>
                </a:lnTo>
                <a:cubicBezTo>
                  <a:pt x="418579" y="635303"/>
                  <a:pt x="438939" y="635303"/>
                  <a:pt x="451396" y="622712"/>
                </a:cubicBezTo>
                <a:cubicBezTo>
                  <a:pt x="463853" y="610121"/>
                  <a:pt x="463987" y="589761"/>
                  <a:pt x="451396" y="577304"/>
                </a:cubicBezTo>
                <a:lnTo>
                  <a:pt x="385763" y="511671"/>
                </a:lnTo>
                <a:lnTo>
                  <a:pt x="385763" y="417106"/>
                </a:lnTo>
                <a:lnTo>
                  <a:pt x="467737" y="464388"/>
                </a:lnTo>
                <a:lnTo>
                  <a:pt x="491713" y="553998"/>
                </a:lnTo>
                <a:cubicBezTo>
                  <a:pt x="496267" y="571143"/>
                  <a:pt x="513948" y="581323"/>
                  <a:pt x="531093" y="576769"/>
                </a:cubicBezTo>
                <a:cubicBezTo>
                  <a:pt x="548238" y="572214"/>
                  <a:pt x="558418" y="554534"/>
                  <a:pt x="553864" y="537389"/>
                </a:cubicBezTo>
                <a:lnTo>
                  <a:pt x="546497" y="509930"/>
                </a:lnTo>
                <a:lnTo>
                  <a:pt x="618426" y="551453"/>
                </a:lnTo>
                <a:cubicBezTo>
                  <a:pt x="638919" y="563240"/>
                  <a:pt x="665172" y="556275"/>
                  <a:pt x="676960" y="535781"/>
                </a:cubicBezTo>
                <a:cubicBezTo>
                  <a:pt x="688747" y="515288"/>
                  <a:pt x="681782" y="489034"/>
                  <a:pt x="661288" y="477247"/>
                </a:cubicBezTo>
                <a:lnTo>
                  <a:pt x="589359" y="435724"/>
                </a:lnTo>
                <a:lnTo>
                  <a:pt x="616818" y="428357"/>
                </a:lnTo>
                <a:cubicBezTo>
                  <a:pt x="633963" y="423803"/>
                  <a:pt x="644143" y="406122"/>
                  <a:pt x="639589" y="388977"/>
                </a:cubicBezTo>
                <a:cubicBezTo>
                  <a:pt x="635035" y="371832"/>
                  <a:pt x="617354" y="361652"/>
                  <a:pt x="600209" y="366206"/>
                </a:cubicBezTo>
                <a:lnTo>
                  <a:pt x="510600" y="390183"/>
                </a:lnTo>
                <a:lnTo>
                  <a:pt x="428625" y="342900"/>
                </a:lnTo>
                <a:lnTo>
                  <a:pt x="510600" y="295617"/>
                </a:lnTo>
                <a:lnTo>
                  <a:pt x="600209" y="319594"/>
                </a:lnTo>
                <a:cubicBezTo>
                  <a:pt x="617354" y="324148"/>
                  <a:pt x="635035" y="313968"/>
                  <a:pt x="639589" y="296823"/>
                </a:cubicBezTo>
                <a:cubicBezTo>
                  <a:pt x="644143" y="279678"/>
                  <a:pt x="633963" y="261997"/>
                  <a:pt x="616818" y="257443"/>
                </a:cubicBezTo>
                <a:lnTo>
                  <a:pt x="589359" y="250076"/>
                </a:lnTo>
                <a:lnTo>
                  <a:pt x="661288" y="208553"/>
                </a:lnTo>
                <a:cubicBezTo>
                  <a:pt x="681782" y="196766"/>
                  <a:pt x="688881" y="170512"/>
                  <a:pt x="676960" y="150019"/>
                </a:cubicBezTo>
                <a:cubicBezTo>
                  <a:pt x="665038" y="129525"/>
                  <a:pt x="638919" y="122560"/>
                  <a:pt x="618426" y="134347"/>
                </a:cubicBezTo>
                <a:lnTo>
                  <a:pt x="546497" y="175870"/>
                </a:lnTo>
                <a:lnTo>
                  <a:pt x="553864" y="148411"/>
                </a:lnTo>
                <a:cubicBezTo>
                  <a:pt x="558418" y="131266"/>
                  <a:pt x="548238" y="113586"/>
                  <a:pt x="531093" y="109031"/>
                </a:cubicBezTo>
                <a:cubicBezTo>
                  <a:pt x="513948" y="104477"/>
                  <a:pt x="496267" y="114657"/>
                  <a:pt x="491713" y="131802"/>
                </a:cubicBezTo>
                <a:lnTo>
                  <a:pt x="467737" y="221412"/>
                </a:lnTo>
                <a:lnTo>
                  <a:pt x="385762" y="268694"/>
                </a:lnTo>
                <a:lnTo>
                  <a:pt x="385762" y="174129"/>
                </a:lnTo>
                <a:lnTo>
                  <a:pt x="451396" y="108496"/>
                </a:lnTo>
                <a:cubicBezTo>
                  <a:pt x="463987" y="95905"/>
                  <a:pt x="463987" y="75545"/>
                  <a:pt x="451396" y="63088"/>
                </a:cubicBezTo>
                <a:cubicBezTo>
                  <a:pt x="438805" y="50631"/>
                  <a:pt x="418445" y="50497"/>
                  <a:pt x="405988" y="63088"/>
                </a:cubicBezTo>
                <a:lnTo>
                  <a:pt x="385896" y="83180"/>
                </a:lnTo>
                <a:lnTo>
                  <a:pt x="385896" y="0"/>
                </a:ln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" name="Text 2"/>
          <p:cNvSpPr/>
          <p:nvPr/>
        </p:nvSpPr>
        <p:spPr>
          <a:xfrm>
            <a:off x="4534942" y="1619250"/>
            <a:ext cx="3124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Thank You!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571926" y="2419350"/>
            <a:ext cx="3048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dirty="0">
                <a:solidFill>
                  <a:srgbClr val="F1F5F9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Questions &amp; Discussion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833563" y="3148013"/>
            <a:ext cx="2628900" cy="1724025"/>
          </a:xfrm>
          <a:custGeom>
            <a:avLst/>
            <a:gdLst/>
            <a:ahLst/>
            <a:cxnLst/>
            <a:rect l="l" t="t" r="r" b="b"/>
            <a:pathLst>
              <a:path w="2628900" h="1724025">
                <a:moveTo>
                  <a:pt x="114303" y="0"/>
                </a:moveTo>
                <a:lnTo>
                  <a:pt x="2514597" y="0"/>
                </a:lnTo>
                <a:cubicBezTo>
                  <a:pt x="2577683" y="0"/>
                  <a:pt x="2628900" y="51217"/>
                  <a:pt x="2628900" y="114303"/>
                </a:cubicBezTo>
                <a:lnTo>
                  <a:pt x="2628900" y="1609722"/>
                </a:lnTo>
                <a:cubicBezTo>
                  <a:pt x="2628900" y="1672808"/>
                  <a:pt x="2577683" y="1724025"/>
                  <a:pt x="2514597" y="1724025"/>
                </a:cubicBezTo>
                <a:lnTo>
                  <a:pt x="114303" y="1724025"/>
                </a:lnTo>
                <a:cubicBezTo>
                  <a:pt x="51217" y="1724025"/>
                  <a:pt x="0" y="1672808"/>
                  <a:pt x="0" y="1609722"/>
                </a:cubicBezTo>
                <a:lnTo>
                  <a:pt x="0" y="114303"/>
                </a:lnTo>
                <a:cubicBezTo>
                  <a:pt x="0" y="51217"/>
                  <a:pt x="51217" y="0"/>
                  <a:pt x="114303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8" name="Shape 5"/>
          <p:cNvSpPr/>
          <p:nvPr/>
        </p:nvSpPr>
        <p:spPr>
          <a:xfrm>
            <a:off x="2978125" y="338137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93015" y="0"/>
                </a:moveTo>
                <a:cubicBezTo>
                  <a:pt x="193015" y="-11854"/>
                  <a:pt x="183438" y="-21431"/>
                  <a:pt x="171584" y="-21431"/>
                </a:cubicBezTo>
                <a:cubicBezTo>
                  <a:pt x="159730" y="-21431"/>
                  <a:pt x="150153" y="-11854"/>
                  <a:pt x="150153" y="0"/>
                </a:cubicBezTo>
                <a:lnTo>
                  <a:pt x="150153" y="41590"/>
                </a:lnTo>
                <a:lnTo>
                  <a:pt x="140107" y="31544"/>
                </a:lnTo>
                <a:cubicBezTo>
                  <a:pt x="133811" y="25249"/>
                  <a:pt x="123632" y="25249"/>
                  <a:pt x="117403" y="31544"/>
                </a:cubicBezTo>
                <a:cubicBezTo>
                  <a:pt x="111175" y="37840"/>
                  <a:pt x="111108" y="48019"/>
                  <a:pt x="117403" y="54248"/>
                </a:cubicBezTo>
                <a:lnTo>
                  <a:pt x="150220" y="87064"/>
                </a:lnTo>
                <a:lnTo>
                  <a:pt x="150220" y="134347"/>
                </a:lnTo>
                <a:lnTo>
                  <a:pt x="109232" y="110706"/>
                </a:lnTo>
                <a:lnTo>
                  <a:pt x="97244" y="65901"/>
                </a:lnTo>
                <a:cubicBezTo>
                  <a:pt x="94967" y="57329"/>
                  <a:pt x="86127" y="52239"/>
                  <a:pt x="77554" y="54516"/>
                </a:cubicBezTo>
                <a:cubicBezTo>
                  <a:pt x="68982" y="56793"/>
                  <a:pt x="63825" y="65633"/>
                  <a:pt x="66102" y="74206"/>
                </a:cubicBezTo>
                <a:lnTo>
                  <a:pt x="69786" y="87935"/>
                </a:lnTo>
                <a:lnTo>
                  <a:pt x="33821" y="67174"/>
                </a:lnTo>
                <a:cubicBezTo>
                  <a:pt x="23574" y="61280"/>
                  <a:pt x="10448" y="64763"/>
                  <a:pt x="4554" y="75009"/>
                </a:cubicBezTo>
                <a:cubicBezTo>
                  <a:pt x="-1339" y="85256"/>
                  <a:pt x="2143" y="98383"/>
                  <a:pt x="12390" y="104276"/>
                </a:cubicBezTo>
                <a:lnTo>
                  <a:pt x="48354" y="125038"/>
                </a:lnTo>
                <a:lnTo>
                  <a:pt x="34625" y="128721"/>
                </a:lnTo>
                <a:cubicBezTo>
                  <a:pt x="26052" y="130999"/>
                  <a:pt x="20962" y="139839"/>
                  <a:pt x="23240" y="148411"/>
                </a:cubicBezTo>
                <a:cubicBezTo>
                  <a:pt x="25517" y="156984"/>
                  <a:pt x="34357" y="162074"/>
                  <a:pt x="42929" y="159797"/>
                </a:cubicBezTo>
                <a:lnTo>
                  <a:pt x="87734" y="147809"/>
                </a:lnTo>
                <a:lnTo>
                  <a:pt x="128721" y="171450"/>
                </a:lnTo>
                <a:lnTo>
                  <a:pt x="87734" y="195091"/>
                </a:lnTo>
                <a:lnTo>
                  <a:pt x="42929" y="183103"/>
                </a:lnTo>
                <a:cubicBezTo>
                  <a:pt x="34357" y="180826"/>
                  <a:pt x="25517" y="185916"/>
                  <a:pt x="23240" y="194489"/>
                </a:cubicBezTo>
                <a:cubicBezTo>
                  <a:pt x="20962" y="203061"/>
                  <a:pt x="26052" y="211901"/>
                  <a:pt x="34625" y="214179"/>
                </a:cubicBezTo>
                <a:lnTo>
                  <a:pt x="48354" y="217862"/>
                </a:lnTo>
                <a:lnTo>
                  <a:pt x="12390" y="238624"/>
                </a:lnTo>
                <a:cubicBezTo>
                  <a:pt x="2143" y="244517"/>
                  <a:pt x="-1339" y="257644"/>
                  <a:pt x="4554" y="267891"/>
                </a:cubicBezTo>
                <a:cubicBezTo>
                  <a:pt x="10448" y="278137"/>
                  <a:pt x="23574" y="281687"/>
                  <a:pt x="33821" y="275726"/>
                </a:cubicBezTo>
                <a:lnTo>
                  <a:pt x="69786" y="254965"/>
                </a:lnTo>
                <a:lnTo>
                  <a:pt x="66102" y="268694"/>
                </a:lnTo>
                <a:cubicBezTo>
                  <a:pt x="63825" y="277267"/>
                  <a:pt x="68915" y="286107"/>
                  <a:pt x="77487" y="288384"/>
                </a:cubicBezTo>
                <a:cubicBezTo>
                  <a:pt x="86060" y="290661"/>
                  <a:pt x="94900" y="285571"/>
                  <a:pt x="97177" y="276999"/>
                </a:cubicBezTo>
                <a:lnTo>
                  <a:pt x="109165" y="232194"/>
                </a:lnTo>
                <a:lnTo>
                  <a:pt x="150153" y="208553"/>
                </a:lnTo>
                <a:lnTo>
                  <a:pt x="150153" y="255836"/>
                </a:lnTo>
                <a:lnTo>
                  <a:pt x="117336" y="288652"/>
                </a:lnTo>
                <a:cubicBezTo>
                  <a:pt x="111041" y="294948"/>
                  <a:pt x="111041" y="305127"/>
                  <a:pt x="117336" y="311356"/>
                </a:cubicBezTo>
                <a:cubicBezTo>
                  <a:pt x="123632" y="317584"/>
                  <a:pt x="133811" y="317651"/>
                  <a:pt x="140040" y="311356"/>
                </a:cubicBezTo>
                <a:lnTo>
                  <a:pt x="150086" y="301310"/>
                </a:lnTo>
                <a:lnTo>
                  <a:pt x="150086" y="342900"/>
                </a:lnTo>
                <a:cubicBezTo>
                  <a:pt x="150086" y="354754"/>
                  <a:pt x="159663" y="364331"/>
                  <a:pt x="171517" y="364331"/>
                </a:cubicBezTo>
                <a:cubicBezTo>
                  <a:pt x="183371" y="364331"/>
                  <a:pt x="192948" y="354754"/>
                  <a:pt x="192948" y="342900"/>
                </a:cubicBezTo>
                <a:lnTo>
                  <a:pt x="192948" y="301310"/>
                </a:lnTo>
                <a:lnTo>
                  <a:pt x="202994" y="311356"/>
                </a:lnTo>
                <a:cubicBezTo>
                  <a:pt x="209290" y="317651"/>
                  <a:pt x="219469" y="317651"/>
                  <a:pt x="225698" y="311356"/>
                </a:cubicBezTo>
                <a:cubicBezTo>
                  <a:pt x="231926" y="305060"/>
                  <a:pt x="231993" y="294881"/>
                  <a:pt x="225698" y="288652"/>
                </a:cubicBezTo>
                <a:lnTo>
                  <a:pt x="192881" y="255836"/>
                </a:lnTo>
                <a:lnTo>
                  <a:pt x="192881" y="208553"/>
                </a:lnTo>
                <a:lnTo>
                  <a:pt x="233869" y="232194"/>
                </a:lnTo>
                <a:lnTo>
                  <a:pt x="245857" y="276999"/>
                </a:lnTo>
                <a:cubicBezTo>
                  <a:pt x="248134" y="285571"/>
                  <a:pt x="256974" y="290661"/>
                  <a:pt x="265547" y="288384"/>
                </a:cubicBezTo>
                <a:cubicBezTo>
                  <a:pt x="274119" y="286107"/>
                  <a:pt x="279209" y="277267"/>
                  <a:pt x="276932" y="268694"/>
                </a:cubicBezTo>
                <a:lnTo>
                  <a:pt x="273248" y="254965"/>
                </a:lnTo>
                <a:lnTo>
                  <a:pt x="309213" y="275726"/>
                </a:lnTo>
                <a:cubicBezTo>
                  <a:pt x="319460" y="281620"/>
                  <a:pt x="332586" y="278137"/>
                  <a:pt x="338480" y="267891"/>
                </a:cubicBezTo>
                <a:cubicBezTo>
                  <a:pt x="344373" y="257644"/>
                  <a:pt x="340891" y="244517"/>
                  <a:pt x="330644" y="238624"/>
                </a:cubicBezTo>
                <a:lnTo>
                  <a:pt x="294680" y="217862"/>
                </a:lnTo>
                <a:lnTo>
                  <a:pt x="308409" y="214179"/>
                </a:lnTo>
                <a:cubicBezTo>
                  <a:pt x="316982" y="211901"/>
                  <a:pt x="322072" y="203061"/>
                  <a:pt x="319794" y="194489"/>
                </a:cubicBezTo>
                <a:cubicBezTo>
                  <a:pt x="317517" y="185916"/>
                  <a:pt x="308677" y="180826"/>
                  <a:pt x="300104" y="183103"/>
                </a:cubicBezTo>
                <a:lnTo>
                  <a:pt x="255300" y="195091"/>
                </a:lnTo>
                <a:lnTo>
                  <a:pt x="214312" y="171450"/>
                </a:lnTo>
                <a:lnTo>
                  <a:pt x="255300" y="147809"/>
                </a:lnTo>
                <a:lnTo>
                  <a:pt x="300104" y="159797"/>
                </a:lnTo>
                <a:cubicBezTo>
                  <a:pt x="308677" y="162074"/>
                  <a:pt x="317517" y="156984"/>
                  <a:pt x="319794" y="148411"/>
                </a:cubicBezTo>
                <a:cubicBezTo>
                  <a:pt x="322072" y="139839"/>
                  <a:pt x="316982" y="130999"/>
                  <a:pt x="308409" y="128721"/>
                </a:cubicBezTo>
                <a:lnTo>
                  <a:pt x="294680" y="125038"/>
                </a:lnTo>
                <a:lnTo>
                  <a:pt x="330644" y="104276"/>
                </a:lnTo>
                <a:cubicBezTo>
                  <a:pt x="340891" y="98383"/>
                  <a:pt x="344440" y="85256"/>
                  <a:pt x="338480" y="75009"/>
                </a:cubicBezTo>
                <a:cubicBezTo>
                  <a:pt x="332519" y="64763"/>
                  <a:pt x="319460" y="61280"/>
                  <a:pt x="309213" y="67174"/>
                </a:cubicBezTo>
                <a:lnTo>
                  <a:pt x="273248" y="87935"/>
                </a:lnTo>
                <a:lnTo>
                  <a:pt x="276932" y="74206"/>
                </a:lnTo>
                <a:cubicBezTo>
                  <a:pt x="279209" y="65633"/>
                  <a:pt x="274119" y="56793"/>
                  <a:pt x="265547" y="54516"/>
                </a:cubicBezTo>
                <a:cubicBezTo>
                  <a:pt x="256974" y="52239"/>
                  <a:pt x="248134" y="57329"/>
                  <a:pt x="245857" y="65901"/>
                </a:cubicBezTo>
                <a:lnTo>
                  <a:pt x="233869" y="110706"/>
                </a:lnTo>
                <a:lnTo>
                  <a:pt x="192881" y="134347"/>
                </a:lnTo>
                <a:lnTo>
                  <a:pt x="192881" y="87064"/>
                </a:lnTo>
                <a:lnTo>
                  <a:pt x="225698" y="54248"/>
                </a:lnTo>
                <a:cubicBezTo>
                  <a:pt x="231993" y="47952"/>
                  <a:pt x="231993" y="37773"/>
                  <a:pt x="225698" y="31544"/>
                </a:cubicBezTo>
                <a:cubicBezTo>
                  <a:pt x="219402" y="25316"/>
                  <a:pt x="209223" y="25249"/>
                  <a:pt x="202994" y="31544"/>
                </a:cubicBezTo>
                <a:lnTo>
                  <a:pt x="192948" y="41590"/>
                </a:lnTo>
                <a:lnTo>
                  <a:pt x="192948" y="0"/>
                </a:ln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6"/>
          <p:cNvSpPr/>
          <p:nvPr/>
        </p:nvSpPr>
        <p:spPr>
          <a:xfrm>
            <a:off x="2019300" y="3838575"/>
            <a:ext cx="2257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Temperature Matters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2028825" y="4181475"/>
            <a:ext cx="22383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1F5F9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Lower temps = slower microbial growth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779913" y="3148013"/>
            <a:ext cx="2628900" cy="1724025"/>
          </a:xfrm>
          <a:custGeom>
            <a:avLst/>
            <a:gdLst/>
            <a:ahLst/>
            <a:cxnLst/>
            <a:rect l="l" t="t" r="r" b="b"/>
            <a:pathLst>
              <a:path w="2628900" h="1724025">
                <a:moveTo>
                  <a:pt x="114303" y="0"/>
                </a:moveTo>
                <a:lnTo>
                  <a:pt x="2514597" y="0"/>
                </a:lnTo>
                <a:cubicBezTo>
                  <a:pt x="2577683" y="0"/>
                  <a:pt x="2628900" y="51217"/>
                  <a:pt x="2628900" y="114303"/>
                </a:cubicBezTo>
                <a:lnTo>
                  <a:pt x="2628900" y="1609722"/>
                </a:lnTo>
                <a:cubicBezTo>
                  <a:pt x="2628900" y="1672808"/>
                  <a:pt x="2577683" y="1724025"/>
                  <a:pt x="2514597" y="1724025"/>
                </a:cubicBezTo>
                <a:lnTo>
                  <a:pt x="114303" y="1724025"/>
                </a:lnTo>
                <a:cubicBezTo>
                  <a:pt x="51217" y="1724025"/>
                  <a:pt x="0" y="1672808"/>
                  <a:pt x="0" y="1609722"/>
                </a:cubicBezTo>
                <a:lnTo>
                  <a:pt x="0" y="114303"/>
                </a:lnTo>
                <a:cubicBezTo>
                  <a:pt x="0" y="51217"/>
                  <a:pt x="51217" y="0"/>
                  <a:pt x="114303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12" name="Shape 9"/>
          <p:cNvSpPr/>
          <p:nvPr/>
        </p:nvSpPr>
        <p:spPr>
          <a:xfrm>
            <a:off x="5945907" y="3381375"/>
            <a:ext cx="300038" cy="342900"/>
          </a:xfrm>
          <a:custGeom>
            <a:avLst/>
            <a:gdLst/>
            <a:ahLst/>
            <a:cxnLst/>
            <a:rect l="l" t="t" r="r" b="b"/>
            <a:pathLst>
              <a:path w="300038" h="342900">
                <a:moveTo>
                  <a:pt x="226903" y="-6630"/>
                </a:moveTo>
                <a:cubicBezTo>
                  <a:pt x="234873" y="-871"/>
                  <a:pt x="237820" y="9577"/>
                  <a:pt x="234203" y="18685"/>
                </a:cubicBezTo>
                <a:lnTo>
                  <a:pt x="181697" y="150019"/>
                </a:lnTo>
                <a:lnTo>
                  <a:pt x="278606" y="150019"/>
                </a:lnTo>
                <a:cubicBezTo>
                  <a:pt x="287648" y="150019"/>
                  <a:pt x="295684" y="155644"/>
                  <a:pt x="298765" y="164150"/>
                </a:cubicBezTo>
                <a:cubicBezTo>
                  <a:pt x="301846" y="172656"/>
                  <a:pt x="299234" y="182166"/>
                  <a:pt x="292336" y="187925"/>
                </a:cubicBezTo>
                <a:lnTo>
                  <a:pt x="99454" y="348660"/>
                </a:lnTo>
                <a:cubicBezTo>
                  <a:pt x="91886" y="354955"/>
                  <a:pt x="81104" y="355290"/>
                  <a:pt x="73134" y="349530"/>
                </a:cubicBezTo>
                <a:cubicBezTo>
                  <a:pt x="65164" y="343771"/>
                  <a:pt x="62218" y="333323"/>
                  <a:pt x="65834" y="324215"/>
                </a:cubicBezTo>
                <a:lnTo>
                  <a:pt x="118341" y="192881"/>
                </a:lnTo>
                <a:lnTo>
                  <a:pt x="21431" y="192881"/>
                </a:lnTo>
                <a:cubicBezTo>
                  <a:pt x="12390" y="192881"/>
                  <a:pt x="4353" y="187256"/>
                  <a:pt x="1272" y="178750"/>
                </a:cubicBezTo>
                <a:cubicBezTo>
                  <a:pt x="-1808" y="170244"/>
                  <a:pt x="804" y="160734"/>
                  <a:pt x="7702" y="154975"/>
                </a:cubicBezTo>
                <a:lnTo>
                  <a:pt x="200583" y="-5760"/>
                </a:lnTo>
                <a:cubicBezTo>
                  <a:pt x="208151" y="-12055"/>
                  <a:pt x="218934" y="-12390"/>
                  <a:pt x="226903" y="-663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0"/>
          <p:cNvSpPr/>
          <p:nvPr/>
        </p:nvSpPr>
        <p:spPr>
          <a:xfrm>
            <a:off x="4965650" y="3838575"/>
            <a:ext cx="2257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Speed is Key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975175" y="4181475"/>
            <a:ext cx="22383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1F5F9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Quick freezing = better food quality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726338" y="3148013"/>
            <a:ext cx="2628900" cy="1724025"/>
          </a:xfrm>
          <a:custGeom>
            <a:avLst/>
            <a:gdLst/>
            <a:ahLst/>
            <a:cxnLst/>
            <a:rect l="l" t="t" r="r" b="b"/>
            <a:pathLst>
              <a:path w="2628900" h="1724025">
                <a:moveTo>
                  <a:pt x="114303" y="0"/>
                </a:moveTo>
                <a:lnTo>
                  <a:pt x="2514597" y="0"/>
                </a:lnTo>
                <a:cubicBezTo>
                  <a:pt x="2577683" y="0"/>
                  <a:pt x="2628900" y="51217"/>
                  <a:pt x="2628900" y="114303"/>
                </a:cubicBezTo>
                <a:lnTo>
                  <a:pt x="2628900" y="1609722"/>
                </a:lnTo>
                <a:cubicBezTo>
                  <a:pt x="2628900" y="1672808"/>
                  <a:pt x="2577683" y="1724025"/>
                  <a:pt x="2514597" y="1724025"/>
                </a:cubicBezTo>
                <a:lnTo>
                  <a:pt x="114303" y="1724025"/>
                </a:lnTo>
                <a:cubicBezTo>
                  <a:pt x="51217" y="1724025"/>
                  <a:pt x="0" y="1672808"/>
                  <a:pt x="0" y="1609722"/>
                </a:cubicBezTo>
                <a:lnTo>
                  <a:pt x="0" y="114303"/>
                </a:lnTo>
                <a:cubicBezTo>
                  <a:pt x="0" y="51217"/>
                  <a:pt x="51217" y="0"/>
                  <a:pt x="114303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16" name="Shape 13"/>
          <p:cNvSpPr/>
          <p:nvPr/>
        </p:nvSpPr>
        <p:spPr>
          <a:xfrm>
            <a:off x="8870900" y="338137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17872" y="0"/>
                </a:moveTo>
                <a:cubicBezTo>
                  <a:pt x="100124" y="0"/>
                  <a:pt x="85725" y="14399"/>
                  <a:pt x="85725" y="32147"/>
                </a:cubicBezTo>
                <a:lnTo>
                  <a:pt x="85725" y="171450"/>
                </a:lnTo>
                <a:cubicBezTo>
                  <a:pt x="85725" y="189198"/>
                  <a:pt x="100124" y="203597"/>
                  <a:pt x="117872" y="203597"/>
                </a:cubicBezTo>
                <a:lnTo>
                  <a:pt x="160734" y="203597"/>
                </a:lnTo>
                <a:cubicBezTo>
                  <a:pt x="178482" y="203597"/>
                  <a:pt x="192881" y="189198"/>
                  <a:pt x="192881" y="171450"/>
                </a:cubicBezTo>
                <a:lnTo>
                  <a:pt x="192881" y="128588"/>
                </a:lnTo>
                <a:lnTo>
                  <a:pt x="214313" y="128588"/>
                </a:lnTo>
                <a:cubicBezTo>
                  <a:pt x="261662" y="128588"/>
                  <a:pt x="300038" y="166963"/>
                  <a:pt x="300038" y="214313"/>
                </a:cubicBezTo>
                <a:cubicBezTo>
                  <a:pt x="300038" y="261662"/>
                  <a:pt x="261662" y="300038"/>
                  <a:pt x="214313" y="300038"/>
                </a:cubicBezTo>
                <a:lnTo>
                  <a:pt x="21431" y="300038"/>
                </a:lnTo>
                <a:cubicBezTo>
                  <a:pt x="9577" y="300038"/>
                  <a:pt x="0" y="309615"/>
                  <a:pt x="0" y="321469"/>
                </a:cubicBezTo>
                <a:cubicBezTo>
                  <a:pt x="0" y="333323"/>
                  <a:pt x="9577" y="342900"/>
                  <a:pt x="21431" y="342900"/>
                </a:cubicBezTo>
                <a:lnTo>
                  <a:pt x="321469" y="342900"/>
                </a:lnTo>
                <a:cubicBezTo>
                  <a:pt x="333323" y="342900"/>
                  <a:pt x="342900" y="333323"/>
                  <a:pt x="342900" y="321469"/>
                </a:cubicBezTo>
                <a:cubicBezTo>
                  <a:pt x="342900" y="309615"/>
                  <a:pt x="333323" y="300038"/>
                  <a:pt x="321469" y="300038"/>
                </a:cubicBezTo>
                <a:lnTo>
                  <a:pt x="310150" y="300038"/>
                </a:lnTo>
                <a:cubicBezTo>
                  <a:pt x="330510" y="277267"/>
                  <a:pt x="342900" y="247263"/>
                  <a:pt x="342900" y="214313"/>
                </a:cubicBezTo>
                <a:cubicBezTo>
                  <a:pt x="342900" y="143321"/>
                  <a:pt x="285304" y="85725"/>
                  <a:pt x="214313" y="85725"/>
                </a:cubicBezTo>
                <a:lnTo>
                  <a:pt x="192881" y="85725"/>
                </a:lnTo>
                <a:lnTo>
                  <a:pt x="192881" y="32147"/>
                </a:lnTo>
                <a:cubicBezTo>
                  <a:pt x="192881" y="14399"/>
                  <a:pt x="178482" y="0"/>
                  <a:pt x="160734" y="0"/>
                </a:cubicBezTo>
                <a:lnTo>
                  <a:pt x="117872" y="0"/>
                </a:lnTo>
                <a:close/>
                <a:moveTo>
                  <a:pt x="80367" y="235744"/>
                </a:moveTo>
                <a:cubicBezTo>
                  <a:pt x="71460" y="235744"/>
                  <a:pt x="64294" y="242910"/>
                  <a:pt x="64294" y="251817"/>
                </a:cubicBezTo>
                <a:cubicBezTo>
                  <a:pt x="64294" y="260725"/>
                  <a:pt x="71460" y="267891"/>
                  <a:pt x="80367" y="267891"/>
                </a:cubicBezTo>
                <a:lnTo>
                  <a:pt x="198239" y="267891"/>
                </a:lnTo>
                <a:cubicBezTo>
                  <a:pt x="207146" y="267891"/>
                  <a:pt x="214313" y="260725"/>
                  <a:pt x="214313" y="251817"/>
                </a:cubicBezTo>
                <a:cubicBezTo>
                  <a:pt x="214313" y="242910"/>
                  <a:pt x="207146" y="235744"/>
                  <a:pt x="198239" y="235744"/>
                </a:cubicBezTo>
                <a:lnTo>
                  <a:pt x="80367" y="235744"/>
                </a:ln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Text 14"/>
          <p:cNvSpPr/>
          <p:nvPr/>
        </p:nvSpPr>
        <p:spPr>
          <a:xfrm>
            <a:off x="7912075" y="3838575"/>
            <a:ext cx="2257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Microbes Survive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7921600" y="4181475"/>
            <a:ext cx="2238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1F5F9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40-90% survive freezing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3130228" y="5262563"/>
            <a:ext cx="5934075" cy="1114425"/>
          </a:xfrm>
          <a:custGeom>
            <a:avLst/>
            <a:gdLst/>
            <a:ahLst/>
            <a:cxnLst/>
            <a:rect l="l" t="t" r="r" b="b"/>
            <a:pathLst>
              <a:path w="5934075" h="1114425">
                <a:moveTo>
                  <a:pt x="152398" y="0"/>
                </a:moveTo>
                <a:lnTo>
                  <a:pt x="5781677" y="0"/>
                </a:lnTo>
                <a:cubicBezTo>
                  <a:pt x="5865844" y="0"/>
                  <a:pt x="5934075" y="68231"/>
                  <a:pt x="5934075" y="152398"/>
                </a:cubicBezTo>
                <a:lnTo>
                  <a:pt x="5934075" y="962027"/>
                </a:lnTo>
                <a:cubicBezTo>
                  <a:pt x="5934075" y="1046194"/>
                  <a:pt x="5865844" y="1114425"/>
                  <a:pt x="5781677" y="1114425"/>
                </a:cubicBezTo>
                <a:lnTo>
                  <a:pt x="152398" y="1114425"/>
                </a:lnTo>
                <a:cubicBezTo>
                  <a:pt x="68231" y="1114425"/>
                  <a:pt x="0" y="1046194"/>
                  <a:pt x="0" y="962027"/>
                </a:cubicBezTo>
                <a:lnTo>
                  <a:pt x="0" y="152398"/>
                </a:lnTo>
                <a:cubicBezTo>
                  <a:pt x="0" y="68287"/>
                  <a:pt x="68287" y="0"/>
                  <a:pt x="1523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solidFill>
              <a:srgbClr val="FFFFF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20" name="Text 17"/>
          <p:cNvSpPr/>
          <p:nvPr/>
        </p:nvSpPr>
        <p:spPr>
          <a:xfrm>
            <a:off x="3458840" y="5495925"/>
            <a:ext cx="5276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 Preservation by Low Temperature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3473128" y="5876925"/>
            <a:ext cx="5248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1F5F9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Understanding Cooling, Freezing, and Their Effects on Microorganisms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LECTURE ROADMAP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Lecture Overview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371600"/>
            <a:ext cx="3686175" cy="1838325"/>
          </a:xfrm>
          <a:custGeom>
            <a:avLst/>
            <a:gdLst/>
            <a:ahLst/>
            <a:cxnLst/>
            <a:rect l="l" t="t" r="r" b="b"/>
            <a:pathLst>
              <a:path w="3686175" h="1838325">
                <a:moveTo>
                  <a:pt x="38100" y="0"/>
                </a:moveTo>
                <a:lnTo>
                  <a:pt x="3571868" y="0"/>
                </a:lnTo>
                <a:cubicBezTo>
                  <a:pt x="3634998" y="0"/>
                  <a:pt x="3686175" y="51177"/>
                  <a:pt x="3686175" y="114307"/>
                </a:cubicBezTo>
                <a:lnTo>
                  <a:pt x="3686175" y="1724018"/>
                </a:lnTo>
                <a:cubicBezTo>
                  <a:pt x="3686175" y="1787148"/>
                  <a:pt x="3634998" y="1838325"/>
                  <a:pt x="3571868" y="1838325"/>
                </a:cubicBezTo>
                <a:lnTo>
                  <a:pt x="38100" y="1838325"/>
                </a:lnTo>
                <a:cubicBezTo>
                  <a:pt x="17072" y="1838325"/>
                  <a:pt x="0" y="1821253"/>
                  <a:pt x="0" y="18002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" name="Shape 3"/>
          <p:cNvSpPr/>
          <p:nvPr/>
        </p:nvSpPr>
        <p:spPr>
          <a:xfrm>
            <a:off x="400050" y="1371600"/>
            <a:ext cx="38100" cy="1838325"/>
          </a:xfrm>
          <a:custGeom>
            <a:avLst/>
            <a:gdLst/>
            <a:ahLst/>
            <a:cxnLst/>
            <a:rect l="l" t="t" r="r" b="b"/>
            <a:pathLst>
              <a:path w="38100" h="1838325">
                <a:moveTo>
                  <a:pt x="38100" y="0"/>
                </a:moveTo>
                <a:lnTo>
                  <a:pt x="38100" y="0"/>
                </a:lnTo>
                <a:lnTo>
                  <a:pt x="38100" y="1838325"/>
                </a:lnTo>
                <a:lnTo>
                  <a:pt x="38100" y="1838325"/>
                </a:lnTo>
                <a:cubicBezTo>
                  <a:pt x="17072" y="1838325"/>
                  <a:pt x="0" y="1821253"/>
                  <a:pt x="0" y="18002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609600" y="20637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Text 5"/>
          <p:cNvSpPr/>
          <p:nvPr/>
        </p:nvSpPr>
        <p:spPr>
          <a:xfrm>
            <a:off x="561975" y="2063725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19200" y="1758925"/>
            <a:ext cx="27717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Introduction to Low Temperature Preservation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19200" y="2368525"/>
            <a:ext cx="27527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Basic principles and why temperature matters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260800" y="1371600"/>
            <a:ext cx="3686175" cy="1838325"/>
          </a:xfrm>
          <a:custGeom>
            <a:avLst/>
            <a:gdLst/>
            <a:ahLst/>
            <a:cxnLst/>
            <a:rect l="l" t="t" r="r" b="b"/>
            <a:pathLst>
              <a:path w="3686175" h="1838325">
                <a:moveTo>
                  <a:pt x="38100" y="0"/>
                </a:moveTo>
                <a:lnTo>
                  <a:pt x="3571868" y="0"/>
                </a:lnTo>
                <a:cubicBezTo>
                  <a:pt x="3634998" y="0"/>
                  <a:pt x="3686175" y="51177"/>
                  <a:pt x="3686175" y="114307"/>
                </a:cubicBezTo>
                <a:lnTo>
                  <a:pt x="3686175" y="1724018"/>
                </a:lnTo>
                <a:cubicBezTo>
                  <a:pt x="3686175" y="1787148"/>
                  <a:pt x="3634998" y="1838325"/>
                  <a:pt x="3571868" y="1838325"/>
                </a:cubicBezTo>
                <a:lnTo>
                  <a:pt x="38100" y="1838325"/>
                </a:lnTo>
                <a:cubicBezTo>
                  <a:pt x="17072" y="1838325"/>
                  <a:pt x="0" y="1821253"/>
                  <a:pt x="0" y="18002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1" name="Shape 9"/>
          <p:cNvSpPr/>
          <p:nvPr/>
        </p:nvSpPr>
        <p:spPr>
          <a:xfrm>
            <a:off x="4260800" y="1371600"/>
            <a:ext cx="38100" cy="1838325"/>
          </a:xfrm>
          <a:custGeom>
            <a:avLst/>
            <a:gdLst/>
            <a:ahLst/>
            <a:cxnLst/>
            <a:rect l="l" t="t" r="r" b="b"/>
            <a:pathLst>
              <a:path w="38100" h="1838325">
                <a:moveTo>
                  <a:pt x="38100" y="0"/>
                </a:moveTo>
                <a:lnTo>
                  <a:pt x="38100" y="0"/>
                </a:lnTo>
                <a:lnTo>
                  <a:pt x="38100" y="1838325"/>
                </a:lnTo>
                <a:lnTo>
                  <a:pt x="38100" y="1838325"/>
                </a:lnTo>
                <a:cubicBezTo>
                  <a:pt x="17072" y="1838325"/>
                  <a:pt x="0" y="1821253"/>
                  <a:pt x="0" y="18002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Shape 10"/>
          <p:cNvSpPr/>
          <p:nvPr/>
        </p:nvSpPr>
        <p:spPr>
          <a:xfrm>
            <a:off x="4470350" y="20637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1"/>
          <p:cNvSpPr/>
          <p:nvPr/>
        </p:nvSpPr>
        <p:spPr>
          <a:xfrm>
            <a:off x="4422725" y="2063725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079950" y="1758925"/>
            <a:ext cx="27717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Temperature Ranges for Food Storage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079950" y="2368525"/>
            <a:ext cx="27527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Chilling, Refrigerator, and Freezer temperatures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121625" y="1371600"/>
            <a:ext cx="3686175" cy="1838325"/>
          </a:xfrm>
          <a:custGeom>
            <a:avLst/>
            <a:gdLst/>
            <a:ahLst/>
            <a:cxnLst/>
            <a:rect l="l" t="t" r="r" b="b"/>
            <a:pathLst>
              <a:path w="3686175" h="1838325">
                <a:moveTo>
                  <a:pt x="38100" y="0"/>
                </a:moveTo>
                <a:lnTo>
                  <a:pt x="3571868" y="0"/>
                </a:lnTo>
                <a:cubicBezTo>
                  <a:pt x="3634998" y="0"/>
                  <a:pt x="3686175" y="51177"/>
                  <a:pt x="3686175" y="114307"/>
                </a:cubicBezTo>
                <a:lnTo>
                  <a:pt x="3686175" y="1724018"/>
                </a:lnTo>
                <a:cubicBezTo>
                  <a:pt x="3686175" y="1787148"/>
                  <a:pt x="3634998" y="1838325"/>
                  <a:pt x="3571868" y="1838325"/>
                </a:cubicBezTo>
                <a:lnTo>
                  <a:pt x="38100" y="1838325"/>
                </a:lnTo>
                <a:cubicBezTo>
                  <a:pt x="17072" y="1838325"/>
                  <a:pt x="0" y="1821253"/>
                  <a:pt x="0" y="18002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7" name="Shape 15"/>
          <p:cNvSpPr/>
          <p:nvPr/>
        </p:nvSpPr>
        <p:spPr>
          <a:xfrm>
            <a:off x="8121625" y="1371600"/>
            <a:ext cx="38100" cy="1838325"/>
          </a:xfrm>
          <a:custGeom>
            <a:avLst/>
            <a:gdLst/>
            <a:ahLst/>
            <a:cxnLst/>
            <a:rect l="l" t="t" r="r" b="b"/>
            <a:pathLst>
              <a:path w="38100" h="1838325">
                <a:moveTo>
                  <a:pt x="38100" y="0"/>
                </a:moveTo>
                <a:lnTo>
                  <a:pt x="38100" y="0"/>
                </a:lnTo>
                <a:lnTo>
                  <a:pt x="38100" y="1838325"/>
                </a:lnTo>
                <a:lnTo>
                  <a:pt x="38100" y="1838325"/>
                </a:lnTo>
                <a:cubicBezTo>
                  <a:pt x="17072" y="1838325"/>
                  <a:pt x="0" y="1821253"/>
                  <a:pt x="0" y="18002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8331175" y="20637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17"/>
          <p:cNvSpPr/>
          <p:nvPr/>
        </p:nvSpPr>
        <p:spPr>
          <a:xfrm>
            <a:off x="8283550" y="2063725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940775" y="1873225"/>
            <a:ext cx="27717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Freezing Methods: Quick vs Slow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940775" y="2482825"/>
            <a:ext cx="2752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Comparing industrial and home freezing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00050" y="3365450"/>
            <a:ext cx="3686175" cy="1343025"/>
          </a:xfrm>
          <a:custGeom>
            <a:avLst/>
            <a:gdLst/>
            <a:ahLst/>
            <a:cxnLst/>
            <a:rect l="l" t="t" r="r" b="b"/>
            <a:pathLst>
              <a:path w="3686175" h="1343025">
                <a:moveTo>
                  <a:pt x="38100" y="0"/>
                </a:moveTo>
                <a:lnTo>
                  <a:pt x="3571870" y="0"/>
                </a:lnTo>
                <a:cubicBezTo>
                  <a:pt x="3634957" y="0"/>
                  <a:pt x="3686175" y="51218"/>
                  <a:pt x="3686175" y="114305"/>
                </a:cubicBezTo>
                <a:lnTo>
                  <a:pt x="3686175" y="1228720"/>
                </a:lnTo>
                <a:cubicBezTo>
                  <a:pt x="3686175" y="1291807"/>
                  <a:pt x="3634957" y="1343025"/>
                  <a:pt x="3571870" y="1343025"/>
                </a:cubicBezTo>
                <a:lnTo>
                  <a:pt x="38100" y="1343025"/>
                </a:lnTo>
                <a:cubicBezTo>
                  <a:pt x="17072" y="1343025"/>
                  <a:pt x="0" y="1325953"/>
                  <a:pt x="0" y="1304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3" name="Shape 21"/>
          <p:cNvSpPr/>
          <p:nvPr/>
        </p:nvSpPr>
        <p:spPr>
          <a:xfrm>
            <a:off x="400050" y="3365450"/>
            <a:ext cx="38100" cy="1343025"/>
          </a:xfrm>
          <a:custGeom>
            <a:avLst/>
            <a:gdLst/>
            <a:ahLst/>
            <a:cxnLst/>
            <a:rect l="l" t="t" r="r" b="b"/>
            <a:pathLst>
              <a:path w="38100" h="1343025">
                <a:moveTo>
                  <a:pt x="38100" y="0"/>
                </a:moveTo>
                <a:lnTo>
                  <a:pt x="38100" y="0"/>
                </a:lnTo>
                <a:lnTo>
                  <a:pt x="38100" y="1343025"/>
                </a:lnTo>
                <a:lnTo>
                  <a:pt x="38100" y="1343025"/>
                </a:lnTo>
                <a:cubicBezTo>
                  <a:pt x="17072" y="1343025"/>
                  <a:pt x="0" y="1325953"/>
                  <a:pt x="0" y="1304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4" name="Shape 22"/>
          <p:cNvSpPr/>
          <p:nvPr/>
        </p:nvSpPr>
        <p:spPr>
          <a:xfrm>
            <a:off x="609600" y="380992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Text 23"/>
          <p:cNvSpPr/>
          <p:nvPr/>
        </p:nvSpPr>
        <p:spPr>
          <a:xfrm>
            <a:off x="561975" y="3809926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219200" y="3752776"/>
            <a:ext cx="2762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Ice Crystal Formation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219200" y="4095676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 on food quality and cell structure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260800" y="3365450"/>
            <a:ext cx="3686175" cy="1343025"/>
          </a:xfrm>
          <a:custGeom>
            <a:avLst/>
            <a:gdLst/>
            <a:ahLst/>
            <a:cxnLst/>
            <a:rect l="l" t="t" r="r" b="b"/>
            <a:pathLst>
              <a:path w="3686175" h="1343025">
                <a:moveTo>
                  <a:pt x="38100" y="0"/>
                </a:moveTo>
                <a:lnTo>
                  <a:pt x="3571870" y="0"/>
                </a:lnTo>
                <a:cubicBezTo>
                  <a:pt x="3634957" y="0"/>
                  <a:pt x="3686175" y="51218"/>
                  <a:pt x="3686175" y="114305"/>
                </a:cubicBezTo>
                <a:lnTo>
                  <a:pt x="3686175" y="1228720"/>
                </a:lnTo>
                <a:cubicBezTo>
                  <a:pt x="3686175" y="1291807"/>
                  <a:pt x="3634957" y="1343025"/>
                  <a:pt x="3571870" y="1343025"/>
                </a:cubicBezTo>
                <a:lnTo>
                  <a:pt x="38100" y="1343025"/>
                </a:lnTo>
                <a:cubicBezTo>
                  <a:pt x="17072" y="1343025"/>
                  <a:pt x="0" y="1325953"/>
                  <a:pt x="0" y="1304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9" name="Shape 27"/>
          <p:cNvSpPr/>
          <p:nvPr/>
        </p:nvSpPr>
        <p:spPr>
          <a:xfrm>
            <a:off x="4260800" y="3365450"/>
            <a:ext cx="38100" cy="1343025"/>
          </a:xfrm>
          <a:custGeom>
            <a:avLst/>
            <a:gdLst/>
            <a:ahLst/>
            <a:cxnLst/>
            <a:rect l="l" t="t" r="r" b="b"/>
            <a:pathLst>
              <a:path w="38100" h="1343025">
                <a:moveTo>
                  <a:pt x="38100" y="0"/>
                </a:moveTo>
                <a:lnTo>
                  <a:pt x="38100" y="0"/>
                </a:lnTo>
                <a:lnTo>
                  <a:pt x="38100" y="1343025"/>
                </a:lnTo>
                <a:lnTo>
                  <a:pt x="38100" y="1343025"/>
                </a:lnTo>
                <a:cubicBezTo>
                  <a:pt x="17072" y="1343025"/>
                  <a:pt x="0" y="1325953"/>
                  <a:pt x="0" y="1304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0" name="Shape 28"/>
          <p:cNvSpPr/>
          <p:nvPr/>
        </p:nvSpPr>
        <p:spPr>
          <a:xfrm>
            <a:off x="4470350" y="380992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Text 29"/>
          <p:cNvSpPr/>
          <p:nvPr/>
        </p:nvSpPr>
        <p:spPr>
          <a:xfrm>
            <a:off x="4422725" y="3809926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079950" y="3752776"/>
            <a:ext cx="2695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Chilling Injury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079950" y="4095676"/>
            <a:ext cx="2676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Types and mechanisms of cold damage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8121625" y="3365450"/>
            <a:ext cx="3686175" cy="1343025"/>
          </a:xfrm>
          <a:custGeom>
            <a:avLst/>
            <a:gdLst/>
            <a:ahLst/>
            <a:cxnLst/>
            <a:rect l="l" t="t" r="r" b="b"/>
            <a:pathLst>
              <a:path w="3686175" h="1343025">
                <a:moveTo>
                  <a:pt x="38100" y="0"/>
                </a:moveTo>
                <a:lnTo>
                  <a:pt x="3571870" y="0"/>
                </a:lnTo>
                <a:cubicBezTo>
                  <a:pt x="3634957" y="0"/>
                  <a:pt x="3686175" y="51218"/>
                  <a:pt x="3686175" y="114305"/>
                </a:cubicBezTo>
                <a:lnTo>
                  <a:pt x="3686175" y="1228720"/>
                </a:lnTo>
                <a:cubicBezTo>
                  <a:pt x="3686175" y="1291807"/>
                  <a:pt x="3634957" y="1343025"/>
                  <a:pt x="3571870" y="1343025"/>
                </a:cubicBezTo>
                <a:lnTo>
                  <a:pt x="38100" y="1343025"/>
                </a:lnTo>
                <a:cubicBezTo>
                  <a:pt x="17072" y="1343025"/>
                  <a:pt x="0" y="1325953"/>
                  <a:pt x="0" y="1304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5" name="Shape 33"/>
          <p:cNvSpPr/>
          <p:nvPr/>
        </p:nvSpPr>
        <p:spPr>
          <a:xfrm>
            <a:off x="8121625" y="3365450"/>
            <a:ext cx="38100" cy="1343025"/>
          </a:xfrm>
          <a:custGeom>
            <a:avLst/>
            <a:gdLst/>
            <a:ahLst/>
            <a:cxnLst/>
            <a:rect l="l" t="t" r="r" b="b"/>
            <a:pathLst>
              <a:path w="38100" h="1343025">
                <a:moveTo>
                  <a:pt x="38100" y="0"/>
                </a:moveTo>
                <a:lnTo>
                  <a:pt x="38100" y="0"/>
                </a:lnTo>
                <a:lnTo>
                  <a:pt x="38100" y="1343025"/>
                </a:lnTo>
                <a:lnTo>
                  <a:pt x="38100" y="1343025"/>
                </a:lnTo>
                <a:cubicBezTo>
                  <a:pt x="17072" y="1343025"/>
                  <a:pt x="0" y="1325953"/>
                  <a:pt x="0" y="1304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Shape 34"/>
          <p:cNvSpPr/>
          <p:nvPr/>
        </p:nvSpPr>
        <p:spPr>
          <a:xfrm>
            <a:off x="8331175" y="380992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Text 35"/>
          <p:cNvSpPr/>
          <p:nvPr/>
        </p:nvSpPr>
        <p:spPr>
          <a:xfrm>
            <a:off x="8283550" y="3809926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940775" y="3752776"/>
            <a:ext cx="2743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Effects on Microorganisms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940775" y="4095676"/>
            <a:ext cx="2724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Survival rates and physiological changes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00050" y="4864075"/>
            <a:ext cx="3686175" cy="1609725"/>
          </a:xfrm>
          <a:custGeom>
            <a:avLst/>
            <a:gdLst/>
            <a:ahLst/>
            <a:cxnLst/>
            <a:rect l="l" t="t" r="r" b="b"/>
            <a:pathLst>
              <a:path w="3686175" h="1609725">
                <a:moveTo>
                  <a:pt x="38100" y="0"/>
                </a:moveTo>
                <a:lnTo>
                  <a:pt x="3571868" y="0"/>
                </a:lnTo>
                <a:cubicBezTo>
                  <a:pt x="3634956" y="0"/>
                  <a:pt x="3686175" y="51219"/>
                  <a:pt x="3686175" y="114307"/>
                </a:cubicBezTo>
                <a:lnTo>
                  <a:pt x="3686175" y="1495418"/>
                </a:lnTo>
                <a:cubicBezTo>
                  <a:pt x="3686175" y="1558506"/>
                  <a:pt x="3634956" y="1609725"/>
                  <a:pt x="3571868" y="1609725"/>
                </a:cubicBezTo>
                <a:lnTo>
                  <a:pt x="38100" y="1609725"/>
                </a:lnTo>
                <a:cubicBezTo>
                  <a:pt x="17072" y="1609725"/>
                  <a:pt x="0" y="1592653"/>
                  <a:pt x="0" y="15716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41" name="Shape 39"/>
          <p:cNvSpPr/>
          <p:nvPr/>
        </p:nvSpPr>
        <p:spPr>
          <a:xfrm>
            <a:off x="400050" y="4864075"/>
            <a:ext cx="38100" cy="1609725"/>
          </a:xfrm>
          <a:custGeom>
            <a:avLst/>
            <a:gdLst/>
            <a:ahLst/>
            <a:cxnLst/>
            <a:rect l="l" t="t" r="r" b="b"/>
            <a:pathLst>
              <a:path w="38100" h="1609725">
                <a:moveTo>
                  <a:pt x="38100" y="0"/>
                </a:moveTo>
                <a:lnTo>
                  <a:pt x="38100" y="0"/>
                </a:lnTo>
                <a:lnTo>
                  <a:pt x="38100" y="1609725"/>
                </a:lnTo>
                <a:lnTo>
                  <a:pt x="38100" y="1609725"/>
                </a:lnTo>
                <a:cubicBezTo>
                  <a:pt x="17072" y="1609725"/>
                  <a:pt x="0" y="1592653"/>
                  <a:pt x="0" y="15716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2" name="Shape 40"/>
          <p:cNvSpPr/>
          <p:nvPr/>
        </p:nvSpPr>
        <p:spPr>
          <a:xfrm>
            <a:off x="609600" y="5441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Text 41"/>
          <p:cNvSpPr/>
          <p:nvPr/>
        </p:nvSpPr>
        <p:spPr>
          <a:xfrm>
            <a:off x="561975" y="54419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07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219200" y="5251400"/>
            <a:ext cx="27717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Factors Affecting Microbial Survival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1219200" y="5861000"/>
            <a:ext cx="2752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 critical factors to consider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260800" y="4864075"/>
            <a:ext cx="3686175" cy="1609725"/>
          </a:xfrm>
          <a:custGeom>
            <a:avLst/>
            <a:gdLst/>
            <a:ahLst/>
            <a:cxnLst/>
            <a:rect l="l" t="t" r="r" b="b"/>
            <a:pathLst>
              <a:path w="3686175" h="1609725">
                <a:moveTo>
                  <a:pt x="38100" y="0"/>
                </a:moveTo>
                <a:lnTo>
                  <a:pt x="3571868" y="0"/>
                </a:lnTo>
                <a:cubicBezTo>
                  <a:pt x="3634956" y="0"/>
                  <a:pt x="3686175" y="51219"/>
                  <a:pt x="3686175" y="114307"/>
                </a:cubicBezTo>
                <a:lnTo>
                  <a:pt x="3686175" y="1495418"/>
                </a:lnTo>
                <a:cubicBezTo>
                  <a:pt x="3686175" y="1558506"/>
                  <a:pt x="3634956" y="1609725"/>
                  <a:pt x="3571868" y="1609725"/>
                </a:cubicBezTo>
                <a:lnTo>
                  <a:pt x="38100" y="1609725"/>
                </a:lnTo>
                <a:cubicBezTo>
                  <a:pt x="17072" y="1609725"/>
                  <a:pt x="0" y="1592653"/>
                  <a:pt x="0" y="15716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47" name="Shape 45"/>
          <p:cNvSpPr/>
          <p:nvPr/>
        </p:nvSpPr>
        <p:spPr>
          <a:xfrm>
            <a:off x="4260800" y="4864075"/>
            <a:ext cx="38100" cy="1609725"/>
          </a:xfrm>
          <a:custGeom>
            <a:avLst/>
            <a:gdLst/>
            <a:ahLst/>
            <a:cxnLst/>
            <a:rect l="l" t="t" r="r" b="b"/>
            <a:pathLst>
              <a:path w="38100" h="1609725">
                <a:moveTo>
                  <a:pt x="38100" y="0"/>
                </a:moveTo>
                <a:lnTo>
                  <a:pt x="38100" y="0"/>
                </a:lnTo>
                <a:lnTo>
                  <a:pt x="38100" y="1609725"/>
                </a:lnTo>
                <a:lnTo>
                  <a:pt x="38100" y="1609725"/>
                </a:lnTo>
                <a:cubicBezTo>
                  <a:pt x="17072" y="1609725"/>
                  <a:pt x="0" y="1592653"/>
                  <a:pt x="0" y="15716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8" name="Shape 46"/>
          <p:cNvSpPr/>
          <p:nvPr/>
        </p:nvSpPr>
        <p:spPr>
          <a:xfrm>
            <a:off x="4470350" y="5441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9" name="Text 47"/>
          <p:cNvSpPr/>
          <p:nvPr/>
        </p:nvSpPr>
        <p:spPr>
          <a:xfrm>
            <a:off x="4422725" y="54419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08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079950" y="5384750"/>
            <a:ext cx="2124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 Injury Mechanisms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5079950" y="5727650"/>
            <a:ext cx="2105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How freezing causes cell death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121625" y="4864075"/>
            <a:ext cx="3686175" cy="1609725"/>
          </a:xfrm>
          <a:custGeom>
            <a:avLst/>
            <a:gdLst/>
            <a:ahLst/>
            <a:cxnLst/>
            <a:rect l="l" t="t" r="r" b="b"/>
            <a:pathLst>
              <a:path w="3686175" h="1609725">
                <a:moveTo>
                  <a:pt x="38100" y="0"/>
                </a:moveTo>
                <a:lnTo>
                  <a:pt x="3571868" y="0"/>
                </a:lnTo>
                <a:cubicBezTo>
                  <a:pt x="3634956" y="0"/>
                  <a:pt x="3686175" y="51219"/>
                  <a:pt x="3686175" y="114307"/>
                </a:cubicBezTo>
                <a:lnTo>
                  <a:pt x="3686175" y="1495418"/>
                </a:lnTo>
                <a:cubicBezTo>
                  <a:pt x="3686175" y="1558506"/>
                  <a:pt x="3634956" y="1609725"/>
                  <a:pt x="3571868" y="1609725"/>
                </a:cubicBezTo>
                <a:lnTo>
                  <a:pt x="38100" y="1609725"/>
                </a:lnTo>
                <a:cubicBezTo>
                  <a:pt x="17072" y="1609725"/>
                  <a:pt x="0" y="1592653"/>
                  <a:pt x="0" y="15716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3" name="Shape 51"/>
          <p:cNvSpPr/>
          <p:nvPr/>
        </p:nvSpPr>
        <p:spPr>
          <a:xfrm>
            <a:off x="8121625" y="4864075"/>
            <a:ext cx="38100" cy="1609725"/>
          </a:xfrm>
          <a:custGeom>
            <a:avLst/>
            <a:gdLst/>
            <a:ahLst/>
            <a:cxnLst/>
            <a:rect l="l" t="t" r="r" b="b"/>
            <a:pathLst>
              <a:path w="38100" h="1609725">
                <a:moveTo>
                  <a:pt x="38100" y="0"/>
                </a:moveTo>
                <a:lnTo>
                  <a:pt x="38100" y="0"/>
                </a:lnTo>
                <a:lnTo>
                  <a:pt x="38100" y="1609725"/>
                </a:lnTo>
                <a:lnTo>
                  <a:pt x="38100" y="1609725"/>
                </a:lnTo>
                <a:cubicBezTo>
                  <a:pt x="17072" y="1609725"/>
                  <a:pt x="0" y="1592653"/>
                  <a:pt x="0" y="15716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4" name="Shape 52"/>
          <p:cNvSpPr/>
          <p:nvPr/>
        </p:nvSpPr>
        <p:spPr>
          <a:xfrm>
            <a:off x="8331175" y="5441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5" name="Text 53"/>
          <p:cNvSpPr/>
          <p:nvPr/>
        </p:nvSpPr>
        <p:spPr>
          <a:xfrm>
            <a:off x="8283550" y="54419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09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940775" y="5384750"/>
            <a:ext cx="2428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Takeaways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940775" y="5727650"/>
            <a:ext cx="2409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Practical applications and summary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FOUNDATION CONCEPTS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Introduction: Why Low Temperature?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2573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Understanding the scientific basis of cold preservation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771650"/>
            <a:ext cx="5600700" cy="2247900"/>
          </a:xfrm>
          <a:custGeom>
            <a:avLst/>
            <a:gdLst/>
            <a:ahLst/>
            <a:cxnLst/>
            <a:rect l="l" t="t" r="r" b="b"/>
            <a:pathLst>
              <a:path w="5600700" h="2247900">
                <a:moveTo>
                  <a:pt x="38100" y="0"/>
                </a:moveTo>
                <a:lnTo>
                  <a:pt x="5562600" y="0"/>
                </a:lnTo>
                <a:cubicBezTo>
                  <a:pt x="5583628" y="0"/>
                  <a:pt x="5600700" y="17072"/>
                  <a:pt x="5600700" y="38100"/>
                </a:cubicBezTo>
                <a:lnTo>
                  <a:pt x="5600700" y="2133594"/>
                </a:lnTo>
                <a:cubicBezTo>
                  <a:pt x="5600700" y="2196724"/>
                  <a:pt x="5549524" y="2247900"/>
                  <a:pt x="5486394" y="2247900"/>
                </a:cubicBezTo>
                <a:lnTo>
                  <a:pt x="114306" y="2247900"/>
                </a:lnTo>
                <a:cubicBezTo>
                  <a:pt x="51176" y="2247900"/>
                  <a:pt x="0" y="2196724"/>
                  <a:pt x="0" y="2133594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81000" y="1771650"/>
            <a:ext cx="5600700" cy="38100"/>
          </a:xfrm>
          <a:custGeom>
            <a:avLst/>
            <a:gdLst/>
            <a:ahLst/>
            <a:cxnLst/>
            <a:rect l="l" t="t" r="r" b="b"/>
            <a:pathLst>
              <a:path w="5600700" h="38100">
                <a:moveTo>
                  <a:pt x="38100" y="0"/>
                </a:moveTo>
                <a:lnTo>
                  <a:pt x="5562600" y="0"/>
                </a:lnTo>
                <a:cubicBezTo>
                  <a:pt x="5583628" y="0"/>
                  <a:pt x="5600700" y="17072"/>
                  <a:pt x="5600700" y="38100"/>
                </a:cubicBezTo>
                <a:lnTo>
                  <a:pt x="56007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609600" y="2138363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0F766E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804863" y="2290763"/>
            <a:ext cx="142875" cy="228600"/>
          </a:xfrm>
          <a:custGeom>
            <a:avLst/>
            <a:gdLst/>
            <a:ahLst/>
            <a:cxnLst/>
            <a:rect l="l" t="t" r="r" b="b"/>
            <a:pathLst>
              <a:path w="142875" h="228600">
                <a:moveTo>
                  <a:pt x="28575" y="42863"/>
                </a:moveTo>
                <a:cubicBezTo>
                  <a:pt x="28575" y="19199"/>
                  <a:pt x="47774" y="0"/>
                  <a:pt x="71438" y="0"/>
                </a:cubicBezTo>
                <a:cubicBezTo>
                  <a:pt x="95101" y="0"/>
                  <a:pt x="114300" y="19199"/>
                  <a:pt x="114300" y="42863"/>
                </a:cubicBezTo>
                <a:lnTo>
                  <a:pt x="114300" y="116398"/>
                </a:lnTo>
                <a:cubicBezTo>
                  <a:pt x="127471" y="128186"/>
                  <a:pt x="135731" y="145286"/>
                  <a:pt x="135731" y="164306"/>
                </a:cubicBezTo>
                <a:cubicBezTo>
                  <a:pt x="135731" y="199802"/>
                  <a:pt x="106933" y="228600"/>
                  <a:pt x="71438" y="228600"/>
                </a:cubicBezTo>
                <a:cubicBezTo>
                  <a:pt x="35942" y="228600"/>
                  <a:pt x="7144" y="199802"/>
                  <a:pt x="7144" y="164306"/>
                </a:cubicBezTo>
                <a:cubicBezTo>
                  <a:pt x="7144" y="145286"/>
                  <a:pt x="15404" y="128141"/>
                  <a:pt x="28575" y="116398"/>
                </a:cubicBezTo>
                <a:lnTo>
                  <a:pt x="28575" y="42863"/>
                </a:lnTo>
                <a:close/>
                <a:moveTo>
                  <a:pt x="71438" y="192881"/>
                </a:moveTo>
                <a:cubicBezTo>
                  <a:pt x="87198" y="192881"/>
                  <a:pt x="100013" y="180067"/>
                  <a:pt x="100013" y="164306"/>
                </a:cubicBezTo>
                <a:cubicBezTo>
                  <a:pt x="100013" y="148545"/>
                  <a:pt x="87198" y="135731"/>
                  <a:pt x="71438" y="135731"/>
                </a:cubicBezTo>
                <a:cubicBezTo>
                  <a:pt x="55677" y="135731"/>
                  <a:pt x="42863" y="148545"/>
                  <a:pt x="42863" y="164306"/>
                </a:cubicBezTo>
                <a:cubicBezTo>
                  <a:pt x="42863" y="180067"/>
                  <a:pt x="55677" y="192881"/>
                  <a:pt x="71438" y="192881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7"/>
          <p:cNvSpPr/>
          <p:nvPr/>
        </p:nvSpPr>
        <p:spPr>
          <a:xfrm>
            <a:off x="1295400" y="2138363"/>
            <a:ext cx="4572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Core Principle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95400" y="2557463"/>
            <a:ext cx="4543425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 temperatures </a:t>
            </a:r>
            <a:r>
              <a:rPr lang="en-US" sz="135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slow down or stop</a:t>
            </a:r>
            <a:r>
              <a:rPr lang="en-US" sz="135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microbial activities that cause food spoilage. At temperatures above freezing, microbial growth slows significantly. At subfreezing temperatures, growth generally stops completely.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1000" y="4229100"/>
            <a:ext cx="5600700" cy="2247900"/>
          </a:xfrm>
          <a:custGeom>
            <a:avLst/>
            <a:gdLst/>
            <a:ahLst/>
            <a:cxnLst/>
            <a:rect l="l" t="t" r="r" b="b"/>
            <a:pathLst>
              <a:path w="5600700" h="2247900">
                <a:moveTo>
                  <a:pt x="38100" y="0"/>
                </a:moveTo>
                <a:lnTo>
                  <a:pt x="5562600" y="0"/>
                </a:lnTo>
                <a:cubicBezTo>
                  <a:pt x="5583628" y="0"/>
                  <a:pt x="5600700" y="17072"/>
                  <a:pt x="5600700" y="38100"/>
                </a:cubicBezTo>
                <a:lnTo>
                  <a:pt x="5600700" y="2133594"/>
                </a:lnTo>
                <a:cubicBezTo>
                  <a:pt x="5600700" y="2196724"/>
                  <a:pt x="5549524" y="2247900"/>
                  <a:pt x="5486394" y="2247900"/>
                </a:cubicBezTo>
                <a:lnTo>
                  <a:pt x="114306" y="2247900"/>
                </a:lnTo>
                <a:cubicBezTo>
                  <a:pt x="51176" y="2247900"/>
                  <a:pt x="0" y="2196724"/>
                  <a:pt x="0" y="2133594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2" name="Shape 10"/>
          <p:cNvSpPr/>
          <p:nvPr/>
        </p:nvSpPr>
        <p:spPr>
          <a:xfrm>
            <a:off x="381000" y="4229100"/>
            <a:ext cx="5600700" cy="38100"/>
          </a:xfrm>
          <a:custGeom>
            <a:avLst/>
            <a:gdLst/>
            <a:ahLst/>
            <a:cxnLst/>
            <a:rect l="l" t="t" r="r" b="b"/>
            <a:pathLst>
              <a:path w="5600700" h="38100">
                <a:moveTo>
                  <a:pt x="38100" y="0"/>
                </a:moveTo>
                <a:lnTo>
                  <a:pt x="5562600" y="0"/>
                </a:lnTo>
                <a:cubicBezTo>
                  <a:pt x="5583628" y="0"/>
                  <a:pt x="5600700" y="17072"/>
                  <a:pt x="5600700" y="38100"/>
                </a:cubicBezTo>
                <a:lnTo>
                  <a:pt x="56007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Shape 11"/>
          <p:cNvSpPr/>
          <p:nvPr/>
        </p:nvSpPr>
        <p:spPr>
          <a:xfrm>
            <a:off x="609600" y="4595813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0EA5E9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4" name="Shape 12"/>
          <p:cNvSpPr/>
          <p:nvPr/>
        </p:nvSpPr>
        <p:spPr>
          <a:xfrm>
            <a:off x="776288" y="4748213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28588" y="0"/>
                </a:moveTo>
                <a:lnTo>
                  <a:pt x="57150" y="0"/>
                </a:lnTo>
                <a:cubicBezTo>
                  <a:pt x="49247" y="0"/>
                  <a:pt x="42863" y="6385"/>
                  <a:pt x="42863" y="14288"/>
                </a:cubicBezTo>
                <a:cubicBezTo>
                  <a:pt x="42863" y="22190"/>
                  <a:pt x="49247" y="28575"/>
                  <a:pt x="57150" y="28575"/>
                </a:cubicBezTo>
                <a:lnTo>
                  <a:pt x="57150" y="96217"/>
                </a:lnTo>
                <a:lnTo>
                  <a:pt x="3349" y="190336"/>
                </a:lnTo>
                <a:cubicBezTo>
                  <a:pt x="1161" y="194221"/>
                  <a:pt x="0" y="198552"/>
                  <a:pt x="0" y="203016"/>
                </a:cubicBezTo>
                <a:cubicBezTo>
                  <a:pt x="0" y="217170"/>
                  <a:pt x="11430" y="228600"/>
                  <a:pt x="25584" y="228600"/>
                </a:cubicBezTo>
                <a:lnTo>
                  <a:pt x="174441" y="228600"/>
                </a:lnTo>
                <a:cubicBezTo>
                  <a:pt x="188550" y="228600"/>
                  <a:pt x="200025" y="217170"/>
                  <a:pt x="200025" y="203016"/>
                </a:cubicBezTo>
                <a:cubicBezTo>
                  <a:pt x="200025" y="198552"/>
                  <a:pt x="198864" y="194176"/>
                  <a:pt x="196676" y="190336"/>
                </a:cubicBezTo>
                <a:lnTo>
                  <a:pt x="142875" y="96217"/>
                </a:lnTo>
                <a:lnTo>
                  <a:pt x="142875" y="28575"/>
                </a:lnTo>
                <a:cubicBezTo>
                  <a:pt x="150778" y="28575"/>
                  <a:pt x="157163" y="22190"/>
                  <a:pt x="157163" y="14288"/>
                </a:cubicBezTo>
                <a:cubicBezTo>
                  <a:pt x="157163" y="6385"/>
                  <a:pt x="150778" y="0"/>
                  <a:pt x="142875" y="0"/>
                </a:cubicBezTo>
                <a:lnTo>
                  <a:pt x="128588" y="0"/>
                </a:lnTo>
                <a:close/>
                <a:moveTo>
                  <a:pt x="85725" y="96217"/>
                </a:moveTo>
                <a:lnTo>
                  <a:pt x="85725" y="28575"/>
                </a:lnTo>
                <a:lnTo>
                  <a:pt x="114300" y="28575"/>
                </a:lnTo>
                <a:lnTo>
                  <a:pt x="114300" y="96217"/>
                </a:lnTo>
                <a:cubicBezTo>
                  <a:pt x="114300" y="101173"/>
                  <a:pt x="115595" y="106085"/>
                  <a:pt x="118050" y="110416"/>
                </a:cubicBezTo>
                <a:lnTo>
                  <a:pt x="136624" y="142875"/>
                </a:lnTo>
                <a:lnTo>
                  <a:pt x="63401" y="142875"/>
                </a:lnTo>
                <a:lnTo>
                  <a:pt x="81975" y="110416"/>
                </a:lnTo>
                <a:cubicBezTo>
                  <a:pt x="84430" y="106085"/>
                  <a:pt x="85725" y="101218"/>
                  <a:pt x="85725" y="96217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5" name="Text 13"/>
          <p:cNvSpPr/>
          <p:nvPr/>
        </p:nvSpPr>
        <p:spPr>
          <a:xfrm>
            <a:off x="1295400" y="4595813"/>
            <a:ext cx="4572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Why Temperature Matters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95400" y="5014913"/>
            <a:ext cx="4543425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metabolic reactions in microorganisms are </a:t>
            </a:r>
            <a:r>
              <a:rPr lang="en-US" sz="135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enzyme-catalyzed</a:t>
            </a:r>
            <a:r>
              <a:rPr lang="en-US" sz="135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and enzyme reaction rates are highly dependent on temperature. Lower temperatures = slower reactions = less spoilage.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210300" y="1752600"/>
            <a:ext cx="5600700" cy="2247900"/>
          </a:xfrm>
          <a:custGeom>
            <a:avLst/>
            <a:gdLst/>
            <a:ahLst/>
            <a:cxnLst/>
            <a:rect l="l" t="t" r="r" b="b"/>
            <a:pathLst>
              <a:path w="5600700" h="2247900">
                <a:moveTo>
                  <a:pt x="114306" y="0"/>
                </a:moveTo>
                <a:lnTo>
                  <a:pt x="5486394" y="0"/>
                </a:lnTo>
                <a:cubicBezTo>
                  <a:pt x="5549524" y="0"/>
                  <a:pt x="5600700" y="51176"/>
                  <a:pt x="5600700" y="114306"/>
                </a:cubicBezTo>
                <a:lnTo>
                  <a:pt x="5600700" y="2133594"/>
                </a:lnTo>
                <a:cubicBezTo>
                  <a:pt x="5600700" y="2196724"/>
                  <a:pt x="5549524" y="2247900"/>
                  <a:pt x="5486394" y="2247900"/>
                </a:cubicBezTo>
                <a:lnTo>
                  <a:pt x="114306" y="2247900"/>
                </a:lnTo>
                <a:cubicBezTo>
                  <a:pt x="51176" y="2247900"/>
                  <a:pt x="0" y="2196724"/>
                  <a:pt x="0" y="2133594"/>
                </a:cubicBezTo>
                <a:lnTo>
                  <a:pt x="0" y="114306"/>
                </a:lnTo>
                <a:cubicBezTo>
                  <a:pt x="0" y="51176"/>
                  <a:pt x="51176" y="0"/>
                  <a:pt x="114306" y="0"/>
                </a:cubicBezTo>
                <a:close/>
              </a:path>
            </a:pathLst>
          </a:custGeom>
          <a:gradFill flip="none" rotWithShape="1">
            <a:gsLst>
              <a:gs pos="0">
                <a:srgbClr val="0F766E"/>
              </a:gs>
              <a:gs pos="100000">
                <a:srgbClr val="0EA5E9"/>
              </a:gs>
            </a:gsLst>
            <a:lin ang="2700000" scaled="1"/>
          </a:gra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6477000" y="20478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35719" y="35719"/>
                </a:moveTo>
                <a:cubicBezTo>
                  <a:pt x="35719" y="25840"/>
                  <a:pt x="27738" y="17859"/>
                  <a:pt x="17859" y="17859"/>
                </a:cubicBezTo>
                <a:cubicBezTo>
                  <a:pt x="7981" y="17859"/>
                  <a:pt x="0" y="25840"/>
                  <a:pt x="0" y="35719"/>
                </a:cubicBezTo>
                <a:lnTo>
                  <a:pt x="0" y="223242"/>
                </a:lnTo>
                <a:cubicBezTo>
                  <a:pt x="0" y="247910"/>
                  <a:pt x="19980" y="267891"/>
                  <a:pt x="44648" y="267891"/>
                </a:cubicBezTo>
                <a:lnTo>
                  <a:pt x="267891" y="267891"/>
                </a:lnTo>
                <a:cubicBezTo>
                  <a:pt x="277769" y="267891"/>
                  <a:pt x="285750" y="259910"/>
                  <a:pt x="285750" y="250031"/>
                </a:cubicBezTo>
                <a:cubicBezTo>
                  <a:pt x="285750" y="240153"/>
                  <a:pt x="277769" y="232172"/>
                  <a:pt x="267891" y="232172"/>
                </a:cubicBezTo>
                <a:lnTo>
                  <a:pt x="44648" y="232172"/>
                </a:lnTo>
                <a:cubicBezTo>
                  <a:pt x="39737" y="232172"/>
                  <a:pt x="35719" y="228154"/>
                  <a:pt x="35719" y="223242"/>
                </a:cubicBezTo>
                <a:lnTo>
                  <a:pt x="35719" y="35719"/>
                </a:lnTo>
                <a:close/>
                <a:moveTo>
                  <a:pt x="262644" y="84051"/>
                </a:moveTo>
                <a:cubicBezTo>
                  <a:pt x="269621" y="77074"/>
                  <a:pt x="269621" y="65745"/>
                  <a:pt x="262644" y="58769"/>
                </a:cubicBezTo>
                <a:cubicBezTo>
                  <a:pt x="255668" y="51792"/>
                  <a:pt x="244339" y="51792"/>
                  <a:pt x="237362" y="58769"/>
                </a:cubicBezTo>
                <a:lnTo>
                  <a:pt x="178594" y="117593"/>
                </a:lnTo>
                <a:lnTo>
                  <a:pt x="146558" y="85613"/>
                </a:lnTo>
                <a:cubicBezTo>
                  <a:pt x="139582" y="78637"/>
                  <a:pt x="128253" y="78637"/>
                  <a:pt x="121276" y="85613"/>
                </a:cubicBezTo>
                <a:lnTo>
                  <a:pt x="67698" y="139192"/>
                </a:lnTo>
                <a:cubicBezTo>
                  <a:pt x="60722" y="146168"/>
                  <a:pt x="60722" y="157497"/>
                  <a:pt x="67698" y="164474"/>
                </a:cubicBezTo>
                <a:cubicBezTo>
                  <a:pt x="74675" y="171450"/>
                  <a:pt x="86004" y="171450"/>
                  <a:pt x="92980" y="164474"/>
                </a:cubicBezTo>
                <a:lnTo>
                  <a:pt x="133945" y="123509"/>
                </a:lnTo>
                <a:lnTo>
                  <a:pt x="165981" y="155544"/>
                </a:lnTo>
                <a:cubicBezTo>
                  <a:pt x="172957" y="162520"/>
                  <a:pt x="184286" y="162520"/>
                  <a:pt x="191263" y="155544"/>
                </a:cubicBezTo>
                <a:lnTo>
                  <a:pt x="262700" y="84106"/>
                </a:ln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17"/>
          <p:cNvSpPr/>
          <p:nvPr/>
        </p:nvSpPr>
        <p:spPr>
          <a:xfrm>
            <a:off x="6800850" y="2038350"/>
            <a:ext cx="4895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Temperature vs Reaction Rate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438900" y="2533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19"/>
          <p:cNvSpPr/>
          <p:nvPr/>
        </p:nvSpPr>
        <p:spPr>
          <a:xfrm>
            <a:off x="6391275" y="25336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↑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048500" y="2495550"/>
            <a:ext cx="46196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Rising Temperature</a:t>
            </a:r>
            <a:r>
              <a:rPr lang="en-US" sz="13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→ Increased reaction rate → Faster microbial growth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438900" y="32194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4" name="Text 22"/>
          <p:cNvSpPr/>
          <p:nvPr/>
        </p:nvSpPr>
        <p:spPr>
          <a:xfrm>
            <a:off x="6391275" y="321945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↓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7048500" y="3181350"/>
            <a:ext cx="46196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Decreasing Temperature</a:t>
            </a:r>
            <a:r>
              <a:rPr lang="en-US" sz="13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→ Decreased reaction rate → Slower microbial growth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219825" y="4200525"/>
            <a:ext cx="5581650" cy="2266950"/>
          </a:xfrm>
          <a:custGeom>
            <a:avLst/>
            <a:gdLst/>
            <a:ahLst/>
            <a:cxnLst/>
            <a:rect l="l" t="t" r="r" b="b"/>
            <a:pathLst>
              <a:path w="5581650" h="2266950">
                <a:moveTo>
                  <a:pt x="114300" y="0"/>
                </a:moveTo>
                <a:lnTo>
                  <a:pt x="5467350" y="0"/>
                </a:lnTo>
                <a:cubicBezTo>
                  <a:pt x="5530476" y="0"/>
                  <a:pt x="5581650" y="51174"/>
                  <a:pt x="5581650" y="114300"/>
                </a:cubicBezTo>
                <a:lnTo>
                  <a:pt x="5581650" y="2152650"/>
                </a:lnTo>
                <a:cubicBezTo>
                  <a:pt x="5581650" y="2215776"/>
                  <a:pt x="5530476" y="2266950"/>
                  <a:pt x="5467350" y="2266950"/>
                </a:cubicBezTo>
                <a:lnTo>
                  <a:pt x="114300" y="2266950"/>
                </a:lnTo>
                <a:cubicBezTo>
                  <a:pt x="51174" y="2266950"/>
                  <a:pt x="0" y="2215776"/>
                  <a:pt x="0" y="215265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59E0B">
              <a:alpha val="10196"/>
            </a:srgbClr>
          </a:solidFill>
          <a:ln w="25400">
            <a:solidFill>
              <a:srgbClr val="F59E0B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27" name="Shape 25"/>
          <p:cNvSpPr/>
          <p:nvPr/>
        </p:nvSpPr>
        <p:spPr>
          <a:xfrm>
            <a:off x="6457950" y="470654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8" name="Shape 26"/>
          <p:cNvSpPr/>
          <p:nvPr/>
        </p:nvSpPr>
        <p:spPr>
          <a:xfrm>
            <a:off x="6638925" y="4858941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9" name="Text 27"/>
          <p:cNvSpPr/>
          <p:nvPr/>
        </p:nvSpPr>
        <p:spPr>
          <a:xfrm>
            <a:off x="7143750" y="4706541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Insight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143750" y="5125641"/>
            <a:ext cx="450532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Freezing doesn't kill all microorganisms—it </a:t>
            </a:r>
            <a:r>
              <a:rPr lang="en-US" sz="135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preserves</a:t>
            </a:r>
            <a:r>
              <a:rPr lang="en-US" sz="135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food by preventing microbial growth. When thawed, surviving microbes can become active again!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TEMPERATURE CLASSIFICATION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Three Temperature Ranges for Food Storage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811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Each range serves different food types and preservation goals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543050"/>
            <a:ext cx="3686175" cy="4324350"/>
          </a:xfrm>
          <a:custGeom>
            <a:avLst/>
            <a:gdLst/>
            <a:ahLst/>
            <a:cxnLst/>
            <a:rect l="l" t="t" r="r" b="b"/>
            <a:pathLst>
              <a:path w="3686175" h="4324350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4210042"/>
                </a:lnTo>
                <a:cubicBezTo>
                  <a:pt x="3686175" y="4273172"/>
                  <a:pt x="3634997" y="4324350"/>
                  <a:pt x="3571867" y="4324350"/>
                </a:cubicBezTo>
                <a:lnTo>
                  <a:pt x="114308" y="4324350"/>
                </a:lnTo>
                <a:cubicBezTo>
                  <a:pt x="51178" y="4324350"/>
                  <a:pt x="0" y="4273172"/>
                  <a:pt x="0" y="4210042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81000" y="1543050"/>
            <a:ext cx="3686175" cy="38100"/>
          </a:xfrm>
          <a:custGeom>
            <a:avLst/>
            <a:gdLst/>
            <a:ahLst/>
            <a:cxnLst/>
            <a:rect l="l" t="t" r="r" b="b"/>
            <a:pathLst>
              <a:path w="3686175" h="38100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381000" y="1562100"/>
            <a:ext cx="3686175" cy="1333500"/>
          </a:xfrm>
          <a:custGeom>
            <a:avLst/>
            <a:gdLst/>
            <a:ahLst/>
            <a:cxnLst/>
            <a:rect l="l" t="t" r="r" b="b"/>
            <a:pathLst>
              <a:path w="3686175" h="1333500">
                <a:moveTo>
                  <a:pt x="0" y="0"/>
                </a:moveTo>
                <a:lnTo>
                  <a:pt x="3686175" y="0"/>
                </a:lnTo>
                <a:lnTo>
                  <a:pt x="3686175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Text 6"/>
          <p:cNvSpPr/>
          <p:nvPr/>
        </p:nvSpPr>
        <p:spPr>
          <a:xfrm>
            <a:off x="533400" y="1714500"/>
            <a:ext cx="876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Chilling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592488" y="17240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53578" y="53578"/>
                </a:moveTo>
                <a:cubicBezTo>
                  <a:pt x="53578" y="23999"/>
                  <a:pt x="77577" y="0"/>
                  <a:pt x="107156" y="0"/>
                </a:cubicBezTo>
                <a:cubicBezTo>
                  <a:pt x="136736" y="0"/>
                  <a:pt x="160734" y="23999"/>
                  <a:pt x="160734" y="53578"/>
                </a:cubicBezTo>
                <a:lnTo>
                  <a:pt x="160734" y="145498"/>
                </a:lnTo>
                <a:cubicBezTo>
                  <a:pt x="177198" y="160232"/>
                  <a:pt x="187523" y="181608"/>
                  <a:pt x="187523" y="205383"/>
                </a:cubicBezTo>
                <a:cubicBezTo>
                  <a:pt x="187523" y="249752"/>
                  <a:pt x="151526" y="285750"/>
                  <a:pt x="107156" y="285750"/>
                </a:cubicBezTo>
                <a:cubicBezTo>
                  <a:pt x="62787" y="285750"/>
                  <a:pt x="26789" y="249752"/>
                  <a:pt x="26789" y="205383"/>
                </a:cubicBezTo>
                <a:cubicBezTo>
                  <a:pt x="26789" y="181608"/>
                  <a:pt x="37114" y="160176"/>
                  <a:pt x="53578" y="145498"/>
                </a:cubicBezTo>
                <a:lnTo>
                  <a:pt x="53578" y="53578"/>
                </a:lnTo>
                <a:close/>
                <a:moveTo>
                  <a:pt x="107156" y="241102"/>
                </a:moveTo>
                <a:cubicBezTo>
                  <a:pt x="126857" y="241102"/>
                  <a:pt x="142875" y="225084"/>
                  <a:pt x="142875" y="205383"/>
                </a:cubicBezTo>
                <a:cubicBezTo>
                  <a:pt x="142875" y="190370"/>
                  <a:pt x="133666" y="177533"/>
                  <a:pt x="120551" y="172287"/>
                </a:cubicBezTo>
                <a:lnTo>
                  <a:pt x="120551" y="156270"/>
                </a:lnTo>
                <a:cubicBezTo>
                  <a:pt x="120551" y="148847"/>
                  <a:pt x="114579" y="142875"/>
                  <a:pt x="107156" y="142875"/>
                </a:cubicBezTo>
                <a:cubicBezTo>
                  <a:pt x="99733" y="142875"/>
                  <a:pt x="93762" y="148847"/>
                  <a:pt x="93762" y="156270"/>
                </a:cubicBezTo>
                <a:lnTo>
                  <a:pt x="93762" y="172287"/>
                </a:lnTo>
                <a:cubicBezTo>
                  <a:pt x="80646" y="177589"/>
                  <a:pt x="71438" y="190426"/>
                  <a:pt x="71438" y="205383"/>
                </a:cubicBezTo>
                <a:cubicBezTo>
                  <a:pt x="71438" y="225084"/>
                  <a:pt x="87455" y="241102"/>
                  <a:pt x="107156" y="241102"/>
                </a:cubicBezTo>
                <a:close/>
                <a:moveTo>
                  <a:pt x="258961" y="44648"/>
                </a:moveTo>
                <a:cubicBezTo>
                  <a:pt x="258961" y="34792"/>
                  <a:pt x="250958" y="26789"/>
                  <a:pt x="241102" y="26789"/>
                </a:cubicBezTo>
                <a:cubicBezTo>
                  <a:pt x="231245" y="26789"/>
                  <a:pt x="223242" y="34792"/>
                  <a:pt x="223242" y="44648"/>
                </a:cubicBezTo>
                <a:cubicBezTo>
                  <a:pt x="223242" y="54505"/>
                  <a:pt x="231245" y="62508"/>
                  <a:pt x="241102" y="62508"/>
                </a:cubicBezTo>
                <a:cubicBezTo>
                  <a:pt x="250958" y="62508"/>
                  <a:pt x="258961" y="54505"/>
                  <a:pt x="258961" y="44648"/>
                </a:cubicBezTo>
                <a:close/>
                <a:moveTo>
                  <a:pt x="196453" y="44648"/>
                </a:moveTo>
                <a:cubicBezTo>
                  <a:pt x="196453" y="20006"/>
                  <a:pt x="216459" y="0"/>
                  <a:pt x="241102" y="0"/>
                </a:cubicBezTo>
                <a:cubicBezTo>
                  <a:pt x="265744" y="0"/>
                  <a:pt x="285750" y="20006"/>
                  <a:pt x="285750" y="44648"/>
                </a:cubicBezTo>
                <a:cubicBezTo>
                  <a:pt x="285750" y="69291"/>
                  <a:pt x="265744" y="89297"/>
                  <a:pt x="241102" y="89297"/>
                </a:cubicBezTo>
                <a:cubicBezTo>
                  <a:pt x="216459" y="89297"/>
                  <a:pt x="196453" y="69291"/>
                  <a:pt x="196453" y="446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0" name="Text 8"/>
          <p:cNvSpPr/>
          <p:nvPr/>
        </p:nvSpPr>
        <p:spPr>
          <a:xfrm>
            <a:off x="533400" y="2095500"/>
            <a:ext cx="35528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5-15°C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33400" y="2514600"/>
            <a:ext cx="3457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41-59°F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71500" y="3086100"/>
            <a:ext cx="3390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Best For: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71500" y="3429000"/>
            <a:ext cx="33813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Certain vegetables and fruits that are sensitive to colder temperatures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" y="4038600"/>
            <a:ext cx="3390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Examples: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71500" y="4381500"/>
            <a:ext cx="33813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Cucumbers, potatoes, limes, tropical fruits, tomatoes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1500" y="4991100"/>
            <a:ext cx="3305175" cy="685800"/>
          </a:xfrm>
          <a:custGeom>
            <a:avLst/>
            <a:gdLst/>
            <a:ahLst/>
            <a:cxnLst/>
            <a:rect l="l" t="t" r="r" b="b"/>
            <a:pathLst>
              <a:path w="3305175" h="685800">
                <a:moveTo>
                  <a:pt x="76199" y="0"/>
                </a:moveTo>
                <a:lnTo>
                  <a:pt x="3228976" y="0"/>
                </a:lnTo>
                <a:cubicBezTo>
                  <a:pt x="3271059" y="0"/>
                  <a:pt x="3305175" y="34116"/>
                  <a:pt x="3305175" y="76199"/>
                </a:cubicBezTo>
                <a:lnTo>
                  <a:pt x="3305175" y="609601"/>
                </a:lnTo>
                <a:cubicBezTo>
                  <a:pt x="3305175" y="651684"/>
                  <a:pt x="3271059" y="685800"/>
                  <a:pt x="3228976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59E0B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Text 15"/>
          <p:cNvSpPr/>
          <p:nvPr/>
        </p:nvSpPr>
        <p:spPr>
          <a:xfrm>
            <a:off x="685800" y="5105400"/>
            <a:ext cx="31527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Microbial Activity:</a:t>
            </a:r>
            <a:r>
              <a:rPr lang="en-US" sz="1200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Significantly slowed but not stopped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54475" y="1543050"/>
            <a:ext cx="3686175" cy="4324350"/>
          </a:xfrm>
          <a:custGeom>
            <a:avLst/>
            <a:gdLst/>
            <a:ahLst/>
            <a:cxnLst/>
            <a:rect l="l" t="t" r="r" b="b"/>
            <a:pathLst>
              <a:path w="3686175" h="4324350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4210042"/>
                </a:lnTo>
                <a:cubicBezTo>
                  <a:pt x="3686175" y="4273172"/>
                  <a:pt x="3634997" y="4324350"/>
                  <a:pt x="3571867" y="4324350"/>
                </a:cubicBezTo>
                <a:lnTo>
                  <a:pt x="114308" y="4324350"/>
                </a:lnTo>
                <a:cubicBezTo>
                  <a:pt x="51178" y="4324350"/>
                  <a:pt x="0" y="4273172"/>
                  <a:pt x="0" y="4210042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9" name="Shape 17"/>
          <p:cNvSpPr/>
          <p:nvPr/>
        </p:nvSpPr>
        <p:spPr>
          <a:xfrm>
            <a:off x="4254475" y="1543050"/>
            <a:ext cx="3686175" cy="38100"/>
          </a:xfrm>
          <a:custGeom>
            <a:avLst/>
            <a:gdLst/>
            <a:ahLst/>
            <a:cxnLst/>
            <a:rect l="l" t="t" r="r" b="b"/>
            <a:pathLst>
              <a:path w="3686175" h="38100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0" name="Shape 18"/>
          <p:cNvSpPr/>
          <p:nvPr/>
        </p:nvSpPr>
        <p:spPr>
          <a:xfrm>
            <a:off x="4254475" y="1562100"/>
            <a:ext cx="3686175" cy="1333500"/>
          </a:xfrm>
          <a:custGeom>
            <a:avLst/>
            <a:gdLst/>
            <a:ahLst/>
            <a:cxnLst/>
            <a:rect l="l" t="t" r="r" b="b"/>
            <a:pathLst>
              <a:path w="3686175" h="1333500">
                <a:moveTo>
                  <a:pt x="0" y="0"/>
                </a:moveTo>
                <a:lnTo>
                  <a:pt x="3686175" y="0"/>
                </a:lnTo>
                <a:lnTo>
                  <a:pt x="3686175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19"/>
          <p:cNvSpPr/>
          <p:nvPr/>
        </p:nvSpPr>
        <p:spPr>
          <a:xfrm>
            <a:off x="4406875" y="1714500"/>
            <a:ext cx="13239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Refrigerator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465963" y="17240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60846" y="0"/>
                </a:moveTo>
                <a:cubicBezTo>
                  <a:pt x="160846" y="-9878"/>
                  <a:pt x="152865" y="-17859"/>
                  <a:pt x="142987" y="-17859"/>
                </a:cubicBezTo>
                <a:cubicBezTo>
                  <a:pt x="133108" y="-17859"/>
                  <a:pt x="125127" y="-9878"/>
                  <a:pt x="125127" y="0"/>
                </a:cubicBezTo>
                <a:lnTo>
                  <a:pt x="125127" y="34658"/>
                </a:lnTo>
                <a:lnTo>
                  <a:pt x="116756" y="26287"/>
                </a:lnTo>
                <a:cubicBezTo>
                  <a:pt x="111509" y="21041"/>
                  <a:pt x="103026" y="21041"/>
                  <a:pt x="97836" y="26287"/>
                </a:cubicBezTo>
                <a:cubicBezTo>
                  <a:pt x="92646" y="31533"/>
                  <a:pt x="92590" y="40016"/>
                  <a:pt x="97836" y="45207"/>
                </a:cubicBezTo>
                <a:lnTo>
                  <a:pt x="125183" y="72554"/>
                </a:lnTo>
                <a:lnTo>
                  <a:pt x="125183" y="111956"/>
                </a:lnTo>
                <a:lnTo>
                  <a:pt x="91027" y="92255"/>
                </a:lnTo>
                <a:lnTo>
                  <a:pt x="81037" y="54918"/>
                </a:lnTo>
                <a:cubicBezTo>
                  <a:pt x="79139" y="47774"/>
                  <a:pt x="71772" y="43532"/>
                  <a:pt x="64629" y="45430"/>
                </a:cubicBezTo>
                <a:cubicBezTo>
                  <a:pt x="57485" y="47327"/>
                  <a:pt x="53187" y="54694"/>
                  <a:pt x="55085" y="61838"/>
                </a:cubicBezTo>
                <a:lnTo>
                  <a:pt x="58155" y="73279"/>
                </a:lnTo>
                <a:lnTo>
                  <a:pt x="28184" y="55978"/>
                </a:lnTo>
                <a:cubicBezTo>
                  <a:pt x="19645" y="51067"/>
                  <a:pt x="8706" y="53969"/>
                  <a:pt x="3795" y="62508"/>
                </a:cubicBezTo>
                <a:cubicBezTo>
                  <a:pt x="-1116" y="71047"/>
                  <a:pt x="1786" y="81986"/>
                  <a:pt x="10325" y="86897"/>
                </a:cubicBezTo>
                <a:lnTo>
                  <a:pt x="40295" y="104198"/>
                </a:lnTo>
                <a:lnTo>
                  <a:pt x="28854" y="107268"/>
                </a:lnTo>
                <a:cubicBezTo>
                  <a:pt x="21710" y="109165"/>
                  <a:pt x="17469" y="116532"/>
                  <a:pt x="19366" y="123676"/>
                </a:cubicBezTo>
                <a:cubicBezTo>
                  <a:pt x="21264" y="130820"/>
                  <a:pt x="28631" y="135062"/>
                  <a:pt x="35775" y="133164"/>
                </a:cubicBezTo>
                <a:lnTo>
                  <a:pt x="73112" y="123174"/>
                </a:lnTo>
                <a:lnTo>
                  <a:pt x="107268" y="142875"/>
                </a:lnTo>
                <a:lnTo>
                  <a:pt x="73112" y="162576"/>
                </a:lnTo>
                <a:lnTo>
                  <a:pt x="35775" y="152586"/>
                </a:lnTo>
                <a:cubicBezTo>
                  <a:pt x="28631" y="150688"/>
                  <a:pt x="21264" y="154930"/>
                  <a:pt x="19366" y="162074"/>
                </a:cubicBezTo>
                <a:cubicBezTo>
                  <a:pt x="17469" y="169218"/>
                  <a:pt x="21710" y="176585"/>
                  <a:pt x="28854" y="178482"/>
                </a:cubicBezTo>
                <a:lnTo>
                  <a:pt x="40295" y="181552"/>
                </a:lnTo>
                <a:lnTo>
                  <a:pt x="10325" y="198853"/>
                </a:lnTo>
                <a:cubicBezTo>
                  <a:pt x="1786" y="203764"/>
                  <a:pt x="-1116" y="214703"/>
                  <a:pt x="3795" y="223242"/>
                </a:cubicBezTo>
                <a:cubicBezTo>
                  <a:pt x="8706" y="231781"/>
                  <a:pt x="19645" y="234739"/>
                  <a:pt x="28184" y="229772"/>
                </a:cubicBezTo>
                <a:lnTo>
                  <a:pt x="58155" y="212471"/>
                </a:lnTo>
                <a:lnTo>
                  <a:pt x="55085" y="223912"/>
                </a:lnTo>
                <a:cubicBezTo>
                  <a:pt x="53187" y="231056"/>
                  <a:pt x="57429" y="238423"/>
                  <a:pt x="64573" y="240320"/>
                </a:cubicBezTo>
                <a:cubicBezTo>
                  <a:pt x="71717" y="242218"/>
                  <a:pt x="79084" y="237976"/>
                  <a:pt x="80981" y="230832"/>
                </a:cubicBezTo>
                <a:lnTo>
                  <a:pt x="90971" y="193495"/>
                </a:lnTo>
                <a:lnTo>
                  <a:pt x="125127" y="173794"/>
                </a:lnTo>
                <a:lnTo>
                  <a:pt x="125127" y="213196"/>
                </a:lnTo>
                <a:lnTo>
                  <a:pt x="97780" y="240543"/>
                </a:lnTo>
                <a:cubicBezTo>
                  <a:pt x="92534" y="245790"/>
                  <a:pt x="92534" y="254273"/>
                  <a:pt x="97780" y="259463"/>
                </a:cubicBezTo>
                <a:cubicBezTo>
                  <a:pt x="103026" y="264654"/>
                  <a:pt x="111509" y="264709"/>
                  <a:pt x="116700" y="259463"/>
                </a:cubicBezTo>
                <a:lnTo>
                  <a:pt x="125071" y="251092"/>
                </a:lnTo>
                <a:lnTo>
                  <a:pt x="125071" y="285750"/>
                </a:lnTo>
                <a:cubicBezTo>
                  <a:pt x="125071" y="295628"/>
                  <a:pt x="133052" y="303609"/>
                  <a:pt x="142931" y="303609"/>
                </a:cubicBezTo>
                <a:cubicBezTo>
                  <a:pt x="152809" y="303609"/>
                  <a:pt x="160790" y="295628"/>
                  <a:pt x="160790" y="285750"/>
                </a:cubicBezTo>
                <a:lnTo>
                  <a:pt x="160790" y="251092"/>
                </a:lnTo>
                <a:lnTo>
                  <a:pt x="169162" y="259463"/>
                </a:lnTo>
                <a:cubicBezTo>
                  <a:pt x="174408" y="264709"/>
                  <a:pt x="182891" y="264709"/>
                  <a:pt x="188082" y="259463"/>
                </a:cubicBezTo>
                <a:cubicBezTo>
                  <a:pt x="193272" y="254217"/>
                  <a:pt x="193328" y="245734"/>
                  <a:pt x="188082" y="240543"/>
                </a:cubicBezTo>
                <a:lnTo>
                  <a:pt x="160734" y="213196"/>
                </a:lnTo>
                <a:lnTo>
                  <a:pt x="160734" y="173794"/>
                </a:lnTo>
                <a:lnTo>
                  <a:pt x="194890" y="193495"/>
                </a:lnTo>
                <a:lnTo>
                  <a:pt x="204881" y="230832"/>
                </a:lnTo>
                <a:cubicBezTo>
                  <a:pt x="206778" y="237976"/>
                  <a:pt x="214145" y="242218"/>
                  <a:pt x="221289" y="240320"/>
                </a:cubicBezTo>
                <a:cubicBezTo>
                  <a:pt x="228433" y="238423"/>
                  <a:pt x="232674" y="231056"/>
                  <a:pt x="230777" y="223912"/>
                </a:cubicBezTo>
                <a:lnTo>
                  <a:pt x="227707" y="212471"/>
                </a:lnTo>
                <a:lnTo>
                  <a:pt x="257677" y="229772"/>
                </a:lnTo>
                <a:cubicBezTo>
                  <a:pt x="266216" y="234683"/>
                  <a:pt x="277155" y="231781"/>
                  <a:pt x="282067" y="223242"/>
                </a:cubicBezTo>
                <a:cubicBezTo>
                  <a:pt x="286978" y="214703"/>
                  <a:pt x="284076" y="203764"/>
                  <a:pt x="275537" y="198853"/>
                </a:cubicBezTo>
                <a:lnTo>
                  <a:pt x="245566" y="181552"/>
                </a:lnTo>
                <a:lnTo>
                  <a:pt x="257008" y="178482"/>
                </a:lnTo>
                <a:cubicBezTo>
                  <a:pt x="264151" y="176585"/>
                  <a:pt x="268393" y="169218"/>
                  <a:pt x="266495" y="162074"/>
                </a:cubicBezTo>
                <a:cubicBezTo>
                  <a:pt x="264598" y="154930"/>
                  <a:pt x="257231" y="150688"/>
                  <a:pt x="250087" y="152586"/>
                </a:cubicBezTo>
                <a:lnTo>
                  <a:pt x="212750" y="162576"/>
                </a:lnTo>
                <a:lnTo>
                  <a:pt x="178594" y="142875"/>
                </a:lnTo>
                <a:lnTo>
                  <a:pt x="212750" y="123174"/>
                </a:lnTo>
                <a:lnTo>
                  <a:pt x="250087" y="133164"/>
                </a:lnTo>
                <a:cubicBezTo>
                  <a:pt x="257231" y="135062"/>
                  <a:pt x="264598" y="130820"/>
                  <a:pt x="266495" y="123676"/>
                </a:cubicBezTo>
                <a:cubicBezTo>
                  <a:pt x="268393" y="116532"/>
                  <a:pt x="264151" y="109165"/>
                  <a:pt x="257008" y="107268"/>
                </a:cubicBezTo>
                <a:lnTo>
                  <a:pt x="245566" y="104198"/>
                </a:lnTo>
                <a:lnTo>
                  <a:pt x="275537" y="86897"/>
                </a:lnTo>
                <a:cubicBezTo>
                  <a:pt x="284076" y="81986"/>
                  <a:pt x="287034" y="71047"/>
                  <a:pt x="282067" y="62508"/>
                </a:cubicBezTo>
                <a:cubicBezTo>
                  <a:pt x="277099" y="53969"/>
                  <a:pt x="266216" y="51067"/>
                  <a:pt x="257677" y="55978"/>
                </a:cubicBezTo>
                <a:lnTo>
                  <a:pt x="227707" y="73279"/>
                </a:lnTo>
                <a:lnTo>
                  <a:pt x="230777" y="61838"/>
                </a:lnTo>
                <a:cubicBezTo>
                  <a:pt x="232674" y="54694"/>
                  <a:pt x="228433" y="47327"/>
                  <a:pt x="221289" y="45430"/>
                </a:cubicBezTo>
                <a:cubicBezTo>
                  <a:pt x="214145" y="43532"/>
                  <a:pt x="206778" y="47774"/>
                  <a:pt x="204881" y="54918"/>
                </a:cubicBezTo>
                <a:lnTo>
                  <a:pt x="194890" y="92255"/>
                </a:lnTo>
                <a:lnTo>
                  <a:pt x="160734" y="111956"/>
                </a:lnTo>
                <a:lnTo>
                  <a:pt x="160734" y="72554"/>
                </a:lnTo>
                <a:lnTo>
                  <a:pt x="188082" y="45207"/>
                </a:lnTo>
                <a:cubicBezTo>
                  <a:pt x="193328" y="39960"/>
                  <a:pt x="193328" y="31477"/>
                  <a:pt x="188082" y="26287"/>
                </a:cubicBezTo>
                <a:cubicBezTo>
                  <a:pt x="182835" y="21096"/>
                  <a:pt x="174352" y="21041"/>
                  <a:pt x="169162" y="26287"/>
                </a:cubicBezTo>
                <a:lnTo>
                  <a:pt x="160790" y="34658"/>
                </a:lnTo>
                <a:lnTo>
                  <a:pt x="160790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Text 21"/>
          <p:cNvSpPr/>
          <p:nvPr/>
        </p:nvSpPr>
        <p:spPr>
          <a:xfrm>
            <a:off x="4406875" y="2095500"/>
            <a:ext cx="35528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0-7°C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406875" y="2514600"/>
            <a:ext cx="3457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32-45°F (Ideal: 4.4°C/40°F)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444975" y="3086100"/>
            <a:ext cx="3390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Best For: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444975" y="3429000"/>
            <a:ext cx="33813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Most perishable foods including dairy, meats, and prepared foods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444975" y="4038600"/>
            <a:ext cx="3390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Examples: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444975" y="4381500"/>
            <a:ext cx="3381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Milk, eggs, fresh meat, poultry, fish, leftovers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444975" y="4991100"/>
            <a:ext cx="3305175" cy="685800"/>
          </a:xfrm>
          <a:custGeom>
            <a:avLst/>
            <a:gdLst/>
            <a:ahLst/>
            <a:cxnLst/>
            <a:rect l="l" t="t" r="r" b="b"/>
            <a:pathLst>
              <a:path w="3305175" h="685800">
                <a:moveTo>
                  <a:pt x="76199" y="0"/>
                </a:moveTo>
                <a:lnTo>
                  <a:pt x="3228976" y="0"/>
                </a:lnTo>
                <a:cubicBezTo>
                  <a:pt x="3271059" y="0"/>
                  <a:pt x="3305175" y="34116"/>
                  <a:pt x="3305175" y="76199"/>
                </a:cubicBezTo>
                <a:lnTo>
                  <a:pt x="3305175" y="609601"/>
                </a:lnTo>
                <a:cubicBezTo>
                  <a:pt x="3305175" y="651684"/>
                  <a:pt x="3271059" y="685800"/>
                  <a:pt x="3228976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EA5E9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0" name="Text 28"/>
          <p:cNvSpPr/>
          <p:nvPr/>
        </p:nvSpPr>
        <p:spPr>
          <a:xfrm>
            <a:off x="4559275" y="5105400"/>
            <a:ext cx="31527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Microbial Activity:</a:t>
            </a:r>
            <a:r>
              <a:rPr lang="en-US" sz="1200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Greatly reduced, extends shelf life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8127950" y="1543050"/>
            <a:ext cx="3686175" cy="4324350"/>
          </a:xfrm>
          <a:custGeom>
            <a:avLst/>
            <a:gdLst/>
            <a:ahLst/>
            <a:cxnLst/>
            <a:rect l="l" t="t" r="r" b="b"/>
            <a:pathLst>
              <a:path w="3686175" h="4324350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4210042"/>
                </a:lnTo>
                <a:cubicBezTo>
                  <a:pt x="3686175" y="4273172"/>
                  <a:pt x="3634997" y="4324350"/>
                  <a:pt x="3571867" y="4324350"/>
                </a:cubicBezTo>
                <a:lnTo>
                  <a:pt x="114308" y="4324350"/>
                </a:lnTo>
                <a:cubicBezTo>
                  <a:pt x="51178" y="4324350"/>
                  <a:pt x="0" y="4273172"/>
                  <a:pt x="0" y="4210042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2" name="Shape 30"/>
          <p:cNvSpPr/>
          <p:nvPr/>
        </p:nvSpPr>
        <p:spPr>
          <a:xfrm>
            <a:off x="8127950" y="1543050"/>
            <a:ext cx="3686175" cy="38100"/>
          </a:xfrm>
          <a:custGeom>
            <a:avLst/>
            <a:gdLst/>
            <a:ahLst/>
            <a:cxnLst/>
            <a:rect l="l" t="t" r="r" b="b"/>
            <a:pathLst>
              <a:path w="3686175" h="38100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3" name="Shape 31"/>
          <p:cNvSpPr/>
          <p:nvPr/>
        </p:nvSpPr>
        <p:spPr>
          <a:xfrm>
            <a:off x="8127950" y="1562100"/>
            <a:ext cx="3686175" cy="1333500"/>
          </a:xfrm>
          <a:custGeom>
            <a:avLst/>
            <a:gdLst/>
            <a:ahLst/>
            <a:cxnLst/>
            <a:rect l="l" t="t" r="r" b="b"/>
            <a:pathLst>
              <a:path w="3686175" h="1333500">
                <a:moveTo>
                  <a:pt x="0" y="0"/>
                </a:moveTo>
                <a:lnTo>
                  <a:pt x="3686175" y="0"/>
                </a:lnTo>
                <a:lnTo>
                  <a:pt x="3686175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4" name="Text 32"/>
          <p:cNvSpPr/>
          <p:nvPr/>
        </p:nvSpPr>
        <p:spPr>
          <a:xfrm>
            <a:off x="8280350" y="1714500"/>
            <a:ext cx="876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Freezer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11339438" y="17240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42304" y="170111"/>
                </a:moveTo>
                <a:lnTo>
                  <a:pt x="558" y="19924"/>
                </a:lnTo>
                <a:cubicBezTo>
                  <a:pt x="167" y="18529"/>
                  <a:pt x="0" y="17134"/>
                  <a:pt x="0" y="15739"/>
                </a:cubicBezTo>
                <a:cubicBezTo>
                  <a:pt x="0" y="7032"/>
                  <a:pt x="7032" y="0"/>
                  <a:pt x="15739" y="0"/>
                </a:cubicBezTo>
                <a:lnTo>
                  <a:pt x="269230" y="0"/>
                </a:lnTo>
                <a:cubicBezTo>
                  <a:pt x="278327" y="0"/>
                  <a:pt x="285750" y="7367"/>
                  <a:pt x="285750" y="16520"/>
                </a:cubicBezTo>
                <a:cubicBezTo>
                  <a:pt x="285750" y="17413"/>
                  <a:pt x="285694" y="18362"/>
                  <a:pt x="285527" y="19255"/>
                </a:cubicBezTo>
                <a:lnTo>
                  <a:pt x="242553" y="276876"/>
                </a:lnTo>
                <a:cubicBezTo>
                  <a:pt x="241715" y="282011"/>
                  <a:pt x="237251" y="285750"/>
                  <a:pt x="232060" y="285750"/>
                </a:cubicBezTo>
                <a:cubicBezTo>
                  <a:pt x="226926" y="285750"/>
                  <a:pt x="222517" y="282067"/>
                  <a:pt x="221624" y="277044"/>
                </a:cubicBezTo>
                <a:lnTo>
                  <a:pt x="187523" y="89297"/>
                </a:lnTo>
                <a:lnTo>
                  <a:pt x="171450" y="169608"/>
                </a:lnTo>
                <a:cubicBezTo>
                  <a:pt x="170390" y="174799"/>
                  <a:pt x="165813" y="178594"/>
                  <a:pt x="160511" y="178594"/>
                </a:cubicBezTo>
                <a:cubicBezTo>
                  <a:pt x="155377" y="178594"/>
                  <a:pt x="150912" y="175133"/>
                  <a:pt x="149684" y="170166"/>
                </a:cubicBezTo>
                <a:lnTo>
                  <a:pt x="133945" y="107156"/>
                </a:lnTo>
                <a:lnTo>
                  <a:pt x="117537" y="205494"/>
                </a:lnTo>
                <a:cubicBezTo>
                  <a:pt x="116700" y="210573"/>
                  <a:pt x="112291" y="214313"/>
                  <a:pt x="107156" y="214313"/>
                </a:cubicBezTo>
                <a:cubicBezTo>
                  <a:pt x="102022" y="214313"/>
                  <a:pt x="97613" y="210573"/>
                  <a:pt x="96775" y="205494"/>
                </a:cubicBezTo>
                <a:lnTo>
                  <a:pt x="80367" y="107156"/>
                </a:lnTo>
                <a:lnTo>
                  <a:pt x="64684" y="169831"/>
                </a:lnTo>
                <a:cubicBezTo>
                  <a:pt x="63401" y="174966"/>
                  <a:pt x="58769" y="178594"/>
                  <a:pt x="53467" y="178594"/>
                </a:cubicBezTo>
                <a:cubicBezTo>
                  <a:pt x="48276" y="178594"/>
                  <a:pt x="43700" y="175133"/>
                  <a:pt x="42304" y="1701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Text 34"/>
          <p:cNvSpPr/>
          <p:nvPr/>
        </p:nvSpPr>
        <p:spPr>
          <a:xfrm>
            <a:off x="8280350" y="2095500"/>
            <a:ext cx="35528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≤-18°C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280350" y="2514600"/>
            <a:ext cx="3457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≤0°F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318450" y="3086100"/>
            <a:ext cx="3390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Best For: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318450" y="3429000"/>
            <a:ext cx="33813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Long-term storage of most foods, preventing spoilage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318450" y="4038600"/>
            <a:ext cx="3390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Examples: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318450" y="4381500"/>
            <a:ext cx="33813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Frozen vegetables, meat, ice cream, prepared meals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318450" y="4991100"/>
            <a:ext cx="3305175" cy="685800"/>
          </a:xfrm>
          <a:custGeom>
            <a:avLst/>
            <a:gdLst/>
            <a:ahLst/>
            <a:cxnLst/>
            <a:rect l="l" t="t" r="r" b="b"/>
            <a:pathLst>
              <a:path w="3305175" h="685800">
                <a:moveTo>
                  <a:pt x="76199" y="0"/>
                </a:moveTo>
                <a:lnTo>
                  <a:pt x="3228976" y="0"/>
                </a:lnTo>
                <a:cubicBezTo>
                  <a:pt x="3271059" y="0"/>
                  <a:pt x="3305175" y="34116"/>
                  <a:pt x="3305175" y="76199"/>
                </a:cubicBezTo>
                <a:lnTo>
                  <a:pt x="3305175" y="609601"/>
                </a:lnTo>
                <a:cubicBezTo>
                  <a:pt x="3305175" y="651684"/>
                  <a:pt x="3271059" y="685800"/>
                  <a:pt x="3228976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F766E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Text 41"/>
          <p:cNvSpPr/>
          <p:nvPr/>
        </p:nvSpPr>
        <p:spPr>
          <a:xfrm>
            <a:off x="8432750" y="5105400"/>
            <a:ext cx="31527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Microbial Activity:</a:t>
            </a:r>
            <a:r>
              <a:rPr lang="en-US" sz="1200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Growth prevented (some survive)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00050" y="5943600"/>
            <a:ext cx="11410950" cy="685800"/>
          </a:xfrm>
          <a:custGeom>
            <a:avLst/>
            <a:gdLst/>
            <a:ahLst/>
            <a:cxnLst/>
            <a:rect l="l" t="t" r="r" b="b"/>
            <a:pathLst>
              <a:path w="11410950" h="685800">
                <a:moveTo>
                  <a:pt x="38100" y="0"/>
                </a:moveTo>
                <a:lnTo>
                  <a:pt x="11296648" y="0"/>
                </a:lnTo>
                <a:cubicBezTo>
                  <a:pt x="11359733" y="0"/>
                  <a:pt x="11410950" y="51217"/>
                  <a:pt x="11410950" y="114302"/>
                </a:cubicBezTo>
                <a:lnTo>
                  <a:pt x="11410950" y="571498"/>
                </a:lnTo>
                <a:cubicBezTo>
                  <a:pt x="11410950" y="634583"/>
                  <a:pt x="11359733" y="685800"/>
                  <a:pt x="11296648" y="685800"/>
                </a:cubicBezTo>
                <a:lnTo>
                  <a:pt x="38100" y="685800"/>
                </a:lnTo>
                <a:cubicBezTo>
                  <a:pt x="17072" y="685800"/>
                  <a:pt x="0" y="668728"/>
                  <a:pt x="0" y="647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5" name="Shape 43"/>
          <p:cNvSpPr/>
          <p:nvPr/>
        </p:nvSpPr>
        <p:spPr>
          <a:xfrm>
            <a:off x="400050" y="5943600"/>
            <a:ext cx="38100" cy="685800"/>
          </a:xfrm>
          <a:custGeom>
            <a:avLst/>
            <a:gdLst/>
            <a:ahLst/>
            <a:cxnLst/>
            <a:rect l="l" t="t" r="r" b="b"/>
            <a:pathLst>
              <a:path w="38100" h="685800">
                <a:moveTo>
                  <a:pt x="38100" y="0"/>
                </a:moveTo>
                <a:lnTo>
                  <a:pt x="38100" y="0"/>
                </a:lnTo>
                <a:lnTo>
                  <a:pt x="38100" y="685800"/>
                </a:lnTo>
                <a:lnTo>
                  <a:pt x="38100" y="685800"/>
                </a:lnTo>
                <a:cubicBezTo>
                  <a:pt x="17072" y="685800"/>
                  <a:pt x="0" y="668728"/>
                  <a:pt x="0" y="647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6" name="Shape 44"/>
          <p:cNvSpPr/>
          <p:nvPr/>
        </p:nvSpPr>
        <p:spPr>
          <a:xfrm>
            <a:off x="552450" y="609123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7" name="Text 45"/>
          <p:cNvSpPr/>
          <p:nvPr/>
        </p:nvSpPr>
        <p:spPr>
          <a:xfrm>
            <a:off x="781050" y="6057900"/>
            <a:ext cx="10991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Important Note:</a:t>
            </a:r>
            <a:r>
              <a:rPr lang="en-US" sz="1200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At freezer temperatures, growth of all microorganisms is prevented, but some can still survive and grow at extremely slow rates. Freezing is preservation, not sterilization!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6878" y="376878"/>
            <a:ext cx="11513620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b="1" kern="0" spc="59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FREEZING TECHNOLOGIES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6878" y="678380"/>
            <a:ext cx="11607839" cy="3768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71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Quick Freezing vs Slow Freezing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76878" y="1168321"/>
            <a:ext cx="11532464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4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Understanding the differences that affect food quality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5722" y="1507512"/>
            <a:ext cx="5587215" cy="4824037"/>
          </a:xfrm>
          <a:custGeom>
            <a:avLst/>
            <a:gdLst/>
            <a:ahLst/>
            <a:cxnLst/>
            <a:rect l="l" t="t" r="r" b="b"/>
            <a:pathLst>
              <a:path w="5587215" h="4824037">
                <a:moveTo>
                  <a:pt x="37688" y="0"/>
                </a:moveTo>
                <a:lnTo>
                  <a:pt x="5474139" y="0"/>
                </a:lnTo>
                <a:cubicBezTo>
                  <a:pt x="5536589" y="0"/>
                  <a:pt x="5587215" y="50626"/>
                  <a:pt x="5587215" y="113075"/>
                </a:cubicBezTo>
                <a:lnTo>
                  <a:pt x="5587215" y="4710962"/>
                </a:lnTo>
                <a:cubicBezTo>
                  <a:pt x="5587215" y="4773412"/>
                  <a:pt x="5536589" y="4824037"/>
                  <a:pt x="5474139" y="4824037"/>
                </a:cubicBezTo>
                <a:lnTo>
                  <a:pt x="37688" y="4824037"/>
                </a:lnTo>
                <a:cubicBezTo>
                  <a:pt x="16873" y="4824037"/>
                  <a:pt x="0" y="4807164"/>
                  <a:pt x="0" y="4786349"/>
                </a:cubicBezTo>
                <a:lnTo>
                  <a:pt x="0" y="37688"/>
                </a:lnTo>
                <a:cubicBezTo>
                  <a:pt x="0" y="16887"/>
                  <a:pt x="16887" y="0"/>
                  <a:pt x="3768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1329" dist="94219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95722" y="1507512"/>
            <a:ext cx="37688" cy="4824037"/>
          </a:xfrm>
          <a:custGeom>
            <a:avLst/>
            <a:gdLst/>
            <a:ahLst/>
            <a:cxnLst/>
            <a:rect l="l" t="t" r="r" b="b"/>
            <a:pathLst>
              <a:path w="37688" h="4824037">
                <a:moveTo>
                  <a:pt x="37688" y="0"/>
                </a:moveTo>
                <a:lnTo>
                  <a:pt x="37688" y="0"/>
                </a:lnTo>
                <a:lnTo>
                  <a:pt x="37688" y="4824037"/>
                </a:lnTo>
                <a:lnTo>
                  <a:pt x="37688" y="4824037"/>
                </a:lnTo>
                <a:cubicBezTo>
                  <a:pt x="16873" y="4824037"/>
                  <a:pt x="0" y="4807164"/>
                  <a:pt x="0" y="4786349"/>
                </a:cubicBezTo>
                <a:lnTo>
                  <a:pt x="0" y="37688"/>
                </a:lnTo>
                <a:cubicBezTo>
                  <a:pt x="0" y="16887"/>
                  <a:pt x="16887" y="0"/>
                  <a:pt x="37688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603005" y="1695951"/>
            <a:ext cx="603005" cy="603005"/>
          </a:xfrm>
          <a:custGeom>
            <a:avLst/>
            <a:gdLst/>
            <a:ahLst/>
            <a:cxnLst/>
            <a:rect l="l" t="t" r="r" b="b"/>
            <a:pathLst>
              <a:path w="603005" h="603005">
                <a:moveTo>
                  <a:pt x="301502" y="0"/>
                </a:moveTo>
                <a:lnTo>
                  <a:pt x="301502" y="0"/>
                </a:lnTo>
                <a:cubicBezTo>
                  <a:pt x="467906" y="0"/>
                  <a:pt x="603005" y="135099"/>
                  <a:pt x="603005" y="301502"/>
                </a:cubicBezTo>
                <a:lnTo>
                  <a:pt x="603005" y="301502"/>
                </a:lnTo>
                <a:cubicBezTo>
                  <a:pt x="603005" y="467906"/>
                  <a:pt x="467906" y="603005"/>
                  <a:pt x="301502" y="603005"/>
                </a:cubicBezTo>
                <a:lnTo>
                  <a:pt x="301502" y="603005"/>
                </a:lnTo>
                <a:cubicBezTo>
                  <a:pt x="135099" y="603005"/>
                  <a:pt x="0" y="467906"/>
                  <a:pt x="0" y="301502"/>
                </a:cubicBezTo>
                <a:lnTo>
                  <a:pt x="0" y="301502"/>
                </a:lnTo>
                <a:cubicBezTo>
                  <a:pt x="0" y="135099"/>
                  <a:pt x="135099" y="0"/>
                  <a:pt x="301502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783199" y="1856124"/>
            <a:ext cx="247326" cy="282658"/>
          </a:xfrm>
          <a:custGeom>
            <a:avLst/>
            <a:gdLst/>
            <a:ahLst/>
            <a:cxnLst/>
            <a:rect l="l" t="t" r="r" b="b"/>
            <a:pathLst>
              <a:path w="247326" h="282658">
                <a:moveTo>
                  <a:pt x="187040" y="-5465"/>
                </a:moveTo>
                <a:cubicBezTo>
                  <a:pt x="193610" y="-718"/>
                  <a:pt x="196039" y="7895"/>
                  <a:pt x="193058" y="15403"/>
                </a:cubicBezTo>
                <a:lnTo>
                  <a:pt x="149776" y="123663"/>
                </a:lnTo>
                <a:lnTo>
                  <a:pt x="229660" y="123663"/>
                </a:lnTo>
                <a:cubicBezTo>
                  <a:pt x="237113" y="123663"/>
                  <a:pt x="243738" y="128300"/>
                  <a:pt x="246277" y="135312"/>
                </a:cubicBezTo>
                <a:cubicBezTo>
                  <a:pt x="248817" y="142323"/>
                  <a:pt x="246664" y="150162"/>
                  <a:pt x="240977" y="154910"/>
                </a:cubicBezTo>
                <a:lnTo>
                  <a:pt x="81982" y="287406"/>
                </a:lnTo>
                <a:cubicBezTo>
                  <a:pt x="75744" y="292596"/>
                  <a:pt x="66855" y="292872"/>
                  <a:pt x="60286" y="288124"/>
                </a:cubicBezTo>
                <a:cubicBezTo>
                  <a:pt x="53716" y="283376"/>
                  <a:pt x="51287" y="274764"/>
                  <a:pt x="54268" y="267256"/>
                </a:cubicBezTo>
                <a:lnTo>
                  <a:pt x="97550" y="158995"/>
                </a:lnTo>
                <a:lnTo>
                  <a:pt x="17666" y="158995"/>
                </a:lnTo>
                <a:cubicBezTo>
                  <a:pt x="10213" y="158995"/>
                  <a:pt x="3588" y="154358"/>
                  <a:pt x="1049" y="147347"/>
                </a:cubicBezTo>
                <a:cubicBezTo>
                  <a:pt x="-1491" y="140335"/>
                  <a:pt x="662" y="132496"/>
                  <a:pt x="6349" y="127748"/>
                </a:cubicBezTo>
                <a:lnTo>
                  <a:pt x="165344" y="-4748"/>
                </a:lnTo>
                <a:cubicBezTo>
                  <a:pt x="171582" y="-9937"/>
                  <a:pt x="180471" y="-10213"/>
                  <a:pt x="187040" y="-5465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7"/>
          <p:cNvSpPr/>
          <p:nvPr/>
        </p:nvSpPr>
        <p:spPr>
          <a:xfrm>
            <a:off x="1356760" y="1695951"/>
            <a:ext cx="1997453" cy="339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26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Quick Freezing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56760" y="2035141"/>
            <a:ext cx="1940921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35" b="1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Industrial Standard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03005" y="2449706"/>
            <a:ext cx="5191493" cy="791444"/>
          </a:xfrm>
          <a:custGeom>
            <a:avLst/>
            <a:gdLst/>
            <a:ahLst/>
            <a:cxnLst/>
            <a:rect l="l" t="t" r="r" b="b"/>
            <a:pathLst>
              <a:path w="5191493" h="791444">
                <a:moveTo>
                  <a:pt x="75377" y="0"/>
                </a:moveTo>
                <a:lnTo>
                  <a:pt x="5116116" y="0"/>
                </a:lnTo>
                <a:cubicBezTo>
                  <a:pt x="5157746" y="0"/>
                  <a:pt x="5191493" y="33747"/>
                  <a:pt x="5191493" y="75377"/>
                </a:cubicBezTo>
                <a:lnTo>
                  <a:pt x="5191493" y="716066"/>
                </a:lnTo>
                <a:cubicBezTo>
                  <a:pt x="5191493" y="757696"/>
                  <a:pt x="5157746" y="791444"/>
                  <a:pt x="5116116" y="791444"/>
                </a:cubicBezTo>
                <a:lnTo>
                  <a:pt x="75377" y="791444"/>
                </a:lnTo>
                <a:cubicBezTo>
                  <a:pt x="33775" y="791444"/>
                  <a:pt x="0" y="757668"/>
                  <a:pt x="0" y="716066"/>
                </a:cubicBezTo>
                <a:lnTo>
                  <a:pt x="0" y="75377"/>
                </a:lnTo>
                <a:cubicBezTo>
                  <a:pt x="0" y="33775"/>
                  <a:pt x="33775" y="0"/>
                  <a:pt x="75377" y="0"/>
                </a:cubicBezTo>
                <a:close/>
              </a:path>
            </a:pathLst>
          </a:custGeom>
          <a:solidFill>
            <a:srgbClr val="0F766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Shape 10"/>
          <p:cNvSpPr/>
          <p:nvPr/>
        </p:nvSpPr>
        <p:spPr>
          <a:xfrm>
            <a:off x="739623" y="2609879"/>
            <a:ext cx="169595" cy="169595"/>
          </a:xfrm>
          <a:custGeom>
            <a:avLst/>
            <a:gdLst/>
            <a:ahLst/>
            <a:cxnLst/>
            <a:rect l="l" t="t" r="r" b="b"/>
            <a:pathLst>
              <a:path w="169595" h="169595">
                <a:moveTo>
                  <a:pt x="84798" y="0"/>
                </a:moveTo>
                <a:cubicBezTo>
                  <a:pt x="131599" y="0"/>
                  <a:pt x="169595" y="37996"/>
                  <a:pt x="169595" y="84798"/>
                </a:cubicBezTo>
                <a:cubicBezTo>
                  <a:pt x="169595" y="131599"/>
                  <a:pt x="131599" y="169595"/>
                  <a:pt x="84798" y="169595"/>
                </a:cubicBezTo>
                <a:cubicBezTo>
                  <a:pt x="37996" y="169595"/>
                  <a:pt x="0" y="131599"/>
                  <a:pt x="0" y="84798"/>
                </a:cubicBezTo>
                <a:cubicBezTo>
                  <a:pt x="0" y="37996"/>
                  <a:pt x="37996" y="0"/>
                  <a:pt x="84798" y="0"/>
                </a:cubicBezTo>
                <a:close/>
                <a:moveTo>
                  <a:pt x="76848" y="39749"/>
                </a:moveTo>
                <a:lnTo>
                  <a:pt x="76848" y="84798"/>
                </a:lnTo>
                <a:cubicBezTo>
                  <a:pt x="76848" y="87447"/>
                  <a:pt x="78173" y="89932"/>
                  <a:pt x="80392" y="91422"/>
                </a:cubicBezTo>
                <a:lnTo>
                  <a:pt x="112191" y="112622"/>
                </a:lnTo>
                <a:cubicBezTo>
                  <a:pt x="115835" y="115073"/>
                  <a:pt x="120770" y="114079"/>
                  <a:pt x="123221" y="110402"/>
                </a:cubicBezTo>
                <a:cubicBezTo>
                  <a:pt x="125673" y="106726"/>
                  <a:pt x="124679" y="101823"/>
                  <a:pt x="121002" y="99372"/>
                </a:cubicBezTo>
                <a:lnTo>
                  <a:pt x="92747" y="80558"/>
                </a:lnTo>
                <a:lnTo>
                  <a:pt x="92747" y="39749"/>
                </a:lnTo>
                <a:cubicBezTo>
                  <a:pt x="92747" y="35343"/>
                  <a:pt x="89203" y="31799"/>
                  <a:pt x="84798" y="31799"/>
                </a:cubicBezTo>
                <a:cubicBezTo>
                  <a:pt x="80392" y="31799"/>
                  <a:pt x="76848" y="35343"/>
                  <a:pt x="76848" y="39749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1"/>
          <p:cNvSpPr/>
          <p:nvPr/>
        </p:nvSpPr>
        <p:spPr>
          <a:xfrm>
            <a:off x="932773" y="2562770"/>
            <a:ext cx="483345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35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Speed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6068" y="2901960"/>
            <a:ext cx="5040742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Reaches </a:t>
            </a:r>
            <a:r>
              <a:rPr lang="en-US" sz="1187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-20°C within 30 minutes</a:t>
            </a: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—rapid temperature drop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03005" y="3354213"/>
            <a:ext cx="5191493" cy="1319073"/>
          </a:xfrm>
          <a:custGeom>
            <a:avLst/>
            <a:gdLst/>
            <a:ahLst/>
            <a:cxnLst/>
            <a:rect l="l" t="t" r="r" b="b"/>
            <a:pathLst>
              <a:path w="5191493" h="1319073">
                <a:moveTo>
                  <a:pt x="75372" y="0"/>
                </a:moveTo>
                <a:lnTo>
                  <a:pt x="5116121" y="0"/>
                </a:lnTo>
                <a:cubicBezTo>
                  <a:pt x="5157748" y="0"/>
                  <a:pt x="5191493" y="33745"/>
                  <a:pt x="5191493" y="75372"/>
                </a:cubicBezTo>
                <a:lnTo>
                  <a:pt x="5191493" y="1243701"/>
                </a:lnTo>
                <a:cubicBezTo>
                  <a:pt x="5191493" y="1285328"/>
                  <a:pt x="5157748" y="1319073"/>
                  <a:pt x="5116121" y="1319073"/>
                </a:cubicBezTo>
                <a:lnTo>
                  <a:pt x="75372" y="1319073"/>
                </a:lnTo>
                <a:cubicBezTo>
                  <a:pt x="33745" y="1319073"/>
                  <a:pt x="0" y="1285328"/>
                  <a:pt x="0" y="1243701"/>
                </a:cubicBezTo>
                <a:lnTo>
                  <a:pt x="0" y="75372"/>
                </a:lnTo>
                <a:cubicBezTo>
                  <a:pt x="0" y="33773"/>
                  <a:pt x="33773" y="0"/>
                  <a:pt x="75372" y="0"/>
                </a:cubicBezTo>
                <a:close/>
              </a:path>
            </a:pathLst>
          </a:custGeom>
          <a:solidFill>
            <a:srgbClr val="0F766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6" name="Shape 14"/>
          <p:cNvSpPr/>
          <p:nvPr/>
        </p:nvSpPr>
        <p:spPr>
          <a:xfrm>
            <a:off x="718423" y="3514386"/>
            <a:ext cx="211994" cy="169595"/>
          </a:xfrm>
          <a:custGeom>
            <a:avLst/>
            <a:gdLst/>
            <a:ahLst/>
            <a:cxnLst/>
            <a:rect l="l" t="t" r="r" b="b"/>
            <a:pathLst>
              <a:path w="211994" h="169595">
                <a:moveTo>
                  <a:pt x="137763" y="69726"/>
                </a:moveTo>
                <a:cubicBezTo>
                  <a:pt x="141804" y="68633"/>
                  <a:pt x="146044" y="70554"/>
                  <a:pt x="147866" y="74297"/>
                </a:cubicBezTo>
                <a:lnTo>
                  <a:pt x="154027" y="86752"/>
                </a:lnTo>
                <a:cubicBezTo>
                  <a:pt x="157439" y="87216"/>
                  <a:pt x="160784" y="88143"/>
                  <a:pt x="163931" y="89435"/>
                </a:cubicBezTo>
                <a:lnTo>
                  <a:pt x="175524" y="81717"/>
                </a:lnTo>
                <a:cubicBezTo>
                  <a:pt x="179002" y="79398"/>
                  <a:pt x="183607" y="79862"/>
                  <a:pt x="186555" y="82810"/>
                </a:cubicBezTo>
                <a:lnTo>
                  <a:pt x="192914" y="89170"/>
                </a:lnTo>
                <a:cubicBezTo>
                  <a:pt x="195862" y="92118"/>
                  <a:pt x="196326" y="96755"/>
                  <a:pt x="194007" y="100200"/>
                </a:cubicBezTo>
                <a:lnTo>
                  <a:pt x="186290" y="111760"/>
                </a:lnTo>
                <a:cubicBezTo>
                  <a:pt x="186919" y="113317"/>
                  <a:pt x="187482" y="114940"/>
                  <a:pt x="187946" y="116630"/>
                </a:cubicBezTo>
                <a:cubicBezTo>
                  <a:pt x="188410" y="118319"/>
                  <a:pt x="188708" y="119975"/>
                  <a:pt x="188939" y="121665"/>
                </a:cubicBezTo>
                <a:lnTo>
                  <a:pt x="201427" y="127826"/>
                </a:lnTo>
                <a:cubicBezTo>
                  <a:pt x="205170" y="129681"/>
                  <a:pt x="207091" y="133920"/>
                  <a:pt x="205998" y="137928"/>
                </a:cubicBezTo>
                <a:lnTo>
                  <a:pt x="203680" y="146607"/>
                </a:lnTo>
                <a:cubicBezTo>
                  <a:pt x="202587" y="150615"/>
                  <a:pt x="198844" y="153331"/>
                  <a:pt x="194670" y="153066"/>
                </a:cubicBezTo>
                <a:lnTo>
                  <a:pt x="180758" y="152172"/>
                </a:lnTo>
                <a:cubicBezTo>
                  <a:pt x="178671" y="154855"/>
                  <a:pt x="176253" y="157339"/>
                  <a:pt x="173504" y="159459"/>
                </a:cubicBezTo>
                <a:lnTo>
                  <a:pt x="174398" y="173338"/>
                </a:lnTo>
                <a:cubicBezTo>
                  <a:pt x="174663" y="177512"/>
                  <a:pt x="171947" y="181288"/>
                  <a:pt x="167939" y="182348"/>
                </a:cubicBezTo>
                <a:lnTo>
                  <a:pt x="159260" y="184666"/>
                </a:lnTo>
                <a:cubicBezTo>
                  <a:pt x="155219" y="185760"/>
                  <a:pt x="151012" y="183838"/>
                  <a:pt x="149158" y="180095"/>
                </a:cubicBezTo>
                <a:lnTo>
                  <a:pt x="142996" y="167641"/>
                </a:lnTo>
                <a:cubicBezTo>
                  <a:pt x="139585" y="167177"/>
                  <a:pt x="136239" y="166250"/>
                  <a:pt x="133092" y="164958"/>
                </a:cubicBezTo>
                <a:lnTo>
                  <a:pt x="121499" y="172676"/>
                </a:lnTo>
                <a:cubicBezTo>
                  <a:pt x="118021" y="174994"/>
                  <a:pt x="113417" y="174531"/>
                  <a:pt x="110469" y="171582"/>
                </a:cubicBezTo>
                <a:lnTo>
                  <a:pt x="104109" y="165223"/>
                </a:lnTo>
                <a:cubicBezTo>
                  <a:pt x="101161" y="162275"/>
                  <a:pt x="100697" y="157670"/>
                  <a:pt x="103016" y="154192"/>
                </a:cubicBezTo>
                <a:lnTo>
                  <a:pt x="110734" y="142599"/>
                </a:lnTo>
                <a:cubicBezTo>
                  <a:pt x="110104" y="141042"/>
                  <a:pt x="109541" y="139419"/>
                  <a:pt x="109077" y="137730"/>
                </a:cubicBezTo>
                <a:cubicBezTo>
                  <a:pt x="108614" y="136040"/>
                  <a:pt x="108316" y="134351"/>
                  <a:pt x="108084" y="132695"/>
                </a:cubicBezTo>
                <a:lnTo>
                  <a:pt x="95596" y="126534"/>
                </a:lnTo>
                <a:cubicBezTo>
                  <a:pt x="91853" y="124679"/>
                  <a:pt x="89965" y="120439"/>
                  <a:pt x="91025" y="116431"/>
                </a:cubicBezTo>
                <a:lnTo>
                  <a:pt x="93344" y="107752"/>
                </a:lnTo>
                <a:cubicBezTo>
                  <a:pt x="94437" y="103744"/>
                  <a:pt x="98180" y="101028"/>
                  <a:pt x="102353" y="101293"/>
                </a:cubicBezTo>
                <a:lnTo>
                  <a:pt x="116232" y="102188"/>
                </a:lnTo>
                <a:cubicBezTo>
                  <a:pt x="118319" y="99505"/>
                  <a:pt x="120737" y="97020"/>
                  <a:pt x="123486" y="94900"/>
                </a:cubicBezTo>
                <a:lnTo>
                  <a:pt x="122592" y="81055"/>
                </a:lnTo>
                <a:cubicBezTo>
                  <a:pt x="122327" y="76881"/>
                  <a:pt x="125043" y="73105"/>
                  <a:pt x="129051" y="72045"/>
                </a:cubicBezTo>
                <a:lnTo>
                  <a:pt x="137730" y="69726"/>
                </a:lnTo>
                <a:close/>
                <a:moveTo>
                  <a:pt x="148528" y="112622"/>
                </a:moveTo>
                <a:cubicBezTo>
                  <a:pt x="140484" y="112631"/>
                  <a:pt x="133961" y="119169"/>
                  <a:pt x="133970" y="127213"/>
                </a:cubicBezTo>
                <a:cubicBezTo>
                  <a:pt x="133979" y="135257"/>
                  <a:pt x="140517" y="141780"/>
                  <a:pt x="148561" y="141771"/>
                </a:cubicBezTo>
                <a:cubicBezTo>
                  <a:pt x="156605" y="141762"/>
                  <a:pt x="163128" y="135224"/>
                  <a:pt x="163119" y="127180"/>
                </a:cubicBezTo>
                <a:cubicBezTo>
                  <a:pt x="163110" y="119136"/>
                  <a:pt x="156572" y="112613"/>
                  <a:pt x="148528" y="112622"/>
                </a:cubicBezTo>
                <a:close/>
                <a:moveTo>
                  <a:pt x="74496" y="-15071"/>
                </a:moveTo>
                <a:lnTo>
                  <a:pt x="83174" y="-12753"/>
                </a:lnTo>
                <a:cubicBezTo>
                  <a:pt x="87182" y="-11660"/>
                  <a:pt x="89899" y="-7884"/>
                  <a:pt x="89634" y="-3743"/>
                </a:cubicBezTo>
                <a:lnTo>
                  <a:pt x="88739" y="10103"/>
                </a:lnTo>
                <a:cubicBezTo>
                  <a:pt x="91489" y="12223"/>
                  <a:pt x="93907" y="14674"/>
                  <a:pt x="95993" y="17390"/>
                </a:cubicBezTo>
                <a:lnTo>
                  <a:pt x="109906" y="16496"/>
                </a:lnTo>
                <a:cubicBezTo>
                  <a:pt x="114046" y="16231"/>
                  <a:pt x="117822" y="18947"/>
                  <a:pt x="118915" y="22955"/>
                </a:cubicBezTo>
                <a:lnTo>
                  <a:pt x="121234" y="31633"/>
                </a:lnTo>
                <a:cubicBezTo>
                  <a:pt x="122294" y="35641"/>
                  <a:pt x="120406" y="39881"/>
                  <a:pt x="116663" y="41736"/>
                </a:cubicBezTo>
                <a:lnTo>
                  <a:pt x="104175" y="47897"/>
                </a:lnTo>
                <a:cubicBezTo>
                  <a:pt x="103943" y="49587"/>
                  <a:pt x="103612" y="51276"/>
                  <a:pt x="103181" y="52932"/>
                </a:cubicBezTo>
                <a:cubicBezTo>
                  <a:pt x="102751" y="54588"/>
                  <a:pt x="102155" y="56245"/>
                  <a:pt x="101525" y="57801"/>
                </a:cubicBezTo>
                <a:lnTo>
                  <a:pt x="109243" y="69395"/>
                </a:lnTo>
                <a:cubicBezTo>
                  <a:pt x="111562" y="72873"/>
                  <a:pt x="111098" y="77477"/>
                  <a:pt x="108150" y="80425"/>
                </a:cubicBezTo>
                <a:lnTo>
                  <a:pt x="101790" y="86785"/>
                </a:lnTo>
                <a:cubicBezTo>
                  <a:pt x="98842" y="89733"/>
                  <a:pt x="94238" y="90197"/>
                  <a:pt x="90760" y="87878"/>
                </a:cubicBezTo>
                <a:lnTo>
                  <a:pt x="79166" y="80160"/>
                </a:lnTo>
                <a:cubicBezTo>
                  <a:pt x="76020" y="81452"/>
                  <a:pt x="72674" y="82379"/>
                  <a:pt x="69262" y="82843"/>
                </a:cubicBezTo>
                <a:lnTo>
                  <a:pt x="63101" y="95298"/>
                </a:lnTo>
                <a:cubicBezTo>
                  <a:pt x="61246" y="99041"/>
                  <a:pt x="57006" y="100929"/>
                  <a:pt x="52998" y="99869"/>
                </a:cubicBezTo>
                <a:lnTo>
                  <a:pt x="44320" y="97550"/>
                </a:lnTo>
                <a:cubicBezTo>
                  <a:pt x="40279" y="96457"/>
                  <a:pt x="37596" y="92681"/>
                  <a:pt x="37861" y="88541"/>
                </a:cubicBezTo>
                <a:lnTo>
                  <a:pt x="38755" y="74662"/>
                </a:lnTo>
                <a:cubicBezTo>
                  <a:pt x="36006" y="72542"/>
                  <a:pt x="33588" y="70090"/>
                  <a:pt x="31501" y="67374"/>
                </a:cubicBezTo>
                <a:lnTo>
                  <a:pt x="17589" y="68269"/>
                </a:lnTo>
                <a:cubicBezTo>
                  <a:pt x="13448" y="68534"/>
                  <a:pt x="9672" y="65817"/>
                  <a:pt x="8579" y="61809"/>
                </a:cubicBezTo>
                <a:lnTo>
                  <a:pt x="6260" y="53131"/>
                </a:lnTo>
                <a:cubicBezTo>
                  <a:pt x="5200" y="49123"/>
                  <a:pt x="7089" y="44883"/>
                  <a:pt x="10832" y="43028"/>
                </a:cubicBezTo>
                <a:lnTo>
                  <a:pt x="23319" y="36867"/>
                </a:lnTo>
                <a:cubicBezTo>
                  <a:pt x="23551" y="35178"/>
                  <a:pt x="23882" y="33522"/>
                  <a:pt x="24313" y="31832"/>
                </a:cubicBezTo>
                <a:cubicBezTo>
                  <a:pt x="24777" y="30143"/>
                  <a:pt x="25307" y="28520"/>
                  <a:pt x="25969" y="26963"/>
                </a:cubicBezTo>
                <a:lnTo>
                  <a:pt x="18251" y="15403"/>
                </a:lnTo>
                <a:cubicBezTo>
                  <a:pt x="15933" y="11925"/>
                  <a:pt x="16396" y="7320"/>
                  <a:pt x="19344" y="4372"/>
                </a:cubicBezTo>
                <a:lnTo>
                  <a:pt x="25704" y="-1987"/>
                </a:lnTo>
                <a:cubicBezTo>
                  <a:pt x="28652" y="-4935"/>
                  <a:pt x="33257" y="-5399"/>
                  <a:pt x="36735" y="-3081"/>
                </a:cubicBezTo>
                <a:lnTo>
                  <a:pt x="48328" y="4637"/>
                </a:lnTo>
                <a:cubicBezTo>
                  <a:pt x="51475" y="3346"/>
                  <a:pt x="54820" y="2418"/>
                  <a:pt x="58232" y="1954"/>
                </a:cubicBezTo>
                <a:lnTo>
                  <a:pt x="64393" y="-10500"/>
                </a:lnTo>
                <a:cubicBezTo>
                  <a:pt x="66248" y="-14243"/>
                  <a:pt x="70455" y="-16131"/>
                  <a:pt x="74496" y="-15071"/>
                </a:cubicBezTo>
                <a:close/>
                <a:moveTo>
                  <a:pt x="63731" y="27824"/>
                </a:moveTo>
                <a:cubicBezTo>
                  <a:pt x="55687" y="27824"/>
                  <a:pt x="49156" y="34355"/>
                  <a:pt x="49156" y="42399"/>
                </a:cubicBezTo>
                <a:cubicBezTo>
                  <a:pt x="49156" y="50443"/>
                  <a:pt x="55687" y="56973"/>
                  <a:pt x="63731" y="56973"/>
                </a:cubicBezTo>
                <a:cubicBezTo>
                  <a:pt x="71775" y="56973"/>
                  <a:pt x="78305" y="50443"/>
                  <a:pt x="78305" y="42399"/>
                </a:cubicBezTo>
                <a:cubicBezTo>
                  <a:pt x="78305" y="34355"/>
                  <a:pt x="71775" y="27824"/>
                  <a:pt x="63731" y="27824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Text 15"/>
          <p:cNvSpPr/>
          <p:nvPr/>
        </p:nvSpPr>
        <p:spPr>
          <a:xfrm>
            <a:off x="932773" y="3467277"/>
            <a:ext cx="483345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35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Methods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16068" y="3806467"/>
            <a:ext cx="5040742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Direct immersion in refrigerant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16068" y="4070281"/>
            <a:ext cx="5040742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Indirect contact with cold surfaces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16068" y="4334096"/>
            <a:ext cx="5040742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Air blasts of frigid air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03005" y="4786349"/>
            <a:ext cx="5191493" cy="791444"/>
          </a:xfrm>
          <a:custGeom>
            <a:avLst/>
            <a:gdLst/>
            <a:ahLst/>
            <a:cxnLst/>
            <a:rect l="l" t="t" r="r" b="b"/>
            <a:pathLst>
              <a:path w="5191493" h="791444">
                <a:moveTo>
                  <a:pt x="75377" y="0"/>
                </a:moveTo>
                <a:lnTo>
                  <a:pt x="5116116" y="0"/>
                </a:lnTo>
                <a:cubicBezTo>
                  <a:pt x="5157746" y="0"/>
                  <a:pt x="5191493" y="33747"/>
                  <a:pt x="5191493" y="75377"/>
                </a:cubicBezTo>
                <a:lnTo>
                  <a:pt x="5191493" y="716066"/>
                </a:lnTo>
                <a:cubicBezTo>
                  <a:pt x="5191493" y="757696"/>
                  <a:pt x="5157746" y="791444"/>
                  <a:pt x="5116116" y="791444"/>
                </a:cubicBezTo>
                <a:lnTo>
                  <a:pt x="75377" y="791444"/>
                </a:lnTo>
                <a:cubicBezTo>
                  <a:pt x="33775" y="791444"/>
                  <a:pt x="0" y="757668"/>
                  <a:pt x="0" y="716066"/>
                </a:cubicBezTo>
                <a:lnTo>
                  <a:pt x="0" y="75377"/>
                </a:lnTo>
                <a:cubicBezTo>
                  <a:pt x="0" y="33775"/>
                  <a:pt x="33775" y="0"/>
                  <a:pt x="75377" y="0"/>
                </a:cubicBezTo>
                <a:close/>
              </a:path>
            </a:pathLst>
          </a:custGeom>
          <a:solidFill>
            <a:srgbClr val="0F766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2" name="Shape 20"/>
          <p:cNvSpPr/>
          <p:nvPr/>
        </p:nvSpPr>
        <p:spPr>
          <a:xfrm>
            <a:off x="739623" y="4946522"/>
            <a:ext cx="169595" cy="169595"/>
          </a:xfrm>
          <a:custGeom>
            <a:avLst/>
            <a:gdLst/>
            <a:ahLst/>
            <a:cxnLst/>
            <a:rect l="l" t="t" r="r" b="b"/>
            <a:pathLst>
              <a:path w="169595" h="169595">
                <a:moveTo>
                  <a:pt x="38656" y="11196"/>
                </a:moveTo>
                <a:cubicBezTo>
                  <a:pt x="40146" y="9175"/>
                  <a:pt x="42531" y="7950"/>
                  <a:pt x="45049" y="7950"/>
                </a:cubicBezTo>
                <a:lnTo>
                  <a:pt x="124546" y="7950"/>
                </a:lnTo>
                <a:cubicBezTo>
                  <a:pt x="127064" y="7950"/>
                  <a:pt x="129449" y="9142"/>
                  <a:pt x="130939" y="11196"/>
                </a:cubicBezTo>
                <a:lnTo>
                  <a:pt x="168038" y="61544"/>
                </a:lnTo>
                <a:cubicBezTo>
                  <a:pt x="170291" y="64592"/>
                  <a:pt x="170059" y="68799"/>
                  <a:pt x="167541" y="71614"/>
                </a:cubicBezTo>
                <a:lnTo>
                  <a:pt x="90694" y="156412"/>
                </a:lnTo>
                <a:cubicBezTo>
                  <a:pt x="89203" y="158068"/>
                  <a:pt x="87050" y="159028"/>
                  <a:pt x="84798" y="159028"/>
                </a:cubicBezTo>
                <a:cubicBezTo>
                  <a:pt x="82545" y="159028"/>
                  <a:pt x="80425" y="158068"/>
                  <a:pt x="78901" y="156412"/>
                </a:cubicBezTo>
                <a:lnTo>
                  <a:pt x="2054" y="71614"/>
                </a:lnTo>
                <a:cubicBezTo>
                  <a:pt x="-497" y="68799"/>
                  <a:pt x="-696" y="64592"/>
                  <a:pt x="1557" y="61544"/>
                </a:cubicBezTo>
                <a:lnTo>
                  <a:pt x="38656" y="11196"/>
                </a:lnTo>
                <a:close/>
                <a:moveTo>
                  <a:pt x="51409" y="24379"/>
                </a:moveTo>
                <a:cubicBezTo>
                  <a:pt x="50315" y="25207"/>
                  <a:pt x="50017" y="26698"/>
                  <a:pt x="50713" y="27857"/>
                </a:cubicBezTo>
                <a:lnTo>
                  <a:pt x="69726" y="59557"/>
                </a:lnTo>
                <a:lnTo>
                  <a:pt x="20968" y="63598"/>
                </a:lnTo>
                <a:cubicBezTo>
                  <a:pt x="19609" y="63698"/>
                  <a:pt x="18549" y="64857"/>
                  <a:pt x="18549" y="66248"/>
                </a:cubicBezTo>
                <a:cubicBezTo>
                  <a:pt x="18549" y="67639"/>
                  <a:pt x="19609" y="68765"/>
                  <a:pt x="20968" y="68898"/>
                </a:cubicBezTo>
                <a:lnTo>
                  <a:pt x="84566" y="74198"/>
                </a:lnTo>
                <a:cubicBezTo>
                  <a:pt x="84698" y="74198"/>
                  <a:pt x="84864" y="74198"/>
                  <a:pt x="84996" y="74198"/>
                </a:cubicBezTo>
                <a:lnTo>
                  <a:pt x="148594" y="68898"/>
                </a:lnTo>
                <a:cubicBezTo>
                  <a:pt x="149953" y="68799"/>
                  <a:pt x="151012" y="67639"/>
                  <a:pt x="151012" y="66248"/>
                </a:cubicBezTo>
                <a:cubicBezTo>
                  <a:pt x="151012" y="64857"/>
                  <a:pt x="149953" y="63731"/>
                  <a:pt x="148594" y="63598"/>
                </a:cubicBezTo>
                <a:lnTo>
                  <a:pt x="99836" y="59524"/>
                </a:lnTo>
                <a:lnTo>
                  <a:pt x="118849" y="27857"/>
                </a:lnTo>
                <a:cubicBezTo>
                  <a:pt x="119545" y="26698"/>
                  <a:pt x="119247" y="25174"/>
                  <a:pt x="118153" y="24379"/>
                </a:cubicBezTo>
                <a:cubicBezTo>
                  <a:pt x="117060" y="23584"/>
                  <a:pt x="115537" y="23717"/>
                  <a:pt x="114609" y="24711"/>
                </a:cubicBezTo>
                <a:lnTo>
                  <a:pt x="84798" y="57040"/>
                </a:lnTo>
                <a:lnTo>
                  <a:pt x="54953" y="24711"/>
                </a:lnTo>
                <a:cubicBezTo>
                  <a:pt x="54025" y="23717"/>
                  <a:pt x="52502" y="23584"/>
                  <a:pt x="51409" y="24379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Text 21"/>
          <p:cNvSpPr/>
          <p:nvPr/>
        </p:nvSpPr>
        <p:spPr>
          <a:xfrm>
            <a:off x="932773" y="4899413"/>
            <a:ext cx="483345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35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Ice Crystals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16068" y="5238603"/>
            <a:ext cx="5040742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Forms </a:t>
            </a:r>
            <a:r>
              <a:rPr lang="en-US" sz="1187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small intracellular crystals</a:t>
            </a: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—better food quality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03005" y="5690856"/>
            <a:ext cx="5191493" cy="452253"/>
          </a:xfrm>
          <a:custGeom>
            <a:avLst/>
            <a:gdLst/>
            <a:ahLst/>
            <a:cxnLst/>
            <a:rect l="l" t="t" r="r" b="b"/>
            <a:pathLst>
              <a:path w="5191493" h="452253">
                <a:moveTo>
                  <a:pt x="75377" y="0"/>
                </a:moveTo>
                <a:lnTo>
                  <a:pt x="5116116" y="0"/>
                </a:lnTo>
                <a:cubicBezTo>
                  <a:pt x="5157746" y="0"/>
                  <a:pt x="5191493" y="33747"/>
                  <a:pt x="5191493" y="75377"/>
                </a:cubicBezTo>
                <a:lnTo>
                  <a:pt x="5191493" y="376876"/>
                </a:lnTo>
                <a:cubicBezTo>
                  <a:pt x="5191493" y="418506"/>
                  <a:pt x="5157746" y="452253"/>
                  <a:pt x="5116116" y="452253"/>
                </a:cubicBezTo>
                <a:lnTo>
                  <a:pt x="75377" y="452253"/>
                </a:lnTo>
                <a:cubicBezTo>
                  <a:pt x="33775" y="452253"/>
                  <a:pt x="0" y="418478"/>
                  <a:pt x="0" y="376876"/>
                </a:cubicBezTo>
                <a:lnTo>
                  <a:pt x="0" y="75377"/>
                </a:lnTo>
                <a:cubicBezTo>
                  <a:pt x="0" y="33775"/>
                  <a:pt x="33775" y="0"/>
                  <a:pt x="75377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Shape 24"/>
          <p:cNvSpPr/>
          <p:nvPr/>
        </p:nvSpPr>
        <p:spPr>
          <a:xfrm>
            <a:off x="734912" y="5836896"/>
            <a:ext cx="150751" cy="150751"/>
          </a:xfrm>
          <a:custGeom>
            <a:avLst/>
            <a:gdLst/>
            <a:ahLst/>
            <a:cxnLst/>
            <a:rect l="l" t="t" r="r" b="b"/>
            <a:pathLst>
              <a:path w="150751" h="150751">
                <a:moveTo>
                  <a:pt x="75376" y="150751"/>
                </a:moveTo>
                <a:cubicBezTo>
                  <a:pt x="116976" y="150751"/>
                  <a:pt x="150751" y="116976"/>
                  <a:pt x="150751" y="75376"/>
                </a:cubicBezTo>
                <a:cubicBezTo>
                  <a:pt x="150751" y="33775"/>
                  <a:pt x="116976" y="0"/>
                  <a:pt x="75376" y="0"/>
                </a:cubicBezTo>
                <a:cubicBezTo>
                  <a:pt x="33775" y="0"/>
                  <a:pt x="0" y="33775"/>
                  <a:pt x="0" y="75376"/>
                </a:cubicBezTo>
                <a:cubicBezTo>
                  <a:pt x="0" y="116976"/>
                  <a:pt x="33775" y="150751"/>
                  <a:pt x="75376" y="150751"/>
                </a:cubicBezTo>
                <a:close/>
                <a:moveTo>
                  <a:pt x="100226" y="62627"/>
                </a:moveTo>
                <a:lnTo>
                  <a:pt x="76671" y="100314"/>
                </a:lnTo>
                <a:cubicBezTo>
                  <a:pt x="75434" y="102287"/>
                  <a:pt x="73315" y="103524"/>
                  <a:pt x="70988" y="103641"/>
                </a:cubicBezTo>
                <a:cubicBezTo>
                  <a:pt x="68662" y="103759"/>
                  <a:pt x="66425" y="102699"/>
                  <a:pt x="65041" y="100815"/>
                </a:cubicBezTo>
                <a:lnTo>
                  <a:pt x="50908" y="81971"/>
                </a:lnTo>
                <a:cubicBezTo>
                  <a:pt x="48552" y="78850"/>
                  <a:pt x="49200" y="74433"/>
                  <a:pt x="52321" y="72078"/>
                </a:cubicBezTo>
                <a:cubicBezTo>
                  <a:pt x="55442" y="69722"/>
                  <a:pt x="59859" y="70370"/>
                  <a:pt x="62214" y="73491"/>
                </a:cubicBezTo>
                <a:lnTo>
                  <a:pt x="70164" y="84091"/>
                </a:lnTo>
                <a:lnTo>
                  <a:pt x="88242" y="55148"/>
                </a:lnTo>
                <a:cubicBezTo>
                  <a:pt x="90303" y="51850"/>
                  <a:pt x="94661" y="50820"/>
                  <a:pt x="97988" y="52910"/>
                </a:cubicBezTo>
                <a:cubicBezTo>
                  <a:pt x="101315" y="55001"/>
                  <a:pt x="102316" y="59329"/>
                  <a:pt x="100226" y="62656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Text 25"/>
          <p:cNvSpPr/>
          <p:nvPr/>
        </p:nvSpPr>
        <p:spPr>
          <a:xfrm>
            <a:off x="960427" y="5803920"/>
            <a:ext cx="4796383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Advantage:</a:t>
            </a:r>
            <a:r>
              <a:rPr lang="en-US" sz="1187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Superior product quality, minimal cell damage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228938" y="1507512"/>
            <a:ext cx="5587215" cy="4824037"/>
          </a:xfrm>
          <a:custGeom>
            <a:avLst/>
            <a:gdLst/>
            <a:ahLst/>
            <a:cxnLst/>
            <a:rect l="l" t="t" r="r" b="b"/>
            <a:pathLst>
              <a:path w="5587215" h="4824037">
                <a:moveTo>
                  <a:pt x="37688" y="0"/>
                </a:moveTo>
                <a:lnTo>
                  <a:pt x="5474139" y="0"/>
                </a:lnTo>
                <a:cubicBezTo>
                  <a:pt x="5536589" y="0"/>
                  <a:pt x="5587215" y="50626"/>
                  <a:pt x="5587215" y="113075"/>
                </a:cubicBezTo>
                <a:lnTo>
                  <a:pt x="5587215" y="4710962"/>
                </a:lnTo>
                <a:cubicBezTo>
                  <a:pt x="5587215" y="4773412"/>
                  <a:pt x="5536589" y="4824037"/>
                  <a:pt x="5474139" y="4824037"/>
                </a:cubicBezTo>
                <a:lnTo>
                  <a:pt x="37688" y="4824037"/>
                </a:lnTo>
                <a:cubicBezTo>
                  <a:pt x="16873" y="4824037"/>
                  <a:pt x="0" y="4807164"/>
                  <a:pt x="0" y="4786349"/>
                </a:cubicBezTo>
                <a:lnTo>
                  <a:pt x="0" y="37688"/>
                </a:lnTo>
                <a:cubicBezTo>
                  <a:pt x="0" y="16887"/>
                  <a:pt x="16887" y="0"/>
                  <a:pt x="3768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1329" dist="94219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9" name="Shape 27"/>
          <p:cNvSpPr/>
          <p:nvPr/>
        </p:nvSpPr>
        <p:spPr>
          <a:xfrm>
            <a:off x="6228938" y="1507512"/>
            <a:ext cx="37688" cy="4824037"/>
          </a:xfrm>
          <a:custGeom>
            <a:avLst/>
            <a:gdLst/>
            <a:ahLst/>
            <a:cxnLst/>
            <a:rect l="l" t="t" r="r" b="b"/>
            <a:pathLst>
              <a:path w="37688" h="4824037">
                <a:moveTo>
                  <a:pt x="37688" y="0"/>
                </a:moveTo>
                <a:lnTo>
                  <a:pt x="37688" y="0"/>
                </a:lnTo>
                <a:lnTo>
                  <a:pt x="37688" y="4824037"/>
                </a:lnTo>
                <a:lnTo>
                  <a:pt x="37688" y="4824037"/>
                </a:lnTo>
                <a:cubicBezTo>
                  <a:pt x="16873" y="4824037"/>
                  <a:pt x="0" y="4807164"/>
                  <a:pt x="0" y="4786349"/>
                </a:cubicBezTo>
                <a:lnTo>
                  <a:pt x="0" y="37688"/>
                </a:lnTo>
                <a:cubicBezTo>
                  <a:pt x="0" y="16887"/>
                  <a:pt x="16887" y="0"/>
                  <a:pt x="37688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0" name="Shape 28"/>
          <p:cNvSpPr/>
          <p:nvPr/>
        </p:nvSpPr>
        <p:spPr>
          <a:xfrm>
            <a:off x="6436221" y="1695951"/>
            <a:ext cx="603005" cy="603005"/>
          </a:xfrm>
          <a:custGeom>
            <a:avLst/>
            <a:gdLst/>
            <a:ahLst/>
            <a:cxnLst/>
            <a:rect l="l" t="t" r="r" b="b"/>
            <a:pathLst>
              <a:path w="603005" h="603005">
                <a:moveTo>
                  <a:pt x="301502" y="0"/>
                </a:moveTo>
                <a:lnTo>
                  <a:pt x="301502" y="0"/>
                </a:lnTo>
                <a:cubicBezTo>
                  <a:pt x="467906" y="0"/>
                  <a:pt x="603005" y="135099"/>
                  <a:pt x="603005" y="301502"/>
                </a:cubicBezTo>
                <a:lnTo>
                  <a:pt x="603005" y="301502"/>
                </a:lnTo>
                <a:cubicBezTo>
                  <a:pt x="603005" y="467906"/>
                  <a:pt x="467906" y="603005"/>
                  <a:pt x="301502" y="603005"/>
                </a:cubicBezTo>
                <a:lnTo>
                  <a:pt x="301502" y="603005"/>
                </a:lnTo>
                <a:cubicBezTo>
                  <a:pt x="135099" y="603005"/>
                  <a:pt x="0" y="467906"/>
                  <a:pt x="0" y="301502"/>
                </a:cubicBezTo>
                <a:lnTo>
                  <a:pt x="0" y="301502"/>
                </a:lnTo>
                <a:cubicBezTo>
                  <a:pt x="0" y="135099"/>
                  <a:pt x="135099" y="0"/>
                  <a:pt x="301502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6598749" y="1856124"/>
            <a:ext cx="282658" cy="282658"/>
          </a:xfrm>
          <a:custGeom>
            <a:avLst/>
            <a:gdLst/>
            <a:ahLst/>
            <a:cxnLst/>
            <a:rect l="l" t="t" r="r" b="b"/>
            <a:pathLst>
              <a:path w="282658" h="282658">
                <a:moveTo>
                  <a:pt x="36381" y="126147"/>
                </a:moveTo>
                <a:cubicBezTo>
                  <a:pt x="43724" y="74805"/>
                  <a:pt x="87944" y="35332"/>
                  <a:pt x="141329" y="35332"/>
                </a:cubicBezTo>
                <a:cubicBezTo>
                  <a:pt x="170589" y="35332"/>
                  <a:pt x="197088" y="47202"/>
                  <a:pt x="216300" y="66358"/>
                </a:cubicBezTo>
                <a:cubicBezTo>
                  <a:pt x="216410" y="66469"/>
                  <a:pt x="216521" y="66579"/>
                  <a:pt x="216631" y="66690"/>
                </a:cubicBezTo>
                <a:lnTo>
                  <a:pt x="220827" y="70665"/>
                </a:lnTo>
                <a:lnTo>
                  <a:pt x="194383" y="70665"/>
                </a:lnTo>
                <a:cubicBezTo>
                  <a:pt x="184611" y="70665"/>
                  <a:pt x="176717" y="78559"/>
                  <a:pt x="176717" y="88331"/>
                </a:cubicBezTo>
                <a:cubicBezTo>
                  <a:pt x="176717" y="98102"/>
                  <a:pt x="184611" y="105997"/>
                  <a:pt x="194383" y="105997"/>
                </a:cubicBezTo>
                <a:lnTo>
                  <a:pt x="265047" y="105997"/>
                </a:lnTo>
                <a:cubicBezTo>
                  <a:pt x="274819" y="105997"/>
                  <a:pt x="282714" y="98102"/>
                  <a:pt x="282714" y="88331"/>
                </a:cubicBezTo>
                <a:lnTo>
                  <a:pt x="282714" y="17666"/>
                </a:lnTo>
                <a:cubicBezTo>
                  <a:pt x="282714" y="7895"/>
                  <a:pt x="274819" y="0"/>
                  <a:pt x="265047" y="0"/>
                </a:cubicBezTo>
                <a:cubicBezTo>
                  <a:pt x="255276" y="0"/>
                  <a:pt x="247381" y="7895"/>
                  <a:pt x="247381" y="17666"/>
                </a:cubicBezTo>
                <a:lnTo>
                  <a:pt x="247381" y="47147"/>
                </a:lnTo>
                <a:lnTo>
                  <a:pt x="241143" y="41239"/>
                </a:lnTo>
                <a:cubicBezTo>
                  <a:pt x="215582" y="15789"/>
                  <a:pt x="180250" y="0"/>
                  <a:pt x="141329" y="0"/>
                </a:cubicBezTo>
                <a:cubicBezTo>
                  <a:pt x="70113" y="0"/>
                  <a:pt x="11207" y="52667"/>
                  <a:pt x="1435" y="121179"/>
                </a:cubicBezTo>
                <a:cubicBezTo>
                  <a:pt x="55" y="130840"/>
                  <a:pt x="6735" y="139783"/>
                  <a:pt x="16396" y="141164"/>
                </a:cubicBezTo>
                <a:cubicBezTo>
                  <a:pt x="26058" y="142544"/>
                  <a:pt x="35001" y="135809"/>
                  <a:pt x="36381" y="126203"/>
                </a:cubicBezTo>
                <a:close/>
                <a:moveTo>
                  <a:pt x="281223" y="161480"/>
                </a:moveTo>
                <a:cubicBezTo>
                  <a:pt x="282603" y="151818"/>
                  <a:pt x="275868" y="142875"/>
                  <a:pt x="266262" y="141495"/>
                </a:cubicBezTo>
                <a:cubicBezTo>
                  <a:pt x="256656" y="140115"/>
                  <a:pt x="247657" y="146850"/>
                  <a:pt x="246277" y="156456"/>
                </a:cubicBezTo>
                <a:cubicBezTo>
                  <a:pt x="238935" y="207798"/>
                  <a:pt x="194714" y="247271"/>
                  <a:pt x="141329" y="247271"/>
                </a:cubicBezTo>
                <a:cubicBezTo>
                  <a:pt x="112070" y="247271"/>
                  <a:pt x="85570" y="235401"/>
                  <a:pt x="66358" y="216245"/>
                </a:cubicBezTo>
                <a:cubicBezTo>
                  <a:pt x="66248" y="216134"/>
                  <a:pt x="66138" y="216024"/>
                  <a:pt x="66027" y="215913"/>
                </a:cubicBezTo>
                <a:lnTo>
                  <a:pt x="61832" y="211939"/>
                </a:lnTo>
                <a:lnTo>
                  <a:pt x="88276" y="211939"/>
                </a:lnTo>
                <a:cubicBezTo>
                  <a:pt x="98047" y="211939"/>
                  <a:pt x="105942" y="204044"/>
                  <a:pt x="105942" y="194272"/>
                </a:cubicBezTo>
                <a:cubicBezTo>
                  <a:pt x="105942" y="184501"/>
                  <a:pt x="98047" y="176606"/>
                  <a:pt x="88276" y="176606"/>
                </a:cubicBezTo>
                <a:lnTo>
                  <a:pt x="17666" y="176662"/>
                </a:lnTo>
                <a:cubicBezTo>
                  <a:pt x="12974" y="176662"/>
                  <a:pt x="8447" y="178539"/>
                  <a:pt x="5134" y="181906"/>
                </a:cubicBezTo>
                <a:cubicBezTo>
                  <a:pt x="1822" y="185274"/>
                  <a:pt x="-55" y="189746"/>
                  <a:pt x="0" y="194493"/>
                </a:cubicBezTo>
                <a:lnTo>
                  <a:pt x="552" y="264606"/>
                </a:lnTo>
                <a:cubicBezTo>
                  <a:pt x="607" y="274377"/>
                  <a:pt x="8612" y="282217"/>
                  <a:pt x="18384" y="282106"/>
                </a:cubicBezTo>
                <a:cubicBezTo>
                  <a:pt x="28155" y="281996"/>
                  <a:pt x="35995" y="274046"/>
                  <a:pt x="35884" y="264275"/>
                </a:cubicBezTo>
                <a:lnTo>
                  <a:pt x="35664" y="235843"/>
                </a:lnTo>
                <a:lnTo>
                  <a:pt x="41571" y="241419"/>
                </a:lnTo>
                <a:cubicBezTo>
                  <a:pt x="67131" y="266869"/>
                  <a:pt x="102408" y="282658"/>
                  <a:pt x="141329" y="282658"/>
                </a:cubicBezTo>
                <a:cubicBezTo>
                  <a:pt x="212546" y="282658"/>
                  <a:pt x="271451" y="229991"/>
                  <a:pt x="281223" y="16148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30"/>
          <p:cNvSpPr/>
          <p:nvPr/>
        </p:nvSpPr>
        <p:spPr>
          <a:xfrm>
            <a:off x="7189976" y="1695951"/>
            <a:ext cx="1884389" cy="339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26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Slow Freezing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189976" y="2035141"/>
            <a:ext cx="1827858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35" b="1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Home Freezers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36221" y="2449706"/>
            <a:ext cx="5191493" cy="791444"/>
          </a:xfrm>
          <a:custGeom>
            <a:avLst/>
            <a:gdLst/>
            <a:ahLst/>
            <a:cxnLst/>
            <a:rect l="l" t="t" r="r" b="b"/>
            <a:pathLst>
              <a:path w="5191493" h="791444">
                <a:moveTo>
                  <a:pt x="75377" y="0"/>
                </a:moveTo>
                <a:lnTo>
                  <a:pt x="5116116" y="0"/>
                </a:lnTo>
                <a:cubicBezTo>
                  <a:pt x="5157746" y="0"/>
                  <a:pt x="5191493" y="33747"/>
                  <a:pt x="5191493" y="75377"/>
                </a:cubicBezTo>
                <a:lnTo>
                  <a:pt x="5191493" y="716066"/>
                </a:lnTo>
                <a:cubicBezTo>
                  <a:pt x="5191493" y="757696"/>
                  <a:pt x="5157746" y="791444"/>
                  <a:pt x="5116116" y="791444"/>
                </a:cubicBezTo>
                <a:lnTo>
                  <a:pt x="75377" y="791444"/>
                </a:lnTo>
                <a:cubicBezTo>
                  <a:pt x="33775" y="791444"/>
                  <a:pt x="0" y="757668"/>
                  <a:pt x="0" y="716066"/>
                </a:cubicBezTo>
                <a:lnTo>
                  <a:pt x="0" y="75377"/>
                </a:lnTo>
                <a:cubicBezTo>
                  <a:pt x="0" y="33775"/>
                  <a:pt x="33775" y="0"/>
                  <a:pt x="75377" y="0"/>
                </a:cubicBezTo>
                <a:close/>
              </a:path>
            </a:pathLst>
          </a:custGeom>
          <a:solidFill>
            <a:srgbClr val="F59E0B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5" name="Shape 33"/>
          <p:cNvSpPr/>
          <p:nvPr/>
        </p:nvSpPr>
        <p:spPr>
          <a:xfrm>
            <a:off x="6572839" y="2609879"/>
            <a:ext cx="169595" cy="169595"/>
          </a:xfrm>
          <a:custGeom>
            <a:avLst/>
            <a:gdLst/>
            <a:ahLst/>
            <a:cxnLst/>
            <a:rect l="l" t="t" r="r" b="b"/>
            <a:pathLst>
              <a:path w="169595" h="169595">
                <a:moveTo>
                  <a:pt x="84798" y="0"/>
                </a:moveTo>
                <a:cubicBezTo>
                  <a:pt x="131599" y="0"/>
                  <a:pt x="169595" y="37996"/>
                  <a:pt x="169595" y="84798"/>
                </a:cubicBezTo>
                <a:cubicBezTo>
                  <a:pt x="169595" y="131599"/>
                  <a:pt x="131599" y="169595"/>
                  <a:pt x="84798" y="169595"/>
                </a:cubicBezTo>
                <a:cubicBezTo>
                  <a:pt x="37996" y="169595"/>
                  <a:pt x="0" y="131599"/>
                  <a:pt x="0" y="84798"/>
                </a:cubicBezTo>
                <a:cubicBezTo>
                  <a:pt x="0" y="37996"/>
                  <a:pt x="37996" y="0"/>
                  <a:pt x="84798" y="0"/>
                </a:cubicBezTo>
                <a:close/>
                <a:moveTo>
                  <a:pt x="76848" y="39749"/>
                </a:moveTo>
                <a:lnTo>
                  <a:pt x="76848" y="84798"/>
                </a:lnTo>
                <a:cubicBezTo>
                  <a:pt x="76848" y="87447"/>
                  <a:pt x="78173" y="89932"/>
                  <a:pt x="80392" y="91422"/>
                </a:cubicBezTo>
                <a:lnTo>
                  <a:pt x="112191" y="112622"/>
                </a:lnTo>
                <a:cubicBezTo>
                  <a:pt x="115835" y="115073"/>
                  <a:pt x="120770" y="114079"/>
                  <a:pt x="123221" y="110402"/>
                </a:cubicBezTo>
                <a:cubicBezTo>
                  <a:pt x="125673" y="106726"/>
                  <a:pt x="124679" y="101823"/>
                  <a:pt x="121002" y="99372"/>
                </a:cubicBezTo>
                <a:lnTo>
                  <a:pt x="92747" y="80558"/>
                </a:lnTo>
                <a:lnTo>
                  <a:pt x="92747" y="39749"/>
                </a:lnTo>
                <a:cubicBezTo>
                  <a:pt x="92747" y="35343"/>
                  <a:pt x="89203" y="31799"/>
                  <a:pt x="84798" y="31799"/>
                </a:cubicBezTo>
                <a:cubicBezTo>
                  <a:pt x="80392" y="31799"/>
                  <a:pt x="76848" y="35343"/>
                  <a:pt x="76848" y="39749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Text 34"/>
          <p:cNvSpPr/>
          <p:nvPr/>
        </p:nvSpPr>
        <p:spPr>
          <a:xfrm>
            <a:off x="6765989" y="2562770"/>
            <a:ext cx="483345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35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Speed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549284" y="2901960"/>
            <a:ext cx="5040742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Takes </a:t>
            </a:r>
            <a:r>
              <a:rPr lang="en-US" sz="1187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3-72 hours</a:t>
            </a: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to reach desired temperature—gradual cooling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36221" y="3354213"/>
            <a:ext cx="5191493" cy="791444"/>
          </a:xfrm>
          <a:custGeom>
            <a:avLst/>
            <a:gdLst/>
            <a:ahLst/>
            <a:cxnLst/>
            <a:rect l="l" t="t" r="r" b="b"/>
            <a:pathLst>
              <a:path w="5191493" h="791444">
                <a:moveTo>
                  <a:pt x="75377" y="0"/>
                </a:moveTo>
                <a:lnTo>
                  <a:pt x="5116116" y="0"/>
                </a:lnTo>
                <a:cubicBezTo>
                  <a:pt x="5157746" y="0"/>
                  <a:pt x="5191493" y="33747"/>
                  <a:pt x="5191493" y="75377"/>
                </a:cubicBezTo>
                <a:lnTo>
                  <a:pt x="5191493" y="716066"/>
                </a:lnTo>
                <a:cubicBezTo>
                  <a:pt x="5191493" y="757696"/>
                  <a:pt x="5157746" y="791444"/>
                  <a:pt x="5116116" y="791444"/>
                </a:cubicBezTo>
                <a:lnTo>
                  <a:pt x="75377" y="791444"/>
                </a:lnTo>
                <a:cubicBezTo>
                  <a:pt x="33775" y="791444"/>
                  <a:pt x="0" y="757668"/>
                  <a:pt x="0" y="716066"/>
                </a:cubicBezTo>
                <a:lnTo>
                  <a:pt x="0" y="75377"/>
                </a:lnTo>
                <a:cubicBezTo>
                  <a:pt x="0" y="33775"/>
                  <a:pt x="33775" y="0"/>
                  <a:pt x="75377" y="0"/>
                </a:cubicBezTo>
                <a:close/>
              </a:path>
            </a:pathLst>
          </a:custGeom>
          <a:solidFill>
            <a:srgbClr val="F59E0B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9" name="Shape 37"/>
          <p:cNvSpPr/>
          <p:nvPr/>
        </p:nvSpPr>
        <p:spPr>
          <a:xfrm>
            <a:off x="6572839" y="3514386"/>
            <a:ext cx="169595" cy="169595"/>
          </a:xfrm>
          <a:custGeom>
            <a:avLst/>
            <a:gdLst/>
            <a:ahLst/>
            <a:cxnLst/>
            <a:rect l="l" t="t" r="r" b="b"/>
            <a:pathLst>
              <a:path w="169595" h="169595">
                <a:moveTo>
                  <a:pt x="92019" y="2849"/>
                </a:moveTo>
                <a:cubicBezTo>
                  <a:pt x="87944" y="-927"/>
                  <a:pt x="81651" y="-927"/>
                  <a:pt x="77610" y="2849"/>
                </a:cubicBezTo>
                <a:lnTo>
                  <a:pt x="3412" y="71747"/>
                </a:lnTo>
                <a:cubicBezTo>
                  <a:pt x="232" y="74728"/>
                  <a:pt x="-828" y="79332"/>
                  <a:pt x="762" y="83373"/>
                </a:cubicBezTo>
                <a:cubicBezTo>
                  <a:pt x="2352" y="87414"/>
                  <a:pt x="6227" y="90097"/>
                  <a:pt x="10600" y="90097"/>
                </a:cubicBezTo>
                <a:lnTo>
                  <a:pt x="15900" y="90097"/>
                </a:lnTo>
                <a:lnTo>
                  <a:pt x="15900" y="148396"/>
                </a:lnTo>
                <a:cubicBezTo>
                  <a:pt x="15900" y="160088"/>
                  <a:pt x="25406" y="169595"/>
                  <a:pt x="37099" y="169595"/>
                </a:cubicBezTo>
                <a:lnTo>
                  <a:pt x="132496" y="169595"/>
                </a:lnTo>
                <a:cubicBezTo>
                  <a:pt x="144189" y="169595"/>
                  <a:pt x="153696" y="160088"/>
                  <a:pt x="153696" y="148396"/>
                </a:cubicBezTo>
                <a:lnTo>
                  <a:pt x="153696" y="90097"/>
                </a:lnTo>
                <a:lnTo>
                  <a:pt x="158995" y="90097"/>
                </a:lnTo>
                <a:cubicBezTo>
                  <a:pt x="163368" y="90097"/>
                  <a:pt x="167276" y="87414"/>
                  <a:pt x="168866" y="83373"/>
                </a:cubicBezTo>
                <a:cubicBezTo>
                  <a:pt x="170456" y="79332"/>
                  <a:pt x="169396" y="74695"/>
                  <a:pt x="166216" y="71747"/>
                </a:cubicBezTo>
                <a:lnTo>
                  <a:pt x="92019" y="2849"/>
                </a:lnTo>
                <a:close/>
                <a:moveTo>
                  <a:pt x="79498" y="105997"/>
                </a:moveTo>
                <a:lnTo>
                  <a:pt x="90097" y="105997"/>
                </a:lnTo>
                <a:cubicBezTo>
                  <a:pt x="98875" y="105997"/>
                  <a:pt x="105997" y="113119"/>
                  <a:pt x="105997" y="121896"/>
                </a:cubicBezTo>
                <a:lnTo>
                  <a:pt x="105997" y="153696"/>
                </a:lnTo>
                <a:lnTo>
                  <a:pt x="63598" y="153696"/>
                </a:lnTo>
                <a:lnTo>
                  <a:pt x="63598" y="121896"/>
                </a:lnTo>
                <a:cubicBezTo>
                  <a:pt x="63598" y="113119"/>
                  <a:pt x="70720" y="105997"/>
                  <a:pt x="79498" y="105997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0" name="Text 38"/>
          <p:cNvSpPr/>
          <p:nvPr/>
        </p:nvSpPr>
        <p:spPr>
          <a:xfrm>
            <a:off x="6765989" y="3467277"/>
            <a:ext cx="483345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35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Common Use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549284" y="3806467"/>
            <a:ext cx="5040742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Standard in </a:t>
            </a:r>
            <a:r>
              <a:rPr lang="en-US" sz="1187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domestic/home freezers</a:t>
            </a: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—convenient but slower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436221" y="4258720"/>
            <a:ext cx="5191493" cy="791444"/>
          </a:xfrm>
          <a:custGeom>
            <a:avLst/>
            <a:gdLst/>
            <a:ahLst/>
            <a:cxnLst/>
            <a:rect l="l" t="t" r="r" b="b"/>
            <a:pathLst>
              <a:path w="5191493" h="791444">
                <a:moveTo>
                  <a:pt x="75377" y="0"/>
                </a:moveTo>
                <a:lnTo>
                  <a:pt x="5116116" y="0"/>
                </a:lnTo>
                <a:cubicBezTo>
                  <a:pt x="5157746" y="0"/>
                  <a:pt x="5191493" y="33747"/>
                  <a:pt x="5191493" y="75377"/>
                </a:cubicBezTo>
                <a:lnTo>
                  <a:pt x="5191493" y="716066"/>
                </a:lnTo>
                <a:cubicBezTo>
                  <a:pt x="5191493" y="757696"/>
                  <a:pt x="5157746" y="791444"/>
                  <a:pt x="5116116" y="791444"/>
                </a:cubicBezTo>
                <a:lnTo>
                  <a:pt x="75377" y="791444"/>
                </a:lnTo>
                <a:cubicBezTo>
                  <a:pt x="33775" y="791444"/>
                  <a:pt x="0" y="757668"/>
                  <a:pt x="0" y="716066"/>
                </a:cubicBezTo>
                <a:lnTo>
                  <a:pt x="0" y="75377"/>
                </a:lnTo>
                <a:cubicBezTo>
                  <a:pt x="0" y="33775"/>
                  <a:pt x="33775" y="0"/>
                  <a:pt x="75377" y="0"/>
                </a:cubicBezTo>
                <a:close/>
              </a:path>
            </a:pathLst>
          </a:custGeom>
          <a:solidFill>
            <a:srgbClr val="F59E0B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Shape 41"/>
          <p:cNvSpPr/>
          <p:nvPr/>
        </p:nvSpPr>
        <p:spPr>
          <a:xfrm>
            <a:off x="6572839" y="4418893"/>
            <a:ext cx="169595" cy="169595"/>
          </a:xfrm>
          <a:custGeom>
            <a:avLst/>
            <a:gdLst/>
            <a:ahLst/>
            <a:cxnLst/>
            <a:rect l="l" t="t" r="r" b="b"/>
            <a:pathLst>
              <a:path w="169595" h="169595">
                <a:moveTo>
                  <a:pt x="38656" y="11196"/>
                </a:moveTo>
                <a:cubicBezTo>
                  <a:pt x="40146" y="9175"/>
                  <a:pt x="42531" y="7950"/>
                  <a:pt x="45049" y="7950"/>
                </a:cubicBezTo>
                <a:lnTo>
                  <a:pt x="124546" y="7950"/>
                </a:lnTo>
                <a:cubicBezTo>
                  <a:pt x="127064" y="7950"/>
                  <a:pt x="129449" y="9142"/>
                  <a:pt x="130939" y="11196"/>
                </a:cubicBezTo>
                <a:lnTo>
                  <a:pt x="168038" y="61544"/>
                </a:lnTo>
                <a:cubicBezTo>
                  <a:pt x="170291" y="64592"/>
                  <a:pt x="170059" y="68799"/>
                  <a:pt x="167541" y="71614"/>
                </a:cubicBezTo>
                <a:lnTo>
                  <a:pt x="90694" y="156412"/>
                </a:lnTo>
                <a:cubicBezTo>
                  <a:pt x="89203" y="158068"/>
                  <a:pt x="87050" y="159028"/>
                  <a:pt x="84798" y="159028"/>
                </a:cubicBezTo>
                <a:cubicBezTo>
                  <a:pt x="82545" y="159028"/>
                  <a:pt x="80425" y="158068"/>
                  <a:pt x="78901" y="156412"/>
                </a:cubicBezTo>
                <a:lnTo>
                  <a:pt x="2054" y="71614"/>
                </a:lnTo>
                <a:cubicBezTo>
                  <a:pt x="-497" y="68799"/>
                  <a:pt x="-696" y="64592"/>
                  <a:pt x="1557" y="61544"/>
                </a:cubicBezTo>
                <a:lnTo>
                  <a:pt x="38656" y="11196"/>
                </a:lnTo>
                <a:close/>
                <a:moveTo>
                  <a:pt x="51409" y="24379"/>
                </a:moveTo>
                <a:cubicBezTo>
                  <a:pt x="50315" y="25207"/>
                  <a:pt x="50017" y="26698"/>
                  <a:pt x="50713" y="27857"/>
                </a:cubicBezTo>
                <a:lnTo>
                  <a:pt x="69726" y="59557"/>
                </a:lnTo>
                <a:lnTo>
                  <a:pt x="20968" y="63598"/>
                </a:lnTo>
                <a:cubicBezTo>
                  <a:pt x="19609" y="63698"/>
                  <a:pt x="18549" y="64857"/>
                  <a:pt x="18549" y="66248"/>
                </a:cubicBezTo>
                <a:cubicBezTo>
                  <a:pt x="18549" y="67639"/>
                  <a:pt x="19609" y="68765"/>
                  <a:pt x="20968" y="68898"/>
                </a:cubicBezTo>
                <a:lnTo>
                  <a:pt x="84566" y="74198"/>
                </a:lnTo>
                <a:cubicBezTo>
                  <a:pt x="84698" y="74198"/>
                  <a:pt x="84864" y="74198"/>
                  <a:pt x="84996" y="74198"/>
                </a:cubicBezTo>
                <a:lnTo>
                  <a:pt x="148594" y="68898"/>
                </a:lnTo>
                <a:cubicBezTo>
                  <a:pt x="149953" y="68799"/>
                  <a:pt x="151012" y="67639"/>
                  <a:pt x="151012" y="66248"/>
                </a:cubicBezTo>
                <a:cubicBezTo>
                  <a:pt x="151012" y="64857"/>
                  <a:pt x="149953" y="63731"/>
                  <a:pt x="148594" y="63598"/>
                </a:cubicBezTo>
                <a:lnTo>
                  <a:pt x="99836" y="59524"/>
                </a:lnTo>
                <a:lnTo>
                  <a:pt x="118849" y="27857"/>
                </a:lnTo>
                <a:cubicBezTo>
                  <a:pt x="119545" y="26698"/>
                  <a:pt x="119247" y="25174"/>
                  <a:pt x="118153" y="24379"/>
                </a:cubicBezTo>
                <a:cubicBezTo>
                  <a:pt x="117060" y="23584"/>
                  <a:pt x="115537" y="23717"/>
                  <a:pt x="114609" y="24711"/>
                </a:cubicBezTo>
                <a:lnTo>
                  <a:pt x="84798" y="57040"/>
                </a:lnTo>
                <a:lnTo>
                  <a:pt x="54953" y="24711"/>
                </a:lnTo>
                <a:cubicBezTo>
                  <a:pt x="54025" y="23717"/>
                  <a:pt x="52502" y="23584"/>
                  <a:pt x="51409" y="24379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4" name="Text 42"/>
          <p:cNvSpPr/>
          <p:nvPr/>
        </p:nvSpPr>
        <p:spPr>
          <a:xfrm>
            <a:off x="6765989" y="4371784"/>
            <a:ext cx="483345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35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Ice Crystals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549284" y="4710974"/>
            <a:ext cx="5040742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Forms </a:t>
            </a:r>
            <a:r>
              <a:rPr lang="en-US" sz="1187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large extracellular crystals</a:t>
            </a:r>
            <a:r>
              <a:rPr lang="en-US" sz="1187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—causes more damage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436221" y="5690856"/>
            <a:ext cx="5191493" cy="452253"/>
          </a:xfrm>
          <a:custGeom>
            <a:avLst/>
            <a:gdLst/>
            <a:ahLst/>
            <a:cxnLst/>
            <a:rect l="l" t="t" r="r" b="b"/>
            <a:pathLst>
              <a:path w="5191493" h="452253">
                <a:moveTo>
                  <a:pt x="75377" y="0"/>
                </a:moveTo>
                <a:lnTo>
                  <a:pt x="5116116" y="0"/>
                </a:lnTo>
                <a:cubicBezTo>
                  <a:pt x="5157746" y="0"/>
                  <a:pt x="5191493" y="33747"/>
                  <a:pt x="5191493" y="75377"/>
                </a:cubicBezTo>
                <a:lnTo>
                  <a:pt x="5191493" y="376876"/>
                </a:lnTo>
                <a:cubicBezTo>
                  <a:pt x="5191493" y="418506"/>
                  <a:pt x="5157746" y="452253"/>
                  <a:pt x="5116116" y="452253"/>
                </a:cubicBezTo>
                <a:lnTo>
                  <a:pt x="75377" y="452253"/>
                </a:lnTo>
                <a:cubicBezTo>
                  <a:pt x="33775" y="452253"/>
                  <a:pt x="0" y="418478"/>
                  <a:pt x="0" y="376876"/>
                </a:cubicBezTo>
                <a:lnTo>
                  <a:pt x="0" y="75377"/>
                </a:lnTo>
                <a:cubicBezTo>
                  <a:pt x="0" y="33775"/>
                  <a:pt x="33775" y="0"/>
                  <a:pt x="75377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7" name="Shape 45"/>
          <p:cNvSpPr/>
          <p:nvPr/>
        </p:nvSpPr>
        <p:spPr>
          <a:xfrm>
            <a:off x="6568128" y="5836896"/>
            <a:ext cx="150751" cy="150751"/>
          </a:xfrm>
          <a:custGeom>
            <a:avLst/>
            <a:gdLst/>
            <a:ahLst/>
            <a:cxnLst/>
            <a:rect l="l" t="t" r="r" b="b"/>
            <a:pathLst>
              <a:path w="150751" h="150751">
                <a:moveTo>
                  <a:pt x="75376" y="0"/>
                </a:moveTo>
                <a:cubicBezTo>
                  <a:pt x="79704" y="0"/>
                  <a:pt x="83679" y="2385"/>
                  <a:pt x="85740" y="6183"/>
                </a:cubicBezTo>
                <a:lnTo>
                  <a:pt x="149338" y="123957"/>
                </a:lnTo>
                <a:cubicBezTo>
                  <a:pt x="151311" y="127609"/>
                  <a:pt x="151222" y="132025"/>
                  <a:pt x="149102" y="135588"/>
                </a:cubicBezTo>
                <a:cubicBezTo>
                  <a:pt x="146982" y="139150"/>
                  <a:pt x="143125" y="141329"/>
                  <a:pt x="138974" y="141329"/>
                </a:cubicBezTo>
                <a:lnTo>
                  <a:pt x="11777" y="141329"/>
                </a:lnTo>
                <a:cubicBezTo>
                  <a:pt x="7626" y="141329"/>
                  <a:pt x="3798" y="139150"/>
                  <a:pt x="1649" y="135588"/>
                </a:cubicBezTo>
                <a:cubicBezTo>
                  <a:pt x="-501" y="132025"/>
                  <a:pt x="-559" y="127609"/>
                  <a:pt x="1413" y="123957"/>
                </a:cubicBezTo>
                <a:lnTo>
                  <a:pt x="65011" y="6183"/>
                </a:lnTo>
                <a:cubicBezTo>
                  <a:pt x="67072" y="2385"/>
                  <a:pt x="71047" y="0"/>
                  <a:pt x="75376" y="0"/>
                </a:cubicBezTo>
                <a:close/>
                <a:moveTo>
                  <a:pt x="75376" y="49465"/>
                </a:moveTo>
                <a:cubicBezTo>
                  <a:pt x="71460" y="49465"/>
                  <a:pt x="68309" y="52616"/>
                  <a:pt x="68309" y="56532"/>
                </a:cubicBezTo>
                <a:lnTo>
                  <a:pt x="68309" y="89509"/>
                </a:lnTo>
                <a:cubicBezTo>
                  <a:pt x="68309" y="93424"/>
                  <a:pt x="71460" y="96575"/>
                  <a:pt x="75376" y="96575"/>
                </a:cubicBezTo>
                <a:cubicBezTo>
                  <a:pt x="79292" y="96575"/>
                  <a:pt x="82442" y="93424"/>
                  <a:pt x="82442" y="89509"/>
                </a:cubicBezTo>
                <a:lnTo>
                  <a:pt x="82442" y="56532"/>
                </a:lnTo>
                <a:cubicBezTo>
                  <a:pt x="82442" y="52616"/>
                  <a:pt x="79292" y="49465"/>
                  <a:pt x="75376" y="49465"/>
                </a:cubicBezTo>
                <a:close/>
                <a:moveTo>
                  <a:pt x="83237" y="113063"/>
                </a:moveTo>
                <a:cubicBezTo>
                  <a:pt x="83416" y="110145"/>
                  <a:pt x="81961" y="107369"/>
                  <a:pt x="79459" y="105856"/>
                </a:cubicBezTo>
                <a:cubicBezTo>
                  <a:pt x="76958" y="104343"/>
                  <a:pt x="73823" y="104343"/>
                  <a:pt x="71322" y="105856"/>
                </a:cubicBezTo>
                <a:cubicBezTo>
                  <a:pt x="68820" y="107369"/>
                  <a:pt x="67365" y="110145"/>
                  <a:pt x="67544" y="113063"/>
                </a:cubicBezTo>
                <a:cubicBezTo>
                  <a:pt x="67365" y="115981"/>
                  <a:pt x="68820" y="118758"/>
                  <a:pt x="71322" y="120271"/>
                </a:cubicBezTo>
                <a:cubicBezTo>
                  <a:pt x="73823" y="121784"/>
                  <a:pt x="76958" y="121784"/>
                  <a:pt x="79459" y="120271"/>
                </a:cubicBezTo>
                <a:cubicBezTo>
                  <a:pt x="81961" y="118758"/>
                  <a:pt x="83416" y="115981"/>
                  <a:pt x="83237" y="113063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8" name="Text 46"/>
          <p:cNvSpPr/>
          <p:nvPr/>
        </p:nvSpPr>
        <p:spPr>
          <a:xfrm>
            <a:off x="6793643" y="5803920"/>
            <a:ext cx="4796383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Result:</a:t>
            </a:r>
            <a:r>
              <a:rPr lang="en-US" sz="1187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More drip loss, texture changes upon thawing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376878" y="6406924"/>
            <a:ext cx="11438244" cy="452253"/>
          </a:xfrm>
          <a:custGeom>
            <a:avLst/>
            <a:gdLst/>
            <a:ahLst/>
            <a:cxnLst/>
            <a:rect l="l" t="t" r="r" b="b"/>
            <a:pathLst>
              <a:path w="11438244" h="452253">
                <a:moveTo>
                  <a:pt x="113063" y="0"/>
                </a:moveTo>
                <a:lnTo>
                  <a:pt x="11325181" y="0"/>
                </a:lnTo>
                <a:cubicBezTo>
                  <a:pt x="11387624" y="0"/>
                  <a:pt x="11438244" y="50620"/>
                  <a:pt x="11438244" y="113063"/>
                </a:cubicBezTo>
                <a:lnTo>
                  <a:pt x="11438244" y="339190"/>
                </a:lnTo>
                <a:cubicBezTo>
                  <a:pt x="11438244" y="401633"/>
                  <a:pt x="11387624" y="452253"/>
                  <a:pt x="11325181" y="452253"/>
                </a:cubicBezTo>
                <a:lnTo>
                  <a:pt x="113063" y="452253"/>
                </a:lnTo>
                <a:cubicBezTo>
                  <a:pt x="50620" y="452253"/>
                  <a:pt x="0" y="401633"/>
                  <a:pt x="0" y="339190"/>
                </a:cubicBezTo>
                <a:lnTo>
                  <a:pt x="0" y="113063"/>
                </a:lnTo>
                <a:cubicBezTo>
                  <a:pt x="0" y="50620"/>
                  <a:pt x="50620" y="0"/>
                  <a:pt x="113063" y="0"/>
                </a:cubicBezTo>
                <a:close/>
              </a:path>
            </a:pathLst>
          </a:custGeom>
          <a:gradFill flip="none" rotWithShape="1">
            <a:gsLst>
              <a:gs pos="0">
                <a:srgbClr val="0F766E"/>
              </a:gs>
              <a:gs pos="100000">
                <a:srgbClr val="0EA5E9"/>
              </a:gs>
            </a:gsLst>
            <a:lin ang="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50" name="Shape 48"/>
          <p:cNvSpPr/>
          <p:nvPr/>
        </p:nvSpPr>
        <p:spPr>
          <a:xfrm>
            <a:off x="2133482" y="6552964"/>
            <a:ext cx="169595" cy="150751"/>
          </a:xfrm>
          <a:custGeom>
            <a:avLst/>
            <a:gdLst/>
            <a:ahLst/>
            <a:cxnLst/>
            <a:rect l="l" t="t" r="r" b="b"/>
            <a:pathLst>
              <a:path w="169595" h="150751">
                <a:moveTo>
                  <a:pt x="91128" y="-5565"/>
                </a:moveTo>
                <a:cubicBezTo>
                  <a:pt x="89921" y="-7920"/>
                  <a:pt x="87477" y="-9422"/>
                  <a:pt x="84827" y="-9422"/>
                </a:cubicBezTo>
                <a:cubicBezTo>
                  <a:pt x="82177" y="-9422"/>
                  <a:pt x="79733" y="-7920"/>
                  <a:pt x="78526" y="-5565"/>
                </a:cubicBezTo>
                <a:lnTo>
                  <a:pt x="56856" y="36893"/>
                </a:lnTo>
                <a:lnTo>
                  <a:pt x="9775" y="44371"/>
                </a:lnTo>
                <a:cubicBezTo>
                  <a:pt x="7155" y="44784"/>
                  <a:pt x="4976" y="46639"/>
                  <a:pt x="4152" y="49171"/>
                </a:cubicBezTo>
                <a:cubicBezTo>
                  <a:pt x="3327" y="51703"/>
                  <a:pt x="4004" y="54471"/>
                  <a:pt x="5859" y="56355"/>
                </a:cubicBezTo>
                <a:lnTo>
                  <a:pt x="39543" y="90068"/>
                </a:lnTo>
                <a:lnTo>
                  <a:pt x="32123" y="137148"/>
                </a:lnTo>
                <a:cubicBezTo>
                  <a:pt x="31711" y="139769"/>
                  <a:pt x="32800" y="142419"/>
                  <a:pt x="34950" y="143979"/>
                </a:cubicBezTo>
                <a:cubicBezTo>
                  <a:pt x="37099" y="145540"/>
                  <a:pt x="39926" y="145775"/>
                  <a:pt x="42310" y="144568"/>
                </a:cubicBezTo>
                <a:lnTo>
                  <a:pt x="84827" y="122956"/>
                </a:lnTo>
                <a:lnTo>
                  <a:pt x="127314" y="144568"/>
                </a:lnTo>
                <a:cubicBezTo>
                  <a:pt x="129670" y="145775"/>
                  <a:pt x="132526" y="145540"/>
                  <a:pt x="134675" y="143979"/>
                </a:cubicBezTo>
                <a:cubicBezTo>
                  <a:pt x="136824" y="142419"/>
                  <a:pt x="137914" y="139798"/>
                  <a:pt x="137502" y="137148"/>
                </a:cubicBezTo>
                <a:lnTo>
                  <a:pt x="130052" y="90068"/>
                </a:lnTo>
                <a:lnTo>
                  <a:pt x="163736" y="56355"/>
                </a:lnTo>
                <a:cubicBezTo>
                  <a:pt x="165620" y="54471"/>
                  <a:pt x="166268" y="51703"/>
                  <a:pt x="165444" y="49171"/>
                </a:cubicBezTo>
                <a:cubicBezTo>
                  <a:pt x="164619" y="46639"/>
                  <a:pt x="162470" y="44784"/>
                  <a:pt x="159820" y="44371"/>
                </a:cubicBezTo>
                <a:lnTo>
                  <a:pt x="112769" y="36893"/>
                </a:lnTo>
                <a:lnTo>
                  <a:pt x="91128" y="-5565"/>
                </a:ln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1" name="Text 49"/>
          <p:cNvSpPr/>
          <p:nvPr/>
        </p:nvSpPr>
        <p:spPr>
          <a:xfrm>
            <a:off x="696612" y="6519988"/>
            <a:ext cx="11043134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7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Point:</a:t>
            </a:r>
            <a:r>
              <a:rPr lang="en-US" sz="1187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Quick freezing possesses more advantages than slow freezing from the standpoint of overall product quality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 QUALITY IMPACT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Ice Crystal Formation &amp; Food Quality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811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How crystal size and location affect food texture and flavor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543050"/>
            <a:ext cx="4476750" cy="2114550"/>
          </a:xfrm>
          <a:custGeom>
            <a:avLst/>
            <a:gdLst/>
            <a:ahLst/>
            <a:cxnLst/>
            <a:rect l="l" t="t" r="r" b="b"/>
            <a:pathLst>
              <a:path w="4476750" h="2114550">
                <a:moveTo>
                  <a:pt x="38100" y="0"/>
                </a:moveTo>
                <a:lnTo>
                  <a:pt x="4438650" y="0"/>
                </a:lnTo>
                <a:cubicBezTo>
                  <a:pt x="4459678" y="0"/>
                  <a:pt x="4476750" y="17072"/>
                  <a:pt x="4476750" y="38100"/>
                </a:cubicBezTo>
                <a:lnTo>
                  <a:pt x="4476750" y="2000259"/>
                </a:lnTo>
                <a:cubicBezTo>
                  <a:pt x="4476750" y="2063380"/>
                  <a:pt x="4425580" y="2114550"/>
                  <a:pt x="4362459" y="2114550"/>
                </a:cubicBezTo>
                <a:lnTo>
                  <a:pt x="114291" y="2114550"/>
                </a:lnTo>
                <a:cubicBezTo>
                  <a:pt x="51170" y="2114550"/>
                  <a:pt x="0" y="2063380"/>
                  <a:pt x="0" y="2000259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81000" y="1543050"/>
            <a:ext cx="4476750" cy="38100"/>
          </a:xfrm>
          <a:custGeom>
            <a:avLst/>
            <a:gdLst/>
            <a:ahLst/>
            <a:cxnLst/>
            <a:rect l="l" t="t" r="r" b="b"/>
            <a:pathLst>
              <a:path w="4476750" h="38100">
                <a:moveTo>
                  <a:pt x="38100" y="0"/>
                </a:moveTo>
                <a:lnTo>
                  <a:pt x="4438650" y="0"/>
                </a:lnTo>
                <a:cubicBezTo>
                  <a:pt x="4459678" y="0"/>
                  <a:pt x="4476750" y="17072"/>
                  <a:pt x="4476750" y="38100"/>
                </a:cubicBezTo>
                <a:lnTo>
                  <a:pt x="447675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595313" y="19621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65484" y="0"/>
                </a:moveTo>
                <a:cubicBezTo>
                  <a:pt x="55625" y="0"/>
                  <a:pt x="47625" y="8000"/>
                  <a:pt x="47625" y="17859"/>
                </a:cubicBezTo>
                <a:lnTo>
                  <a:pt x="47625" y="95250"/>
                </a:lnTo>
                <a:cubicBezTo>
                  <a:pt x="47625" y="105110"/>
                  <a:pt x="55625" y="113109"/>
                  <a:pt x="65484" y="113109"/>
                </a:cubicBezTo>
                <a:lnTo>
                  <a:pt x="89297" y="113109"/>
                </a:lnTo>
                <a:cubicBezTo>
                  <a:pt x="99157" y="113109"/>
                  <a:pt x="107156" y="105110"/>
                  <a:pt x="107156" y="95250"/>
                </a:cubicBezTo>
                <a:lnTo>
                  <a:pt x="107156" y="71438"/>
                </a:lnTo>
                <a:lnTo>
                  <a:pt x="119063" y="71438"/>
                </a:lnTo>
                <a:cubicBezTo>
                  <a:pt x="145368" y="71438"/>
                  <a:pt x="166688" y="92757"/>
                  <a:pt x="166688" y="119063"/>
                </a:cubicBezTo>
                <a:cubicBezTo>
                  <a:pt x="166688" y="145368"/>
                  <a:pt x="145368" y="166688"/>
                  <a:pt x="119063" y="166688"/>
                </a:cubicBezTo>
                <a:lnTo>
                  <a:pt x="11906" y="166688"/>
                </a:lnTo>
                <a:cubicBezTo>
                  <a:pt x="5321" y="166688"/>
                  <a:pt x="0" y="172008"/>
                  <a:pt x="0" y="178594"/>
                </a:cubicBezTo>
                <a:cubicBezTo>
                  <a:pt x="0" y="185179"/>
                  <a:pt x="5321" y="190500"/>
                  <a:pt x="11906" y="190500"/>
                </a:cubicBezTo>
                <a:lnTo>
                  <a:pt x="178594" y="190500"/>
                </a:lnTo>
                <a:cubicBezTo>
                  <a:pt x="185179" y="190500"/>
                  <a:pt x="190500" y="185179"/>
                  <a:pt x="190500" y="178594"/>
                </a:cubicBezTo>
                <a:cubicBezTo>
                  <a:pt x="190500" y="172008"/>
                  <a:pt x="185179" y="166688"/>
                  <a:pt x="178594" y="166688"/>
                </a:cubicBezTo>
                <a:lnTo>
                  <a:pt x="172306" y="166688"/>
                </a:lnTo>
                <a:cubicBezTo>
                  <a:pt x="183617" y="154037"/>
                  <a:pt x="190500" y="137368"/>
                  <a:pt x="190500" y="119063"/>
                </a:cubicBezTo>
                <a:cubicBezTo>
                  <a:pt x="190500" y="79623"/>
                  <a:pt x="158502" y="47625"/>
                  <a:pt x="119063" y="47625"/>
                </a:cubicBezTo>
                <a:lnTo>
                  <a:pt x="107156" y="47625"/>
                </a:lnTo>
                <a:lnTo>
                  <a:pt x="107156" y="17859"/>
                </a:lnTo>
                <a:cubicBezTo>
                  <a:pt x="107156" y="8000"/>
                  <a:pt x="99157" y="0"/>
                  <a:pt x="89297" y="0"/>
                </a:cubicBezTo>
                <a:lnTo>
                  <a:pt x="65484" y="0"/>
                </a:lnTo>
                <a:close/>
                <a:moveTo>
                  <a:pt x="44648" y="130969"/>
                </a:moveTo>
                <a:cubicBezTo>
                  <a:pt x="39700" y="130969"/>
                  <a:pt x="35719" y="134950"/>
                  <a:pt x="35719" y="139898"/>
                </a:cubicBezTo>
                <a:cubicBezTo>
                  <a:pt x="35719" y="144847"/>
                  <a:pt x="39700" y="148828"/>
                  <a:pt x="44648" y="148828"/>
                </a:cubicBezTo>
                <a:lnTo>
                  <a:pt x="110133" y="148828"/>
                </a:lnTo>
                <a:cubicBezTo>
                  <a:pt x="115081" y="148828"/>
                  <a:pt x="119063" y="144847"/>
                  <a:pt x="119063" y="139898"/>
                </a:cubicBezTo>
                <a:cubicBezTo>
                  <a:pt x="119063" y="134950"/>
                  <a:pt x="115081" y="130969"/>
                  <a:pt x="110133" y="130969"/>
                </a:cubicBezTo>
                <a:lnTo>
                  <a:pt x="44648" y="130969"/>
                </a:ln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Text 6"/>
          <p:cNvSpPr/>
          <p:nvPr/>
        </p:nvSpPr>
        <p:spPr>
          <a:xfrm>
            <a:off x="809625" y="1924050"/>
            <a:ext cx="3952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Happens During Freezing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1500" y="2305050"/>
            <a:ext cx="417195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Water is removed from the food solution and transformed into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ice crystals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variable but high purity. This process changes multiple food properties including pH, acidity, ionic strength, viscosity, and osmotic pressure.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1000" y="3829050"/>
            <a:ext cx="4476750" cy="2114550"/>
          </a:xfrm>
          <a:custGeom>
            <a:avLst/>
            <a:gdLst/>
            <a:ahLst/>
            <a:cxnLst/>
            <a:rect l="l" t="t" r="r" b="b"/>
            <a:pathLst>
              <a:path w="4476750" h="2114550">
                <a:moveTo>
                  <a:pt x="38100" y="0"/>
                </a:moveTo>
                <a:lnTo>
                  <a:pt x="4438650" y="0"/>
                </a:lnTo>
                <a:cubicBezTo>
                  <a:pt x="4459678" y="0"/>
                  <a:pt x="4476750" y="17072"/>
                  <a:pt x="4476750" y="38100"/>
                </a:cubicBezTo>
                <a:lnTo>
                  <a:pt x="4476750" y="2000259"/>
                </a:lnTo>
                <a:cubicBezTo>
                  <a:pt x="4476750" y="2063380"/>
                  <a:pt x="4425580" y="2114550"/>
                  <a:pt x="4362459" y="2114550"/>
                </a:cubicBezTo>
                <a:lnTo>
                  <a:pt x="114291" y="2114550"/>
                </a:lnTo>
                <a:cubicBezTo>
                  <a:pt x="51170" y="2114550"/>
                  <a:pt x="0" y="2063380"/>
                  <a:pt x="0" y="2000259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1" name="Shape 9"/>
          <p:cNvSpPr/>
          <p:nvPr/>
        </p:nvSpPr>
        <p:spPr>
          <a:xfrm>
            <a:off x="381000" y="3829050"/>
            <a:ext cx="4476750" cy="38100"/>
          </a:xfrm>
          <a:custGeom>
            <a:avLst/>
            <a:gdLst/>
            <a:ahLst/>
            <a:cxnLst/>
            <a:rect l="l" t="t" r="r" b="b"/>
            <a:pathLst>
              <a:path w="4476750" h="38100">
                <a:moveTo>
                  <a:pt x="38100" y="0"/>
                </a:moveTo>
                <a:lnTo>
                  <a:pt x="4438650" y="0"/>
                </a:lnTo>
                <a:cubicBezTo>
                  <a:pt x="4459678" y="0"/>
                  <a:pt x="4476750" y="17072"/>
                  <a:pt x="4476750" y="38100"/>
                </a:cubicBezTo>
                <a:lnTo>
                  <a:pt x="447675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Shape 10"/>
          <p:cNvSpPr/>
          <p:nvPr/>
        </p:nvSpPr>
        <p:spPr>
          <a:xfrm>
            <a:off x="595313" y="42481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00719" y="0"/>
                  <a:pt x="105742" y="3014"/>
                  <a:pt x="108347" y="7813"/>
                </a:cubicBezTo>
                <a:lnTo>
                  <a:pt x="188714" y="156642"/>
                </a:lnTo>
                <a:cubicBezTo>
                  <a:pt x="191207" y="161255"/>
                  <a:pt x="191095" y="166836"/>
                  <a:pt x="188416" y="171338"/>
                </a:cubicBezTo>
                <a:cubicBezTo>
                  <a:pt x="185737" y="175840"/>
                  <a:pt x="180863" y="178594"/>
                  <a:pt x="175617" y="178594"/>
                </a:cubicBezTo>
                <a:lnTo>
                  <a:pt x="14883" y="178594"/>
                </a:lnTo>
                <a:cubicBezTo>
                  <a:pt x="9637" y="178594"/>
                  <a:pt x="4800" y="175840"/>
                  <a:pt x="2084" y="171338"/>
                </a:cubicBezTo>
                <a:cubicBezTo>
                  <a:pt x="-633" y="166836"/>
                  <a:pt x="-707" y="161255"/>
                  <a:pt x="1786" y="156642"/>
                </a:cubicBezTo>
                <a:lnTo>
                  <a:pt x="82153" y="7813"/>
                </a:lnTo>
                <a:cubicBezTo>
                  <a:pt x="84758" y="3014"/>
                  <a:pt x="89781" y="0"/>
                  <a:pt x="95250" y="0"/>
                </a:cubicBezTo>
                <a:close/>
                <a:moveTo>
                  <a:pt x="95250" y="62508"/>
                </a:moveTo>
                <a:cubicBezTo>
                  <a:pt x="90301" y="62508"/>
                  <a:pt x="86320" y="66489"/>
                  <a:pt x="86320" y="71438"/>
                </a:cubicBezTo>
                <a:lnTo>
                  <a:pt x="86320" y="113109"/>
                </a:lnTo>
                <a:cubicBezTo>
                  <a:pt x="86320" y="118058"/>
                  <a:pt x="90301" y="122039"/>
                  <a:pt x="95250" y="122039"/>
                </a:cubicBezTo>
                <a:cubicBezTo>
                  <a:pt x="100199" y="122039"/>
                  <a:pt x="104180" y="118058"/>
                  <a:pt x="104180" y="113109"/>
                </a:cubicBezTo>
                <a:lnTo>
                  <a:pt x="104180" y="71438"/>
                </a:lnTo>
                <a:cubicBezTo>
                  <a:pt x="104180" y="66489"/>
                  <a:pt x="100199" y="62508"/>
                  <a:pt x="95250" y="62508"/>
                </a:cubicBezTo>
                <a:close/>
                <a:moveTo>
                  <a:pt x="105184" y="142875"/>
                </a:moveTo>
                <a:cubicBezTo>
                  <a:pt x="105410" y="139188"/>
                  <a:pt x="103571" y="135679"/>
                  <a:pt x="100410" y="133767"/>
                </a:cubicBezTo>
                <a:cubicBezTo>
                  <a:pt x="97249" y="131855"/>
                  <a:pt x="93288" y="131855"/>
                  <a:pt x="90127" y="133767"/>
                </a:cubicBezTo>
                <a:cubicBezTo>
                  <a:pt x="86966" y="135679"/>
                  <a:pt x="85127" y="139188"/>
                  <a:pt x="85353" y="142875"/>
                </a:cubicBezTo>
                <a:cubicBezTo>
                  <a:pt x="85127" y="146562"/>
                  <a:pt x="86966" y="150071"/>
                  <a:pt x="90127" y="151983"/>
                </a:cubicBezTo>
                <a:cubicBezTo>
                  <a:pt x="93288" y="153895"/>
                  <a:pt x="97249" y="153895"/>
                  <a:pt x="100410" y="151983"/>
                </a:cubicBezTo>
                <a:cubicBezTo>
                  <a:pt x="103571" y="150071"/>
                  <a:pt x="105410" y="146562"/>
                  <a:pt x="105184" y="142875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1"/>
          <p:cNvSpPr/>
          <p:nvPr/>
        </p:nvSpPr>
        <p:spPr>
          <a:xfrm>
            <a:off x="809625" y="4210050"/>
            <a:ext cx="3952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Crystal Growth Problem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" y="4591050"/>
            <a:ext cx="417195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Crystal growth is a major factor limiting freezer life. Ice crystals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grow in size over time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, causing cell damage by disrupting membranes, cell walls, and internal structures. This results in texture and flavor changes when thawed.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013945" y="1524000"/>
            <a:ext cx="6800850" cy="4419600"/>
          </a:xfrm>
          <a:custGeom>
            <a:avLst/>
            <a:gdLst/>
            <a:ahLst/>
            <a:cxnLst/>
            <a:rect l="l" t="t" r="r" b="b"/>
            <a:pathLst>
              <a:path w="6800850" h="4419600">
                <a:moveTo>
                  <a:pt x="114291" y="0"/>
                </a:moveTo>
                <a:lnTo>
                  <a:pt x="6686559" y="0"/>
                </a:lnTo>
                <a:cubicBezTo>
                  <a:pt x="6749638" y="0"/>
                  <a:pt x="6800850" y="51212"/>
                  <a:pt x="6800850" y="114291"/>
                </a:cubicBezTo>
                <a:lnTo>
                  <a:pt x="6800850" y="4305309"/>
                </a:lnTo>
                <a:cubicBezTo>
                  <a:pt x="6800850" y="4368430"/>
                  <a:pt x="6749680" y="4419600"/>
                  <a:pt x="6686559" y="4419600"/>
                </a:cubicBezTo>
                <a:lnTo>
                  <a:pt x="114291" y="4419600"/>
                </a:lnTo>
                <a:cubicBezTo>
                  <a:pt x="51170" y="4419600"/>
                  <a:pt x="0" y="4368430"/>
                  <a:pt x="0" y="4305309"/>
                </a:cubicBezTo>
                <a:lnTo>
                  <a:pt x="0" y="114291"/>
                </a:lnTo>
                <a:cubicBezTo>
                  <a:pt x="0" y="51170"/>
                  <a:pt x="51170" y="0"/>
                  <a:pt x="11429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6" name="Text 14"/>
          <p:cNvSpPr/>
          <p:nvPr/>
        </p:nvSpPr>
        <p:spPr>
          <a:xfrm>
            <a:off x="5118720" y="1676400"/>
            <a:ext cx="6591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Comparison: Slow vs Quick Freezing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175870" y="2028825"/>
            <a:ext cx="3171825" cy="3752850"/>
          </a:xfrm>
          <a:custGeom>
            <a:avLst/>
            <a:gdLst/>
            <a:ahLst/>
            <a:cxnLst/>
            <a:rect l="l" t="t" r="r" b="b"/>
            <a:pathLst>
              <a:path w="3171825" h="3752850">
                <a:moveTo>
                  <a:pt x="76187" y="0"/>
                </a:moveTo>
                <a:lnTo>
                  <a:pt x="3095638" y="0"/>
                </a:lnTo>
                <a:cubicBezTo>
                  <a:pt x="3137715" y="0"/>
                  <a:pt x="3171825" y="34110"/>
                  <a:pt x="3171825" y="76187"/>
                </a:cubicBezTo>
                <a:lnTo>
                  <a:pt x="3171825" y="3676663"/>
                </a:lnTo>
                <a:cubicBezTo>
                  <a:pt x="3171825" y="3718740"/>
                  <a:pt x="3137715" y="3752850"/>
                  <a:pt x="3095638" y="3752850"/>
                </a:cubicBezTo>
                <a:lnTo>
                  <a:pt x="76187" y="3752850"/>
                </a:lnTo>
                <a:cubicBezTo>
                  <a:pt x="34110" y="3752850"/>
                  <a:pt x="0" y="3718740"/>
                  <a:pt x="0" y="3676663"/>
                </a:cubicBezTo>
                <a:lnTo>
                  <a:pt x="0" y="76187"/>
                </a:lnTo>
                <a:cubicBezTo>
                  <a:pt x="0" y="34138"/>
                  <a:pt x="34138" y="0"/>
                  <a:pt x="76187" y="0"/>
                </a:cubicBezTo>
                <a:close/>
              </a:path>
            </a:pathLst>
          </a:custGeom>
          <a:solidFill>
            <a:srgbClr val="F59E0B">
              <a:alpha val="10196"/>
            </a:srgbClr>
          </a:solidFill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6041380" y="2152650"/>
            <a:ext cx="1438275" cy="304800"/>
          </a:xfrm>
          <a:custGeom>
            <a:avLst/>
            <a:gdLst/>
            <a:ahLst/>
            <a:cxnLst/>
            <a:rect l="l" t="t" r="r" b="b"/>
            <a:pathLst>
              <a:path w="1438275" h="304800">
                <a:moveTo>
                  <a:pt x="152400" y="0"/>
                </a:moveTo>
                <a:lnTo>
                  <a:pt x="1285875" y="0"/>
                </a:lnTo>
                <a:cubicBezTo>
                  <a:pt x="1369987" y="0"/>
                  <a:pt x="1438275" y="68288"/>
                  <a:pt x="1438275" y="152400"/>
                </a:cubicBezTo>
                <a:lnTo>
                  <a:pt x="1438275" y="152400"/>
                </a:lnTo>
                <a:cubicBezTo>
                  <a:pt x="1438275" y="236512"/>
                  <a:pt x="1369987" y="304800"/>
                  <a:pt x="1285875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17"/>
          <p:cNvSpPr/>
          <p:nvPr/>
        </p:nvSpPr>
        <p:spPr>
          <a:xfrm>
            <a:off x="6003280" y="2152650"/>
            <a:ext cx="1514475" cy="304800"/>
          </a:xfrm>
          <a:prstGeom prst="rect">
            <a:avLst/>
          </a:prstGeom>
          <a:noFill/>
          <a:ln/>
        </p:spPr>
        <p:txBody>
          <a:bodyPr wrap="square" lIns="152400" tIns="38100" rIns="152400" bIns="3810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SLOW FREEZING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256833" y="2533650"/>
            <a:ext cx="3009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Large Extracellular Crystals</a:t>
            </a:r>
            <a:endParaRPr lang="en-US" sz="1600" dirty="0"/>
          </a:p>
        </p:txBody>
      </p:sp>
      <p:pic>
        <p:nvPicPr>
          <p:cNvPr id="21" name="Image 0" descr="https://kimi-web-img.moonshot.cn/img/images.squarespace-cdn.com/95caf1a9d0cc3ff48c88df2e3261aabf6495f284.png"/>
          <p:cNvPicPr>
            <a:picLocks noChangeAspect="1"/>
          </p:cNvPicPr>
          <p:nvPr/>
        </p:nvPicPr>
        <p:blipFill>
          <a:blip r:embed="rId3"/>
          <a:srcRect l="137" r="137"/>
          <a:stretch/>
        </p:blipFill>
        <p:spPr>
          <a:xfrm>
            <a:off x="6144741" y="3257550"/>
            <a:ext cx="1228725" cy="914400"/>
          </a:xfrm>
          <a:prstGeom prst="roundRect">
            <a:avLst>
              <a:gd name="adj" fmla="val 8333"/>
            </a:avLst>
          </a:prstGeom>
        </p:spPr>
      </p:pic>
      <p:sp>
        <p:nvSpPr>
          <p:cNvPr id="22" name="Shape 19"/>
          <p:cNvSpPr/>
          <p:nvPr/>
        </p:nvSpPr>
        <p:spPr>
          <a:xfrm>
            <a:off x="5318745" y="4667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49709" y="49709"/>
                </a:moveTo>
                <a:cubicBezTo>
                  <a:pt x="52507" y="46911"/>
                  <a:pt x="57031" y="46911"/>
                  <a:pt x="59799" y="49709"/>
                </a:cubicBezTo>
                <a:lnTo>
                  <a:pt x="76170" y="66080"/>
                </a:lnTo>
                <a:lnTo>
                  <a:pt x="92541" y="49709"/>
                </a:lnTo>
                <a:cubicBezTo>
                  <a:pt x="95339" y="46911"/>
                  <a:pt x="99864" y="46911"/>
                  <a:pt x="102632" y="49709"/>
                </a:cubicBezTo>
                <a:cubicBezTo>
                  <a:pt x="105400" y="52507"/>
                  <a:pt x="105430" y="57031"/>
                  <a:pt x="102632" y="59799"/>
                </a:cubicBezTo>
                <a:lnTo>
                  <a:pt x="86261" y="76170"/>
                </a:lnTo>
                <a:lnTo>
                  <a:pt x="102632" y="92541"/>
                </a:lnTo>
                <a:cubicBezTo>
                  <a:pt x="105430" y="95339"/>
                  <a:pt x="105430" y="99864"/>
                  <a:pt x="102632" y="102632"/>
                </a:cubicBezTo>
                <a:cubicBezTo>
                  <a:pt x="99834" y="105400"/>
                  <a:pt x="95310" y="105430"/>
                  <a:pt x="92541" y="102632"/>
                </a:cubicBezTo>
                <a:lnTo>
                  <a:pt x="76170" y="86261"/>
                </a:lnTo>
                <a:lnTo>
                  <a:pt x="59799" y="102632"/>
                </a:lnTo>
                <a:cubicBezTo>
                  <a:pt x="57001" y="105430"/>
                  <a:pt x="52477" y="105430"/>
                  <a:pt x="49709" y="102632"/>
                </a:cubicBezTo>
                <a:cubicBezTo>
                  <a:pt x="46940" y="99834"/>
                  <a:pt x="46911" y="95310"/>
                  <a:pt x="49709" y="92541"/>
                </a:cubicBezTo>
                <a:lnTo>
                  <a:pt x="66080" y="76170"/>
                </a:lnTo>
                <a:lnTo>
                  <a:pt x="49709" y="59799"/>
                </a:lnTo>
                <a:cubicBezTo>
                  <a:pt x="46911" y="57001"/>
                  <a:pt x="46911" y="52477"/>
                  <a:pt x="49709" y="49709"/>
                </a:cubicBezTo>
                <a:close/>
              </a:path>
            </a:pathLst>
          </a:custGeom>
          <a:solidFill>
            <a:srgbClr val="FB2C36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Text 20"/>
          <p:cNvSpPr/>
          <p:nvPr/>
        </p:nvSpPr>
        <p:spPr>
          <a:xfrm>
            <a:off x="5566395" y="4629150"/>
            <a:ext cx="1400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 OUTSIDE cells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5318745" y="49339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49709" y="49709"/>
                </a:moveTo>
                <a:cubicBezTo>
                  <a:pt x="52507" y="46911"/>
                  <a:pt x="57031" y="46911"/>
                  <a:pt x="59799" y="49709"/>
                </a:cubicBezTo>
                <a:lnTo>
                  <a:pt x="76170" y="66080"/>
                </a:lnTo>
                <a:lnTo>
                  <a:pt x="92541" y="49709"/>
                </a:lnTo>
                <a:cubicBezTo>
                  <a:pt x="95339" y="46911"/>
                  <a:pt x="99864" y="46911"/>
                  <a:pt x="102632" y="49709"/>
                </a:cubicBezTo>
                <a:cubicBezTo>
                  <a:pt x="105400" y="52507"/>
                  <a:pt x="105430" y="57031"/>
                  <a:pt x="102632" y="59799"/>
                </a:cubicBezTo>
                <a:lnTo>
                  <a:pt x="86261" y="76170"/>
                </a:lnTo>
                <a:lnTo>
                  <a:pt x="102632" y="92541"/>
                </a:lnTo>
                <a:cubicBezTo>
                  <a:pt x="105430" y="95339"/>
                  <a:pt x="105430" y="99864"/>
                  <a:pt x="102632" y="102632"/>
                </a:cubicBezTo>
                <a:cubicBezTo>
                  <a:pt x="99834" y="105400"/>
                  <a:pt x="95310" y="105430"/>
                  <a:pt x="92541" y="102632"/>
                </a:cubicBezTo>
                <a:lnTo>
                  <a:pt x="76170" y="86261"/>
                </a:lnTo>
                <a:lnTo>
                  <a:pt x="59799" y="102632"/>
                </a:lnTo>
                <a:cubicBezTo>
                  <a:pt x="57001" y="105430"/>
                  <a:pt x="52477" y="105430"/>
                  <a:pt x="49709" y="102632"/>
                </a:cubicBezTo>
                <a:cubicBezTo>
                  <a:pt x="46940" y="99834"/>
                  <a:pt x="46911" y="95310"/>
                  <a:pt x="49709" y="92541"/>
                </a:cubicBezTo>
                <a:lnTo>
                  <a:pt x="66080" y="76170"/>
                </a:lnTo>
                <a:lnTo>
                  <a:pt x="49709" y="59799"/>
                </a:lnTo>
                <a:cubicBezTo>
                  <a:pt x="46911" y="57001"/>
                  <a:pt x="46911" y="52477"/>
                  <a:pt x="49709" y="49709"/>
                </a:cubicBezTo>
                <a:close/>
              </a:path>
            </a:pathLst>
          </a:custGeom>
          <a:solidFill>
            <a:srgbClr val="FB2C36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Text 22"/>
          <p:cNvSpPr/>
          <p:nvPr/>
        </p:nvSpPr>
        <p:spPr>
          <a:xfrm>
            <a:off x="5566395" y="4895850"/>
            <a:ext cx="1990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Large size damages cell walls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5318745" y="5200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49709" y="49709"/>
                </a:moveTo>
                <a:cubicBezTo>
                  <a:pt x="52507" y="46911"/>
                  <a:pt x="57031" y="46911"/>
                  <a:pt x="59799" y="49709"/>
                </a:cubicBezTo>
                <a:lnTo>
                  <a:pt x="76170" y="66080"/>
                </a:lnTo>
                <a:lnTo>
                  <a:pt x="92541" y="49709"/>
                </a:lnTo>
                <a:cubicBezTo>
                  <a:pt x="95339" y="46911"/>
                  <a:pt x="99864" y="46911"/>
                  <a:pt x="102632" y="49709"/>
                </a:cubicBezTo>
                <a:cubicBezTo>
                  <a:pt x="105400" y="52507"/>
                  <a:pt x="105430" y="57031"/>
                  <a:pt x="102632" y="59799"/>
                </a:cubicBezTo>
                <a:lnTo>
                  <a:pt x="86261" y="76170"/>
                </a:lnTo>
                <a:lnTo>
                  <a:pt x="102632" y="92541"/>
                </a:lnTo>
                <a:cubicBezTo>
                  <a:pt x="105430" y="95339"/>
                  <a:pt x="105430" y="99864"/>
                  <a:pt x="102632" y="102632"/>
                </a:cubicBezTo>
                <a:cubicBezTo>
                  <a:pt x="99834" y="105400"/>
                  <a:pt x="95310" y="105430"/>
                  <a:pt x="92541" y="102632"/>
                </a:cubicBezTo>
                <a:lnTo>
                  <a:pt x="76170" y="86261"/>
                </a:lnTo>
                <a:lnTo>
                  <a:pt x="59799" y="102632"/>
                </a:lnTo>
                <a:cubicBezTo>
                  <a:pt x="57001" y="105430"/>
                  <a:pt x="52477" y="105430"/>
                  <a:pt x="49709" y="102632"/>
                </a:cubicBezTo>
                <a:cubicBezTo>
                  <a:pt x="46940" y="99834"/>
                  <a:pt x="46911" y="95310"/>
                  <a:pt x="49709" y="92541"/>
                </a:cubicBezTo>
                <a:lnTo>
                  <a:pt x="66080" y="76170"/>
                </a:lnTo>
                <a:lnTo>
                  <a:pt x="49709" y="59799"/>
                </a:lnTo>
                <a:cubicBezTo>
                  <a:pt x="46911" y="57001"/>
                  <a:pt x="46911" y="52477"/>
                  <a:pt x="49709" y="49709"/>
                </a:cubicBezTo>
                <a:close/>
              </a:path>
            </a:pathLst>
          </a:custGeom>
          <a:solidFill>
            <a:srgbClr val="FB2C36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Text 24"/>
          <p:cNvSpPr/>
          <p:nvPr/>
        </p:nvSpPr>
        <p:spPr>
          <a:xfrm>
            <a:off x="5566395" y="5162550"/>
            <a:ext cx="1962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More drip loss upon thawing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5318745" y="5467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49709" y="49709"/>
                </a:moveTo>
                <a:cubicBezTo>
                  <a:pt x="52507" y="46911"/>
                  <a:pt x="57031" y="46911"/>
                  <a:pt x="59799" y="49709"/>
                </a:cubicBezTo>
                <a:lnTo>
                  <a:pt x="76170" y="66080"/>
                </a:lnTo>
                <a:lnTo>
                  <a:pt x="92541" y="49709"/>
                </a:lnTo>
                <a:cubicBezTo>
                  <a:pt x="95339" y="46911"/>
                  <a:pt x="99864" y="46911"/>
                  <a:pt x="102632" y="49709"/>
                </a:cubicBezTo>
                <a:cubicBezTo>
                  <a:pt x="105400" y="52507"/>
                  <a:pt x="105430" y="57031"/>
                  <a:pt x="102632" y="59799"/>
                </a:cubicBezTo>
                <a:lnTo>
                  <a:pt x="86261" y="76170"/>
                </a:lnTo>
                <a:lnTo>
                  <a:pt x="102632" y="92541"/>
                </a:lnTo>
                <a:cubicBezTo>
                  <a:pt x="105430" y="95339"/>
                  <a:pt x="105430" y="99864"/>
                  <a:pt x="102632" y="102632"/>
                </a:cubicBezTo>
                <a:cubicBezTo>
                  <a:pt x="99834" y="105400"/>
                  <a:pt x="95310" y="105430"/>
                  <a:pt x="92541" y="102632"/>
                </a:cubicBezTo>
                <a:lnTo>
                  <a:pt x="76170" y="86261"/>
                </a:lnTo>
                <a:lnTo>
                  <a:pt x="59799" y="102632"/>
                </a:lnTo>
                <a:cubicBezTo>
                  <a:pt x="57001" y="105430"/>
                  <a:pt x="52477" y="105430"/>
                  <a:pt x="49709" y="102632"/>
                </a:cubicBezTo>
                <a:cubicBezTo>
                  <a:pt x="46940" y="99834"/>
                  <a:pt x="46911" y="95310"/>
                  <a:pt x="49709" y="92541"/>
                </a:cubicBezTo>
                <a:lnTo>
                  <a:pt x="66080" y="76170"/>
                </a:lnTo>
                <a:lnTo>
                  <a:pt x="49709" y="59799"/>
                </a:lnTo>
                <a:cubicBezTo>
                  <a:pt x="46911" y="57001"/>
                  <a:pt x="46911" y="52477"/>
                  <a:pt x="49709" y="49709"/>
                </a:cubicBezTo>
                <a:close/>
              </a:path>
            </a:pathLst>
          </a:custGeom>
          <a:solidFill>
            <a:srgbClr val="FB2C36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9" name="Text 26"/>
          <p:cNvSpPr/>
          <p:nvPr/>
        </p:nvSpPr>
        <p:spPr>
          <a:xfrm>
            <a:off x="5566395" y="5429250"/>
            <a:ext cx="1704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Texture becomes mushy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8479110" y="2028825"/>
            <a:ext cx="3171825" cy="3752850"/>
          </a:xfrm>
          <a:custGeom>
            <a:avLst/>
            <a:gdLst/>
            <a:ahLst/>
            <a:cxnLst/>
            <a:rect l="l" t="t" r="r" b="b"/>
            <a:pathLst>
              <a:path w="3171825" h="3752850">
                <a:moveTo>
                  <a:pt x="76187" y="0"/>
                </a:moveTo>
                <a:lnTo>
                  <a:pt x="3095638" y="0"/>
                </a:lnTo>
                <a:cubicBezTo>
                  <a:pt x="3137715" y="0"/>
                  <a:pt x="3171825" y="34110"/>
                  <a:pt x="3171825" y="76187"/>
                </a:cubicBezTo>
                <a:lnTo>
                  <a:pt x="3171825" y="3676663"/>
                </a:lnTo>
                <a:cubicBezTo>
                  <a:pt x="3171825" y="3718740"/>
                  <a:pt x="3137715" y="3752850"/>
                  <a:pt x="3095638" y="3752850"/>
                </a:cubicBezTo>
                <a:lnTo>
                  <a:pt x="76187" y="3752850"/>
                </a:lnTo>
                <a:cubicBezTo>
                  <a:pt x="34110" y="3752850"/>
                  <a:pt x="0" y="3718740"/>
                  <a:pt x="0" y="3676663"/>
                </a:cubicBezTo>
                <a:lnTo>
                  <a:pt x="0" y="76187"/>
                </a:lnTo>
                <a:cubicBezTo>
                  <a:pt x="0" y="34138"/>
                  <a:pt x="34138" y="0"/>
                  <a:pt x="76187" y="0"/>
                </a:cubicBezTo>
                <a:close/>
              </a:path>
            </a:pathLst>
          </a:custGeom>
          <a:solidFill>
            <a:srgbClr val="0F766E">
              <a:alpha val="10196"/>
            </a:srgbClr>
          </a:solidFill>
          <a:ln w="254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31" name="Shape 28"/>
          <p:cNvSpPr/>
          <p:nvPr/>
        </p:nvSpPr>
        <p:spPr>
          <a:xfrm>
            <a:off x="9338072" y="2152650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152400" y="0"/>
                </a:moveTo>
                <a:lnTo>
                  <a:pt x="1295400" y="0"/>
                </a:lnTo>
                <a:cubicBezTo>
                  <a:pt x="1379512" y="0"/>
                  <a:pt x="1447800" y="68288"/>
                  <a:pt x="1447800" y="152400"/>
                </a:cubicBezTo>
                <a:lnTo>
                  <a:pt x="1447800" y="152400"/>
                </a:lnTo>
                <a:cubicBezTo>
                  <a:pt x="1447800" y="236512"/>
                  <a:pt x="1379512" y="304800"/>
                  <a:pt x="1295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29"/>
          <p:cNvSpPr/>
          <p:nvPr/>
        </p:nvSpPr>
        <p:spPr>
          <a:xfrm>
            <a:off x="9299972" y="2152650"/>
            <a:ext cx="1524000" cy="304800"/>
          </a:xfrm>
          <a:prstGeom prst="rect">
            <a:avLst/>
          </a:prstGeom>
          <a:noFill/>
          <a:ln/>
        </p:spPr>
        <p:txBody>
          <a:bodyPr wrap="square" lIns="152400" tIns="38100" rIns="152400" bIns="3810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QUICK FREEZING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8560073" y="2533650"/>
            <a:ext cx="3009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Small Intracellular Crystals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9549705" y="3333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5" name="Shape 32"/>
          <p:cNvSpPr/>
          <p:nvPr/>
        </p:nvSpPr>
        <p:spPr>
          <a:xfrm>
            <a:off x="9816405" y="3333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Shape 33"/>
          <p:cNvSpPr/>
          <p:nvPr/>
        </p:nvSpPr>
        <p:spPr>
          <a:xfrm>
            <a:off x="10083105" y="3333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Shape 34"/>
          <p:cNvSpPr/>
          <p:nvPr/>
        </p:nvSpPr>
        <p:spPr>
          <a:xfrm>
            <a:off x="10349805" y="3333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8" name="Shape 35"/>
          <p:cNvSpPr/>
          <p:nvPr/>
        </p:nvSpPr>
        <p:spPr>
          <a:xfrm>
            <a:off x="9549705" y="36004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9" name="Shape 36"/>
          <p:cNvSpPr/>
          <p:nvPr/>
        </p:nvSpPr>
        <p:spPr>
          <a:xfrm>
            <a:off x="9816405" y="36004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0" name="Shape 37"/>
          <p:cNvSpPr/>
          <p:nvPr/>
        </p:nvSpPr>
        <p:spPr>
          <a:xfrm>
            <a:off x="10083105" y="36004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1" name="Shape 38"/>
          <p:cNvSpPr/>
          <p:nvPr/>
        </p:nvSpPr>
        <p:spPr>
          <a:xfrm>
            <a:off x="10349805" y="36004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2" name="Shape 39"/>
          <p:cNvSpPr/>
          <p:nvPr/>
        </p:nvSpPr>
        <p:spPr>
          <a:xfrm>
            <a:off x="9549705" y="38671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Shape 40"/>
          <p:cNvSpPr/>
          <p:nvPr/>
        </p:nvSpPr>
        <p:spPr>
          <a:xfrm>
            <a:off x="9816405" y="38671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4" name="Shape 41"/>
          <p:cNvSpPr/>
          <p:nvPr/>
        </p:nvSpPr>
        <p:spPr>
          <a:xfrm>
            <a:off x="10083105" y="38671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5" name="Shape 42"/>
          <p:cNvSpPr/>
          <p:nvPr/>
        </p:nvSpPr>
        <p:spPr>
          <a:xfrm>
            <a:off x="10349805" y="38671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38101" y="0"/>
                </a:moveTo>
                <a:lnTo>
                  <a:pt x="190499" y="0"/>
                </a:lnTo>
                <a:cubicBezTo>
                  <a:pt x="211528" y="0"/>
                  <a:pt x="228600" y="17072"/>
                  <a:pt x="228600" y="38101"/>
                </a:cubicBezTo>
                <a:lnTo>
                  <a:pt x="228600" y="190499"/>
                </a:lnTo>
                <a:cubicBezTo>
                  <a:pt x="228600" y="211528"/>
                  <a:pt x="211528" y="228600"/>
                  <a:pt x="190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6" name="Shape 43"/>
          <p:cNvSpPr/>
          <p:nvPr/>
        </p:nvSpPr>
        <p:spPr>
          <a:xfrm>
            <a:off x="8621985" y="4667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C950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7" name="Text 44"/>
          <p:cNvSpPr/>
          <p:nvPr/>
        </p:nvSpPr>
        <p:spPr>
          <a:xfrm>
            <a:off x="8869635" y="4629150"/>
            <a:ext cx="1247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 INSIDE cells</a:t>
            </a:r>
            <a:endParaRPr lang="en-US" sz="1600" dirty="0"/>
          </a:p>
        </p:txBody>
      </p:sp>
      <p:sp>
        <p:nvSpPr>
          <p:cNvPr id="48" name="Shape 45"/>
          <p:cNvSpPr/>
          <p:nvPr/>
        </p:nvSpPr>
        <p:spPr>
          <a:xfrm>
            <a:off x="8621985" y="49339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C950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9" name="Text 46"/>
          <p:cNvSpPr/>
          <p:nvPr/>
        </p:nvSpPr>
        <p:spPr>
          <a:xfrm>
            <a:off x="8869635" y="4895850"/>
            <a:ext cx="1962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Small size = minimal damage</a:t>
            </a:r>
            <a:endParaRPr lang="en-US" sz="1600" dirty="0"/>
          </a:p>
        </p:txBody>
      </p:sp>
      <p:sp>
        <p:nvSpPr>
          <p:cNvPr id="50" name="Shape 47"/>
          <p:cNvSpPr/>
          <p:nvPr/>
        </p:nvSpPr>
        <p:spPr>
          <a:xfrm>
            <a:off x="8621985" y="5200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C950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1" name="Text 48"/>
          <p:cNvSpPr/>
          <p:nvPr/>
        </p:nvSpPr>
        <p:spPr>
          <a:xfrm>
            <a:off x="8869635" y="5162550"/>
            <a:ext cx="962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Less drip loss</a:t>
            </a:r>
            <a:endParaRPr lang="en-US" sz="1600" dirty="0"/>
          </a:p>
        </p:txBody>
      </p:sp>
      <p:sp>
        <p:nvSpPr>
          <p:cNvPr id="52" name="Shape 49"/>
          <p:cNvSpPr/>
          <p:nvPr/>
        </p:nvSpPr>
        <p:spPr>
          <a:xfrm>
            <a:off x="8621985" y="5467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C950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3" name="Text 50"/>
          <p:cNvSpPr/>
          <p:nvPr/>
        </p:nvSpPr>
        <p:spPr>
          <a:xfrm>
            <a:off x="8869635" y="5429250"/>
            <a:ext cx="1609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Better texture retention</a:t>
            </a:r>
            <a:endParaRPr lang="en-US" sz="1600" dirty="0"/>
          </a:p>
        </p:txBody>
      </p:sp>
      <p:sp>
        <p:nvSpPr>
          <p:cNvPr id="54" name="Shape 51"/>
          <p:cNvSpPr/>
          <p:nvPr/>
        </p:nvSpPr>
        <p:spPr>
          <a:xfrm>
            <a:off x="400050" y="6019800"/>
            <a:ext cx="11410950" cy="457200"/>
          </a:xfrm>
          <a:custGeom>
            <a:avLst/>
            <a:gdLst/>
            <a:ahLst/>
            <a:cxnLst/>
            <a:rect l="l" t="t" r="r" b="b"/>
            <a:pathLst>
              <a:path w="11410950" h="457200">
                <a:moveTo>
                  <a:pt x="38100" y="0"/>
                </a:moveTo>
                <a:lnTo>
                  <a:pt x="11296650" y="0"/>
                </a:lnTo>
                <a:cubicBezTo>
                  <a:pt x="11359734" y="0"/>
                  <a:pt x="11410950" y="51216"/>
                  <a:pt x="11410950" y="114300"/>
                </a:cubicBezTo>
                <a:lnTo>
                  <a:pt x="11410950" y="342900"/>
                </a:lnTo>
                <a:cubicBezTo>
                  <a:pt x="11410950" y="405984"/>
                  <a:pt x="11359734" y="457200"/>
                  <a:pt x="11296650" y="457200"/>
                </a:cubicBezTo>
                <a:lnTo>
                  <a:pt x="38100" y="457200"/>
                </a:lnTo>
                <a:cubicBezTo>
                  <a:pt x="17058" y="457200"/>
                  <a:pt x="0" y="440142"/>
                  <a:pt x="0" y="419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F766E">
                  <a:alpha val="10000"/>
                </a:srgbClr>
              </a:gs>
              <a:gs pos="100000">
                <a:srgbClr val="0EA5E9">
                  <a:alpha val="1000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55" name="Shape 52"/>
          <p:cNvSpPr/>
          <p:nvPr/>
        </p:nvSpPr>
        <p:spPr>
          <a:xfrm>
            <a:off x="400050" y="6019800"/>
            <a:ext cx="38100" cy="457200"/>
          </a:xfrm>
          <a:custGeom>
            <a:avLst/>
            <a:gdLst/>
            <a:ahLst/>
            <a:cxnLst/>
            <a:rect l="l" t="t" r="r" b="b"/>
            <a:pathLst>
              <a:path w="38100" h="457200">
                <a:moveTo>
                  <a:pt x="38100" y="0"/>
                </a:moveTo>
                <a:lnTo>
                  <a:pt x="38100" y="0"/>
                </a:lnTo>
                <a:lnTo>
                  <a:pt x="38100" y="457200"/>
                </a:lnTo>
                <a:lnTo>
                  <a:pt x="38100" y="457200"/>
                </a:lnTo>
                <a:cubicBezTo>
                  <a:pt x="17072" y="457200"/>
                  <a:pt x="0" y="440128"/>
                  <a:pt x="0" y="419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6" name="Shape 53"/>
          <p:cNvSpPr/>
          <p:nvPr/>
        </p:nvSpPr>
        <p:spPr>
          <a:xfrm>
            <a:off x="571500" y="6167438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7" name="Text 54"/>
          <p:cNvSpPr/>
          <p:nvPr/>
        </p:nvSpPr>
        <p:spPr>
          <a:xfrm>
            <a:off x="781050" y="6134100"/>
            <a:ext cx="1099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Practical Impact:</a:t>
            </a:r>
            <a:r>
              <a:rPr lang="en-US" sz="1200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Upon thawing, slow-frozen foods lose more drip (meats) or leakage (vegetables) compared to quick-frozen foods held for the same time period.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4687" y="324687"/>
            <a:ext cx="11607563" cy="194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3" b="1" kern="0" spc="51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MICROBIAL DAMAGE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24687" y="584437"/>
            <a:ext cx="11688735" cy="3246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01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Understanding Chilling Injury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24687" y="1006530"/>
            <a:ext cx="11623798" cy="227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78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Damage to microbial cells during cooling and cold storage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0921" y="1298748"/>
            <a:ext cx="11526391" cy="1160756"/>
          </a:xfrm>
          <a:custGeom>
            <a:avLst/>
            <a:gdLst/>
            <a:ahLst/>
            <a:cxnLst/>
            <a:rect l="l" t="t" r="r" b="b"/>
            <a:pathLst>
              <a:path w="11526391" h="1160756">
                <a:moveTo>
                  <a:pt x="32469" y="0"/>
                </a:moveTo>
                <a:lnTo>
                  <a:pt x="11428981" y="0"/>
                </a:lnTo>
                <a:cubicBezTo>
                  <a:pt x="11482779" y="0"/>
                  <a:pt x="11526391" y="43612"/>
                  <a:pt x="11526391" y="97411"/>
                </a:cubicBezTo>
                <a:lnTo>
                  <a:pt x="11526391" y="1063346"/>
                </a:lnTo>
                <a:cubicBezTo>
                  <a:pt x="11526391" y="1117144"/>
                  <a:pt x="11482779" y="1160756"/>
                  <a:pt x="11428981" y="1160756"/>
                </a:cubicBezTo>
                <a:lnTo>
                  <a:pt x="32469" y="1160756"/>
                </a:lnTo>
                <a:cubicBezTo>
                  <a:pt x="14537" y="1160756"/>
                  <a:pt x="0" y="1146220"/>
                  <a:pt x="0" y="1128288"/>
                </a:cubicBezTo>
                <a:lnTo>
                  <a:pt x="0" y="32469"/>
                </a:lnTo>
                <a:cubicBezTo>
                  <a:pt x="0" y="14549"/>
                  <a:pt x="14549" y="0"/>
                  <a:pt x="3246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21758" dist="81172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40921" y="1298748"/>
            <a:ext cx="32469" cy="1160756"/>
          </a:xfrm>
          <a:custGeom>
            <a:avLst/>
            <a:gdLst/>
            <a:ahLst/>
            <a:cxnLst/>
            <a:rect l="l" t="t" r="r" b="b"/>
            <a:pathLst>
              <a:path w="32469" h="1160756">
                <a:moveTo>
                  <a:pt x="32469" y="0"/>
                </a:moveTo>
                <a:lnTo>
                  <a:pt x="32469" y="0"/>
                </a:lnTo>
                <a:lnTo>
                  <a:pt x="32469" y="1160756"/>
                </a:lnTo>
                <a:lnTo>
                  <a:pt x="32469" y="1160756"/>
                </a:lnTo>
                <a:cubicBezTo>
                  <a:pt x="14537" y="1160756"/>
                  <a:pt x="0" y="1146220"/>
                  <a:pt x="0" y="1128288"/>
                </a:cubicBezTo>
                <a:lnTo>
                  <a:pt x="0" y="32469"/>
                </a:lnTo>
                <a:cubicBezTo>
                  <a:pt x="0" y="14549"/>
                  <a:pt x="14549" y="0"/>
                  <a:pt x="32469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519499" y="1461092"/>
            <a:ext cx="519499" cy="519499"/>
          </a:xfrm>
          <a:custGeom>
            <a:avLst/>
            <a:gdLst/>
            <a:ahLst/>
            <a:cxnLst/>
            <a:rect l="l" t="t" r="r" b="b"/>
            <a:pathLst>
              <a:path w="519499" h="519499">
                <a:moveTo>
                  <a:pt x="259750" y="0"/>
                </a:moveTo>
                <a:lnTo>
                  <a:pt x="259750" y="0"/>
                </a:lnTo>
                <a:cubicBezTo>
                  <a:pt x="403109" y="0"/>
                  <a:pt x="519499" y="116390"/>
                  <a:pt x="519499" y="259750"/>
                </a:cubicBezTo>
                <a:lnTo>
                  <a:pt x="519499" y="259750"/>
                </a:lnTo>
                <a:cubicBezTo>
                  <a:pt x="519499" y="403109"/>
                  <a:pt x="403109" y="519499"/>
                  <a:pt x="259750" y="519499"/>
                </a:cubicBezTo>
                <a:lnTo>
                  <a:pt x="259750" y="519499"/>
                </a:lnTo>
                <a:cubicBezTo>
                  <a:pt x="116390" y="519499"/>
                  <a:pt x="0" y="403109"/>
                  <a:pt x="0" y="259750"/>
                </a:cubicBezTo>
                <a:lnTo>
                  <a:pt x="0" y="259750"/>
                </a:lnTo>
                <a:cubicBezTo>
                  <a:pt x="0" y="116390"/>
                  <a:pt x="116390" y="0"/>
                  <a:pt x="25975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659521" y="1599084"/>
            <a:ext cx="243515" cy="243515"/>
          </a:xfrm>
          <a:custGeom>
            <a:avLst/>
            <a:gdLst/>
            <a:ahLst/>
            <a:cxnLst/>
            <a:rect l="l" t="t" r="r" b="b"/>
            <a:pathLst>
              <a:path w="243515" h="243515">
                <a:moveTo>
                  <a:pt x="121758" y="243515"/>
                </a:moveTo>
                <a:cubicBezTo>
                  <a:pt x="188958" y="243515"/>
                  <a:pt x="243515" y="188958"/>
                  <a:pt x="243515" y="121758"/>
                </a:cubicBezTo>
                <a:cubicBezTo>
                  <a:pt x="243515" y="54558"/>
                  <a:pt x="188958" y="0"/>
                  <a:pt x="121758" y="0"/>
                </a:cubicBezTo>
                <a:cubicBezTo>
                  <a:pt x="54558" y="0"/>
                  <a:pt x="0" y="54558"/>
                  <a:pt x="0" y="121758"/>
                </a:cubicBezTo>
                <a:cubicBezTo>
                  <a:pt x="0" y="188958"/>
                  <a:pt x="54558" y="243515"/>
                  <a:pt x="121758" y="243515"/>
                </a:cubicBezTo>
                <a:close/>
                <a:moveTo>
                  <a:pt x="121758" y="83708"/>
                </a:moveTo>
                <a:cubicBezTo>
                  <a:pt x="113339" y="83708"/>
                  <a:pt x="106538" y="90510"/>
                  <a:pt x="106538" y="98928"/>
                </a:cubicBezTo>
                <a:cubicBezTo>
                  <a:pt x="106538" y="105254"/>
                  <a:pt x="101449" y="110343"/>
                  <a:pt x="95123" y="110343"/>
                </a:cubicBezTo>
                <a:cubicBezTo>
                  <a:pt x="88797" y="110343"/>
                  <a:pt x="83708" y="105254"/>
                  <a:pt x="83708" y="98928"/>
                </a:cubicBezTo>
                <a:cubicBezTo>
                  <a:pt x="83708" y="77906"/>
                  <a:pt x="100735" y="60879"/>
                  <a:pt x="121758" y="60879"/>
                </a:cubicBezTo>
                <a:cubicBezTo>
                  <a:pt x="142780" y="60879"/>
                  <a:pt x="159807" y="77906"/>
                  <a:pt x="159807" y="98928"/>
                </a:cubicBezTo>
                <a:cubicBezTo>
                  <a:pt x="159807" y="121377"/>
                  <a:pt x="142685" y="130889"/>
                  <a:pt x="133172" y="134361"/>
                </a:cubicBezTo>
                <a:lnTo>
                  <a:pt x="133172" y="136169"/>
                </a:lnTo>
                <a:cubicBezTo>
                  <a:pt x="133172" y="142495"/>
                  <a:pt x="128083" y="147584"/>
                  <a:pt x="121758" y="147584"/>
                </a:cubicBezTo>
                <a:cubicBezTo>
                  <a:pt x="115432" y="147584"/>
                  <a:pt x="110343" y="142495"/>
                  <a:pt x="110343" y="136169"/>
                </a:cubicBezTo>
                <a:lnTo>
                  <a:pt x="110343" y="132316"/>
                </a:lnTo>
                <a:cubicBezTo>
                  <a:pt x="110343" y="122566"/>
                  <a:pt x="117382" y="115575"/>
                  <a:pt x="124659" y="113197"/>
                </a:cubicBezTo>
                <a:cubicBezTo>
                  <a:pt x="127703" y="112198"/>
                  <a:pt x="130937" y="110581"/>
                  <a:pt x="133315" y="108298"/>
                </a:cubicBezTo>
                <a:cubicBezTo>
                  <a:pt x="135360" y="106300"/>
                  <a:pt x="136977" y="103542"/>
                  <a:pt x="136977" y="98976"/>
                </a:cubicBezTo>
                <a:cubicBezTo>
                  <a:pt x="136977" y="90557"/>
                  <a:pt x="130176" y="83756"/>
                  <a:pt x="121758" y="83756"/>
                </a:cubicBezTo>
                <a:close/>
                <a:moveTo>
                  <a:pt x="106538" y="175027"/>
                </a:moveTo>
                <a:cubicBezTo>
                  <a:pt x="106538" y="166627"/>
                  <a:pt x="113358" y="159807"/>
                  <a:pt x="121758" y="159807"/>
                </a:cubicBezTo>
                <a:cubicBezTo>
                  <a:pt x="130158" y="159807"/>
                  <a:pt x="136977" y="166627"/>
                  <a:pt x="136977" y="175027"/>
                </a:cubicBezTo>
                <a:cubicBezTo>
                  <a:pt x="136977" y="183427"/>
                  <a:pt x="130158" y="190246"/>
                  <a:pt x="121758" y="190246"/>
                </a:cubicBezTo>
                <a:cubicBezTo>
                  <a:pt x="113358" y="190246"/>
                  <a:pt x="106538" y="183427"/>
                  <a:pt x="106538" y="175027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7"/>
          <p:cNvSpPr/>
          <p:nvPr/>
        </p:nvSpPr>
        <p:spPr>
          <a:xfrm>
            <a:off x="1168874" y="1461092"/>
            <a:ext cx="10633502" cy="259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34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is Chilling Injury?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68874" y="1818248"/>
            <a:ext cx="10609150" cy="478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Chilling injury occurs when </a:t>
            </a:r>
            <a:r>
              <a:rPr lang="en-US" sz="115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microbial cells are damaged</a:t>
            </a:r>
            <a:r>
              <a:rPr lang="en-US" sz="115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as they are cooled from ambient temperatures to chilling temperatures. This phenomenon affects cell viability and can lead to cell death.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24687" y="2601555"/>
            <a:ext cx="5690141" cy="4058589"/>
          </a:xfrm>
          <a:custGeom>
            <a:avLst/>
            <a:gdLst/>
            <a:ahLst/>
            <a:cxnLst/>
            <a:rect l="l" t="t" r="r" b="b"/>
            <a:pathLst>
              <a:path w="5690141" h="4058589">
                <a:moveTo>
                  <a:pt x="32469" y="0"/>
                </a:moveTo>
                <a:lnTo>
                  <a:pt x="5657672" y="0"/>
                </a:lnTo>
                <a:cubicBezTo>
                  <a:pt x="5675604" y="0"/>
                  <a:pt x="5690141" y="14537"/>
                  <a:pt x="5690141" y="32469"/>
                </a:cubicBezTo>
                <a:lnTo>
                  <a:pt x="5690141" y="3961182"/>
                </a:lnTo>
                <a:cubicBezTo>
                  <a:pt x="5690141" y="4014978"/>
                  <a:pt x="5646531" y="4058589"/>
                  <a:pt x="5592735" y="4058589"/>
                </a:cubicBezTo>
                <a:lnTo>
                  <a:pt x="97406" y="4058589"/>
                </a:lnTo>
                <a:cubicBezTo>
                  <a:pt x="43610" y="4058589"/>
                  <a:pt x="0" y="4014978"/>
                  <a:pt x="0" y="3961182"/>
                </a:cubicBezTo>
                <a:lnTo>
                  <a:pt x="0" y="32469"/>
                </a:lnTo>
                <a:cubicBezTo>
                  <a:pt x="0" y="14549"/>
                  <a:pt x="14549" y="0"/>
                  <a:pt x="3246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21758" dist="81172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2" name="Shape 10"/>
          <p:cNvSpPr/>
          <p:nvPr/>
        </p:nvSpPr>
        <p:spPr>
          <a:xfrm>
            <a:off x="324687" y="2601555"/>
            <a:ext cx="5690141" cy="32469"/>
          </a:xfrm>
          <a:custGeom>
            <a:avLst/>
            <a:gdLst/>
            <a:ahLst/>
            <a:cxnLst/>
            <a:rect l="l" t="t" r="r" b="b"/>
            <a:pathLst>
              <a:path w="5690141" h="32469">
                <a:moveTo>
                  <a:pt x="32469" y="0"/>
                </a:moveTo>
                <a:lnTo>
                  <a:pt x="5657672" y="0"/>
                </a:lnTo>
                <a:cubicBezTo>
                  <a:pt x="5675604" y="0"/>
                  <a:pt x="5690141" y="14537"/>
                  <a:pt x="5690141" y="32469"/>
                </a:cubicBezTo>
                <a:lnTo>
                  <a:pt x="5690141" y="32469"/>
                </a:lnTo>
                <a:lnTo>
                  <a:pt x="0" y="32469"/>
                </a:lnTo>
                <a:lnTo>
                  <a:pt x="0" y="32469"/>
                </a:lnTo>
                <a:cubicBezTo>
                  <a:pt x="0" y="14549"/>
                  <a:pt x="14549" y="0"/>
                  <a:pt x="32469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Shape 11"/>
          <p:cNvSpPr/>
          <p:nvPr/>
        </p:nvSpPr>
        <p:spPr>
          <a:xfrm>
            <a:off x="487031" y="2780133"/>
            <a:ext cx="454562" cy="454562"/>
          </a:xfrm>
          <a:custGeom>
            <a:avLst/>
            <a:gdLst/>
            <a:ahLst/>
            <a:cxnLst/>
            <a:rect l="l" t="t" r="r" b="b"/>
            <a:pathLst>
              <a:path w="454562" h="454562">
                <a:moveTo>
                  <a:pt x="227281" y="0"/>
                </a:moveTo>
                <a:lnTo>
                  <a:pt x="227281" y="0"/>
                </a:lnTo>
                <a:cubicBezTo>
                  <a:pt x="352721" y="0"/>
                  <a:pt x="454562" y="101841"/>
                  <a:pt x="454562" y="227281"/>
                </a:cubicBezTo>
                <a:lnTo>
                  <a:pt x="454562" y="227281"/>
                </a:lnTo>
                <a:cubicBezTo>
                  <a:pt x="454562" y="352721"/>
                  <a:pt x="352721" y="454562"/>
                  <a:pt x="227281" y="454562"/>
                </a:cubicBezTo>
                <a:lnTo>
                  <a:pt x="227281" y="454562"/>
                </a:lnTo>
                <a:cubicBezTo>
                  <a:pt x="101841" y="454562"/>
                  <a:pt x="0" y="352721"/>
                  <a:pt x="0" y="227281"/>
                </a:cubicBezTo>
                <a:lnTo>
                  <a:pt x="0" y="227281"/>
                </a:lnTo>
                <a:cubicBezTo>
                  <a:pt x="0" y="101841"/>
                  <a:pt x="101841" y="0"/>
                  <a:pt x="227281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4" name="Text 12"/>
          <p:cNvSpPr/>
          <p:nvPr/>
        </p:nvSpPr>
        <p:spPr>
          <a:xfrm>
            <a:off x="438328" y="2780133"/>
            <a:ext cx="551968" cy="4545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3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38999" y="2877539"/>
            <a:ext cx="1071467" cy="259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34" b="1" dirty="0">
                <a:solidFill>
                  <a:srgbClr val="0EA5E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Cold Shock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87031" y="3364570"/>
            <a:ext cx="5430391" cy="194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3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Direct Chilling Injury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87031" y="3656788"/>
            <a:ext cx="5365454" cy="649374"/>
          </a:xfrm>
          <a:custGeom>
            <a:avLst/>
            <a:gdLst/>
            <a:ahLst/>
            <a:cxnLst/>
            <a:rect l="l" t="t" r="r" b="b"/>
            <a:pathLst>
              <a:path w="5365454" h="649374">
                <a:moveTo>
                  <a:pt x="64937" y="0"/>
                </a:moveTo>
                <a:lnTo>
                  <a:pt x="5300517" y="0"/>
                </a:lnTo>
                <a:cubicBezTo>
                  <a:pt x="5336381" y="0"/>
                  <a:pt x="5365454" y="29073"/>
                  <a:pt x="5365454" y="64937"/>
                </a:cubicBezTo>
                <a:lnTo>
                  <a:pt x="5365454" y="584437"/>
                </a:lnTo>
                <a:cubicBezTo>
                  <a:pt x="5365454" y="620301"/>
                  <a:pt x="5336381" y="649374"/>
                  <a:pt x="5300517" y="649374"/>
                </a:cubicBezTo>
                <a:lnTo>
                  <a:pt x="64937" y="649374"/>
                </a:lnTo>
                <a:cubicBezTo>
                  <a:pt x="29073" y="649374"/>
                  <a:pt x="0" y="620301"/>
                  <a:pt x="0" y="584437"/>
                </a:cubicBezTo>
                <a:lnTo>
                  <a:pt x="0" y="64937"/>
                </a:lnTo>
                <a:cubicBezTo>
                  <a:pt x="0" y="29097"/>
                  <a:pt x="29097" y="0"/>
                  <a:pt x="64937" y="0"/>
                </a:cubicBezTo>
                <a:close/>
              </a:path>
            </a:pathLst>
          </a:custGeom>
          <a:solidFill>
            <a:srgbClr val="0EA5E9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8" name="Text 16"/>
          <p:cNvSpPr/>
          <p:nvPr/>
        </p:nvSpPr>
        <p:spPr>
          <a:xfrm>
            <a:off x="584437" y="3754194"/>
            <a:ext cx="5243696" cy="227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When It Occurs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84437" y="4013944"/>
            <a:ext cx="5235579" cy="194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During the </a:t>
            </a:r>
            <a:r>
              <a:rPr lang="en-US" sz="1023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cooling process</a:t>
            </a: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from ambient to chill temperature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87031" y="4403569"/>
            <a:ext cx="5365454" cy="649374"/>
          </a:xfrm>
          <a:custGeom>
            <a:avLst/>
            <a:gdLst/>
            <a:ahLst/>
            <a:cxnLst/>
            <a:rect l="l" t="t" r="r" b="b"/>
            <a:pathLst>
              <a:path w="5365454" h="649374">
                <a:moveTo>
                  <a:pt x="64937" y="0"/>
                </a:moveTo>
                <a:lnTo>
                  <a:pt x="5300517" y="0"/>
                </a:lnTo>
                <a:cubicBezTo>
                  <a:pt x="5336381" y="0"/>
                  <a:pt x="5365454" y="29073"/>
                  <a:pt x="5365454" y="64937"/>
                </a:cubicBezTo>
                <a:lnTo>
                  <a:pt x="5365454" y="584437"/>
                </a:lnTo>
                <a:cubicBezTo>
                  <a:pt x="5365454" y="620301"/>
                  <a:pt x="5336381" y="649374"/>
                  <a:pt x="5300517" y="649374"/>
                </a:cubicBezTo>
                <a:lnTo>
                  <a:pt x="64937" y="649374"/>
                </a:lnTo>
                <a:cubicBezTo>
                  <a:pt x="29073" y="649374"/>
                  <a:pt x="0" y="620301"/>
                  <a:pt x="0" y="584437"/>
                </a:cubicBezTo>
                <a:lnTo>
                  <a:pt x="0" y="64937"/>
                </a:lnTo>
                <a:cubicBezTo>
                  <a:pt x="0" y="29097"/>
                  <a:pt x="29097" y="0"/>
                  <a:pt x="64937" y="0"/>
                </a:cubicBezTo>
                <a:close/>
              </a:path>
            </a:pathLst>
          </a:custGeom>
          <a:solidFill>
            <a:srgbClr val="0EA5E9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19"/>
          <p:cNvSpPr/>
          <p:nvPr/>
        </p:nvSpPr>
        <p:spPr>
          <a:xfrm>
            <a:off x="584437" y="4500975"/>
            <a:ext cx="5243696" cy="227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Injury Level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84437" y="4760724"/>
            <a:ext cx="5235579" cy="194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Depends on </a:t>
            </a:r>
            <a:r>
              <a:rPr lang="en-US" sz="1023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cooling rate</a:t>
            </a: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—slower cooling causes MORE damage than fast cooling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87031" y="5150349"/>
            <a:ext cx="5365454" cy="844186"/>
          </a:xfrm>
          <a:custGeom>
            <a:avLst/>
            <a:gdLst/>
            <a:ahLst/>
            <a:cxnLst/>
            <a:rect l="l" t="t" r="r" b="b"/>
            <a:pathLst>
              <a:path w="5365454" h="844186">
                <a:moveTo>
                  <a:pt x="64935" y="0"/>
                </a:moveTo>
                <a:lnTo>
                  <a:pt x="5300519" y="0"/>
                </a:lnTo>
                <a:cubicBezTo>
                  <a:pt x="5336382" y="0"/>
                  <a:pt x="5365454" y="29072"/>
                  <a:pt x="5365454" y="64935"/>
                </a:cubicBezTo>
                <a:lnTo>
                  <a:pt x="5365454" y="779252"/>
                </a:lnTo>
                <a:cubicBezTo>
                  <a:pt x="5365454" y="815114"/>
                  <a:pt x="5336382" y="844186"/>
                  <a:pt x="5300519" y="844186"/>
                </a:cubicBezTo>
                <a:lnTo>
                  <a:pt x="64935" y="844186"/>
                </a:lnTo>
                <a:cubicBezTo>
                  <a:pt x="29096" y="844186"/>
                  <a:pt x="0" y="815090"/>
                  <a:pt x="0" y="779252"/>
                </a:cubicBezTo>
                <a:lnTo>
                  <a:pt x="0" y="64935"/>
                </a:lnTo>
                <a:cubicBezTo>
                  <a:pt x="0" y="29072"/>
                  <a:pt x="29072" y="0"/>
                  <a:pt x="64935" y="0"/>
                </a:cubicBezTo>
                <a:close/>
              </a:path>
            </a:pathLst>
          </a:custGeom>
          <a:solidFill>
            <a:srgbClr val="0EA5E9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4" name="Text 22"/>
          <p:cNvSpPr/>
          <p:nvPr/>
        </p:nvSpPr>
        <p:spPr>
          <a:xfrm>
            <a:off x="584437" y="5247755"/>
            <a:ext cx="5243696" cy="227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Mechanism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84437" y="5507505"/>
            <a:ext cx="5235579" cy="389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Changes in </a:t>
            </a:r>
            <a:r>
              <a:rPr lang="en-US" sz="1023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cell membrane structure</a:t>
            </a: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cause leakage of important metabolites (amino acids, ATP)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91089" y="6096000"/>
            <a:ext cx="5357337" cy="397742"/>
          </a:xfrm>
          <a:custGeom>
            <a:avLst/>
            <a:gdLst/>
            <a:ahLst/>
            <a:cxnLst/>
            <a:rect l="l" t="t" r="r" b="b"/>
            <a:pathLst>
              <a:path w="5357337" h="397742">
                <a:moveTo>
                  <a:pt x="64939" y="0"/>
                </a:moveTo>
                <a:lnTo>
                  <a:pt x="5292398" y="0"/>
                </a:lnTo>
                <a:cubicBezTo>
                  <a:pt x="5328263" y="0"/>
                  <a:pt x="5357337" y="29074"/>
                  <a:pt x="5357337" y="64939"/>
                </a:cubicBezTo>
                <a:lnTo>
                  <a:pt x="5357337" y="332802"/>
                </a:lnTo>
                <a:cubicBezTo>
                  <a:pt x="5357337" y="368667"/>
                  <a:pt x="5328263" y="397742"/>
                  <a:pt x="5292398" y="397742"/>
                </a:cubicBezTo>
                <a:lnTo>
                  <a:pt x="64939" y="397742"/>
                </a:lnTo>
                <a:cubicBezTo>
                  <a:pt x="29074" y="397742"/>
                  <a:pt x="0" y="368667"/>
                  <a:pt x="0" y="332802"/>
                </a:cubicBezTo>
                <a:lnTo>
                  <a:pt x="0" y="64939"/>
                </a:lnTo>
                <a:cubicBezTo>
                  <a:pt x="0" y="29074"/>
                  <a:pt x="29074" y="0"/>
                  <a:pt x="64939" y="0"/>
                </a:cubicBezTo>
                <a:close/>
              </a:path>
            </a:pathLst>
          </a:custGeom>
          <a:solidFill>
            <a:srgbClr val="0EA5E9">
              <a:alpha val="10196"/>
            </a:srgbClr>
          </a:solidFill>
          <a:ln w="12700">
            <a:solidFill>
              <a:srgbClr val="0EA5E9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27" name="Shape 25"/>
          <p:cNvSpPr/>
          <p:nvPr/>
        </p:nvSpPr>
        <p:spPr>
          <a:xfrm>
            <a:off x="600671" y="6225875"/>
            <a:ext cx="146109" cy="129875"/>
          </a:xfrm>
          <a:custGeom>
            <a:avLst/>
            <a:gdLst/>
            <a:ahLst/>
            <a:cxnLst/>
            <a:rect l="l" t="t" r="r" b="b"/>
            <a:pathLst>
              <a:path w="146109" h="129875">
                <a:moveTo>
                  <a:pt x="103494" y="4059"/>
                </a:moveTo>
                <a:cubicBezTo>
                  <a:pt x="103494" y="685"/>
                  <a:pt x="100780" y="-2029"/>
                  <a:pt x="97406" y="-2029"/>
                </a:cubicBezTo>
                <a:cubicBezTo>
                  <a:pt x="94032" y="-2029"/>
                  <a:pt x="91318" y="685"/>
                  <a:pt x="91318" y="4059"/>
                </a:cubicBezTo>
                <a:lnTo>
                  <a:pt x="91318" y="9994"/>
                </a:lnTo>
                <a:cubicBezTo>
                  <a:pt x="87792" y="11339"/>
                  <a:pt x="84495" y="13419"/>
                  <a:pt x="81628" y="16209"/>
                </a:cubicBezTo>
                <a:lnTo>
                  <a:pt x="77367" y="11922"/>
                </a:lnTo>
                <a:cubicBezTo>
                  <a:pt x="74982" y="9538"/>
                  <a:pt x="71127" y="9538"/>
                  <a:pt x="68768" y="11922"/>
                </a:cubicBezTo>
                <a:cubicBezTo>
                  <a:pt x="66409" y="14307"/>
                  <a:pt x="66383" y="18162"/>
                  <a:pt x="68768" y="20521"/>
                </a:cubicBezTo>
                <a:lnTo>
                  <a:pt x="73029" y="24783"/>
                </a:lnTo>
                <a:lnTo>
                  <a:pt x="65394" y="32418"/>
                </a:lnTo>
                <a:lnTo>
                  <a:pt x="61132" y="28156"/>
                </a:lnTo>
                <a:cubicBezTo>
                  <a:pt x="58748" y="25772"/>
                  <a:pt x="54892" y="25772"/>
                  <a:pt x="52533" y="28156"/>
                </a:cubicBezTo>
                <a:cubicBezTo>
                  <a:pt x="50174" y="30541"/>
                  <a:pt x="50149" y="34397"/>
                  <a:pt x="52533" y="36756"/>
                </a:cubicBezTo>
                <a:lnTo>
                  <a:pt x="56795" y="41017"/>
                </a:lnTo>
                <a:cubicBezTo>
                  <a:pt x="54258" y="43554"/>
                  <a:pt x="51722" y="46090"/>
                  <a:pt x="49160" y="48652"/>
                </a:cubicBezTo>
                <a:lnTo>
                  <a:pt x="44898" y="44391"/>
                </a:lnTo>
                <a:cubicBezTo>
                  <a:pt x="42514" y="42006"/>
                  <a:pt x="38658" y="42006"/>
                  <a:pt x="36299" y="44391"/>
                </a:cubicBezTo>
                <a:cubicBezTo>
                  <a:pt x="33940" y="46775"/>
                  <a:pt x="33915" y="50631"/>
                  <a:pt x="36299" y="52990"/>
                </a:cubicBezTo>
                <a:lnTo>
                  <a:pt x="40561" y="57251"/>
                </a:lnTo>
                <a:lnTo>
                  <a:pt x="32925" y="64887"/>
                </a:lnTo>
                <a:lnTo>
                  <a:pt x="28664" y="60625"/>
                </a:lnTo>
                <a:cubicBezTo>
                  <a:pt x="26279" y="58241"/>
                  <a:pt x="22424" y="58241"/>
                  <a:pt x="20065" y="60625"/>
                </a:cubicBezTo>
                <a:cubicBezTo>
                  <a:pt x="17706" y="63010"/>
                  <a:pt x="17680" y="66865"/>
                  <a:pt x="20065" y="69224"/>
                </a:cubicBezTo>
                <a:lnTo>
                  <a:pt x="24326" y="73486"/>
                </a:lnTo>
                <a:cubicBezTo>
                  <a:pt x="21536" y="76352"/>
                  <a:pt x="19456" y="79650"/>
                  <a:pt x="18111" y="83176"/>
                </a:cubicBezTo>
                <a:lnTo>
                  <a:pt x="12176" y="83201"/>
                </a:lnTo>
                <a:cubicBezTo>
                  <a:pt x="8802" y="83201"/>
                  <a:pt x="6088" y="85915"/>
                  <a:pt x="6088" y="89289"/>
                </a:cubicBezTo>
                <a:cubicBezTo>
                  <a:pt x="6088" y="92663"/>
                  <a:pt x="8802" y="95377"/>
                  <a:pt x="12176" y="95377"/>
                </a:cubicBezTo>
                <a:lnTo>
                  <a:pt x="16310" y="95377"/>
                </a:lnTo>
                <a:cubicBezTo>
                  <a:pt x="16640" y="100019"/>
                  <a:pt x="18111" y="104610"/>
                  <a:pt x="20724" y="108669"/>
                </a:cubicBezTo>
                <a:lnTo>
                  <a:pt x="18010" y="111358"/>
                </a:lnTo>
                <a:cubicBezTo>
                  <a:pt x="15626" y="113742"/>
                  <a:pt x="15626" y="117598"/>
                  <a:pt x="18010" y="119957"/>
                </a:cubicBezTo>
                <a:cubicBezTo>
                  <a:pt x="20394" y="122316"/>
                  <a:pt x="24250" y="122341"/>
                  <a:pt x="26609" y="119957"/>
                </a:cubicBezTo>
                <a:lnTo>
                  <a:pt x="29298" y="117268"/>
                </a:lnTo>
                <a:cubicBezTo>
                  <a:pt x="33357" y="119881"/>
                  <a:pt x="37948" y="121352"/>
                  <a:pt x="42590" y="121682"/>
                </a:cubicBezTo>
                <a:lnTo>
                  <a:pt x="42590" y="125816"/>
                </a:lnTo>
                <a:cubicBezTo>
                  <a:pt x="42590" y="129190"/>
                  <a:pt x="45304" y="131904"/>
                  <a:pt x="48678" y="131904"/>
                </a:cubicBezTo>
                <a:cubicBezTo>
                  <a:pt x="52051" y="131904"/>
                  <a:pt x="54766" y="129190"/>
                  <a:pt x="54766" y="125816"/>
                </a:cubicBezTo>
                <a:lnTo>
                  <a:pt x="54766" y="119881"/>
                </a:lnTo>
                <a:cubicBezTo>
                  <a:pt x="58291" y="118536"/>
                  <a:pt x="61589" y="116456"/>
                  <a:pt x="64455" y="113666"/>
                </a:cubicBezTo>
                <a:lnTo>
                  <a:pt x="68742" y="117953"/>
                </a:lnTo>
                <a:cubicBezTo>
                  <a:pt x="71127" y="120337"/>
                  <a:pt x="74982" y="120337"/>
                  <a:pt x="77341" y="117953"/>
                </a:cubicBezTo>
                <a:cubicBezTo>
                  <a:pt x="79701" y="115568"/>
                  <a:pt x="79726" y="111713"/>
                  <a:pt x="77341" y="109354"/>
                </a:cubicBezTo>
                <a:lnTo>
                  <a:pt x="73080" y="105092"/>
                </a:lnTo>
                <a:lnTo>
                  <a:pt x="80715" y="97457"/>
                </a:lnTo>
                <a:lnTo>
                  <a:pt x="84977" y="101718"/>
                </a:lnTo>
                <a:cubicBezTo>
                  <a:pt x="87361" y="104103"/>
                  <a:pt x="91217" y="104103"/>
                  <a:pt x="93576" y="101718"/>
                </a:cubicBezTo>
                <a:cubicBezTo>
                  <a:pt x="95935" y="99334"/>
                  <a:pt x="95960" y="95478"/>
                  <a:pt x="93576" y="93119"/>
                </a:cubicBezTo>
                <a:lnTo>
                  <a:pt x="89314" y="88858"/>
                </a:lnTo>
                <a:cubicBezTo>
                  <a:pt x="91851" y="86321"/>
                  <a:pt x="94388" y="83784"/>
                  <a:pt x="96950" y="81223"/>
                </a:cubicBezTo>
                <a:lnTo>
                  <a:pt x="101211" y="85484"/>
                </a:lnTo>
                <a:cubicBezTo>
                  <a:pt x="103595" y="87868"/>
                  <a:pt x="107451" y="87868"/>
                  <a:pt x="109810" y="85484"/>
                </a:cubicBezTo>
                <a:cubicBezTo>
                  <a:pt x="112169" y="83100"/>
                  <a:pt x="112195" y="79244"/>
                  <a:pt x="109810" y="76885"/>
                </a:cubicBezTo>
                <a:lnTo>
                  <a:pt x="105549" y="72623"/>
                </a:lnTo>
                <a:lnTo>
                  <a:pt x="113184" y="64988"/>
                </a:lnTo>
                <a:lnTo>
                  <a:pt x="117445" y="69250"/>
                </a:lnTo>
                <a:cubicBezTo>
                  <a:pt x="119830" y="71634"/>
                  <a:pt x="123685" y="71634"/>
                  <a:pt x="126045" y="69250"/>
                </a:cubicBezTo>
                <a:cubicBezTo>
                  <a:pt x="128404" y="66865"/>
                  <a:pt x="128429" y="63010"/>
                  <a:pt x="126045" y="60651"/>
                </a:cubicBezTo>
                <a:lnTo>
                  <a:pt x="121783" y="56389"/>
                </a:lnTo>
                <a:cubicBezTo>
                  <a:pt x="124573" y="53523"/>
                  <a:pt x="126653" y="50225"/>
                  <a:pt x="127998" y="46699"/>
                </a:cubicBezTo>
                <a:lnTo>
                  <a:pt x="133933" y="46699"/>
                </a:lnTo>
                <a:cubicBezTo>
                  <a:pt x="137307" y="46699"/>
                  <a:pt x="140021" y="43985"/>
                  <a:pt x="140021" y="40611"/>
                </a:cubicBezTo>
                <a:cubicBezTo>
                  <a:pt x="140021" y="37238"/>
                  <a:pt x="137307" y="34523"/>
                  <a:pt x="133933" y="34523"/>
                </a:cubicBezTo>
                <a:lnTo>
                  <a:pt x="129799" y="34523"/>
                </a:lnTo>
                <a:cubicBezTo>
                  <a:pt x="129469" y="29881"/>
                  <a:pt x="127998" y="25290"/>
                  <a:pt x="125385" y="21231"/>
                </a:cubicBezTo>
                <a:lnTo>
                  <a:pt x="128099" y="18517"/>
                </a:lnTo>
                <a:cubicBezTo>
                  <a:pt x="130484" y="16133"/>
                  <a:pt x="130484" y="12277"/>
                  <a:pt x="128099" y="9918"/>
                </a:cubicBezTo>
                <a:cubicBezTo>
                  <a:pt x="125715" y="7559"/>
                  <a:pt x="121859" y="7534"/>
                  <a:pt x="119500" y="9918"/>
                </a:cubicBezTo>
                <a:lnTo>
                  <a:pt x="116786" y="12607"/>
                </a:lnTo>
                <a:cubicBezTo>
                  <a:pt x="112727" y="9994"/>
                  <a:pt x="108136" y="8523"/>
                  <a:pt x="103494" y="8193"/>
                </a:cubicBezTo>
                <a:lnTo>
                  <a:pt x="103494" y="4059"/>
                </a:lnTo>
                <a:close/>
                <a:moveTo>
                  <a:pt x="40586" y="89289"/>
                </a:moveTo>
                <a:cubicBezTo>
                  <a:pt x="40586" y="84809"/>
                  <a:pt x="44223" y="81172"/>
                  <a:pt x="48703" y="81172"/>
                </a:cubicBezTo>
                <a:cubicBezTo>
                  <a:pt x="53183" y="81172"/>
                  <a:pt x="56820" y="84809"/>
                  <a:pt x="56820" y="89289"/>
                </a:cubicBezTo>
                <a:cubicBezTo>
                  <a:pt x="56820" y="93769"/>
                  <a:pt x="53183" y="97406"/>
                  <a:pt x="48703" y="97406"/>
                </a:cubicBezTo>
                <a:cubicBezTo>
                  <a:pt x="44223" y="97406"/>
                  <a:pt x="40586" y="93769"/>
                  <a:pt x="40586" y="89289"/>
                </a:cubicBezTo>
                <a:close/>
                <a:moveTo>
                  <a:pt x="68996" y="60879"/>
                </a:moveTo>
                <a:cubicBezTo>
                  <a:pt x="73476" y="60879"/>
                  <a:pt x="77113" y="64516"/>
                  <a:pt x="77113" y="68996"/>
                </a:cubicBezTo>
                <a:cubicBezTo>
                  <a:pt x="77113" y="73476"/>
                  <a:pt x="73476" y="77113"/>
                  <a:pt x="68996" y="77113"/>
                </a:cubicBezTo>
                <a:cubicBezTo>
                  <a:pt x="64516" y="77113"/>
                  <a:pt x="60879" y="73476"/>
                  <a:pt x="60879" y="68996"/>
                </a:cubicBezTo>
                <a:cubicBezTo>
                  <a:pt x="60879" y="64516"/>
                  <a:pt x="64516" y="60879"/>
                  <a:pt x="68996" y="60879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8" name="Text 26"/>
          <p:cNvSpPr/>
          <p:nvPr/>
        </p:nvSpPr>
        <p:spPr>
          <a:xfrm>
            <a:off x="796402" y="6197465"/>
            <a:ext cx="5015497" cy="194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3" b="1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More susceptible:</a:t>
            </a:r>
            <a:r>
              <a:rPr lang="en-US" sz="1023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Actively growing cells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78060" y="2601555"/>
            <a:ext cx="5690141" cy="4058589"/>
          </a:xfrm>
          <a:custGeom>
            <a:avLst/>
            <a:gdLst/>
            <a:ahLst/>
            <a:cxnLst/>
            <a:rect l="l" t="t" r="r" b="b"/>
            <a:pathLst>
              <a:path w="5690141" h="4058589">
                <a:moveTo>
                  <a:pt x="32469" y="0"/>
                </a:moveTo>
                <a:lnTo>
                  <a:pt x="5657672" y="0"/>
                </a:lnTo>
                <a:cubicBezTo>
                  <a:pt x="5675604" y="0"/>
                  <a:pt x="5690141" y="14537"/>
                  <a:pt x="5690141" y="32469"/>
                </a:cubicBezTo>
                <a:lnTo>
                  <a:pt x="5690141" y="3961182"/>
                </a:lnTo>
                <a:cubicBezTo>
                  <a:pt x="5690141" y="4014978"/>
                  <a:pt x="5646531" y="4058589"/>
                  <a:pt x="5592735" y="4058589"/>
                </a:cubicBezTo>
                <a:lnTo>
                  <a:pt x="97406" y="4058589"/>
                </a:lnTo>
                <a:cubicBezTo>
                  <a:pt x="43610" y="4058589"/>
                  <a:pt x="0" y="4014978"/>
                  <a:pt x="0" y="3961182"/>
                </a:cubicBezTo>
                <a:lnTo>
                  <a:pt x="0" y="32469"/>
                </a:lnTo>
                <a:cubicBezTo>
                  <a:pt x="0" y="14549"/>
                  <a:pt x="14549" y="0"/>
                  <a:pt x="3246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21758" dist="81172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0" name="Shape 28"/>
          <p:cNvSpPr/>
          <p:nvPr/>
        </p:nvSpPr>
        <p:spPr>
          <a:xfrm>
            <a:off x="6178060" y="2601555"/>
            <a:ext cx="5690141" cy="32469"/>
          </a:xfrm>
          <a:custGeom>
            <a:avLst/>
            <a:gdLst/>
            <a:ahLst/>
            <a:cxnLst/>
            <a:rect l="l" t="t" r="r" b="b"/>
            <a:pathLst>
              <a:path w="5690141" h="32469">
                <a:moveTo>
                  <a:pt x="32469" y="0"/>
                </a:moveTo>
                <a:lnTo>
                  <a:pt x="5657672" y="0"/>
                </a:lnTo>
                <a:cubicBezTo>
                  <a:pt x="5675604" y="0"/>
                  <a:pt x="5690141" y="14537"/>
                  <a:pt x="5690141" y="32469"/>
                </a:cubicBezTo>
                <a:lnTo>
                  <a:pt x="5690141" y="32469"/>
                </a:lnTo>
                <a:lnTo>
                  <a:pt x="0" y="32469"/>
                </a:lnTo>
                <a:lnTo>
                  <a:pt x="0" y="32469"/>
                </a:lnTo>
                <a:cubicBezTo>
                  <a:pt x="0" y="14549"/>
                  <a:pt x="14549" y="0"/>
                  <a:pt x="32469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6340403" y="2780133"/>
            <a:ext cx="454562" cy="454562"/>
          </a:xfrm>
          <a:custGeom>
            <a:avLst/>
            <a:gdLst/>
            <a:ahLst/>
            <a:cxnLst/>
            <a:rect l="l" t="t" r="r" b="b"/>
            <a:pathLst>
              <a:path w="454562" h="454562">
                <a:moveTo>
                  <a:pt x="227281" y="0"/>
                </a:moveTo>
                <a:lnTo>
                  <a:pt x="227281" y="0"/>
                </a:lnTo>
                <a:cubicBezTo>
                  <a:pt x="352721" y="0"/>
                  <a:pt x="454562" y="101841"/>
                  <a:pt x="454562" y="227281"/>
                </a:cubicBezTo>
                <a:lnTo>
                  <a:pt x="454562" y="227281"/>
                </a:lnTo>
                <a:cubicBezTo>
                  <a:pt x="454562" y="352721"/>
                  <a:pt x="352721" y="454562"/>
                  <a:pt x="227281" y="454562"/>
                </a:cubicBezTo>
                <a:lnTo>
                  <a:pt x="227281" y="454562"/>
                </a:lnTo>
                <a:cubicBezTo>
                  <a:pt x="101841" y="454562"/>
                  <a:pt x="0" y="352721"/>
                  <a:pt x="0" y="227281"/>
                </a:cubicBezTo>
                <a:lnTo>
                  <a:pt x="0" y="227281"/>
                </a:lnTo>
                <a:cubicBezTo>
                  <a:pt x="0" y="101841"/>
                  <a:pt x="101841" y="0"/>
                  <a:pt x="227281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30"/>
          <p:cNvSpPr/>
          <p:nvPr/>
        </p:nvSpPr>
        <p:spPr>
          <a:xfrm>
            <a:off x="6291700" y="2780133"/>
            <a:ext cx="551968" cy="4545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3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892371" y="2877539"/>
            <a:ext cx="1948123" cy="259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34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Indirect Chilling Injury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340403" y="3364570"/>
            <a:ext cx="5430391" cy="194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3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From Prolonged Cold Storage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40403" y="3656788"/>
            <a:ext cx="5365454" cy="649374"/>
          </a:xfrm>
          <a:custGeom>
            <a:avLst/>
            <a:gdLst/>
            <a:ahLst/>
            <a:cxnLst/>
            <a:rect l="l" t="t" r="r" b="b"/>
            <a:pathLst>
              <a:path w="5365454" h="649374">
                <a:moveTo>
                  <a:pt x="64937" y="0"/>
                </a:moveTo>
                <a:lnTo>
                  <a:pt x="5300517" y="0"/>
                </a:lnTo>
                <a:cubicBezTo>
                  <a:pt x="5336381" y="0"/>
                  <a:pt x="5365454" y="29073"/>
                  <a:pt x="5365454" y="64937"/>
                </a:cubicBezTo>
                <a:lnTo>
                  <a:pt x="5365454" y="584437"/>
                </a:lnTo>
                <a:cubicBezTo>
                  <a:pt x="5365454" y="620301"/>
                  <a:pt x="5336381" y="649374"/>
                  <a:pt x="5300517" y="649374"/>
                </a:cubicBezTo>
                <a:lnTo>
                  <a:pt x="64937" y="649374"/>
                </a:lnTo>
                <a:cubicBezTo>
                  <a:pt x="29073" y="649374"/>
                  <a:pt x="0" y="620301"/>
                  <a:pt x="0" y="584437"/>
                </a:cubicBezTo>
                <a:lnTo>
                  <a:pt x="0" y="64937"/>
                </a:lnTo>
                <a:cubicBezTo>
                  <a:pt x="0" y="29097"/>
                  <a:pt x="29097" y="0"/>
                  <a:pt x="64937" y="0"/>
                </a:cubicBezTo>
                <a:close/>
              </a:path>
            </a:pathLst>
          </a:custGeom>
          <a:solidFill>
            <a:srgbClr val="F59E0B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Text 34"/>
          <p:cNvSpPr/>
          <p:nvPr/>
        </p:nvSpPr>
        <p:spPr>
          <a:xfrm>
            <a:off x="6437809" y="3754194"/>
            <a:ext cx="5243696" cy="227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When It Occurs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37809" y="4013944"/>
            <a:ext cx="5235579" cy="194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From </a:t>
            </a:r>
            <a:r>
              <a:rPr lang="en-US" sz="1023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holding food at chill temperatures</a:t>
            </a: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for extended periods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40403" y="4403569"/>
            <a:ext cx="5365454" cy="649374"/>
          </a:xfrm>
          <a:custGeom>
            <a:avLst/>
            <a:gdLst/>
            <a:ahLst/>
            <a:cxnLst/>
            <a:rect l="l" t="t" r="r" b="b"/>
            <a:pathLst>
              <a:path w="5365454" h="649374">
                <a:moveTo>
                  <a:pt x="64937" y="0"/>
                </a:moveTo>
                <a:lnTo>
                  <a:pt x="5300517" y="0"/>
                </a:lnTo>
                <a:cubicBezTo>
                  <a:pt x="5336381" y="0"/>
                  <a:pt x="5365454" y="29073"/>
                  <a:pt x="5365454" y="64937"/>
                </a:cubicBezTo>
                <a:lnTo>
                  <a:pt x="5365454" y="584437"/>
                </a:lnTo>
                <a:cubicBezTo>
                  <a:pt x="5365454" y="620301"/>
                  <a:pt x="5336381" y="649374"/>
                  <a:pt x="5300517" y="649374"/>
                </a:cubicBezTo>
                <a:lnTo>
                  <a:pt x="64937" y="649374"/>
                </a:lnTo>
                <a:cubicBezTo>
                  <a:pt x="29073" y="649374"/>
                  <a:pt x="0" y="620301"/>
                  <a:pt x="0" y="584437"/>
                </a:cubicBezTo>
                <a:lnTo>
                  <a:pt x="0" y="64937"/>
                </a:lnTo>
                <a:cubicBezTo>
                  <a:pt x="0" y="29097"/>
                  <a:pt x="29097" y="0"/>
                  <a:pt x="64937" y="0"/>
                </a:cubicBezTo>
                <a:close/>
              </a:path>
            </a:pathLst>
          </a:custGeom>
          <a:solidFill>
            <a:srgbClr val="F59E0B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9" name="Text 37"/>
          <p:cNvSpPr/>
          <p:nvPr/>
        </p:nvSpPr>
        <p:spPr>
          <a:xfrm>
            <a:off x="6437809" y="4500975"/>
            <a:ext cx="5243696" cy="227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Independence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437809" y="4760724"/>
            <a:ext cx="5235579" cy="194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Damage is </a:t>
            </a:r>
            <a:r>
              <a:rPr lang="en-US" sz="1023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independent of cooling rate</a:t>
            </a: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—depends on storage duration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40403" y="5150349"/>
            <a:ext cx="5365454" cy="844186"/>
          </a:xfrm>
          <a:custGeom>
            <a:avLst/>
            <a:gdLst/>
            <a:ahLst/>
            <a:cxnLst/>
            <a:rect l="l" t="t" r="r" b="b"/>
            <a:pathLst>
              <a:path w="5365454" h="844186">
                <a:moveTo>
                  <a:pt x="64935" y="0"/>
                </a:moveTo>
                <a:lnTo>
                  <a:pt x="5300519" y="0"/>
                </a:lnTo>
                <a:cubicBezTo>
                  <a:pt x="5336382" y="0"/>
                  <a:pt x="5365454" y="29072"/>
                  <a:pt x="5365454" y="64935"/>
                </a:cubicBezTo>
                <a:lnTo>
                  <a:pt x="5365454" y="779252"/>
                </a:lnTo>
                <a:cubicBezTo>
                  <a:pt x="5365454" y="815114"/>
                  <a:pt x="5336382" y="844186"/>
                  <a:pt x="5300519" y="844186"/>
                </a:cubicBezTo>
                <a:lnTo>
                  <a:pt x="64935" y="844186"/>
                </a:lnTo>
                <a:cubicBezTo>
                  <a:pt x="29096" y="844186"/>
                  <a:pt x="0" y="815090"/>
                  <a:pt x="0" y="779252"/>
                </a:cubicBezTo>
                <a:lnTo>
                  <a:pt x="0" y="64935"/>
                </a:lnTo>
                <a:cubicBezTo>
                  <a:pt x="0" y="29072"/>
                  <a:pt x="29072" y="0"/>
                  <a:pt x="64935" y="0"/>
                </a:cubicBezTo>
                <a:close/>
              </a:path>
            </a:pathLst>
          </a:custGeom>
          <a:solidFill>
            <a:srgbClr val="F59E0B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2" name="Text 40"/>
          <p:cNvSpPr/>
          <p:nvPr/>
        </p:nvSpPr>
        <p:spPr>
          <a:xfrm>
            <a:off x="6437809" y="5247755"/>
            <a:ext cx="5243696" cy="227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0" b="1" dirty="0">
                <a:solidFill>
                  <a:srgbClr val="1E293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Mechanism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437809" y="5507505"/>
            <a:ext cx="5235579" cy="389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Lack of material exchange with environment leads to </a:t>
            </a:r>
            <a:r>
              <a:rPr lang="en-US" sz="1023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toxic metabolite accumulation</a:t>
            </a:r>
            <a:r>
              <a:rPr lang="en-US" sz="1023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ATP depletion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44462" y="6096000"/>
            <a:ext cx="5357337" cy="397742"/>
          </a:xfrm>
          <a:custGeom>
            <a:avLst/>
            <a:gdLst/>
            <a:ahLst/>
            <a:cxnLst/>
            <a:rect l="l" t="t" r="r" b="b"/>
            <a:pathLst>
              <a:path w="5357337" h="397742">
                <a:moveTo>
                  <a:pt x="64939" y="0"/>
                </a:moveTo>
                <a:lnTo>
                  <a:pt x="5292398" y="0"/>
                </a:lnTo>
                <a:cubicBezTo>
                  <a:pt x="5328263" y="0"/>
                  <a:pt x="5357337" y="29074"/>
                  <a:pt x="5357337" y="64939"/>
                </a:cubicBezTo>
                <a:lnTo>
                  <a:pt x="5357337" y="332802"/>
                </a:lnTo>
                <a:cubicBezTo>
                  <a:pt x="5357337" y="368667"/>
                  <a:pt x="5328263" y="397742"/>
                  <a:pt x="5292398" y="397742"/>
                </a:cubicBezTo>
                <a:lnTo>
                  <a:pt x="64939" y="397742"/>
                </a:lnTo>
                <a:cubicBezTo>
                  <a:pt x="29074" y="397742"/>
                  <a:pt x="0" y="368667"/>
                  <a:pt x="0" y="332802"/>
                </a:cubicBezTo>
                <a:lnTo>
                  <a:pt x="0" y="64939"/>
                </a:lnTo>
                <a:cubicBezTo>
                  <a:pt x="0" y="29074"/>
                  <a:pt x="29074" y="0"/>
                  <a:pt x="64939" y="0"/>
                </a:cubicBezTo>
                <a:close/>
              </a:path>
            </a:pathLst>
          </a:custGeom>
          <a:solidFill>
            <a:srgbClr val="F59E0B">
              <a:alpha val="10196"/>
            </a:srgbClr>
          </a:solidFill>
          <a:ln w="12700">
            <a:solidFill>
              <a:srgbClr val="F59E0B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IQ"/>
          </a:p>
        </p:txBody>
      </p:sp>
      <p:sp>
        <p:nvSpPr>
          <p:cNvPr id="45" name="Shape 43"/>
          <p:cNvSpPr/>
          <p:nvPr/>
        </p:nvSpPr>
        <p:spPr>
          <a:xfrm>
            <a:off x="6470278" y="6225875"/>
            <a:ext cx="113640" cy="129875"/>
          </a:xfrm>
          <a:custGeom>
            <a:avLst/>
            <a:gdLst/>
            <a:ahLst/>
            <a:cxnLst/>
            <a:rect l="l" t="t" r="r" b="b"/>
            <a:pathLst>
              <a:path w="113640" h="129875">
                <a:moveTo>
                  <a:pt x="97406" y="36527"/>
                </a:moveTo>
                <a:cubicBezTo>
                  <a:pt x="97406" y="16361"/>
                  <a:pt x="79244" y="0"/>
                  <a:pt x="56820" y="0"/>
                </a:cubicBezTo>
                <a:cubicBezTo>
                  <a:pt x="34397" y="0"/>
                  <a:pt x="16234" y="16361"/>
                  <a:pt x="16234" y="36527"/>
                </a:cubicBezTo>
                <a:cubicBezTo>
                  <a:pt x="16234" y="48475"/>
                  <a:pt x="22601" y="59078"/>
                  <a:pt x="32469" y="65749"/>
                </a:cubicBezTo>
                <a:lnTo>
                  <a:pt x="32469" y="73055"/>
                </a:lnTo>
                <a:cubicBezTo>
                  <a:pt x="32469" y="77544"/>
                  <a:pt x="36096" y="81172"/>
                  <a:pt x="40586" y="81172"/>
                </a:cubicBezTo>
                <a:lnTo>
                  <a:pt x="73055" y="81172"/>
                </a:lnTo>
                <a:cubicBezTo>
                  <a:pt x="77544" y="81172"/>
                  <a:pt x="81172" y="77544"/>
                  <a:pt x="81172" y="73055"/>
                </a:cubicBezTo>
                <a:lnTo>
                  <a:pt x="81172" y="65749"/>
                </a:lnTo>
                <a:cubicBezTo>
                  <a:pt x="91039" y="59078"/>
                  <a:pt x="97406" y="48475"/>
                  <a:pt x="97406" y="36527"/>
                </a:cubicBezTo>
                <a:close/>
                <a:moveTo>
                  <a:pt x="40586" y="32469"/>
                </a:moveTo>
                <a:cubicBezTo>
                  <a:pt x="45066" y="32469"/>
                  <a:pt x="48703" y="36106"/>
                  <a:pt x="48703" y="40586"/>
                </a:cubicBezTo>
                <a:cubicBezTo>
                  <a:pt x="48703" y="45066"/>
                  <a:pt x="45066" y="48703"/>
                  <a:pt x="40586" y="48703"/>
                </a:cubicBezTo>
                <a:cubicBezTo>
                  <a:pt x="36106" y="48703"/>
                  <a:pt x="32469" y="45066"/>
                  <a:pt x="32469" y="40586"/>
                </a:cubicBezTo>
                <a:cubicBezTo>
                  <a:pt x="32469" y="36106"/>
                  <a:pt x="36106" y="32469"/>
                  <a:pt x="40586" y="32469"/>
                </a:cubicBezTo>
                <a:close/>
                <a:moveTo>
                  <a:pt x="64937" y="40586"/>
                </a:moveTo>
                <a:cubicBezTo>
                  <a:pt x="64937" y="36106"/>
                  <a:pt x="68575" y="32469"/>
                  <a:pt x="73055" y="32469"/>
                </a:cubicBezTo>
                <a:cubicBezTo>
                  <a:pt x="77535" y="32469"/>
                  <a:pt x="81172" y="36106"/>
                  <a:pt x="81172" y="40586"/>
                </a:cubicBezTo>
                <a:cubicBezTo>
                  <a:pt x="81172" y="45066"/>
                  <a:pt x="77535" y="48703"/>
                  <a:pt x="73055" y="48703"/>
                </a:cubicBezTo>
                <a:cubicBezTo>
                  <a:pt x="68575" y="48703"/>
                  <a:pt x="64937" y="45066"/>
                  <a:pt x="64937" y="40586"/>
                </a:cubicBezTo>
                <a:close/>
                <a:moveTo>
                  <a:pt x="113006" y="86169"/>
                </a:moveTo>
                <a:cubicBezTo>
                  <a:pt x="111281" y="82034"/>
                  <a:pt x="106538" y="80081"/>
                  <a:pt x="102403" y="81806"/>
                </a:cubicBezTo>
                <a:lnTo>
                  <a:pt x="56820" y="100780"/>
                </a:lnTo>
                <a:lnTo>
                  <a:pt x="11237" y="81806"/>
                </a:lnTo>
                <a:cubicBezTo>
                  <a:pt x="7103" y="80081"/>
                  <a:pt x="2359" y="82034"/>
                  <a:pt x="634" y="86169"/>
                </a:cubicBezTo>
                <a:cubicBezTo>
                  <a:pt x="-1091" y="90304"/>
                  <a:pt x="862" y="95047"/>
                  <a:pt x="4997" y="96772"/>
                </a:cubicBezTo>
                <a:lnTo>
                  <a:pt x="35716" y="109582"/>
                </a:lnTo>
                <a:lnTo>
                  <a:pt x="4997" y="122392"/>
                </a:lnTo>
                <a:cubicBezTo>
                  <a:pt x="862" y="124117"/>
                  <a:pt x="-1091" y="128860"/>
                  <a:pt x="634" y="132995"/>
                </a:cubicBezTo>
                <a:cubicBezTo>
                  <a:pt x="2359" y="137130"/>
                  <a:pt x="7103" y="139083"/>
                  <a:pt x="11237" y="137358"/>
                </a:cubicBezTo>
                <a:lnTo>
                  <a:pt x="56820" y="118384"/>
                </a:lnTo>
                <a:lnTo>
                  <a:pt x="102403" y="137358"/>
                </a:lnTo>
                <a:cubicBezTo>
                  <a:pt x="106538" y="139083"/>
                  <a:pt x="111281" y="137130"/>
                  <a:pt x="113006" y="132995"/>
                </a:cubicBezTo>
                <a:cubicBezTo>
                  <a:pt x="114731" y="128860"/>
                  <a:pt x="112778" y="124117"/>
                  <a:pt x="108643" y="122392"/>
                </a:cubicBezTo>
                <a:lnTo>
                  <a:pt x="77925" y="109582"/>
                </a:lnTo>
                <a:lnTo>
                  <a:pt x="108643" y="96772"/>
                </a:lnTo>
                <a:cubicBezTo>
                  <a:pt x="112778" y="95047"/>
                  <a:pt x="114731" y="90304"/>
                  <a:pt x="113006" y="86169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6" name="Text 44"/>
          <p:cNvSpPr/>
          <p:nvPr/>
        </p:nvSpPr>
        <p:spPr>
          <a:xfrm>
            <a:off x="6649775" y="6197465"/>
            <a:ext cx="5015497" cy="194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3" b="1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Result:</a:t>
            </a:r>
            <a:r>
              <a:rPr lang="en-US" sz="1023" dirty="0">
                <a:solidFill>
                  <a:srgbClr val="1E293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Cell starvation and eventual death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SURVIVAL DATA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Microbial Survival Under Freezing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811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reality: Freezing doesn't kill all microorganisms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524000"/>
            <a:ext cx="4476750" cy="2257425"/>
          </a:xfrm>
          <a:custGeom>
            <a:avLst/>
            <a:gdLst/>
            <a:ahLst/>
            <a:cxnLst/>
            <a:rect l="l" t="t" r="r" b="b"/>
            <a:pathLst>
              <a:path w="4476750" h="2257425">
                <a:moveTo>
                  <a:pt x="114293" y="0"/>
                </a:moveTo>
                <a:lnTo>
                  <a:pt x="4362457" y="0"/>
                </a:lnTo>
                <a:cubicBezTo>
                  <a:pt x="4425537" y="0"/>
                  <a:pt x="4476750" y="51213"/>
                  <a:pt x="4476750" y="114293"/>
                </a:cubicBezTo>
                <a:lnTo>
                  <a:pt x="4476750" y="2143132"/>
                </a:lnTo>
                <a:cubicBezTo>
                  <a:pt x="4476750" y="2206212"/>
                  <a:pt x="4425537" y="2257425"/>
                  <a:pt x="4362457" y="2257425"/>
                </a:cubicBezTo>
                <a:lnTo>
                  <a:pt x="114293" y="2257425"/>
                </a:lnTo>
                <a:cubicBezTo>
                  <a:pt x="51213" y="2257425"/>
                  <a:pt x="0" y="2206212"/>
                  <a:pt x="0" y="2143132"/>
                </a:cubicBezTo>
                <a:lnTo>
                  <a:pt x="0" y="114293"/>
                </a:lnTo>
                <a:cubicBezTo>
                  <a:pt x="0" y="51213"/>
                  <a:pt x="51213" y="0"/>
                  <a:pt x="114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0F766E"/>
              </a:gs>
              <a:gs pos="100000">
                <a:srgbClr val="0EA5E9"/>
              </a:gs>
            </a:gsLst>
            <a:lin ang="2700000" scaled="1"/>
          </a:gra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2421210" y="1752600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171450" y="114300"/>
                </a:moveTo>
                <a:cubicBezTo>
                  <a:pt x="171450" y="66987"/>
                  <a:pt x="133038" y="28575"/>
                  <a:pt x="85725" y="28575"/>
                </a:cubicBezTo>
                <a:cubicBezTo>
                  <a:pt x="38412" y="28575"/>
                  <a:pt x="0" y="66987"/>
                  <a:pt x="0" y="114300"/>
                </a:cubicBezTo>
                <a:cubicBezTo>
                  <a:pt x="0" y="161613"/>
                  <a:pt x="38412" y="200025"/>
                  <a:pt x="85725" y="200025"/>
                </a:cubicBezTo>
                <a:cubicBezTo>
                  <a:pt x="133038" y="200025"/>
                  <a:pt x="171450" y="161613"/>
                  <a:pt x="171450" y="114300"/>
                </a:cubicBezTo>
                <a:close/>
                <a:moveTo>
                  <a:pt x="400050" y="342900"/>
                </a:moveTo>
                <a:cubicBezTo>
                  <a:pt x="400050" y="295587"/>
                  <a:pt x="361638" y="257175"/>
                  <a:pt x="314325" y="257175"/>
                </a:cubicBezTo>
                <a:cubicBezTo>
                  <a:pt x="267012" y="257175"/>
                  <a:pt x="228600" y="295587"/>
                  <a:pt x="228600" y="342900"/>
                </a:cubicBezTo>
                <a:cubicBezTo>
                  <a:pt x="228600" y="390213"/>
                  <a:pt x="267012" y="428625"/>
                  <a:pt x="314325" y="428625"/>
                </a:cubicBezTo>
                <a:cubicBezTo>
                  <a:pt x="361638" y="428625"/>
                  <a:pt x="400050" y="390213"/>
                  <a:pt x="400050" y="342900"/>
                </a:cubicBezTo>
                <a:close/>
                <a:moveTo>
                  <a:pt x="391656" y="77331"/>
                </a:moveTo>
                <a:cubicBezTo>
                  <a:pt x="402818" y="66169"/>
                  <a:pt x="402818" y="48042"/>
                  <a:pt x="391656" y="36880"/>
                </a:cubicBezTo>
                <a:cubicBezTo>
                  <a:pt x="380494" y="25717"/>
                  <a:pt x="362367" y="25717"/>
                  <a:pt x="351205" y="36880"/>
                </a:cubicBezTo>
                <a:lnTo>
                  <a:pt x="8305" y="379780"/>
                </a:lnTo>
                <a:cubicBezTo>
                  <a:pt x="-2857" y="390942"/>
                  <a:pt x="-2857" y="409069"/>
                  <a:pt x="8305" y="420231"/>
                </a:cubicBezTo>
                <a:cubicBezTo>
                  <a:pt x="19467" y="431393"/>
                  <a:pt x="37594" y="431393"/>
                  <a:pt x="48756" y="420231"/>
                </a:cubicBezTo>
                <a:lnTo>
                  <a:pt x="391656" y="77331"/>
                </a:ln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Text 5"/>
          <p:cNvSpPr/>
          <p:nvPr/>
        </p:nvSpPr>
        <p:spPr>
          <a:xfrm>
            <a:off x="495300" y="2324100"/>
            <a:ext cx="4248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40-90%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61975" y="2857500"/>
            <a:ext cx="4114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Survival Rate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66738" y="3276600"/>
            <a:ext cx="41052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of microorganisms survive freezing in foods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00050" y="3936206"/>
            <a:ext cx="4457700" cy="1752600"/>
          </a:xfrm>
          <a:custGeom>
            <a:avLst/>
            <a:gdLst/>
            <a:ahLst/>
            <a:cxnLst/>
            <a:rect l="l" t="t" r="r" b="b"/>
            <a:pathLst>
              <a:path w="4457700" h="1752600">
                <a:moveTo>
                  <a:pt x="38100" y="0"/>
                </a:moveTo>
                <a:lnTo>
                  <a:pt x="4343395" y="0"/>
                </a:lnTo>
                <a:cubicBezTo>
                  <a:pt x="4406524" y="0"/>
                  <a:pt x="4457700" y="51176"/>
                  <a:pt x="4457700" y="114305"/>
                </a:cubicBezTo>
                <a:lnTo>
                  <a:pt x="4457700" y="1638295"/>
                </a:lnTo>
                <a:cubicBezTo>
                  <a:pt x="4457700" y="1701424"/>
                  <a:pt x="4406524" y="1752600"/>
                  <a:pt x="4343395" y="1752600"/>
                </a:cubicBezTo>
                <a:lnTo>
                  <a:pt x="38100" y="1752600"/>
                </a:lnTo>
                <a:cubicBezTo>
                  <a:pt x="17072" y="1752600"/>
                  <a:pt x="0" y="1735528"/>
                  <a:pt x="0" y="1714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1" name="Shape 9"/>
          <p:cNvSpPr/>
          <p:nvPr/>
        </p:nvSpPr>
        <p:spPr>
          <a:xfrm>
            <a:off x="400050" y="3936206"/>
            <a:ext cx="38100" cy="1752600"/>
          </a:xfrm>
          <a:custGeom>
            <a:avLst/>
            <a:gdLst/>
            <a:ahLst/>
            <a:cxnLst/>
            <a:rect l="l" t="t" r="r" b="b"/>
            <a:pathLst>
              <a:path w="38100" h="1752600">
                <a:moveTo>
                  <a:pt x="38100" y="0"/>
                </a:moveTo>
                <a:lnTo>
                  <a:pt x="38100" y="0"/>
                </a:lnTo>
                <a:lnTo>
                  <a:pt x="38100" y="1752600"/>
                </a:lnTo>
                <a:lnTo>
                  <a:pt x="38100" y="1752600"/>
                </a:lnTo>
                <a:cubicBezTo>
                  <a:pt x="17072" y="1752600"/>
                  <a:pt x="0" y="1735528"/>
                  <a:pt x="0" y="1714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Shape 10"/>
          <p:cNvSpPr/>
          <p:nvPr/>
        </p:nvSpPr>
        <p:spPr>
          <a:xfrm>
            <a:off x="633413" y="4164806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95250" y="50602"/>
                </a:moveTo>
                <a:cubicBezTo>
                  <a:pt x="100199" y="50602"/>
                  <a:pt x="104180" y="54583"/>
                  <a:pt x="104180" y="59531"/>
                </a:cubicBezTo>
                <a:lnTo>
                  <a:pt x="104180" y="101203"/>
                </a:lnTo>
                <a:cubicBezTo>
                  <a:pt x="104180" y="106152"/>
                  <a:pt x="100199" y="110133"/>
                  <a:pt x="95250" y="110133"/>
                </a:cubicBezTo>
                <a:cubicBezTo>
                  <a:pt x="90301" y="110133"/>
                  <a:pt x="86320" y="106152"/>
                  <a:pt x="86320" y="101203"/>
                </a:cubicBezTo>
                <a:lnTo>
                  <a:pt x="86320" y="59531"/>
                </a:lnTo>
                <a:cubicBezTo>
                  <a:pt x="86320" y="54583"/>
                  <a:pt x="90301" y="50602"/>
                  <a:pt x="95250" y="50602"/>
                </a:cubicBezTo>
                <a:close/>
                <a:moveTo>
                  <a:pt x="85316" y="130969"/>
                </a:moveTo>
                <a:cubicBezTo>
                  <a:pt x="85090" y="127281"/>
                  <a:pt x="86929" y="123773"/>
                  <a:pt x="90090" y="121861"/>
                </a:cubicBezTo>
                <a:cubicBezTo>
                  <a:pt x="93251" y="119949"/>
                  <a:pt x="97212" y="119949"/>
                  <a:pt x="100373" y="121861"/>
                </a:cubicBezTo>
                <a:cubicBezTo>
                  <a:pt x="103534" y="123773"/>
                  <a:pt x="105373" y="127281"/>
                  <a:pt x="105147" y="130969"/>
                </a:cubicBezTo>
                <a:cubicBezTo>
                  <a:pt x="105373" y="134656"/>
                  <a:pt x="103534" y="138165"/>
                  <a:pt x="100373" y="140077"/>
                </a:cubicBezTo>
                <a:cubicBezTo>
                  <a:pt x="97212" y="141989"/>
                  <a:pt x="93251" y="141989"/>
                  <a:pt x="90090" y="140077"/>
                </a:cubicBezTo>
                <a:cubicBezTo>
                  <a:pt x="86929" y="138165"/>
                  <a:pt x="85090" y="134656"/>
                  <a:pt x="85316" y="130969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1"/>
          <p:cNvSpPr/>
          <p:nvPr/>
        </p:nvSpPr>
        <p:spPr>
          <a:xfrm>
            <a:off x="847725" y="4126706"/>
            <a:ext cx="3914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Critical Insight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09600" y="4507706"/>
            <a:ext cx="413385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When a population of microorganisms is frozen,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only a proportion survives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The rest undergo changes that lead to death. This means freezing is a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preservation method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not a sterilization technique.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013945" y="1524000"/>
            <a:ext cx="6800850" cy="4162425"/>
          </a:xfrm>
          <a:custGeom>
            <a:avLst/>
            <a:gdLst/>
            <a:ahLst/>
            <a:cxnLst/>
            <a:rect l="l" t="t" r="r" b="b"/>
            <a:pathLst>
              <a:path w="6800850" h="4162425">
                <a:moveTo>
                  <a:pt x="114300" y="0"/>
                </a:moveTo>
                <a:lnTo>
                  <a:pt x="6686550" y="0"/>
                </a:lnTo>
                <a:cubicBezTo>
                  <a:pt x="6749676" y="0"/>
                  <a:pt x="6800850" y="51174"/>
                  <a:pt x="6800850" y="114300"/>
                </a:cubicBezTo>
                <a:lnTo>
                  <a:pt x="6800850" y="4048125"/>
                </a:lnTo>
                <a:cubicBezTo>
                  <a:pt x="6800850" y="4111251"/>
                  <a:pt x="6749676" y="4162425"/>
                  <a:pt x="6686550" y="4162425"/>
                </a:cubicBezTo>
                <a:lnTo>
                  <a:pt x="114300" y="4162425"/>
                </a:lnTo>
                <a:cubicBezTo>
                  <a:pt x="51174" y="4162425"/>
                  <a:pt x="0" y="4111251"/>
                  <a:pt x="0" y="4048125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6" name="Text 14"/>
          <p:cNvSpPr/>
          <p:nvPr/>
        </p:nvSpPr>
        <p:spPr>
          <a:xfrm>
            <a:off x="5156820" y="1714500"/>
            <a:ext cx="6515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Happens to Microorganisms?</a:t>
            </a:r>
            <a:endParaRPr lang="en-US" sz="1600" dirty="0"/>
          </a:p>
        </p:txBody>
      </p:sp>
      <p:pic>
        <p:nvPicPr>
          <p:cNvPr id="17" name="Image 0" descr="https://kimi-img.moonshot.cn/pub/slides/26-02-22-00:26:49-d6ctpifb6fim9jo58mh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4445" y="2177653"/>
            <a:ext cx="6419850" cy="3238500"/>
          </a:xfrm>
          <a:prstGeom prst="roundRect">
            <a:avLst>
              <a:gd name="adj" fmla="val 0"/>
            </a:avLst>
          </a:prstGeom>
        </p:spPr>
      </p:pic>
      <p:sp>
        <p:nvSpPr>
          <p:cNvPr id="18" name="Shape 15"/>
          <p:cNvSpPr/>
          <p:nvPr/>
        </p:nvSpPr>
        <p:spPr>
          <a:xfrm>
            <a:off x="400050" y="5765006"/>
            <a:ext cx="3686175" cy="762000"/>
          </a:xfrm>
          <a:custGeom>
            <a:avLst/>
            <a:gdLst/>
            <a:ahLst/>
            <a:cxnLst/>
            <a:rect l="l" t="t" r="r" b="b"/>
            <a:pathLst>
              <a:path w="3686175" h="762000">
                <a:moveTo>
                  <a:pt x="38100" y="0"/>
                </a:moveTo>
                <a:lnTo>
                  <a:pt x="3609975" y="0"/>
                </a:lnTo>
                <a:cubicBezTo>
                  <a:pt x="3652031" y="0"/>
                  <a:pt x="3686175" y="34144"/>
                  <a:pt x="3686175" y="76200"/>
                </a:cubicBezTo>
                <a:lnTo>
                  <a:pt x="3686175" y="685800"/>
                </a:lnTo>
                <a:cubicBezTo>
                  <a:pt x="3686175" y="727856"/>
                  <a:pt x="3652031" y="762000"/>
                  <a:pt x="3609975" y="762000"/>
                </a:cubicBezTo>
                <a:lnTo>
                  <a:pt x="38100" y="762000"/>
                </a:lnTo>
                <a:cubicBezTo>
                  <a:pt x="17072" y="762000"/>
                  <a:pt x="0" y="744928"/>
                  <a:pt x="0" y="723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Shape 16"/>
          <p:cNvSpPr/>
          <p:nvPr/>
        </p:nvSpPr>
        <p:spPr>
          <a:xfrm>
            <a:off x="400050" y="5765006"/>
            <a:ext cx="38100" cy="762000"/>
          </a:xfrm>
          <a:custGeom>
            <a:avLst/>
            <a:gdLst/>
            <a:ahLst/>
            <a:cxnLst/>
            <a:rect l="l" t="t" r="r" b="b"/>
            <a:pathLst>
              <a:path w="38100" h="762000">
                <a:moveTo>
                  <a:pt x="38100" y="0"/>
                </a:moveTo>
                <a:lnTo>
                  <a:pt x="38100" y="0"/>
                </a:lnTo>
                <a:lnTo>
                  <a:pt x="38100" y="762000"/>
                </a:lnTo>
                <a:lnTo>
                  <a:pt x="38100" y="762000"/>
                </a:lnTo>
                <a:cubicBezTo>
                  <a:pt x="17072" y="762000"/>
                  <a:pt x="0" y="744928"/>
                  <a:pt x="0" y="723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0" name="Shape 17"/>
          <p:cNvSpPr/>
          <p:nvPr/>
        </p:nvSpPr>
        <p:spPr>
          <a:xfrm>
            <a:off x="557213" y="5926931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96508" y="0"/>
                </a:moveTo>
                <a:cubicBezTo>
                  <a:pt x="96508" y="-5927"/>
                  <a:pt x="91719" y="-10716"/>
                  <a:pt x="85792" y="-10716"/>
                </a:cubicBezTo>
                <a:cubicBezTo>
                  <a:pt x="79865" y="-10716"/>
                  <a:pt x="75076" y="-5927"/>
                  <a:pt x="75076" y="0"/>
                </a:cubicBezTo>
                <a:lnTo>
                  <a:pt x="75076" y="20795"/>
                </a:lnTo>
                <a:lnTo>
                  <a:pt x="70053" y="15772"/>
                </a:lnTo>
                <a:cubicBezTo>
                  <a:pt x="66906" y="12624"/>
                  <a:pt x="61816" y="12624"/>
                  <a:pt x="58702" y="15772"/>
                </a:cubicBezTo>
                <a:cubicBezTo>
                  <a:pt x="55587" y="18920"/>
                  <a:pt x="55554" y="24010"/>
                  <a:pt x="58702" y="27124"/>
                </a:cubicBezTo>
                <a:lnTo>
                  <a:pt x="75110" y="43532"/>
                </a:lnTo>
                <a:lnTo>
                  <a:pt x="75110" y="67174"/>
                </a:lnTo>
                <a:lnTo>
                  <a:pt x="54616" y="55353"/>
                </a:lnTo>
                <a:lnTo>
                  <a:pt x="48622" y="32951"/>
                </a:lnTo>
                <a:cubicBezTo>
                  <a:pt x="47484" y="28664"/>
                  <a:pt x="43063" y="26119"/>
                  <a:pt x="38777" y="27258"/>
                </a:cubicBezTo>
                <a:cubicBezTo>
                  <a:pt x="34491" y="28396"/>
                  <a:pt x="31912" y="32817"/>
                  <a:pt x="33051" y="37103"/>
                </a:cubicBezTo>
                <a:lnTo>
                  <a:pt x="34893" y="43968"/>
                </a:lnTo>
                <a:lnTo>
                  <a:pt x="16911" y="33587"/>
                </a:lnTo>
                <a:cubicBezTo>
                  <a:pt x="11787" y="30640"/>
                  <a:pt x="5224" y="32381"/>
                  <a:pt x="2277" y="37505"/>
                </a:cubicBezTo>
                <a:cubicBezTo>
                  <a:pt x="-670" y="42628"/>
                  <a:pt x="1072" y="49191"/>
                  <a:pt x="6195" y="52138"/>
                </a:cubicBezTo>
                <a:lnTo>
                  <a:pt x="24177" y="62519"/>
                </a:lnTo>
                <a:lnTo>
                  <a:pt x="17312" y="64361"/>
                </a:lnTo>
                <a:cubicBezTo>
                  <a:pt x="13026" y="65499"/>
                  <a:pt x="10481" y="69919"/>
                  <a:pt x="11620" y="74206"/>
                </a:cubicBezTo>
                <a:cubicBezTo>
                  <a:pt x="12758" y="78492"/>
                  <a:pt x="17178" y="81037"/>
                  <a:pt x="21465" y="79898"/>
                </a:cubicBezTo>
                <a:lnTo>
                  <a:pt x="43867" y="73904"/>
                </a:lnTo>
                <a:lnTo>
                  <a:pt x="64361" y="85725"/>
                </a:lnTo>
                <a:lnTo>
                  <a:pt x="43867" y="97546"/>
                </a:lnTo>
                <a:lnTo>
                  <a:pt x="21465" y="91552"/>
                </a:lnTo>
                <a:cubicBezTo>
                  <a:pt x="17178" y="90413"/>
                  <a:pt x="12758" y="92958"/>
                  <a:pt x="11620" y="97244"/>
                </a:cubicBezTo>
                <a:cubicBezTo>
                  <a:pt x="10481" y="101531"/>
                  <a:pt x="13026" y="105951"/>
                  <a:pt x="17312" y="107089"/>
                </a:cubicBezTo>
                <a:lnTo>
                  <a:pt x="24177" y="108931"/>
                </a:lnTo>
                <a:lnTo>
                  <a:pt x="6195" y="119312"/>
                </a:lnTo>
                <a:cubicBezTo>
                  <a:pt x="1072" y="122259"/>
                  <a:pt x="-670" y="128822"/>
                  <a:pt x="2277" y="133945"/>
                </a:cubicBezTo>
                <a:cubicBezTo>
                  <a:pt x="5224" y="139069"/>
                  <a:pt x="11787" y="140843"/>
                  <a:pt x="16911" y="137863"/>
                </a:cubicBezTo>
                <a:lnTo>
                  <a:pt x="34893" y="127482"/>
                </a:lnTo>
                <a:lnTo>
                  <a:pt x="33051" y="134347"/>
                </a:lnTo>
                <a:cubicBezTo>
                  <a:pt x="31912" y="138633"/>
                  <a:pt x="34457" y="143054"/>
                  <a:pt x="38744" y="144192"/>
                </a:cubicBezTo>
                <a:cubicBezTo>
                  <a:pt x="43030" y="145331"/>
                  <a:pt x="47450" y="142786"/>
                  <a:pt x="48589" y="138499"/>
                </a:cubicBezTo>
                <a:lnTo>
                  <a:pt x="54583" y="116097"/>
                </a:lnTo>
                <a:lnTo>
                  <a:pt x="75076" y="104276"/>
                </a:lnTo>
                <a:lnTo>
                  <a:pt x="75076" y="127918"/>
                </a:lnTo>
                <a:lnTo>
                  <a:pt x="58668" y="144326"/>
                </a:lnTo>
                <a:cubicBezTo>
                  <a:pt x="55520" y="147474"/>
                  <a:pt x="55520" y="152564"/>
                  <a:pt x="58668" y="155678"/>
                </a:cubicBezTo>
                <a:cubicBezTo>
                  <a:pt x="61816" y="158792"/>
                  <a:pt x="66906" y="158826"/>
                  <a:pt x="70020" y="155678"/>
                </a:cubicBezTo>
                <a:lnTo>
                  <a:pt x="75043" y="150655"/>
                </a:lnTo>
                <a:lnTo>
                  <a:pt x="75043" y="171450"/>
                </a:lnTo>
                <a:cubicBezTo>
                  <a:pt x="75043" y="177377"/>
                  <a:pt x="79831" y="182166"/>
                  <a:pt x="85758" y="182166"/>
                </a:cubicBezTo>
                <a:cubicBezTo>
                  <a:pt x="91686" y="182166"/>
                  <a:pt x="96474" y="177377"/>
                  <a:pt x="96474" y="171450"/>
                </a:cubicBezTo>
                <a:lnTo>
                  <a:pt x="96474" y="150655"/>
                </a:lnTo>
                <a:lnTo>
                  <a:pt x="101497" y="155678"/>
                </a:lnTo>
                <a:cubicBezTo>
                  <a:pt x="104645" y="158826"/>
                  <a:pt x="109735" y="158826"/>
                  <a:pt x="112849" y="155678"/>
                </a:cubicBezTo>
                <a:cubicBezTo>
                  <a:pt x="115963" y="152530"/>
                  <a:pt x="115997" y="147440"/>
                  <a:pt x="112849" y="144326"/>
                </a:cubicBezTo>
                <a:lnTo>
                  <a:pt x="96441" y="127918"/>
                </a:lnTo>
                <a:lnTo>
                  <a:pt x="96441" y="104276"/>
                </a:lnTo>
                <a:lnTo>
                  <a:pt x="116934" y="116097"/>
                </a:lnTo>
                <a:lnTo>
                  <a:pt x="122928" y="138499"/>
                </a:lnTo>
                <a:cubicBezTo>
                  <a:pt x="124067" y="142786"/>
                  <a:pt x="128487" y="145331"/>
                  <a:pt x="132773" y="144192"/>
                </a:cubicBezTo>
                <a:cubicBezTo>
                  <a:pt x="137060" y="143054"/>
                  <a:pt x="139605" y="138633"/>
                  <a:pt x="138466" y="134347"/>
                </a:cubicBezTo>
                <a:lnTo>
                  <a:pt x="136624" y="127482"/>
                </a:lnTo>
                <a:lnTo>
                  <a:pt x="154606" y="137863"/>
                </a:lnTo>
                <a:cubicBezTo>
                  <a:pt x="159730" y="140810"/>
                  <a:pt x="166293" y="139069"/>
                  <a:pt x="169240" y="133945"/>
                </a:cubicBezTo>
                <a:cubicBezTo>
                  <a:pt x="172187" y="128822"/>
                  <a:pt x="170445" y="122259"/>
                  <a:pt x="165322" y="119312"/>
                </a:cubicBezTo>
                <a:lnTo>
                  <a:pt x="147340" y="108931"/>
                </a:lnTo>
                <a:lnTo>
                  <a:pt x="154205" y="107089"/>
                </a:lnTo>
                <a:cubicBezTo>
                  <a:pt x="158491" y="105951"/>
                  <a:pt x="161036" y="101531"/>
                  <a:pt x="159897" y="97244"/>
                </a:cubicBezTo>
                <a:cubicBezTo>
                  <a:pt x="158759" y="92958"/>
                  <a:pt x="154338" y="90413"/>
                  <a:pt x="150052" y="91552"/>
                </a:cubicBezTo>
                <a:lnTo>
                  <a:pt x="127650" y="97546"/>
                </a:lnTo>
                <a:lnTo>
                  <a:pt x="107156" y="85725"/>
                </a:lnTo>
                <a:lnTo>
                  <a:pt x="127650" y="73904"/>
                </a:lnTo>
                <a:lnTo>
                  <a:pt x="150052" y="79898"/>
                </a:lnTo>
                <a:cubicBezTo>
                  <a:pt x="154338" y="81037"/>
                  <a:pt x="158759" y="78492"/>
                  <a:pt x="159897" y="74206"/>
                </a:cubicBezTo>
                <a:cubicBezTo>
                  <a:pt x="161036" y="69919"/>
                  <a:pt x="158491" y="65499"/>
                  <a:pt x="154205" y="64361"/>
                </a:cubicBezTo>
                <a:lnTo>
                  <a:pt x="147340" y="62519"/>
                </a:lnTo>
                <a:lnTo>
                  <a:pt x="165322" y="52138"/>
                </a:lnTo>
                <a:cubicBezTo>
                  <a:pt x="170445" y="49191"/>
                  <a:pt x="172220" y="42628"/>
                  <a:pt x="169240" y="37505"/>
                </a:cubicBezTo>
                <a:cubicBezTo>
                  <a:pt x="166260" y="32381"/>
                  <a:pt x="159730" y="30640"/>
                  <a:pt x="154606" y="33587"/>
                </a:cubicBezTo>
                <a:lnTo>
                  <a:pt x="136624" y="43968"/>
                </a:lnTo>
                <a:lnTo>
                  <a:pt x="138466" y="37103"/>
                </a:lnTo>
                <a:cubicBezTo>
                  <a:pt x="139605" y="32817"/>
                  <a:pt x="137060" y="28396"/>
                  <a:pt x="132773" y="27258"/>
                </a:cubicBezTo>
                <a:cubicBezTo>
                  <a:pt x="128487" y="26119"/>
                  <a:pt x="124067" y="28664"/>
                  <a:pt x="122928" y="32951"/>
                </a:cubicBezTo>
                <a:lnTo>
                  <a:pt x="116934" y="55353"/>
                </a:lnTo>
                <a:lnTo>
                  <a:pt x="96441" y="67174"/>
                </a:lnTo>
                <a:lnTo>
                  <a:pt x="96441" y="43532"/>
                </a:lnTo>
                <a:lnTo>
                  <a:pt x="112849" y="27124"/>
                </a:lnTo>
                <a:cubicBezTo>
                  <a:pt x="115997" y="23976"/>
                  <a:pt x="115997" y="18886"/>
                  <a:pt x="112849" y="15772"/>
                </a:cubicBezTo>
                <a:cubicBezTo>
                  <a:pt x="109701" y="12658"/>
                  <a:pt x="104611" y="12624"/>
                  <a:pt x="101497" y="15772"/>
                </a:cubicBezTo>
                <a:lnTo>
                  <a:pt x="96474" y="20795"/>
                </a:lnTo>
                <a:lnTo>
                  <a:pt x="96474" y="0"/>
                </a:ln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18"/>
          <p:cNvSpPr/>
          <p:nvPr/>
        </p:nvSpPr>
        <p:spPr>
          <a:xfrm>
            <a:off x="752475" y="5879306"/>
            <a:ext cx="3305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Survivors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533400" y="6184106"/>
            <a:ext cx="3514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Remain viable but dormant during freezing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4260800" y="5765006"/>
            <a:ext cx="3686175" cy="762000"/>
          </a:xfrm>
          <a:custGeom>
            <a:avLst/>
            <a:gdLst/>
            <a:ahLst/>
            <a:cxnLst/>
            <a:rect l="l" t="t" r="r" b="b"/>
            <a:pathLst>
              <a:path w="3686175" h="762000">
                <a:moveTo>
                  <a:pt x="38100" y="0"/>
                </a:moveTo>
                <a:lnTo>
                  <a:pt x="3609975" y="0"/>
                </a:lnTo>
                <a:cubicBezTo>
                  <a:pt x="3652031" y="0"/>
                  <a:pt x="3686175" y="34144"/>
                  <a:pt x="3686175" y="76200"/>
                </a:cubicBezTo>
                <a:lnTo>
                  <a:pt x="3686175" y="685800"/>
                </a:lnTo>
                <a:cubicBezTo>
                  <a:pt x="3686175" y="727856"/>
                  <a:pt x="3652031" y="762000"/>
                  <a:pt x="3609975" y="762000"/>
                </a:cubicBezTo>
                <a:lnTo>
                  <a:pt x="38100" y="762000"/>
                </a:lnTo>
                <a:cubicBezTo>
                  <a:pt x="17072" y="762000"/>
                  <a:pt x="0" y="744928"/>
                  <a:pt x="0" y="723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4" name="Shape 21"/>
          <p:cNvSpPr/>
          <p:nvPr/>
        </p:nvSpPr>
        <p:spPr>
          <a:xfrm>
            <a:off x="4260800" y="5765006"/>
            <a:ext cx="38100" cy="762000"/>
          </a:xfrm>
          <a:custGeom>
            <a:avLst/>
            <a:gdLst/>
            <a:ahLst/>
            <a:cxnLst/>
            <a:rect l="l" t="t" r="r" b="b"/>
            <a:pathLst>
              <a:path w="38100" h="762000">
                <a:moveTo>
                  <a:pt x="38100" y="0"/>
                </a:moveTo>
                <a:lnTo>
                  <a:pt x="38100" y="0"/>
                </a:lnTo>
                <a:lnTo>
                  <a:pt x="38100" y="762000"/>
                </a:lnTo>
                <a:lnTo>
                  <a:pt x="38100" y="762000"/>
                </a:lnTo>
                <a:cubicBezTo>
                  <a:pt x="17072" y="762000"/>
                  <a:pt x="0" y="744928"/>
                  <a:pt x="0" y="723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Shape 22"/>
          <p:cNvSpPr/>
          <p:nvPr/>
        </p:nvSpPr>
        <p:spPr>
          <a:xfrm>
            <a:off x="4396532" y="5926931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85725" y="-10716"/>
                </a:moveTo>
                <a:cubicBezTo>
                  <a:pt x="90179" y="-10716"/>
                  <a:pt x="93762" y="-7133"/>
                  <a:pt x="93762" y="-2679"/>
                </a:cubicBezTo>
                <a:lnTo>
                  <a:pt x="93762" y="1005"/>
                </a:lnTo>
                <a:cubicBezTo>
                  <a:pt x="96642" y="1741"/>
                  <a:pt x="99421" y="2880"/>
                  <a:pt x="102066" y="4454"/>
                </a:cubicBezTo>
                <a:lnTo>
                  <a:pt x="104142" y="2344"/>
                </a:lnTo>
                <a:cubicBezTo>
                  <a:pt x="107290" y="-804"/>
                  <a:pt x="112380" y="-804"/>
                  <a:pt x="115494" y="2344"/>
                </a:cubicBezTo>
                <a:cubicBezTo>
                  <a:pt x="118609" y="5492"/>
                  <a:pt x="118642" y="10582"/>
                  <a:pt x="115494" y="13696"/>
                </a:cubicBezTo>
                <a:lnTo>
                  <a:pt x="113385" y="15806"/>
                </a:lnTo>
                <a:cubicBezTo>
                  <a:pt x="114925" y="18417"/>
                  <a:pt x="116064" y="21230"/>
                  <a:pt x="116834" y="24110"/>
                </a:cubicBezTo>
                <a:lnTo>
                  <a:pt x="120517" y="24110"/>
                </a:lnTo>
                <a:cubicBezTo>
                  <a:pt x="124971" y="24110"/>
                  <a:pt x="128554" y="27693"/>
                  <a:pt x="128554" y="32147"/>
                </a:cubicBezTo>
                <a:cubicBezTo>
                  <a:pt x="128554" y="36601"/>
                  <a:pt x="124971" y="40184"/>
                  <a:pt x="120517" y="40184"/>
                </a:cubicBezTo>
                <a:lnTo>
                  <a:pt x="116834" y="40184"/>
                </a:lnTo>
                <a:cubicBezTo>
                  <a:pt x="116097" y="43063"/>
                  <a:pt x="114959" y="45843"/>
                  <a:pt x="113385" y="48488"/>
                </a:cubicBezTo>
                <a:lnTo>
                  <a:pt x="115528" y="50564"/>
                </a:lnTo>
                <a:cubicBezTo>
                  <a:pt x="118676" y="53712"/>
                  <a:pt x="118676" y="58802"/>
                  <a:pt x="115528" y="61916"/>
                </a:cubicBezTo>
                <a:cubicBezTo>
                  <a:pt x="112380" y="65030"/>
                  <a:pt x="107290" y="65064"/>
                  <a:pt x="104176" y="61916"/>
                </a:cubicBezTo>
                <a:lnTo>
                  <a:pt x="102803" y="60543"/>
                </a:lnTo>
                <a:lnTo>
                  <a:pt x="92724" y="70623"/>
                </a:lnTo>
                <a:lnTo>
                  <a:pt x="94097" y="71996"/>
                </a:lnTo>
                <a:cubicBezTo>
                  <a:pt x="97244" y="75143"/>
                  <a:pt x="97244" y="80233"/>
                  <a:pt x="94097" y="83347"/>
                </a:cubicBezTo>
                <a:cubicBezTo>
                  <a:pt x="90949" y="86462"/>
                  <a:pt x="85859" y="86495"/>
                  <a:pt x="82745" y="83347"/>
                </a:cubicBezTo>
                <a:lnTo>
                  <a:pt x="81372" y="81975"/>
                </a:lnTo>
                <a:cubicBezTo>
                  <a:pt x="78023" y="85323"/>
                  <a:pt x="74675" y="88672"/>
                  <a:pt x="71292" y="92054"/>
                </a:cubicBezTo>
                <a:lnTo>
                  <a:pt x="72665" y="93427"/>
                </a:lnTo>
                <a:cubicBezTo>
                  <a:pt x="75813" y="96575"/>
                  <a:pt x="75813" y="101664"/>
                  <a:pt x="72665" y="104779"/>
                </a:cubicBezTo>
                <a:cubicBezTo>
                  <a:pt x="69518" y="107893"/>
                  <a:pt x="64428" y="107926"/>
                  <a:pt x="61313" y="104779"/>
                </a:cubicBezTo>
                <a:lnTo>
                  <a:pt x="59204" y="102669"/>
                </a:lnTo>
                <a:cubicBezTo>
                  <a:pt x="56592" y="104209"/>
                  <a:pt x="53779" y="105348"/>
                  <a:pt x="50899" y="106118"/>
                </a:cubicBezTo>
                <a:lnTo>
                  <a:pt x="50899" y="109802"/>
                </a:lnTo>
                <a:cubicBezTo>
                  <a:pt x="50899" y="114255"/>
                  <a:pt x="47316" y="117838"/>
                  <a:pt x="42862" y="117838"/>
                </a:cubicBezTo>
                <a:cubicBezTo>
                  <a:pt x="38409" y="117838"/>
                  <a:pt x="34826" y="114255"/>
                  <a:pt x="34826" y="109802"/>
                </a:cubicBezTo>
                <a:lnTo>
                  <a:pt x="34826" y="106118"/>
                </a:lnTo>
                <a:cubicBezTo>
                  <a:pt x="31946" y="105381"/>
                  <a:pt x="29167" y="104243"/>
                  <a:pt x="26521" y="102669"/>
                </a:cubicBezTo>
                <a:lnTo>
                  <a:pt x="24445" y="104812"/>
                </a:lnTo>
                <a:cubicBezTo>
                  <a:pt x="21297" y="107960"/>
                  <a:pt x="16207" y="107960"/>
                  <a:pt x="13093" y="104812"/>
                </a:cubicBezTo>
                <a:cubicBezTo>
                  <a:pt x="9979" y="101664"/>
                  <a:pt x="9945" y="96575"/>
                  <a:pt x="13093" y="93460"/>
                </a:cubicBezTo>
                <a:lnTo>
                  <a:pt x="15203" y="91351"/>
                </a:lnTo>
                <a:cubicBezTo>
                  <a:pt x="13662" y="88739"/>
                  <a:pt x="12524" y="85926"/>
                  <a:pt x="11754" y="83046"/>
                </a:cubicBezTo>
                <a:lnTo>
                  <a:pt x="8070" y="83046"/>
                </a:lnTo>
                <a:cubicBezTo>
                  <a:pt x="3617" y="83046"/>
                  <a:pt x="33" y="79463"/>
                  <a:pt x="33" y="75009"/>
                </a:cubicBezTo>
                <a:cubicBezTo>
                  <a:pt x="33" y="70556"/>
                  <a:pt x="3617" y="66973"/>
                  <a:pt x="8070" y="66973"/>
                </a:cubicBezTo>
                <a:lnTo>
                  <a:pt x="11754" y="66973"/>
                </a:lnTo>
                <a:cubicBezTo>
                  <a:pt x="12490" y="64093"/>
                  <a:pt x="13629" y="61313"/>
                  <a:pt x="15203" y="58668"/>
                </a:cubicBezTo>
                <a:lnTo>
                  <a:pt x="13060" y="56592"/>
                </a:lnTo>
                <a:cubicBezTo>
                  <a:pt x="9912" y="53444"/>
                  <a:pt x="9912" y="48354"/>
                  <a:pt x="13060" y="45240"/>
                </a:cubicBezTo>
                <a:cubicBezTo>
                  <a:pt x="16207" y="42126"/>
                  <a:pt x="21297" y="42092"/>
                  <a:pt x="24412" y="45240"/>
                </a:cubicBezTo>
                <a:lnTo>
                  <a:pt x="25784" y="46613"/>
                </a:lnTo>
                <a:cubicBezTo>
                  <a:pt x="29133" y="43264"/>
                  <a:pt x="32482" y="39916"/>
                  <a:pt x="35864" y="36534"/>
                </a:cubicBezTo>
                <a:lnTo>
                  <a:pt x="34491" y="35161"/>
                </a:lnTo>
                <a:cubicBezTo>
                  <a:pt x="31343" y="32013"/>
                  <a:pt x="31343" y="26923"/>
                  <a:pt x="34491" y="23809"/>
                </a:cubicBezTo>
                <a:cubicBezTo>
                  <a:pt x="37639" y="20695"/>
                  <a:pt x="42729" y="20661"/>
                  <a:pt x="45843" y="23809"/>
                </a:cubicBezTo>
                <a:lnTo>
                  <a:pt x="47216" y="25182"/>
                </a:lnTo>
                <a:lnTo>
                  <a:pt x="57295" y="15102"/>
                </a:lnTo>
                <a:lnTo>
                  <a:pt x="55922" y="13729"/>
                </a:lnTo>
                <a:cubicBezTo>
                  <a:pt x="52774" y="10582"/>
                  <a:pt x="52774" y="5492"/>
                  <a:pt x="55922" y="2378"/>
                </a:cubicBezTo>
                <a:cubicBezTo>
                  <a:pt x="59070" y="-737"/>
                  <a:pt x="64160" y="-770"/>
                  <a:pt x="67308" y="2344"/>
                </a:cubicBezTo>
                <a:lnTo>
                  <a:pt x="69417" y="4454"/>
                </a:lnTo>
                <a:cubicBezTo>
                  <a:pt x="72029" y="2913"/>
                  <a:pt x="74842" y="1775"/>
                  <a:pt x="77722" y="1005"/>
                </a:cubicBezTo>
                <a:lnTo>
                  <a:pt x="77722" y="-2679"/>
                </a:lnTo>
                <a:cubicBezTo>
                  <a:pt x="77722" y="-7133"/>
                  <a:pt x="81305" y="-10716"/>
                  <a:pt x="85758" y="-10716"/>
                </a:cubicBezTo>
                <a:close/>
                <a:moveTo>
                  <a:pt x="42863" y="85725"/>
                </a:moveTo>
                <a:cubicBezTo>
                  <a:pt x="48777" y="85725"/>
                  <a:pt x="53578" y="80923"/>
                  <a:pt x="53578" y="75009"/>
                </a:cubicBezTo>
                <a:cubicBezTo>
                  <a:pt x="53578" y="69095"/>
                  <a:pt x="48777" y="64294"/>
                  <a:pt x="42863" y="64294"/>
                </a:cubicBezTo>
                <a:cubicBezTo>
                  <a:pt x="36948" y="64294"/>
                  <a:pt x="32147" y="69095"/>
                  <a:pt x="32147" y="75009"/>
                </a:cubicBezTo>
                <a:cubicBezTo>
                  <a:pt x="32147" y="80923"/>
                  <a:pt x="36948" y="85725"/>
                  <a:pt x="42863" y="85725"/>
                </a:cubicBezTo>
                <a:close/>
                <a:moveTo>
                  <a:pt x="80367" y="48220"/>
                </a:moveTo>
                <a:cubicBezTo>
                  <a:pt x="80367" y="42306"/>
                  <a:pt x="75566" y="37505"/>
                  <a:pt x="69652" y="37505"/>
                </a:cubicBezTo>
                <a:cubicBezTo>
                  <a:pt x="63737" y="37505"/>
                  <a:pt x="58936" y="42306"/>
                  <a:pt x="58936" y="48220"/>
                </a:cubicBezTo>
                <a:cubicBezTo>
                  <a:pt x="58936" y="54134"/>
                  <a:pt x="63737" y="58936"/>
                  <a:pt x="69652" y="58936"/>
                </a:cubicBezTo>
                <a:cubicBezTo>
                  <a:pt x="75566" y="58936"/>
                  <a:pt x="80367" y="54134"/>
                  <a:pt x="80367" y="48220"/>
                </a:cubicBezTo>
                <a:close/>
                <a:moveTo>
                  <a:pt x="179487" y="61615"/>
                </a:moveTo>
                <a:lnTo>
                  <a:pt x="179487" y="65298"/>
                </a:lnTo>
                <a:cubicBezTo>
                  <a:pt x="182367" y="66035"/>
                  <a:pt x="185146" y="67174"/>
                  <a:pt x="187791" y="68747"/>
                </a:cubicBezTo>
                <a:lnTo>
                  <a:pt x="189867" y="66638"/>
                </a:lnTo>
                <a:cubicBezTo>
                  <a:pt x="193015" y="63490"/>
                  <a:pt x="198105" y="63490"/>
                  <a:pt x="201219" y="66638"/>
                </a:cubicBezTo>
                <a:cubicBezTo>
                  <a:pt x="204334" y="69786"/>
                  <a:pt x="204367" y="74875"/>
                  <a:pt x="201219" y="77990"/>
                </a:cubicBezTo>
                <a:lnTo>
                  <a:pt x="199110" y="80099"/>
                </a:lnTo>
                <a:cubicBezTo>
                  <a:pt x="200650" y="82711"/>
                  <a:pt x="201789" y="85524"/>
                  <a:pt x="202559" y="88404"/>
                </a:cubicBezTo>
                <a:lnTo>
                  <a:pt x="206242" y="88404"/>
                </a:lnTo>
                <a:cubicBezTo>
                  <a:pt x="210696" y="88404"/>
                  <a:pt x="214279" y="91987"/>
                  <a:pt x="214279" y="96441"/>
                </a:cubicBezTo>
                <a:cubicBezTo>
                  <a:pt x="214279" y="100894"/>
                  <a:pt x="210696" y="104477"/>
                  <a:pt x="206242" y="104477"/>
                </a:cubicBezTo>
                <a:lnTo>
                  <a:pt x="202559" y="104477"/>
                </a:lnTo>
                <a:cubicBezTo>
                  <a:pt x="201822" y="107357"/>
                  <a:pt x="200684" y="110137"/>
                  <a:pt x="199110" y="112782"/>
                </a:cubicBezTo>
                <a:lnTo>
                  <a:pt x="201253" y="114858"/>
                </a:lnTo>
                <a:cubicBezTo>
                  <a:pt x="204401" y="118006"/>
                  <a:pt x="204401" y="123096"/>
                  <a:pt x="201253" y="126210"/>
                </a:cubicBezTo>
                <a:cubicBezTo>
                  <a:pt x="198105" y="129324"/>
                  <a:pt x="193015" y="129358"/>
                  <a:pt x="189901" y="126210"/>
                </a:cubicBezTo>
                <a:lnTo>
                  <a:pt x="188528" y="124837"/>
                </a:lnTo>
                <a:lnTo>
                  <a:pt x="178449" y="134916"/>
                </a:lnTo>
                <a:lnTo>
                  <a:pt x="179822" y="136289"/>
                </a:lnTo>
                <a:cubicBezTo>
                  <a:pt x="182969" y="139437"/>
                  <a:pt x="182969" y="144527"/>
                  <a:pt x="179822" y="147641"/>
                </a:cubicBezTo>
                <a:cubicBezTo>
                  <a:pt x="176674" y="150755"/>
                  <a:pt x="171584" y="150789"/>
                  <a:pt x="168470" y="147641"/>
                </a:cubicBezTo>
                <a:lnTo>
                  <a:pt x="167097" y="146268"/>
                </a:lnTo>
                <a:cubicBezTo>
                  <a:pt x="163748" y="149617"/>
                  <a:pt x="160400" y="152966"/>
                  <a:pt x="157017" y="156348"/>
                </a:cubicBezTo>
                <a:lnTo>
                  <a:pt x="158390" y="157721"/>
                </a:lnTo>
                <a:cubicBezTo>
                  <a:pt x="161538" y="160868"/>
                  <a:pt x="161538" y="165958"/>
                  <a:pt x="158390" y="169072"/>
                </a:cubicBezTo>
                <a:cubicBezTo>
                  <a:pt x="155243" y="172187"/>
                  <a:pt x="150153" y="172220"/>
                  <a:pt x="147038" y="169072"/>
                </a:cubicBezTo>
                <a:lnTo>
                  <a:pt x="144929" y="166963"/>
                </a:lnTo>
                <a:cubicBezTo>
                  <a:pt x="142317" y="168503"/>
                  <a:pt x="139504" y="169642"/>
                  <a:pt x="136624" y="170412"/>
                </a:cubicBezTo>
                <a:lnTo>
                  <a:pt x="136624" y="174095"/>
                </a:lnTo>
                <a:cubicBezTo>
                  <a:pt x="136624" y="178549"/>
                  <a:pt x="133041" y="182132"/>
                  <a:pt x="128588" y="182132"/>
                </a:cubicBezTo>
                <a:cubicBezTo>
                  <a:pt x="124134" y="182132"/>
                  <a:pt x="120551" y="178549"/>
                  <a:pt x="120551" y="174095"/>
                </a:cubicBezTo>
                <a:lnTo>
                  <a:pt x="120551" y="170412"/>
                </a:lnTo>
                <a:cubicBezTo>
                  <a:pt x="117671" y="169675"/>
                  <a:pt x="114892" y="168537"/>
                  <a:pt x="112246" y="166963"/>
                </a:cubicBezTo>
                <a:lnTo>
                  <a:pt x="110170" y="169106"/>
                </a:lnTo>
                <a:cubicBezTo>
                  <a:pt x="107022" y="172254"/>
                  <a:pt x="101932" y="172254"/>
                  <a:pt x="98818" y="169106"/>
                </a:cubicBezTo>
                <a:cubicBezTo>
                  <a:pt x="95704" y="165958"/>
                  <a:pt x="95670" y="160868"/>
                  <a:pt x="98818" y="157754"/>
                </a:cubicBezTo>
                <a:lnTo>
                  <a:pt x="100928" y="155644"/>
                </a:lnTo>
                <a:cubicBezTo>
                  <a:pt x="99387" y="153033"/>
                  <a:pt x="98249" y="150220"/>
                  <a:pt x="97479" y="147340"/>
                </a:cubicBezTo>
                <a:lnTo>
                  <a:pt x="93795" y="147340"/>
                </a:lnTo>
                <a:cubicBezTo>
                  <a:pt x="89342" y="147340"/>
                  <a:pt x="85758" y="143757"/>
                  <a:pt x="85758" y="139303"/>
                </a:cubicBezTo>
                <a:cubicBezTo>
                  <a:pt x="85758" y="134849"/>
                  <a:pt x="89342" y="131266"/>
                  <a:pt x="93795" y="131266"/>
                </a:cubicBezTo>
                <a:lnTo>
                  <a:pt x="97479" y="131266"/>
                </a:lnTo>
                <a:cubicBezTo>
                  <a:pt x="98215" y="128387"/>
                  <a:pt x="99354" y="125607"/>
                  <a:pt x="100928" y="122962"/>
                </a:cubicBezTo>
                <a:lnTo>
                  <a:pt x="98785" y="120886"/>
                </a:lnTo>
                <a:cubicBezTo>
                  <a:pt x="95637" y="117738"/>
                  <a:pt x="95637" y="112648"/>
                  <a:pt x="98785" y="109534"/>
                </a:cubicBezTo>
                <a:cubicBezTo>
                  <a:pt x="101932" y="106420"/>
                  <a:pt x="107022" y="106386"/>
                  <a:pt x="110137" y="109534"/>
                </a:cubicBezTo>
                <a:lnTo>
                  <a:pt x="111509" y="110907"/>
                </a:lnTo>
                <a:cubicBezTo>
                  <a:pt x="114858" y="107558"/>
                  <a:pt x="118207" y="104209"/>
                  <a:pt x="121589" y="100827"/>
                </a:cubicBezTo>
                <a:lnTo>
                  <a:pt x="120216" y="99454"/>
                </a:lnTo>
                <a:cubicBezTo>
                  <a:pt x="117068" y="96307"/>
                  <a:pt x="117068" y="91217"/>
                  <a:pt x="120216" y="88103"/>
                </a:cubicBezTo>
                <a:cubicBezTo>
                  <a:pt x="123364" y="84988"/>
                  <a:pt x="128454" y="84955"/>
                  <a:pt x="131568" y="88103"/>
                </a:cubicBezTo>
                <a:lnTo>
                  <a:pt x="132941" y="89475"/>
                </a:lnTo>
                <a:lnTo>
                  <a:pt x="143020" y="79396"/>
                </a:lnTo>
                <a:lnTo>
                  <a:pt x="141647" y="78023"/>
                </a:lnTo>
                <a:cubicBezTo>
                  <a:pt x="138499" y="74875"/>
                  <a:pt x="138499" y="69786"/>
                  <a:pt x="141647" y="66671"/>
                </a:cubicBezTo>
                <a:cubicBezTo>
                  <a:pt x="144795" y="63557"/>
                  <a:pt x="149885" y="63524"/>
                  <a:pt x="152999" y="66671"/>
                </a:cubicBezTo>
                <a:lnTo>
                  <a:pt x="155109" y="68781"/>
                </a:lnTo>
                <a:cubicBezTo>
                  <a:pt x="157721" y="67241"/>
                  <a:pt x="160533" y="66102"/>
                  <a:pt x="163413" y="65332"/>
                </a:cubicBezTo>
                <a:lnTo>
                  <a:pt x="163413" y="61648"/>
                </a:lnTo>
                <a:cubicBezTo>
                  <a:pt x="163413" y="57195"/>
                  <a:pt x="166996" y="53612"/>
                  <a:pt x="171450" y="53612"/>
                </a:cubicBezTo>
                <a:cubicBezTo>
                  <a:pt x="175904" y="53612"/>
                  <a:pt x="179487" y="57195"/>
                  <a:pt x="179487" y="61648"/>
                </a:cubicBezTo>
                <a:close/>
                <a:moveTo>
                  <a:pt x="150019" y="128588"/>
                </a:moveTo>
                <a:cubicBezTo>
                  <a:pt x="150019" y="122673"/>
                  <a:pt x="145217" y="117872"/>
                  <a:pt x="139303" y="117872"/>
                </a:cubicBezTo>
                <a:cubicBezTo>
                  <a:pt x="133389" y="117872"/>
                  <a:pt x="128588" y="122673"/>
                  <a:pt x="128588" y="128588"/>
                </a:cubicBezTo>
                <a:cubicBezTo>
                  <a:pt x="128588" y="134502"/>
                  <a:pt x="133389" y="139303"/>
                  <a:pt x="139303" y="139303"/>
                </a:cubicBezTo>
                <a:cubicBezTo>
                  <a:pt x="145217" y="139303"/>
                  <a:pt x="150019" y="134502"/>
                  <a:pt x="150019" y="128588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Text 23"/>
          <p:cNvSpPr/>
          <p:nvPr/>
        </p:nvSpPr>
        <p:spPr>
          <a:xfrm>
            <a:off x="4613225" y="5879306"/>
            <a:ext cx="3305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EA5E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Damaged Cells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4394150" y="6184106"/>
            <a:ext cx="3514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Injured cells that may or may not recover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8121625" y="5765006"/>
            <a:ext cx="3686175" cy="762000"/>
          </a:xfrm>
          <a:custGeom>
            <a:avLst/>
            <a:gdLst/>
            <a:ahLst/>
            <a:cxnLst/>
            <a:rect l="l" t="t" r="r" b="b"/>
            <a:pathLst>
              <a:path w="3686175" h="762000">
                <a:moveTo>
                  <a:pt x="38100" y="0"/>
                </a:moveTo>
                <a:lnTo>
                  <a:pt x="3609975" y="0"/>
                </a:lnTo>
                <a:cubicBezTo>
                  <a:pt x="3652031" y="0"/>
                  <a:pt x="3686175" y="34144"/>
                  <a:pt x="3686175" y="76200"/>
                </a:cubicBezTo>
                <a:lnTo>
                  <a:pt x="3686175" y="685800"/>
                </a:lnTo>
                <a:cubicBezTo>
                  <a:pt x="3686175" y="727856"/>
                  <a:pt x="3652031" y="762000"/>
                  <a:pt x="3609975" y="762000"/>
                </a:cubicBezTo>
                <a:lnTo>
                  <a:pt x="38100" y="762000"/>
                </a:lnTo>
                <a:cubicBezTo>
                  <a:pt x="17072" y="762000"/>
                  <a:pt x="0" y="744928"/>
                  <a:pt x="0" y="723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9" name="Shape 26"/>
          <p:cNvSpPr/>
          <p:nvPr/>
        </p:nvSpPr>
        <p:spPr>
          <a:xfrm>
            <a:off x="8121625" y="5765006"/>
            <a:ext cx="38100" cy="762000"/>
          </a:xfrm>
          <a:custGeom>
            <a:avLst/>
            <a:gdLst/>
            <a:ahLst/>
            <a:cxnLst/>
            <a:rect l="l" t="t" r="r" b="b"/>
            <a:pathLst>
              <a:path w="38100" h="762000">
                <a:moveTo>
                  <a:pt x="38100" y="0"/>
                </a:moveTo>
                <a:lnTo>
                  <a:pt x="38100" y="0"/>
                </a:lnTo>
                <a:lnTo>
                  <a:pt x="38100" y="762000"/>
                </a:lnTo>
                <a:lnTo>
                  <a:pt x="38100" y="762000"/>
                </a:lnTo>
                <a:cubicBezTo>
                  <a:pt x="17072" y="762000"/>
                  <a:pt x="0" y="744928"/>
                  <a:pt x="0" y="723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0" name="Shape 27"/>
          <p:cNvSpPr/>
          <p:nvPr/>
        </p:nvSpPr>
        <p:spPr>
          <a:xfrm>
            <a:off x="8278788" y="5926931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39303" y="143121"/>
                </a:moveTo>
                <a:cubicBezTo>
                  <a:pt x="158893" y="128387"/>
                  <a:pt x="171450" y="105750"/>
                  <a:pt x="171450" y="80367"/>
                </a:cubicBezTo>
                <a:cubicBezTo>
                  <a:pt x="171450" y="35998"/>
                  <a:pt x="133075" y="0"/>
                  <a:pt x="85725" y="0"/>
                </a:cubicBezTo>
                <a:cubicBezTo>
                  <a:pt x="38375" y="0"/>
                  <a:pt x="0" y="35998"/>
                  <a:pt x="0" y="80367"/>
                </a:cubicBezTo>
                <a:cubicBezTo>
                  <a:pt x="0" y="105750"/>
                  <a:pt x="12557" y="128387"/>
                  <a:pt x="32147" y="143121"/>
                </a:cubicBezTo>
                <a:lnTo>
                  <a:pt x="32147" y="155377"/>
                </a:lnTo>
                <a:cubicBezTo>
                  <a:pt x="32147" y="164250"/>
                  <a:pt x="39346" y="171450"/>
                  <a:pt x="48220" y="171450"/>
                </a:cubicBezTo>
                <a:lnTo>
                  <a:pt x="58936" y="171450"/>
                </a:lnTo>
                <a:lnTo>
                  <a:pt x="58936" y="158055"/>
                </a:lnTo>
                <a:cubicBezTo>
                  <a:pt x="58936" y="153602"/>
                  <a:pt x="62519" y="150019"/>
                  <a:pt x="66973" y="150019"/>
                </a:cubicBezTo>
                <a:cubicBezTo>
                  <a:pt x="71426" y="150019"/>
                  <a:pt x="75009" y="153602"/>
                  <a:pt x="75009" y="158055"/>
                </a:cubicBezTo>
                <a:lnTo>
                  <a:pt x="75009" y="171450"/>
                </a:lnTo>
                <a:lnTo>
                  <a:pt x="96441" y="171450"/>
                </a:lnTo>
                <a:lnTo>
                  <a:pt x="96441" y="158055"/>
                </a:lnTo>
                <a:cubicBezTo>
                  <a:pt x="96441" y="153602"/>
                  <a:pt x="100024" y="150019"/>
                  <a:pt x="104477" y="150019"/>
                </a:cubicBezTo>
                <a:cubicBezTo>
                  <a:pt x="108931" y="150019"/>
                  <a:pt x="112514" y="153602"/>
                  <a:pt x="112514" y="158055"/>
                </a:cubicBezTo>
                <a:lnTo>
                  <a:pt x="112514" y="171450"/>
                </a:lnTo>
                <a:lnTo>
                  <a:pt x="123230" y="171450"/>
                </a:lnTo>
                <a:cubicBezTo>
                  <a:pt x="132104" y="171450"/>
                  <a:pt x="139303" y="164250"/>
                  <a:pt x="139303" y="155377"/>
                </a:cubicBezTo>
                <a:lnTo>
                  <a:pt x="139303" y="143121"/>
                </a:lnTo>
                <a:close/>
                <a:moveTo>
                  <a:pt x="32147" y="85725"/>
                </a:moveTo>
                <a:cubicBezTo>
                  <a:pt x="32147" y="73897"/>
                  <a:pt x="41750" y="64294"/>
                  <a:pt x="53578" y="64294"/>
                </a:cubicBezTo>
                <a:cubicBezTo>
                  <a:pt x="65406" y="64294"/>
                  <a:pt x="75009" y="73897"/>
                  <a:pt x="75009" y="85725"/>
                </a:cubicBezTo>
                <a:cubicBezTo>
                  <a:pt x="75009" y="97553"/>
                  <a:pt x="65406" y="107156"/>
                  <a:pt x="53578" y="107156"/>
                </a:cubicBezTo>
                <a:cubicBezTo>
                  <a:pt x="41750" y="107156"/>
                  <a:pt x="32147" y="97553"/>
                  <a:pt x="32147" y="85725"/>
                </a:cubicBezTo>
                <a:close/>
                <a:moveTo>
                  <a:pt x="117872" y="64294"/>
                </a:moveTo>
                <a:cubicBezTo>
                  <a:pt x="129700" y="64294"/>
                  <a:pt x="139303" y="73897"/>
                  <a:pt x="139303" y="85725"/>
                </a:cubicBezTo>
                <a:cubicBezTo>
                  <a:pt x="139303" y="97553"/>
                  <a:pt x="129700" y="107156"/>
                  <a:pt x="117872" y="107156"/>
                </a:cubicBezTo>
                <a:cubicBezTo>
                  <a:pt x="106044" y="107156"/>
                  <a:pt x="96441" y="97553"/>
                  <a:pt x="96441" y="85725"/>
                </a:cubicBezTo>
                <a:cubicBezTo>
                  <a:pt x="96441" y="73897"/>
                  <a:pt x="106044" y="64294"/>
                  <a:pt x="117872" y="64294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Text 28"/>
          <p:cNvSpPr/>
          <p:nvPr/>
        </p:nvSpPr>
        <p:spPr>
          <a:xfrm>
            <a:off x="8474050" y="5879306"/>
            <a:ext cx="3305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Dead Cells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8254975" y="6184106"/>
            <a:ext cx="3514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Cells that undergo irreversible damage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0EA5E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CRITICAL VARIABLES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 Factors Affecting Microbial Survival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811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1E293B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Understanding what determines survival rates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524000"/>
            <a:ext cx="3714750" cy="1400175"/>
          </a:xfrm>
          <a:custGeom>
            <a:avLst/>
            <a:gdLst/>
            <a:ahLst/>
            <a:cxnLst/>
            <a:rect l="l" t="t" r="r" b="b"/>
            <a:pathLst>
              <a:path w="3714750" h="1400175">
                <a:moveTo>
                  <a:pt x="38100" y="0"/>
                </a:moveTo>
                <a:lnTo>
                  <a:pt x="3600454" y="0"/>
                </a:lnTo>
                <a:cubicBezTo>
                  <a:pt x="3663536" y="0"/>
                  <a:pt x="3714750" y="51214"/>
                  <a:pt x="3714750" y="114296"/>
                </a:cubicBezTo>
                <a:lnTo>
                  <a:pt x="3714750" y="1285879"/>
                </a:lnTo>
                <a:cubicBezTo>
                  <a:pt x="3714750" y="1348961"/>
                  <a:pt x="3663536" y="1400175"/>
                  <a:pt x="3600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400050" y="1524000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533400" y="16795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Text 6"/>
          <p:cNvSpPr/>
          <p:nvPr/>
        </p:nvSpPr>
        <p:spPr>
          <a:xfrm>
            <a:off x="490538" y="1679525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28700" y="1736675"/>
            <a:ext cx="1428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Type of Organism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3400" y="2136725"/>
            <a:ext cx="35433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Gram negative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organisms are more susceptible than Gram positive.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Bacterial spores and viruses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are highly resistant and virtually unaffected.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248150" y="1524000"/>
            <a:ext cx="3714750" cy="1400175"/>
          </a:xfrm>
          <a:custGeom>
            <a:avLst/>
            <a:gdLst/>
            <a:ahLst/>
            <a:cxnLst/>
            <a:rect l="l" t="t" r="r" b="b"/>
            <a:pathLst>
              <a:path w="3714750" h="1400175">
                <a:moveTo>
                  <a:pt x="38100" y="0"/>
                </a:moveTo>
                <a:lnTo>
                  <a:pt x="3600454" y="0"/>
                </a:lnTo>
                <a:cubicBezTo>
                  <a:pt x="3663536" y="0"/>
                  <a:pt x="3714750" y="51214"/>
                  <a:pt x="3714750" y="114296"/>
                </a:cubicBezTo>
                <a:lnTo>
                  <a:pt x="3714750" y="1285879"/>
                </a:lnTo>
                <a:cubicBezTo>
                  <a:pt x="3714750" y="1348961"/>
                  <a:pt x="3663536" y="1400175"/>
                  <a:pt x="3600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2" name="Shape 10"/>
          <p:cNvSpPr/>
          <p:nvPr/>
        </p:nvSpPr>
        <p:spPr>
          <a:xfrm>
            <a:off x="4248150" y="1524000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Shape 11"/>
          <p:cNvSpPr/>
          <p:nvPr/>
        </p:nvSpPr>
        <p:spPr>
          <a:xfrm>
            <a:off x="4381500" y="16795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4" name="Text 12"/>
          <p:cNvSpPr/>
          <p:nvPr/>
        </p:nvSpPr>
        <p:spPr>
          <a:xfrm>
            <a:off x="4338638" y="1679525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876800" y="1736675"/>
            <a:ext cx="714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EA5E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 Age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381500" y="2136725"/>
            <a:ext cx="35433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Actively growing cells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are more susceptible to freezing damage than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stationary phase cells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. Older cells have higher lipid content in membranes.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8096250" y="1524000"/>
            <a:ext cx="3714750" cy="1400175"/>
          </a:xfrm>
          <a:custGeom>
            <a:avLst/>
            <a:gdLst/>
            <a:ahLst/>
            <a:cxnLst/>
            <a:rect l="l" t="t" r="r" b="b"/>
            <a:pathLst>
              <a:path w="3714750" h="1400175">
                <a:moveTo>
                  <a:pt x="38100" y="0"/>
                </a:moveTo>
                <a:lnTo>
                  <a:pt x="3600454" y="0"/>
                </a:lnTo>
                <a:cubicBezTo>
                  <a:pt x="3663536" y="0"/>
                  <a:pt x="3714750" y="51214"/>
                  <a:pt x="3714750" y="114296"/>
                </a:cubicBezTo>
                <a:lnTo>
                  <a:pt x="3714750" y="1285879"/>
                </a:lnTo>
                <a:cubicBezTo>
                  <a:pt x="3714750" y="1348961"/>
                  <a:pt x="3663536" y="1400175"/>
                  <a:pt x="3600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8096250" y="1524000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Shape 17"/>
          <p:cNvSpPr/>
          <p:nvPr/>
        </p:nvSpPr>
        <p:spPr>
          <a:xfrm>
            <a:off x="8229600" y="16795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0" name="Text 18"/>
          <p:cNvSpPr/>
          <p:nvPr/>
        </p:nvSpPr>
        <p:spPr>
          <a:xfrm>
            <a:off x="8186738" y="1679525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724900" y="1736675"/>
            <a:ext cx="1485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Initial Cooling Rate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229600" y="2136725"/>
            <a:ext cx="35433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rate at which a product is cooled to the temperature at which freezing begins affects chilling injury levels.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00050" y="3035275"/>
            <a:ext cx="3714750" cy="1400175"/>
          </a:xfrm>
          <a:custGeom>
            <a:avLst/>
            <a:gdLst/>
            <a:ahLst/>
            <a:cxnLst/>
            <a:rect l="l" t="t" r="r" b="b"/>
            <a:pathLst>
              <a:path w="3714750" h="1400175">
                <a:moveTo>
                  <a:pt x="38100" y="0"/>
                </a:moveTo>
                <a:lnTo>
                  <a:pt x="3600454" y="0"/>
                </a:lnTo>
                <a:cubicBezTo>
                  <a:pt x="3663536" y="0"/>
                  <a:pt x="3714750" y="51214"/>
                  <a:pt x="3714750" y="114296"/>
                </a:cubicBezTo>
                <a:lnTo>
                  <a:pt x="3714750" y="1285879"/>
                </a:lnTo>
                <a:cubicBezTo>
                  <a:pt x="3714750" y="1348961"/>
                  <a:pt x="3663536" y="1400175"/>
                  <a:pt x="3600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4" name="Shape 22"/>
          <p:cNvSpPr/>
          <p:nvPr/>
        </p:nvSpPr>
        <p:spPr>
          <a:xfrm>
            <a:off x="400050" y="3035275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Shape 23"/>
          <p:cNvSpPr/>
          <p:nvPr/>
        </p:nvSpPr>
        <p:spPr>
          <a:xfrm>
            <a:off x="533400" y="329557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Text 24"/>
          <p:cNvSpPr/>
          <p:nvPr/>
        </p:nvSpPr>
        <p:spPr>
          <a:xfrm>
            <a:off x="490538" y="3295576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028700" y="3352726"/>
            <a:ext cx="1438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Final Cooling Rate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33400" y="3752776"/>
            <a:ext cx="35433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rate of cooling to the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final storage temperature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matters—the faster the rate, the less damage to cells.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248150" y="3035275"/>
            <a:ext cx="3714750" cy="1400175"/>
          </a:xfrm>
          <a:custGeom>
            <a:avLst/>
            <a:gdLst/>
            <a:ahLst/>
            <a:cxnLst/>
            <a:rect l="l" t="t" r="r" b="b"/>
            <a:pathLst>
              <a:path w="3714750" h="1400175">
                <a:moveTo>
                  <a:pt x="38100" y="0"/>
                </a:moveTo>
                <a:lnTo>
                  <a:pt x="3600454" y="0"/>
                </a:lnTo>
                <a:cubicBezTo>
                  <a:pt x="3663536" y="0"/>
                  <a:pt x="3714750" y="51214"/>
                  <a:pt x="3714750" y="114296"/>
                </a:cubicBezTo>
                <a:lnTo>
                  <a:pt x="3714750" y="1285879"/>
                </a:lnTo>
                <a:cubicBezTo>
                  <a:pt x="3714750" y="1348961"/>
                  <a:pt x="3663536" y="1400175"/>
                  <a:pt x="3600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0" name="Shape 28"/>
          <p:cNvSpPr/>
          <p:nvPr/>
        </p:nvSpPr>
        <p:spPr>
          <a:xfrm>
            <a:off x="4248150" y="3035275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4381500" y="319080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30"/>
          <p:cNvSpPr/>
          <p:nvPr/>
        </p:nvSpPr>
        <p:spPr>
          <a:xfrm>
            <a:off x="4338638" y="3190801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876800" y="3247951"/>
            <a:ext cx="1457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EA5E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Final Temperature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381500" y="3648001"/>
            <a:ext cx="35433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lower the temperature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, the higher the number of organisms likely to survive. Adverse effects are greater near the freezing point.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096250" y="3035275"/>
            <a:ext cx="3714750" cy="1400175"/>
          </a:xfrm>
          <a:custGeom>
            <a:avLst/>
            <a:gdLst/>
            <a:ahLst/>
            <a:cxnLst/>
            <a:rect l="l" t="t" r="r" b="b"/>
            <a:pathLst>
              <a:path w="3714750" h="1400175">
                <a:moveTo>
                  <a:pt x="38100" y="0"/>
                </a:moveTo>
                <a:lnTo>
                  <a:pt x="3600454" y="0"/>
                </a:lnTo>
                <a:cubicBezTo>
                  <a:pt x="3663536" y="0"/>
                  <a:pt x="3714750" y="51214"/>
                  <a:pt x="3714750" y="114296"/>
                </a:cubicBezTo>
                <a:lnTo>
                  <a:pt x="3714750" y="1285879"/>
                </a:lnTo>
                <a:cubicBezTo>
                  <a:pt x="3714750" y="1348961"/>
                  <a:pt x="3663536" y="1400175"/>
                  <a:pt x="3600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6" name="Shape 34"/>
          <p:cNvSpPr/>
          <p:nvPr/>
        </p:nvSpPr>
        <p:spPr>
          <a:xfrm>
            <a:off x="8096250" y="3035275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Shape 35"/>
          <p:cNvSpPr/>
          <p:nvPr/>
        </p:nvSpPr>
        <p:spPr>
          <a:xfrm>
            <a:off x="8229600" y="319080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8" name="Text 36"/>
          <p:cNvSpPr/>
          <p:nvPr/>
        </p:nvSpPr>
        <p:spPr>
          <a:xfrm>
            <a:off x="8186738" y="3190801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724900" y="3247951"/>
            <a:ext cx="1476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Food Composition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229600" y="3648001"/>
            <a:ext cx="35433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Acid conditions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increase freezing damage, while certain constituents act as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cryoprotectants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(protect cells from damage).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00050" y="4546550"/>
            <a:ext cx="3714750" cy="1400175"/>
          </a:xfrm>
          <a:custGeom>
            <a:avLst/>
            <a:gdLst/>
            <a:ahLst/>
            <a:cxnLst/>
            <a:rect l="l" t="t" r="r" b="b"/>
            <a:pathLst>
              <a:path w="3714750" h="1400175">
                <a:moveTo>
                  <a:pt x="38100" y="0"/>
                </a:moveTo>
                <a:lnTo>
                  <a:pt x="3600454" y="0"/>
                </a:lnTo>
                <a:cubicBezTo>
                  <a:pt x="3663536" y="0"/>
                  <a:pt x="3714750" y="51214"/>
                  <a:pt x="3714750" y="114296"/>
                </a:cubicBezTo>
                <a:lnTo>
                  <a:pt x="3714750" y="1285879"/>
                </a:lnTo>
                <a:cubicBezTo>
                  <a:pt x="3714750" y="1348961"/>
                  <a:pt x="3663536" y="1400175"/>
                  <a:pt x="3600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42" name="Shape 40"/>
          <p:cNvSpPr/>
          <p:nvPr/>
        </p:nvSpPr>
        <p:spPr>
          <a:xfrm>
            <a:off x="400050" y="4546550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Shape 41"/>
          <p:cNvSpPr/>
          <p:nvPr/>
        </p:nvSpPr>
        <p:spPr>
          <a:xfrm>
            <a:off x="533400" y="47021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4" name="Text 42"/>
          <p:cNvSpPr/>
          <p:nvPr/>
        </p:nvSpPr>
        <p:spPr>
          <a:xfrm>
            <a:off x="490538" y="4702150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1028700" y="4759300"/>
            <a:ext cx="1095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F76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Storage Time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533400" y="5159350"/>
            <a:ext cx="35433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There's a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progressive decline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living cells over time—initial rapid drop followed by slower decline, especially in gram-negative rods.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248150" y="4546550"/>
            <a:ext cx="3714750" cy="1400175"/>
          </a:xfrm>
          <a:custGeom>
            <a:avLst/>
            <a:gdLst/>
            <a:ahLst/>
            <a:cxnLst/>
            <a:rect l="l" t="t" r="r" b="b"/>
            <a:pathLst>
              <a:path w="3714750" h="1400175">
                <a:moveTo>
                  <a:pt x="38100" y="0"/>
                </a:moveTo>
                <a:lnTo>
                  <a:pt x="3600454" y="0"/>
                </a:lnTo>
                <a:cubicBezTo>
                  <a:pt x="3663536" y="0"/>
                  <a:pt x="3714750" y="51214"/>
                  <a:pt x="3714750" y="114296"/>
                </a:cubicBezTo>
                <a:lnTo>
                  <a:pt x="3714750" y="1285879"/>
                </a:lnTo>
                <a:cubicBezTo>
                  <a:pt x="3714750" y="1348961"/>
                  <a:pt x="3663536" y="1400175"/>
                  <a:pt x="3600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48" name="Shape 46"/>
          <p:cNvSpPr/>
          <p:nvPr/>
        </p:nvSpPr>
        <p:spPr>
          <a:xfrm>
            <a:off x="4248150" y="4546550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9" name="Shape 47"/>
          <p:cNvSpPr/>
          <p:nvPr/>
        </p:nvSpPr>
        <p:spPr>
          <a:xfrm>
            <a:off x="4381500" y="48069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EA5E9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0" name="Text 48"/>
          <p:cNvSpPr/>
          <p:nvPr/>
        </p:nvSpPr>
        <p:spPr>
          <a:xfrm>
            <a:off x="4338638" y="4806925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4876800" y="4864075"/>
            <a:ext cx="1885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EA5E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Pre-Freezing Treatment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4381500" y="5264125"/>
            <a:ext cx="35433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Cells already damaged by processes like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blanching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before freezing are more likely to be killed.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096250" y="4546550"/>
            <a:ext cx="3714750" cy="1400175"/>
          </a:xfrm>
          <a:custGeom>
            <a:avLst/>
            <a:gdLst/>
            <a:ahLst/>
            <a:cxnLst/>
            <a:rect l="l" t="t" r="r" b="b"/>
            <a:pathLst>
              <a:path w="3714750" h="1400175">
                <a:moveTo>
                  <a:pt x="38100" y="0"/>
                </a:moveTo>
                <a:lnTo>
                  <a:pt x="3600454" y="0"/>
                </a:lnTo>
                <a:cubicBezTo>
                  <a:pt x="3663536" y="0"/>
                  <a:pt x="3714750" y="51214"/>
                  <a:pt x="3714750" y="114296"/>
                </a:cubicBezTo>
                <a:lnTo>
                  <a:pt x="3714750" y="1285879"/>
                </a:lnTo>
                <a:cubicBezTo>
                  <a:pt x="3714750" y="1348961"/>
                  <a:pt x="3663536" y="1400175"/>
                  <a:pt x="3600454" y="1400175"/>
                </a:cubicBez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4" name="Shape 52"/>
          <p:cNvSpPr/>
          <p:nvPr/>
        </p:nvSpPr>
        <p:spPr>
          <a:xfrm>
            <a:off x="8096250" y="4546550"/>
            <a:ext cx="38100" cy="1400175"/>
          </a:xfrm>
          <a:custGeom>
            <a:avLst/>
            <a:gdLst/>
            <a:ahLst/>
            <a:cxnLst/>
            <a:rect l="l" t="t" r="r" b="b"/>
            <a:pathLst>
              <a:path w="38100" h="1400175">
                <a:moveTo>
                  <a:pt x="38100" y="0"/>
                </a:moveTo>
                <a:lnTo>
                  <a:pt x="38100" y="0"/>
                </a:lnTo>
                <a:lnTo>
                  <a:pt x="38100" y="1400175"/>
                </a:lnTo>
                <a:lnTo>
                  <a:pt x="38100" y="1400175"/>
                </a:lnTo>
                <a:cubicBezTo>
                  <a:pt x="17072" y="1400175"/>
                  <a:pt x="0" y="1383103"/>
                  <a:pt x="0" y="13620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5" name="Shape 53"/>
          <p:cNvSpPr/>
          <p:nvPr/>
        </p:nvSpPr>
        <p:spPr>
          <a:xfrm>
            <a:off x="8229600" y="47021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6" name="Text 54"/>
          <p:cNvSpPr/>
          <p:nvPr/>
        </p:nvSpPr>
        <p:spPr>
          <a:xfrm>
            <a:off x="8186738" y="4702150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724900" y="4759300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Thawing Rate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229600" y="5159350"/>
            <a:ext cx="35433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Fast freezing + slow thawing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= crystal growth and more damage. </a:t>
            </a:r>
            <a:r>
              <a:rPr lang="en-US" sz="1200" b="1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Fast freezing + fast thawing</a:t>
            </a:r>
            <a:r>
              <a:rPr lang="en-US" sz="1200" dirty="0">
                <a:solidFill>
                  <a:srgbClr val="1E293B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= minimal additional damage.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381000" y="6019800"/>
            <a:ext cx="11430000" cy="457200"/>
          </a:xfrm>
          <a:custGeom>
            <a:avLst/>
            <a:gdLst/>
            <a:ahLst/>
            <a:cxnLst/>
            <a:rect l="l" t="t" r="r" b="b"/>
            <a:pathLst>
              <a:path w="11430000" h="457200">
                <a:moveTo>
                  <a:pt x="114300" y="0"/>
                </a:moveTo>
                <a:lnTo>
                  <a:pt x="11315700" y="0"/>
                </a:lnTo>
                <a:cubicBezTo>
                  <a:pt x="11378784" y="0"/>
                  <a:pt x="11430000" y="51216"/>
                  <a:pt x="11430000" y="114300"/>
                </a:cubicBezTo>
                <a:lnTo>
                  <a:pt x="11430000" y="342900"/>
                </a:lnTo>
                <a:cubicBezTo>
                  <a:pt x="11430000" y="405984"/>
                  <a:pt x="11378784" y="457200"/>
                  <a:pt x="113157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F766E"/>
              </a:gs>
              <a:gs pos="100000">
                <a:srgbClr val="0EA5E9"/>
              </a:gs>
            </a:gsLst>
            <a:lin ang="0" scaled="1"/>
          </a:gradFill>
          <a:ln/>
        </p:spPr>
        <p:txBody>
          <a:bodyPr/>
          <a:lstStyle/>
          <a:p>
            <a:endParaRPr lang="en-IQ"/>
          </a:p>
        </p:txBody>
      </p:sp>
      <p:sp>
        <p:nvSpPr>
          <p:cNvPr id="60" name="Shape 58"/>
          <p:cNvSpPr/>
          <p:nvPr/>
        </p:nvSpPr>
        <p:spPr>
          <a:xfrm>
            <a:off x="2228552" y="616743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F59E0B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1" name="Text 59"/>
          <p:cNvSpPr/>
          <p:nvPr/>
        </p:nvSpPr>
        <p:spPr>
          <a:xfrm>
            <a:off x="704850" y="6134100"/>
            <a:ext cx="11029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Remember: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All these factors interact to determine the final survival percentage of microorganisms in frozen foods.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1739</Words>
  <Application>Microsoft Macintosh PowerPoint</Application>
  <PresentationFormat>Widescreen</PresentationFormat>
  <Paragraphs>272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Liter</vt:lpstr>
      <vt:lpstr>Open Sauce Bold</vt:lpstr>
      <vt:lpstr>Quattrocento Sans</vt:lpstr>
      <vt:lpstr>Open Sauce</vt:lpstr>
      <vt:lpstr>Arial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Preservation by Low Temperature</dc:title>
  <dc:subject>Food Preservation by Low Temperature</dc:subject>
  <dc:creator>Kimi</dc:creator>
  <cp:lastModifiedBy>Adam Jalal Mohammed</cp:lastModifiedBy>
  <cp:revision>2</cp:revision>
  <dcterms:created xsi:type="dcterms:W3CDTF">2026-02-21T16:32:04Z</dcterms:created>
  <dcterms:modified xsi:type="dcterms:W3CDTF">2026-02-21T17:16:10Z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{"Label":"Food Preservation by Low Temperature","ContentProducer":"001191110108MACG2KBH8F10000","ProduceID":"19c81027-d6d2-8cb5-8000-0000af29345b","ReservedCode1":"","ContentPropagator":"001191110108MACG2KBH8F20000","PropagateID":"19c81027-d6d2-8cb5-8000-0000af29345b","ReservedCode2":""}</vt:lpwstr>
  </property>
</Properties>
</file>