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6" r:id="rId4"/>
    <p:sldMasterId id="2147483688" r:id="rId5"/>
    <p:sldMasterId id="2147483704" r:id="rId6"/>
    <p:sldMasterId id="2147483716" r:id="rId7"/>
    <p:sldMasterId id="2147483732" r:id="rId8"/>
    <p:sldMasterId id="2147483744" r:id="rId9"/>
    <p:sldMasterId id="2147483760" r:id="rId10"/>
    <p:sldMasterId id="2147483772" r:id="rId11"/>
    <p:sldMasterId id="2147483788" r:id="rId12"/>
    <p:sldMasterId id="2147483800" r:id="rId13"/>
    <p:sldMasterId id="2147483816" r:id="rId14"/>
    <p:sldMasterId id="2147483828" r:id="rId15"/>
  </p:sldMasterIdLst>
  <p:notesMasterIdLst>
    <p:notesMasterId r:id="rId41"/>
  </p:notesMasterIdLst>
  <p:handoutMasterIdLst>
    <p:handoutMasterId r:id="rId42"/>
  </p:handoutMasterIdLst>
  <p:sldIdLst>
    <p:sldId id="366" r:id="rId16"/>
    <p:sldId id="367" r:id="rId17"/>
    <p:sldId id="368" r:id="rId18"/>
    <p:sldId id="382" r:id="rId19"/>
    <p:sldId id="378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80" r:id="rId28"/>
    <p:sldId id="381" r:id="rId29"/>
    <p:sldId id="377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391" r:id="rId39"/>
    <p:sldId id="392" r:id="rId40"/>
  </p:sldIdLst>
  <p:sldSz cx="9144000" cy="6858000" type="screen4x3"/>
  <p:notesSz cx="6668770" cy="992632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FE"/>
    <a:srgbClr val="0066FF"/>
    <a:srgbClr val="FFFF00"/>
    <a:srgbClr val="FFFFFF"/>
    <a:srgbClr val="F4EE00"/>
    <a:srgbClr val="DED900"/>
    <a:srgbClr val="3399FF"/>
    <a:srgbClr val="008000"/>
    <a:srgbClr val="0033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265" autoAdjust="0"/>
  </p:normalViewPr>
  <p:slideViewPr>
    <p:cSldViewPr>
      <p:cViewPr>
        <p:scale>
          <a:sx n="76" d="100"/>
          <a:sy n="76" d="100"/>
        </p:scale>
        <p:origin x="-133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13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2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4.xml"/><Relationship Id="rId38" Type="http://schemas.openxmlformats.org/officeDocument/2006/relationships/slide" Target="slides/slide23.xml"/><Relationship Id="rId37" Type="http://schemas.openxmlformats.org/officeDocument/2006/relationships/slide" Target="slides/slide22.xml"/><Relationship Id="rId36" Type="http://schemas.openxmlformats.org/officeDocument/2006/relationships/slide" Target="slides/slide21.xml"/><Relationship Id="rId35" Type="http://schemas.openxmlformats.org/officeDocument/2006/relationships/slide" Target="slides/slide20.xml"/><Relationship Id="rId34" Type="http://schemas.openxmlformats.org/officeDocument/2006/relationships/slide" Target="slides/slide19.xml"/><Relationship Id="rId33" Type="http://schemas.openxmlformats.org/officeDocument/2006/relationships/slide" Target="slides/slide18.xml"/><Relationship Id="rId32" Type="http://schemas.openxmlformats.org/officeDocument/2006/relationships/slide" Target="slides/slide17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0" Type="http://schemas.openxmlformats.org/officeDocument/2006/relationships/slide" Target="slides/slide5.xml"/><Relationship Id="rId2" Type="http://schemas.openxmlformats.org/officeDocument/2006/relationships/theme" Target="theme/theme1.xml"/><Relationship Id="rId19" Type="http://schemas.openxmlformats.org/officeDocument/2006/relationships/slide" Target="slides/slide4.xml"/><Relationship Id="rId18" Type="http://schemas.openxmlformats.org/officeDocument/2006/relationships/slide" Target="slides/slide3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Methodology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7E7ED-8C33-4546-93E7-F87D08D63EC1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11B50-2484-471A-A049-21366453170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Methodology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15006-E157-4127-8361-A12680FCABBD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925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4"/>
            <a:ext cx="288925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A5B25-D60B-4404-9ED9-D4A9C083AE2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 hasCustomPrompt="1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 hasCustomPrompt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/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/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/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/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/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/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/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/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/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/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/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/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/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/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/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/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/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/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/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/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/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/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/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/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/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/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/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/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/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/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/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/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/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/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/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/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/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/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/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/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/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/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/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/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/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/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/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/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/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/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/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/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/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/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/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/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/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/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/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/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/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/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/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/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/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/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/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/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/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/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/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/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/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/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/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/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/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/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/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/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/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/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 hasCustomPrompt="1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 hasCustomPrompt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/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/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/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/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/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/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/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/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/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/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/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/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/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/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/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/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/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/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/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/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/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/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/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/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/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/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/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/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/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/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/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/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/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/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/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/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/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/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/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/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/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 hasCustomPrompt="1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 hasCustomPrompt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67E5C2E0-A860-4E1B-BCEA-1BCFEEA7E746}" type="slidenum">
              <a:rPr lang="en-US" smtClean="0"/>
            </a:fld>
            <a:endParaRPr lang="en-US"/>
          </a:p>
        </p:txBody>
      </p:sp>
      <p:pic>
        <p:nvPicPr>
          <p:cNvPr id="7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1" y="838200"/>
            <a:ext cx="21717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838200"/>
            <a:ext cx="63627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ve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63000"/>
          </a:blip>
          <a:stretch>
            <a:fillRect/>
          </a:stretch>
        </p:blipFill>
        <p:spPr>
          <a:xfrm>
            <a:off x="0" y="3290241"/>
            <a:ext cx="8458200" cy="3454415"/>
          </a:xfrm>
          <a:prstGeom prst="rect">
            <a:avLst/>
          </a:prstGeom>
        </p:spPr>
      </p:pic>
      <p:pic>
        <p:nvPicPr>
          <p:cNvPr id="11" name="Picture 10" descr="Wave1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78000"/>
          </a:blip>
          <a:stretch>
            <a:fillRect/>
          </a:stretch>
        </p:blipFill>
        <p:spPr>
          <a:xfrm>
            <a:off x="2104373" y="3730912"/>
            <a:ext cx="7039627" cy="3139615"/>
          </a:xfrm>
          <a:prstGeom prst="rect">
            <a:avLst/>
          </a:prstGeom>
        </p:spPr>
      </p:pic>
      <p:pic>
        <p:nvPicPr>
          <p:cNvPr id="8" name="Picture 7" descr="Wave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52000"/>
          </a:blip>
          <a:stretch>
            <a:fillRect/>
          </a:stretch>
        </p:blipFill>
        <p:spPr>
          <a:xfrm>
            <a:off x="-12526" y="1"/>
            <a:ext cx="5373635" cy="64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</a:fld>
            <a:endParaRPr lang="en-US"/>
          </a:p>
        </p:txBody>
      </p:sp>
      <p:pic>
        <p:nvPicPr>
          <p:cNvPr id="7" name="Picture 6" descr="Wave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42000"/>
          </a:blip>
          <a:stretch>
            <a:fillRect/>
          </a:stretch>
        </p:blipFill>
        <p:spPr>
          <a:xfrm>
            <a:off x="-12526" y="-25051"/>
            <a:ext cx="5373635" cy="563881"/>
          </a:xfrm>
          <a:prstGeom prst="rect">
            <a:avLst/>
          </a:prstGeom>
        </p:spPr>
      </p:pic>
      <p:pic>
        <p:nvPicPr>
          <p:cNvPr id="14" name="Picture 13" descr="Wave8.png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4000"/>
          </a:blip>
          <a:stretch>
            <a:fillRect/>
          </a:stretch>
        </p:blipFill>
        <p:spPr>
          <a:xfrm>
            <a:off x="0" y="3185175"/>
            <a:ext cx="9144000" cy="3636226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>
            <a:off x="0" y="3234300"/>
            <a:ext cx="9144000" cy="3636226"/>
          </a:xfrm>
          <a:prstGeom prst="rect">
            <a:avLst/>
          </a:prstGeom>
        </p:spPr>
      </p:pic>
      <p:pic>
        <p:nvPicPr>
          <p:cNvPr id="10" name="Picture 9" descr="Wave10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>
            <a:off x="0" y="4480470"/>
            <a:ext cx="9144000" cy="2102938"/>
          </a:xfrm>
          <a:prstGeom prst="rect">
            <a:avLst/>
          </a:prstGeom>
        </p:spPr>
      </p:pic>
      <p:pic>
        <p:nvPicPr>
          <p:cNvPr id="16" name="Picture 15" descr="Wave9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66000"/>
          </a:blip>
          <a:stretch>
            <a:fillRect/>
          </a:stretch>
        </p:blipFill>
        <p:spPr>
          <a:xfrm>
            <a:off x="5830818" y="3591838"/>
            <a:ext cx="3313183" cy="1341123"/>
          </a:xfrm>
          <a:prstGeom prst="rect">
            <a:avLst/>
          </a:prstGeom>
        </p:spPr>
      </p:pic>
      <p:pic>
        <p:nvPicPr>
          <p:cNvPr id="17" name="Picture 16" descr="Wave6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</a:blip>
          <a:stretch>
            <a:fillRect/>
          </a:stretch>
        </p:blipFill>
        <p:spPr>
          <a:xfrm>
            <a:off x="-16807" y="4967351"/>
            <a:ext cx="4476075" cy="809685"/>
          </a:xfrm>
          <a:prstGeom prst="rect">
            <a:avLst/>
          </a:prstGeom>
        </p:spPr>
      </p:pic>
      <p:pic>
        <p:nvPicPr>
          <p:cNvPr id="19" name="Picture 18" descr="Wave3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421655">
            <a:off x="-106626" y="3101774"/>
            <a:ext cx="9455699" cy="2325798"/>
          </a:xfrm>
          <a:prstGeom prst="rect">
            <a:avLst/>
          </a:prstGeom>
        </p:spPr>
      </p:pic>
      <p:pic>
        <p:nvPicPr>
          <p:cNvPr id="20" name="Picture 19" descr="Wave11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90800" y="3260332"/>
            <a:ext cx="6553200" cy="361188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ve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3000" contrast="72000"/>
          </a:blip>
          <a:stretch>
            <a:fillRect/>
          </a:stretch>
        </p:blipFill>
        <p:spPr>
          <a:xfrm rot="5400000">
            <a:off x="-2816378" y="2865715"/>
            <a:ext cx="6857999" cy="1126571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53000"/>
          </a:blip>
          <a:stretch>
            <a:fillRect/>
          </a:stretch>
        </p:blipFill>
        <p:spPr>
          <a:xfrm rot="5400000">
            <a:off x="-2891151" y="2830213"/>
            <a:ext cx="6858000" cy="1200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9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</a:fld>
            <a:endParaRPr lang="en-US"/>
          </a:p>
        </p:txBody>
      </p:sp>
      <p:pic>
        <p:nvPicPr>
          <p:cNvPr id="7" name="Picture 6" descr="Wave8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 rot="5400000">
            <a:off x="-2953781" y="2828521"/>
            <a:ext cx="6858000" cy="1200959"/>
          </a:xfrm>
          <a:prstGeom prst="rect">
            <a:avLst/>
          </a:prstGeom>
        </p:spPr>
      </p:pic>
      <p:pic>
        <p:nvPicPr>
          <p:cNvPr id="11" name="Picture 10" descr="Wave10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 rot="5400000">
            <a:off x="-3062615" y="2956142"/>
            <a:ext cx="6858001" cy="945719"/>
          </a:xfrm>
          <a:prstGeom prst="rect">
            <a:avLst/>
          </a:prstGeom>
        </p:spPr>
      </p:pic>
      <p:pic>
        <p:nvPicPr>
          <p:cNvPr id="14" name="Picture 13" descr="Wave1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6000" contrast="66000"/>
          </a:blip>
          <a:stretch>
            <a:fillRect/>
          </a:stretch>
        </p:blipFill>
        <p:spPr>
          <a:xfrm>
            <a:off x="-106475" y="5436297"/>
            <a:ext cx="9250475" cy="143592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 hasCustomPrompt="1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 hasCustomPrompt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/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/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/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/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/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/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/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/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/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/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/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/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/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/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/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/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/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/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/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/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/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/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/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/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/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/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/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/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/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/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/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/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/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/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/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/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/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/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/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/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/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 hasCustomPrompt="1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 hasCustomPrompt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/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/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/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/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/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/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/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/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/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/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/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/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/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/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/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/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/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/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/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/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/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/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/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/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/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/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/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/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/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/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/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/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/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/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/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/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/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/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/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/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/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 hasCustomPrompt="1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 hasCustomPrompt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67E5C2E0-A860-4E1B-BCEA-1BCFEEA7E746}" type="slidenum">
              <a:rPr lang="en-US" smtClean="0"/>
            </a:fld>
            <a:endParaRPr lang="en-US"/>
          </a:p>
        </p:txBody>
      </p:sp>
      <p:pic>
        <p:nvPicPr>
          <p:cNvPr id="7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1" y="838200"/>
            <a:ext cx="21717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838200"/>
            <a:ext cx="63627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/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/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/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/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/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/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/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/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/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/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/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/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/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/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/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/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/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/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/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/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/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/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/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/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/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/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/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/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/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/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/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/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/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/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/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/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/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/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/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/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/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7.xml"/><Relationship Id="rId17" Type="http://schemas.openxmlformats.org/officeDocument/2006/relationships/theme" Target="../theme/theme10.xml"/><Relationship Id="rId16" Type="http://schemas.openxmlformats.org/officeDocument/2006/relationships/image" Target="../media/image1.GIF"/><Relationship Id="rId15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3.xml"/><Relationship Id="rId17" Type="http://schemas.openxmlformats.org/officeDocument/2006/relationships/theme" Target="../theme/theme12.xml"/><Relationship Id="rId16" Type="http://schemas.openxmlformats.org/officeDocument/2006/relationships/image" Target="../media/image1.GIF"/><Relationship Id="rId15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8.xml"/><Relationship Id="rId13" Type="http://schemas.openxmlformats.org/officeDocument/2006/relationships/theme" Target="../theme/theme13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7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9.xml"/><Relationship Id="rId12" Type="http://schemas.openxmlformats.org/officeDocument/2006/relationships/theme" Target="../theme/theme14.xml"/><Relationship Id="rId11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1.GIF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7" Type="http://schemas.openxmlformats.org/officeDocument/2006/relationships/theme" Target="../theme/theme4.xml"/><Relationship Id="rId16" Type="http://schemas.openxmlformats.org/officeDocument/2006/relationships/image" Target="../media/image1.GIF"/><Relationship Id="rId15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59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0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7" Type="http://schemas.openxmlformats.org/officeDocument/2006/relationships/theme" Target="../theme/theme6.xml"/><Relationship Id="rId16" Type="http://schemas.openxmlformats.org/officeDocument/2006/relationships/image" Target="../media/image1.GIF"/><Relationship Id="rId15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7" Type="http://schemas.openxmlformats.org/officeDocument/2006/relationships/theme" Target="../theme/theme8.xml"/><Relationship Id="rId16" Type="http://schemas.openxmlformats.org/officeDocument/2006/relationships/image" Target="../media/image1.GIF"/><Relationship Id="rId15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85FA2DF-B09C-42BA-88B6-6D71FFDCD943}" type="slidenum">
              <a:rPr lang="en-US" smtClean="0"/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/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/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/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/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/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/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/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/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/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/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/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/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/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/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/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/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/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/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/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/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/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/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/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/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/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/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/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/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/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/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/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/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/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/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/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/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/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/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/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/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/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/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/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/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/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/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/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/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/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/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/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/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/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/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/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/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/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/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/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/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/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/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/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/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/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/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/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/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/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/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/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/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/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/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/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/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/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/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/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/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/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/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E546-D9B9-4430-BAE8-B5D2D0481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A2DF-B09C-42BA-88B6-6D71FFDCD94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/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/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/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/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/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/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/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/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/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/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/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/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/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/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/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/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/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/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/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/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/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/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/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/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/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/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/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/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/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/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/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/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/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/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/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/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/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/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/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/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/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/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/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/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/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/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/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/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/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/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/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/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/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/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/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/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/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/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/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/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/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/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/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/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/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/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/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/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/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/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/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/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/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/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/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/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/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/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/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/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/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/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/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/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/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/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/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/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/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/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/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/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/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/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/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/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/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/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/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/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/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/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/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/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/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/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/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/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/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/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/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/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/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/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/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/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/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/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/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/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/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/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/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/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/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/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/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/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/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/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/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/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/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/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/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/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/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/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/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/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/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/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/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/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/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/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/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/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/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/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/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/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/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/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/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/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/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/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/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/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/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/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/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/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fld id="{96F019E5-BA33-4A48-A873-C65D83CAE7F3}" type="datetimeFigureOut">
              <a:rPr lang="en-US" smtClean="0"/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4D29E3A-C35A-4097-89F5-DD1A19DC6250}" type="slidenum">
              <a:rPr lang="en-US" smtClean="0"/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9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9.xml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9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9.xml"/><Relationship Id="rId1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9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9.xml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9.xml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0.xml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9.xml"/><Relationship Id="rId1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4.xml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9.xml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Colonic functional foods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are colonic foods metabolised?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Bacteria resident in the large gut depend upon a supply of fermentable substrate for their growth and activities.</a:t>
            </a:r>
            <a:endParaRPr lang="en-GB" dirty="0" smtClean="0"/>
          </a:p>
          <a:p>
            <a:r>
              <a:rPr lang="en-GB" dirty="0" smtClean="0"/>
              <a:t>Principally, this is provided by the </a:t>
            </a:r>
            <a:r>
              <a:rPr lang="en-GB" b="1" dirty="0" smtClean="0">
                <a:solidFill>
                  <a:srgbClr val="FF0000"/>
                </a:solidFill>
              </a:rPr>
              <a:t>diet</a:t>
            </a:r>
            <a:r>
              <a:rPr lang="en-GB" dirty="0" smtClean="0"/>
              <a:t>, ( any food that resists digestion)  although there is also a contribution from endogenous sources like </a:t>
            </a:r>
            <a:r>
              <a:rPr lang="en-GB" b="1" dirty="0" err="1" smtClean="0">
                <a:solidFill>
                  <a:srgbClr val="FF0000"/>
                </a:solidFill>
              </a:rPr>
              <a:t>mucins</a:t>
            </a:r>
            <a:r>
              <a:rPr lang="en-GB" dirty="0" smtClean="0"/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chondroitin</a:t>
            </a:r>
            <a:r>
              <a:rPr lang="en-US" dirty="0" smtClean="0"/>
              <a:t> </a:t>
            </a:r>
            <a:r>
              <a:rPr lang="en-US" dirty="0" err="1" smtClean="0"/>
              <a:t>sulphate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686800" cy="2438400"/>
          </a:xfrm>
        </p:spPr>
        <p:txBody>
          <a:bodyPr/>
          <a:lstStyle/>
          <a:p>
            <a:pPr algn="just"/>
            <a:r>
              <a:rPr lang="en-GB" dirty="0" smtClean="0"/>
              <a:t>Any foodstuff that resists digestion in the upper gastrointestinal tract (stomach, small intestine) can serve as a colonic food in that it feeds the resident </a:t>
            </a:r>
            <a:r>
              <a:rPr lang="en-GB" dirty="0" err="1" smtClean="0"/>
              <a:t>microbiota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357497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Major </a:t>
            </a:r>
            <a:r>
              <a:rPr lang="en-US" sz="3200" b="1" dirty="0" smtClean="0">
                <a:solidFill>
                  <a:srgbClr val="FF0000"/>
                </a:solidFill>
              </a:rPr>
              <a:t>SCFA</a:t>
            </a:r>
            <a:r>
              <a:rPr lang="en-US" sz="3200" dirty="0" smtClean="0"/>
              <a:t> </a:t>
            </a:r>
            <a:r>
              <a:rPr lang="en-GB" sz="3200" dirty="0" smtClean="0"/>
              <a:t>produced are acetate, propionate and butyrate. It is thought that acetate is cleared</a:t>
            </a:r>
            <a:endParaRPr lang="en-GB" sz="3200" dirty="0" smtClean="0"/>
          </a:p>
          <a:p>
            <a:r>
              <a:rPr lang="en-GB" sz="3200" dirty="0" smtClean="0"/>
              <a:t>in peripheral tissues such as muscle. Propionate is largely broken down in the liver.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 whereas butyrate acts as the primary source of fuel for </a:t>
            </a:r>
            <a:r>
              <a:rPr lang="en-GB" sz="3200" dirty="0" err="1" smtClean="0"/>
              <a:t>colonocytes</a:t>
            </a:r>
            <a:r>
              <a:rPr lang="en-US" sz="3200" dirty="0" smtClean="0"/>
              <a:t>.</a:t>
            </a:r>
            <a:r>
              <a:rPr lang="en-GB" sz="3200" dirty="0" smtClean="0"/>
              <a:t> </a:t>
            </a:r>
            <a:r>
              <a:rPr lang="en-US" sz="3200" dirty="0" smtClean="0"/>
              <a:t>The </a:t>
            </a:r>
            <a:r>
              <a:rPr lang="en-GB" sz="3200" dirty="0" smtClean="0"/>
              <a:t>systemic metabolism of SCFA in the liver is thought to contribute about 7–8% of host daily energy requirements which in itself  confirms the significant role of gut micro-organisms in human nutritional processes</a:t>
            </a:r>
            <a:endParaRPr lang="en-US" sz="3200" dirty="0"/>
          </a:p>
        </p:txBody>
      </p:sp>
      <p:pic>
        <p:nvPicPr>
          <p:cNvPr id="3" name="Picture 2" descr="ÙØªÙØ¬Ø© Ø¨Ø­Ø« Ø§ÙØµÙØ± Ø¹Ù âªshort chain fatty acids examplesâ¬â"/>
          <p:cNvPicPr>
            <a:picLocks noChangeAspect="1" noChangeArrowheads="1"/>
          </p:cNvPicPr>
          <p:nvPr/>
        </p:nvPicPr>
        <p:blipFill>
          <a:blip r:embed="rId1" cstate="print"/>
          <a:srcRect t="16128"/>
          <a:stretch>
            <a:fillRect/>
          </a:stretch>
        </p:blipFill>
        <p:spPr bwMode="auto">
          <a:xfrm>
            <a:off x="1066800" y="4508879"/>
            <a:ext cx="4981575" cy="23491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solidFill>
                  <a:srgbClr val="FF0000"/>
                </a:solidFill>
              </a:rPr>
              <a:t>Gases</a:t>
            </a:r>
            <a:r>
              <a:rPr lang="en-GB" sz="3200" dirty="0" smtClean="0"/>
              <a:t> are also derived by bacterial action in the large intestine. Principally,</a:t>
            </a:r>
            <a:r>
              <a:rPr lang="en-US" sz="3200" dirty="0" smtClean="0"/>
              <a:t>these are </a:t>
            </a:r>
            <a:r>
              <a:rPr lang="en-US" sz="3200" b="1" dirty="0" smtClean="0">
                <a:solidFill>
                  <a:srgbClr val="FF0000"/>
                </a:solidFill>
              </a:rPr>
              <a:t>hydrogen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carbon dioxide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methane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hydrogen </a:t>
            </a:r>
            <a:r>
              <a:rPr lang="en-US" sz="3200" b="1" dirty="0" err="1" smtClean="0">
                <a:solidFill>
                  <a:srgbClr val="FF0000"/>
                </a:solidFill>
              </a:rPr>
              <a:t>sulphide</a:t>
            </a:r>
            <a:r>
              <a:rPr lang="en-US" sz="3200" dirty="0" smtClean="0"/>
              <a:t>. While</a:t>
            </a:r>
            <a:r>
              <a:rPr lang="ar-OM" sz="3200" dirty="0" smtClean="0"/>
              <a:t> </a:t>
            </a:r>
            <a:r>
              <a:rPr lang="en-GB" sz="3200" dirty="0" smtClean="0"/>
              <a:t>gas formation is usually considered to be the terminal stage of food digestion </a:t>
            </a:r>
            <a:r>
              <a:rPr lang="en-US" sz="3200" dirty="0" smtClean="0"/>
              <a:t>, it  </a:t>
            </a:r>
            <a:r>
              <a:rPr lang="en-GB" sz="3200" dirty="0" smtClean="0"/>
              <a:t>remains an enigmatic process through the ‘balance’ of  H2 generation/ </a:t>
            </a:r>
            <a:r>
              <a:rPr lang="en-US" sz="3200" dirty="0" smtClean="0"/>
              <a:t>metabolism</a:t>
            </a:r>
            <a:endParaRPr lang="en-US" sz="3200" dirty="0"/>
          </a:p>
        </p:txBody>
      </p:sp>
      <p:pic>
        <p:nvPicPr>
          <p:cNvPr id="5122" name="Picture 2" descr="ÙØªÙØ¬Ø© Ø¨Ø­Ø« Ø§ÙØµÙØ± Ø¹Ù âªcolon gasesâ¬â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57600" y="3976384"/>
            <a:ext cx="5124450" cy="28816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795897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Medically, H2 and its fate have</a:t>
            </a:r>
            <a:r>
              <a:rPr lang="ar-OM" sz="3200" dirty="0" smtClean="0"/>
              <a:t> </a:t>
            </a:r>
            <a:r>
              <a:rPr lang="en-GB" sz="3200" dirty="0" smtClean="0"/>
              <a:t>been, at least tenuously but usually scientifically, linked with </a:t>
            </a:r>
            <a:r>
              <a:rPr lang="en-GB" sz="3200" dirty="0" err="1" smtClean="0"/>
              <a:t>pneumatosis</a:t>
            </a:r>
            <a:r>
              <a:rPr lang="ar-OM" sz="3200" dirty="0" smtClean="0"/>
              <a:t> </a:t>
            </a:r>
            <a:r>
              <a:rPr lang="en-US" sz="3200" dirty="0" err="1" smtClean="0"/>
              <a:t>cystoides</a:t>
            </a:r>
            <a:r>
              <a:rPr lang="en-US" sz="3200" dirty="0" smtClean="0"/>
              <a:t> </a:t>
            </a:r>
            <a:r>
              <a:rPr lang="en-US" sz="3200" dirty="0" err="1" smtClean="0"/>
              <a:t>intestinalis</a:t>
            </a:r>
            <a:r>
              <a:rPr lang="en-US" sz="3200" dirty="0" smtClean="0"/>
              <a:t>, ulcerative colitis and bowel cancer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57200" y="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 smtClean="0"/>
              <a:t>A number of possible fates occur for intestinal H2 in that it may be excreted or further metabolised by gut bacteria. In the latter case, sulphate</a:t>
            </a:r>
            <a:r>
              <a:rPr lang="ar-OM" sz="3200" dirty="0" smtClean="0"/>
              <a:t> </a:t>
            </a:r>
            <a:r>
              <a:rPr lang="en-GB" sz="3200" dirty="0" smtClean="0"/>
              <a:t>reducers (producing H2S), </a:t>
            </a:r>
            <a:r>
              <a:rPr lang="en-GB" sz="3200" dirty="0" err="1" smtClean="0"/>
              <a:t>methanogens</a:t>
            </a:r>
            <a:r>
              <a:rPr lang="en-GB" sz="3200" dirty="0" smtClean="0"/>
              <a:t> (expiring CH4) and </a:t>
            </a:r>
            <a:r>
              <a:rPr lang="en-GB" sz="3200" dirty="0" err="1" smtClean="0"/>
              <a:t>acetogens</a:t>
            </a:r>
            <a:r>
              <a:rPr lang="en-GB" sz="3200" dirty="0" smtClean="0"/>
              <a:t>(excreting acetate) may all be involved</a:t>
            </a:r>
            <a:endParaRPr lang="en-US" sz="3200" dirty="0"/>
          </a:p>
        </p:txBody>
      </p:sp>
      <p:pic>
        <p:nvPicPr>
          <p:cNvPr id="4098" name="Picture 2" descr="ÙØªÙØ¬Ø© Ø¨Ø­Ø« Ø§ÙØµÙØ± Ø¹Ù âªcolonic gases H2â¬â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19400" y="2971800"/>
            <a:ext cx="571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8153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2170"/>
                <a:gridCol w="45012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Physicochemical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Microbial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Amount and type of substrate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Competition between species for colonisation</a:t>
                      </a:r>
                      <a:endParaRPr lang="en-GB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sites and nutrients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 of gut contents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Inhibition through metabolic end products, e.g.</a:t>
                      </a:r>
                      <a:endParaRPr lang="en-GB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acids, peroxides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Redox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potential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 inhibitory substances, e.g. </a:t>
                      </a:r>
                      <a:r>
                        <a:rPr lang="en-GB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bacteriocins</a:t>
                      </a:r>
                      <a:endParaRPr lang="en-GB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Bile salts</a:t>
                      </a:r>
                      <a:endParaRPr lang="en-US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Immunological events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381001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Factors affecting colonisation and growth of bacteria in the gut</a:t>
            </a:r>
            <a:endParaRPr lang="en-US" sz="32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Predominant end products of protein fermentation are </a:t>
            </a:r>
            <a:r>
              <a:rPr lang="en-GB" sz="3200" dirty="0" smtClean="0">
                <a:solidFill>
                  <a:srgbClr val="FF0000"/>
                </a:solidFill>
              </a:rPr>
              <a:t>SCFA</a:t>
            </a:r>
            <a:r>
              <a:rPr lang="en-GB" sz="3200" dirty="0" smtClean="0"/>
              <a:t>, including branched chain forms, as well as </a:t>
            </a:r>
            <a:r>
              <a:rPr lang="en-GB" sz="3200" dirty="0" err="1" smtClean="0">
                <a:solidFill>
                  <a:srgbClr val="FF0000"/>
                </a:solidFill>
              </a:rPr>
              <a:t>phenolic</a:t>
            </a:r>
            <a:r>
              <a:rPr lang="en-GB" sz="3200" dirty="0" smtClean="0">
                <a:solidFill>
                  <a:srgbClr val="FF0000"/>
                </a:solidFill>
              </a:rPr>
              <a:t> compounds</a:t>
            </a:r>
            <a:r>
              <a:rPr lang="en-GB" sz="3200" dirty="0" smtClean="0"/>
              <a:t>, </a:t>
            </a:r>
            <a:r>
              <a:rPr lang="en-GB" sz="3200" b="1" dirty="0" smtClean="0">
                <a:solidFill>
                  <a:srgbClr val="FF0000"/>
                </a:solidFill>
              </a:rPr>
              <a:t>ammonia</a:t>
            </a:r>
            <a:r>
              <a:rPr lang="en-GB" sz="3200" dirty="0" smtClean="0"/>
              <a:t> and some </a:t>
            </a:r>
            <a:r>
              <a:rPr lang="en-US" sz="3200" dirty="0" smtClean="0"/>
              <a:t>amines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2828836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These metabolites have been associated with various clinical states such as </a:t>
            </a:r>
            <a:r>
              <a:rPr lang="en-GB" sz="3200" dirty="0" err="1" smtClean="0"/>
              <a:t>tumourigenesis</a:t>
            </a:r>
            <a:r>
              <a:rPr lang="en-GB" sz="3200" dirty="0" smtClean="0"/>
              <a:t>, schizophrenia, migraine</a:t>
            </a:r>
            <a:endParaRPr lang="en-US" sz="32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In very general terms, the metabolites of a </a:t>
            </a:r>
            <a:r>
              <a:rPr lang="en-GB" sz="3200" b="1" dirty="0" err="1" smtClean="0">
                <a:solidFill>
                  <a:srgbClr val="FF0000"/>
                </a:solidFill>
              </a:rPr>
              <a:t>saccharolytic</a:t>
            </a:r>
            <a:r>
              <a:rPr lang="en-GB" sz="3200" b="1" dirty="0" smtClean="0">
                <a:solidFill>
                  <a:srgbClr val="FF0000"/>
                </a:solidFill>
              </a:rPr>
              <a:t> metabolism</a:t>
            </a:r>
            <a:r>
              <a:rPr lang="en-GB" sz="3200" dirty="0" smtClean="0"/>
              <a:t> in the gut are </a:t>
            </a:r>
            <a:r>
              <a:rPr lang="en-GB" sz="3200" b="1" dirty="0" smtClean="0">
                <a:solidFill>
                  <a:srgbClr val="FF0000"/>
                </a:solidFill>
              </a:rPr>
              <a:t>benign</a:t>
            </a:r>
            <a:r>
              <a:rPr lang="en-GB" sz="3200" dirty="0" smtClean="0"/>
              <a:t>, whereas those that arise from proteolysis can be </a:t>
            </a:r>
            <a:r>
              <a:rPr lang="en-GB" sz="3200" b="1" dirty="0" smtClean="0">
                <a:solidFill>
                  <a:srgbClr val="FF0000"/>
                </a:solidFill>
              </a:rPr>
              <a:t>detrimental</a:t>
            </a:r>
            <a:r>
              <a:rPr lang="en-GB" sz="3200" dirty="0" smtClean="0"/>
              <a:t>. As such, there can be positive or</a:t>
            </a:r>
            <a:endParaRPr lang="en-GB" sz="3200" dirty="0" smtClean="0"/>
          </a:p>
          <a:p>
            <a:r>
              <a:rPr lang="en-GB" sz="3200" dirty="0" smtClean="0"/>
              <a:t>negative outcomes associated with gut bacterial fermentation.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Probiotics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records of </a:t>
            </a:r>
            <a:r>
              <a:rPr lang="en-GB" dirty="0" smtClean="0"/>
              <a:t>ingestion of live bacteria by humans are over hundred years ago. However, at the beginning of this century </a:t>
            </a:r>
            <a:r>
              <a:rPr lang="en-GB" dirty="0" err="1" smtClean="0"/>
              <a:t>probiotics</a:t>
            </a:r>
            <a:r>
              <a:rPr lang="en-GB" dirty="0" smtClean="0"/>
              <a:t> were first put onto a scientific basis by the work of Metchnikoff at the Pasteur Institute in Paris.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28685"/>
            <a:ext cx="8763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Metchnikoff</a:t>
            </a:r>
            <a:r>
              <a:rPr lang="en-US" sz="3200" dirty="0" smtClean="0"/>
              <a:t> </a:t>
            </a:r>
            <a:r>
              <a:rPr lang="en-GB" sz="3200" dirty="0" smtClean="0"/>
              <a:t>hypothesised that the normal gut </a:t>
            </a:r>
            <a:r>
              <a:rPr lang="en-GB" sz="3200" dirty="0" err="1" smtClean="0"/>
              <a:t>microflora</a:t>
            </a:r>
            <a:r>
              <a:rPr lang="en-GB" sz="3200" dirty="0" smtClean="0"/>
              <a:t> could exert adverse effects on the host and that consumption of ‘soured milks’ reversed this effect. </a:t>
            </a:r>
            <a:endParaRPr lang="en-GB" sz="3200" dirty="0" smtClean="0"/>
          </a:p>
          <a:p>
            <a:r>
              <a:rPr lang="en-GB" sz="3200" b="1" dirty="0" smtClean="0">
                <a:solidFill>
                  <a:srgbClr val="FF0000"/>
                </a:solidFill>
              </a:rPr>
              <a:t>Metchnikoff</a:t>
            </a:r>
            <a:r>
              <a:rPr lang="en-GB" sz="3200" dirty="0" smtClean="0"/>
              <a:t> refined the treatment by using pure cultures of what is now called </a:t>
            </a:r>
            <a:r>
              <a:rPr lang="en-GB" sz="3200" i="1" dirty="0" smtClean="0"/>
              <a:t>Lactobacillus </a:t>
            </a:r>
            <a:r>
              <a:rPr lang="en-US" sz="3200" i="1" dirty="0" err="1" smtClean="0"/>
              <a:t>delbrueckii</a:t>
            </a:r>
            <a:r>
              <a:rPr lang="en-US" sz="3200" i="1" dirty="0" smtClean="0"/>
              <a:t> subsp. </a:t>
            </a:r>
            <a:r>
              <a:rPr lang="en-US" sz="3200" i="1" dirty="0" err="1" smtClean="0"/>
              <a:t>bulgaricus</a:t>
            </a:r>
            <a:r>
              <a:rPr lang="en-US" sz="3200" i="1" dirty="0" smtClean="0"/>
              <a:t> which, with Streptococcus </a:t>
            </a:r>
            <a:r>
              <a:rPr lang="en-US" sz="3200" i="1" dirty="0" err="1" smtClean="0"/>
              <a:t>salivarius</a:t>
            </a:r>
            <a:r>
              <a:rPr lang="en-US" sz="3200" i="1" dirty="0" smtClean="0"/>
              <a:t> subsp.</a:t>
            </a:r>
            <a:r>
              <a:rPr lang="en-GB" sz="3200" i="1" dirty="0" err="1" smtClean="0"/>
              <a:t>thermophilus</a:t>
            </a:r>
            <a:r>
              <a:rPr lang="en-GB" sz="3200" i="1" dirty="0" smtClean="0"/>
              <a:t>, is used to ferment milk in the production of traditional yoghurt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1"/>
            <a:ext cx="7772399" cy="3905250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The </a:t>
            </a:r>
            <a:r>
              <a:rPr lang="en-GB" sz="2800" dirty="0" err="1" smtClean="0"/>
              <a:t>microbiota</a:t>
            </a:r>
            <a:r>
              <a:rPr lang="en-GB" sz="2800" dirty="0" smtClean="0"/>
              <a:t> of the human gastrointestinal tract plays a key role in nutrition</a:t>
            </a:r>
            <a:r>
              <a:rPr lang="ar-OM" sz="2800" dirty="0" smtClean="0"/>
              <a:t> </a:t>
            </a:r>
            <a:r>
              <a:rPr lang="en-GB" sz="2800" dirty="0" smtClean="0"/>
              <a:t>and health. Through the process of fermentation, gut bacteria metabolise</a:t>
            </a:r>
            <a:r>
              <a:rPr lang="ar-OM" sz="2800" dirty="0" smtClean="0"/>
              <a:t> </a:t>
            </a:r>
            <a:r>
              <a:rPr lang="en-GB" sz="2800" dirty="0" smtClean="0"/>
              <a:t>various substrates (principally dietary components) to form end products such as</a:t>
            </a:r>
            <a:r>
              <a:rPr lang="ar-OM" sz="2800" dirty="0" smtClean="0"/>
              <a:t> </a:t>
            </a:r>
            <a:r>
              <a:rPr lang="en-GB" sz="2800" dirty="0" smtClean="0"/>
              <a:t>short chain fatty acids and gases</a:t>
            </a:r>
            <a:endParaRPr lang="en-US" sz="2800" dirty="0"/>
          </a:p>
        </p:txBody>
      </p:sp>
      <p:pic>
        <p:nvPicPr>
          <p:cNvPr id="16386" name="Picture 2" descr="Image result for gut microbiota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E3FFFF"/>
              </a:clrFrom>
              <a:clrTo>
                <a:srgbClr val="E3FFFF">
                  <a:alpha val="0"/>
                </a:srgbClr>
              </a:clrTo>
            </a:clrChange>
          </a:blip>
          <a:srcRect l="17044" b="4000"/>
          <a:stretch>
            <a:fillRect/>
          </a:stretch>
        </p:blipFill>
        <p:spPr bwMode="auto">
          <a:xfrm>
            <a:off x="6400800" y="3683442"/>
            <a:ext cx="2743200" cy="317455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3644205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This anaerobic metabolism is thought to</a:t>
            </a:r>
            <a:endParaRPr lang="en-GB" sz="2800" dirty="0" smtClean="0"/>
          </a:p>
          <a:p>
            <a:r>
              <a:rPr lang="en-GB" sz="2800" dirty="0" smtClean="0"/>
              <a:t>contribute positively towards host daily energy requirements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85841" cy="1143000"/>
          </a:xfrm>
        </p:spPr>
        <p:txBody>
          <a:bodyPr/>
          <a:lstStyle/>
          <a:p>
            <a:r>
              <a:rPr lang="en-US" dirty="0" smtClean="0"/>
              <a:t>Probiotic</a:t>
            </a:r>
            <a:r>
              <a:rPr lang="ar-OM" dirty="0" smtClean="0"/>
              <a:t> </a:t>
            </a:r>
            <a:r>
              <a:rPr lang="en-US" dirty="0" smtClean="0"/>
              <a:t> definitions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2439"/>
            <a:ext cx="5410200" cy="5135561"/>
          </a:xfrm>
        </p:spPr>
        <p:txBody>
          <a:bodyPr/>
          <a:lstStyle/>
          <a:p>
            <a:r>
              <a:rPr lang="en-GB" dirty="0" smtClean="0"/>
              <a:t>A formal </a:t>
            </a:r>
            <a:r>
              <a:rPr lang="en-GB" dirty="0" err="1" smtClean="0"/>
              <a:t>probiotic</a:t>
            </a:r>
            <a:r>
              <a:rPr lang="en-GB" dirty="0" smtClean="0"/>
              <a:t> definition is a live microbial feed supplement which beneficially affects the host animal by improving its intestinal microbial </a:t>
            </a:r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611231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Over the years, many </a:t>
            </a:r>
            <a:r>
              <a:rPr lang="en-GB" sz="2800" dirty="0" err="1" smtClean="0"/>
              <a:t>speciesof</a:t>
            </a:r>
            <a:r>
              <a:rPr lang="en-GB" sz="2800" dirty="0" smtClean="0"/>
              <a:t> micro-organisms have been used. They consist not only of lactic acid bacteria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lactobacilli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streptococci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enterococci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lactococci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bifidobacteria</a:t>
            </a:r>
            <a:r>
              <a:rPr lang="en-US" sz="2800" dirty="0" smtClean="0"/>
              <a:t>) but also </a:t>
            </a:r>
            <a:r>
              <a:rPr lang="en-GB" sz="2800" i="1" dirty="0" smtClean="0"/>
              <a:t>Bacillus spp. and </a:t>
            </a:r>
            <a:r>
              <a:rPr lang="en-GB" sz="2800" i="1" dirty="0" smtClean="0">
                <a:solidFill>
                  <a:srgbClr val="FF0000"/>
                </a:solidFill>
              </a:rPr>
              <a:t>fungi</a:t>
            </a:r>
            <a:r>
              <a:rPr lang="en-GB" sz="2800" i="1" dirty="0" smtClean="0"/>
              <a:t> such as </a:t>
            </a:r>
            <a:r>
              <a:rPr lang="en-GB" sz="2800" i="1" dirty="0" err="1" smtClean="0">
                <a:solidFill>
                  <a:srgbClr val="FF0000"/>
                </a:solidFill>
              </a:rPr>
              <a:t>Saccharomyces</a:t>
            </a:r>
            <a:r>
              <a:rPr lang="en-GB" sz="2800" i="1" dirty="0" smtClean="0">
                <a:solidFill>
                  <a:srgbClr val="FF0000"/>
                </a:solidFill>
              </a:rPr>
              <a:t> spp</a:t>
            </a:r>
            <a:r>
              <a:rPr lang="en-GB" sz="2800" i="1" dirty="0" smtClean="0"/>
              <a:t>. and </a:t>
            </a:r>
            <a:r>
              <a:rPr lang="en-GB" sz="2800" i="1" dirty="0" err="1" smtClean="0">
                <a:solidFill>
                  <a:srgbClr val="FF0000"/>
                </a:solidFill>
              </a:rPr>
              <a:t>Aspergillus</a:t>
            </a:r>
            <a:r>
              <a:rPr lang="en-GB" sz="2800" i="1" dirty="0" smtClean="0">
                <a:solidFill>
                  <a:srgbClr val="FF0000"/>
                </a:solidFill>
              </a:rPr>
              <a:t> spp.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48834" name="Picture 2" descr="ÙØªÙØ¬Ø© Ø¨Ø­Ø« Ø§ÙØµÙØ± Ø¹Ù âªprobioticsâ¬â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5" b="16296"/>
          <a:stretch>
            <a:fillRect/>
          </a:stretch>
        </p:blipFill>
        <p:spPr bwMode="auto">
          <a:xfrm>
            <a:off x="4024312" y="914400"/>
            <a:ext cx="5119688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probiotics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Main positive effects associated with </a:t>
            </a:r>
            <a:r>
              <a:rPr lang="en-GB" dirty="0" err="1" smtClean="0"/>
              <a:t>probiotics</a:t>
            </a:r>
            <a:r>
              <a:rPr lang="en-GB" dirty="0" smtClean="0"/>
              <a:t> include </a:t>
            </a:r>
            <a:endParaRPr lang="en-GB" dirty="0" smtClean="0"/>
          </a:p>
          <a:p>
            <a:r>
              <a:rPr lang="en-GB" dirty="0" smtClean="0"/>
              <a:t>cholesterol and/or triglyceride reduction, Anti-tumour properties.</a:t>
            </a:r>
            <a:endParaRPr lang="en-GB" dirty="0" smtClean="0"/>
          </a:p>
          <a:p>
            <a:r>
              <a:rPr lang="en-GB" dirty="0" smtClean="0"/>
              <a:t> protection against gastroenteritis,</a:t>
            </a:r>
            <a:endParaRPr lang="en-GB" dirty="0" smtClean="0"/>
          </a:p>
          <a:p>
            <a:r>
              <a:rPr lang="en-GB" dirty="0" smtClean="0"/>
              <a:t>improved lactose tolerance</a:t>
            </a:r>
            <a:endParaRPr lang="en-GB" dirty="0" smtClean="0"/>
          </a:p>
          <a:p>
            <a:r>
              <a:rPr lang="en-GB" dirty="0" smtClean="0"/>
              <a:t>stimulation of the immune system through non pathogenic </a:t>
            </a:r>
            <a:r>
              <a:rPr lang="en-US" dirty="0" smtClean="0"/>
              <a:t>means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Prebiotics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ÙØªÙØ¬Ø© Ø¨Ø­Ø« Ø§ÙØµÙØ± Ø¹Ù âªprebioticâ¬â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71"/>
          <a:stretch>
            <a:fillRect/>
          </a:stretch>
        </p:blipFill>
        <p:spPr bwMode="auto">
          <a:xfrm>
            <a:off x="5600700" y="0"/>
            <a:ext cx="3543300" cy="18288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/>
          <p:nvPr/>
        </p:nvSpPr>
        <p:spPr>
          <a:xfrm>
            <a:off x="381000" y="1600200"/>
            <a:ext cx="748584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Prebiotics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allow the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selective growth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certain indigenous gut bacteria. Thus, the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prebiotic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approach involves administration of a non-viable food component and considers that many potentially health-promoting micro-organisms such as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bifidobacteria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lactobacilli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already resident in the human colon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74638"/>
            <a:ext cx="7924800" cy="1173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be an</a:t>
            </a:r>
            <a:br>
              <a:rPr lang="en-US" sz="2800" dirty="0" smtClean="0"/>
            </a:br>
            <a:r>
              <a:rPr lang="en-GB" sz="2800" dirty="0" smtClean="0">
                <a:solidFill>
                  <a:srgbClr val="FF0000"/>
                </a:solidFill>
              </a:rPr>
              <a:t>effective </a:t>
            </a:r>
            <a:r>
              <a:rPr lang="en-GB" sz="2800" dirty="0" err="1" smtClean="0">
                <a:solidFill>
                  <a:srgbClr val="FF0000"/>
                </a:solidFill>
              </a:rPr>
              <a:t>prebiotic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a colonic food must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00999" cy="4678361"/>
          </a:xfrm>
        </p:spPr>
        <p:txBody>
          <a:bodyPr/>
          <a:lstStyle/>
          <a:p>
            <a:r>
              <a:rPr lang="en-GB" dirty="0" smtClean="0"/>
              <a:t>Neither be hydrolysed nor absorbed in the upper part of the gastrointestinal </a:t>
            </a:r>
            <a:r>
              <a:rPr lang="en-US" dirty="0" smtClean="0"/>
              <a:t>tract;</a:t>
            </a:r>
            <a:endParaRPr lang="en-US" dirty="0" smtClean="0"/>
          </a:p>
          <a:p>
            <a:r>
              <a:rPr lang="en-GB" dirty="0" smtClean="0"/>
              <a:t> </a:t>
            </a:r>
            <a:r>
              <a:rPr lang="en-US" dirty="0" smtClean="0"/>
              <a:t>H</a:t>
            </a:r>
            <a:r>
              <a:rPr lang="en-GB" dirty="0" err="1" smtClean="0"/>
              <a:t>ave</a:t>
            </a:r>
            <a:r>
              <a:rPr lang="en-GB" dirty="0" smtClean="0"/>
              <a:t> a selective fermentation such that the composition of the large intestinal </a:t>
            </a:r>
            <a:r>
              <a:rPr lang="en-GB" dirty="0" err="1" smtClean="0"/>
              <a:t>microbiota</a:t>
            </a:r>
            <a:r>
              <a:rPr lang="en-GB" dirty="0" smtClean="0"/>
              <a:t> is altered towards a healthier composition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85841" cy="1143000"/>
          </a:xfrm>
        </p:spPr>
        <p:txBody>
          <a:bodyPr/>
          <a:lstStyle/>
          <a:p>
            <a:r>
              <a:rPr lang="en-US" dirty="0" smtClean="0"/>
              <a:t>Commercially available </a:t>
            </a:r>
            <a:endParaRPr lang="en-US" dirty="0"/>
          </a:p>
        </p:txBody>
      </p:sp>
      <p:pic>
        <p:nvPicPr>
          <p:cNvPr id="253954" name="Picture 2" descr="ÙØªÙØ¬Ø© Ø¨Ø­Ø« Ø§ÙØµÙØ± Ø¹Ù âªwhat the benefits of bamboo shootsâ¬â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48500" y="5295647"/>
            <a:ext cx="2095500" cy="1562353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762001"/>
            <a:ext cx="8686799" cy="6096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fructose-containing oligosaccharides </a:t>
            </a:r>
            <a:r>
              <a:rPr lang="en-US" dirty="0" smtClean="0"/>
              <a:t>(FOSs)  banana, onions, legumes, Jerusalem artichoke……</a:t>
            </a:r>
            <a:endParaRPr lang="en-US" dirty="0" smtClean="0"/>
          </a:p>
          <a:p>
            <a:r>
              <a:rPr lang="en-GB" dirty="0" err="1" smtClean="0">
                <a:solidFill>
                  <a:srgbClr val="FF0000"/>
                </a:solidFill>
              </a:rPr>
              <a:t>Galacto</a:t>
            </a:r>
            <a:r>
              <a:rPr lang="en-GB" dirty="0" smtClean="0">
                <a:solidFill>
                  <a:srgbClr val="FF0000"/>
                </a:solidFill>
              </a:rPr>
              <a:t>-oligosaccharides (GOSs) </a:t>
            </a:r>
            <a:r>
              <a:rPr lang="en-GB" dirty="0" smtClean="0"/>
              <a:t>are another class of </a:t>
            </a:r>
            <a:r>
              <a:rPr lang="en-GB" dirty="0" err="1" smtClean="0"/>
              <a:t>prebiotics</a:t>
            </a:r>
            <a:r>
              <a:rPr lang="en-GB" dirty="0" smtClean="0"/>
              <a:t> that are manufactured and marketed in Europe as well as Japan.</a:t>
            </a:r>
            <a:r>
              <a:rPr lang="en-US" dirty="0" smtClean="0"/>
              <a:t> dairy products Legumes, Cashews and pistachios, soya milk  or soya drink and Oat milk.</a:t>
            </a:r>
            <a:endParaRPr lang="en-US" dirty="0" smtClean="0"/>
          </a:p>
          <a:p>
            <a:r>
              <a:rPr lang="en-GB" dirty="0" err="1" smtClean="0">
                <a:solidFill>
                  <a:srgbClr val="FF0000"/>
                </a:solidFill>
              </a:rPr>
              <a:t>Xylo</a:t>
            </a:r>
            <a:r>
              <a:rPr lang="en-GB" dirty="0" smtClean="0">
                <a:solidFill>
                  <a:srgbClr val="FF0000"/>
                </a:solidFill>
              </a:rPr>
              <a:t>-oligosaccharides (XOSs) </a:t>
            </a:r>
            <a:r>
              <a:rPr lang="en-GB" dirty="0" smtClean="0"/>
              <a:t>are also used as </a:t>
            </a:r>
            <a:r>
              <a:rPr lang="en-GB" dirty="0" err="1" smtClean="0"/>
              <a:t>prebiotics</a:t>
            </a:r>
            <a:r>
              <a:rPr lang="en-GB" dirty="0" smtClean="0"/>
              <a:t> in Japan.  Sources: bamboo shoots, fruits, vegetables, milk, and honey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Synbiotics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synbiotic</a:t>
            </a:r>
            <a:r>
              <a:rPr lang="en-GB" dirty="0" smtClean="0"/>
              <a:t> is a marriage of the concepts of </a:t>
            </a:r>
            <a:r>
              <a:rPr lang="en-GB" dirty="0" err="1" smtClean="0"/>
              <a:t>probiotics</a:t>
            </a:r>
            <a:r>
              <a:rPr lang="en-GB" dirty="0" smtClean="0"/>
              <a:t> and </a:t>
            </a:r>
            <a:r>
              <a:rPr lang="en-GB" dirty="0" err="1" smtClean="0"/>
              <a:t>prebiotics</a:t>
            </a:r>
            <a:r>
              <a:rPr lang="en-GB" dirty="0" smtClean="0"/>
              <a:t>. A </a:t>
            </a:r>
            <a:r>
              <a:rPr lang="en-GB" dirty="0" err="1" smtClean="0"/>
              <a:t>synbiotic</a:t>
            </a:r>
            <a:r>
              <a:rPr lang="en-GB" dirty="0" smtClean="0"/>
              <a:t> consists of a live microbial food additive together with a </a:t>
            </a:r>
            <a:r>
              <a:rPr lang="en-GB" dirty="0" err="1" smtClean="0"/>
              <a:t>prebiotic</a:t>
            </a:r>
            <a:r>
              <a:rPr lang="en-GB" dirty="0" smtClean="0"/>
              <a:t> </a:t>
            </a:r>
            <a:r>
              <a:rPr lang="en-US" dirty="0" smtClean="0"/>
              <a:t>oligosaccharide. They can deliver the benefits of </a:t>
            </a:r>
            <a:r>
              <a:rPr lang="en-US" dirty="0" err="1" smtClean="0"/>
              <a:t>probiotics</a:t>
            </a:r>
            <a:r>
              <a:rPr lang="en-US" dirty="0" smtClean="0"/>
              <a:t> and </a:t>
            </a:r>
            <a:r>
              <a:rPr lang="en-US" dirty="0" err="1" smtClean="0"/>
              <a:t>prebiotics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/>
              <a:t>Usually, the human host lives in harmony</a:t>
            </a:r>
            <a:r>
              <a:rPr lang="ar-OM" sz="3600" dirty="0" smtClean="0"/>
              <a:t> </a:t>
            </a:r>
            <a:r>
              <a:rPr lang="en-GB" sz="3600" dirty="0" smtClean="0"/>
              <a:t>with the complex gut </a:t>
            </a:r>
            <a:r>
              <a:rPr lang="en-GB" sz="3600" dirty="0" err="1" smtClean="0"/>
              <a:t>microbiota</a:t>
            </a:r>
            <a:r>
              <a:rPr lang="en-GB" sz="3600" dirty="0" smtClean="0"/>
              <a:t>. However, under certain circumstances like</a:t>
            </a:r>
            <a:endParaRPr lang="en-GB" sz="3600" dirty="0" smtClean="0"/>
          </a:p>
          <a:p>
            <a:pPr algn="just"/>
            <a:r>
              <a:rPr lang="en-GB" sz="3600" dirty="0" smtClean="0"/>
              <a:t>antimicrobial intake, stress,</a:t>
            </a:r>
            <a:endParaRPr lang="ar-OM" sz="3600" dirty="0" smtClean="0"/>
          </a:p>
          <a:p>
            <a:pPr algn="just"/>
            <a:r>
              <a:rPr lang="en-GB" sz="3600" dirty="0" smtClean="0"/>
              <a:t> poor diet and living condition</a:t>
            </a:r>
            <a:endParaRPr lang="ar-OM" sz="3600" dirty="0" smtClean="0"/>
          </a:p>
          <a:p>
            <a:pPr algn="just"/>
            <a:r>
              <a:rPr lang="en-GB" sz="3600" dirty="0" smtClean="0"/>
              <a:t>s, the </a:t>
            </a:r>
            <a:r>
              <a:rPr lang="en-GB" sz="3600" dirty="0" err="1" smtClean="0"/>
              <a:t>microflora</a:t>
            </a:r>
            <a:r>
              <a:rPr lang="ar-OM" sz="3600" dirty="0" smtClean="0"/>
              <a:t> </a:t>
            </a:r>
            <a:r>
              <a:rPr lang="en-US" sz="3600" dirty="0" smtClean="0"/>
              <a:t>balance’ may</a:t>
            </a:r>
            <a:endParaRPr lang="ar-OM" sz="3600" dirty="0" smtClean="0"/>
          </a:p>
          <a:p>
            <a:pPr algn="just"/>
            <a:r>
              <a:rPr lang="en-US" sz="3600" dirty="0" smtClean="0"/>
              <a:t> be upset</a:t>
            </a:r>
            <a:endParaRPr lang="en-US" sz="3600" dirty="0"/>
          </a:p>
        </p:txBody>
      </p:sp>
      <p:sp>
        <p:nvSpPr>
          <p:cNvPr id="15362" name="AutoShape 2" descr="Image result for gut microbiota ba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364" name="Picture 4" descr="Image result for gut microbiota balance"/>
          <p:cNvPicPr>
            <a:picLocks noChangeAspect="1" noChangeArrowheads="1"/>
          </p:cNvPicPr>
          <p:nvPr/>
        </p:nvPicPr>
        <p:blipFill>
          <a:blip r:embed="rId1" cstate="print"/>
          <a:srcRect l="63967" t="-1432" b="39758"/>
          <a:stretch>
            <a:fillRect/>
          </a:stretch>
        </p:blipFill>
        <p:spPr bwMode="auto">
          <a:xfrm>
            <a:off x="5711825" y="1905000"/>
            <a:ext cx="3432175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Moreover, the normal fermentative process may</a:t>
            </a:r>
            <a:r>
              <a:rPr lang="ar-OM" sz="3600" dirty="0" smtClean="0"/>
              <a:t> </a:t>
            </a:r>
            <a:r>
              <a:rPr lang="en-US" sz="3600" dirty="0" smtClean="0"/>
              <a:t>produce undesirable metabolites like ammonia, </a:t>
            </a:r>
            <a:r>
              <a:rPr lang="en-US" sz="3600" dirty="0" err="1" smtClean="0"/>
              <a:t>phenolic</a:t>
            </a:r>
            <a:r>
              <a:rPr lang="en-US" sz="3600" dirty="0" smtClean="0"/>
              <a:t> compounds, toxins, etc.</a:t>
            </a:r>
            <a:r>
              <a:rPr lang="ar-OM" sz="3600" dirty="0" smtClean="0"/>
              <a:t> </a:t>
            </a:r>
            <a:r>
              <a:rPr lang="en-GB" sz="3600" dirty="0" smtClean="0"/>
              <a:t>The gut flora is also susceptible to contamination from transient pathogens,</a:t>
            </a:r>
            <a:r>
              <a:rPr lang="ar-OM" sz="3600" dirty="0" smtClean="0"/>
              <a:t> </a:t>
            </a:r>
            <a:r>
              <a:rPr lang="en-GB" sz="3600" dirty="0" smtClean="0"/>
              <a:t>which further upset the normal community structure.</a:t>
            </a:r>
            <a:endParaRPr lang="en-US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381000"/>
            <a:ext cx="86867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dirty="0" smtClean="0"/>
              <a:t>It is clear that the colonic </a:t>
            </a:r>
            <a:r>
              <a:rPr lang="en-GB" dirty="0" err="1" smtClean="0"/>
              <a:t>microbiota</a:t>
            </a:r>
            <a:r>
              <a:rPr lang="en-GB" dirty="0" smtClean="0"/>
              <a:t> is susceptible to manipulation through</a:t>
            </a:r>
            <a:r>
              <a:rPr lang="ar-OM" dirty="0" smtClean="0"/>
              <a:t> </a:t>
            </a:r>
            <a:r>
              <a:rPr lang="en-GB" dirty="0" smtClean="0"/>
              <a:t>dietary mechanisms that target specific bacterial groups.3There is current</a:t>
            </a:r>
            <a:r>
              <a:rPr lang="ar-OM" dirty="0" smtClean="0"/>
              <a:t> </a:t>
            </a:r>
            <a:r>
              <a:rPr lang="en-GB" dirty="0" smtClean="0"/>
              <a:t>interest in the use of dietary components that help to maintain, or even improve,</a:t>
            </a:r>
            <a:r>
              <a:rPr lang="ar-OM" dirty="0" smtClean="0"/>
              <a:t> </a:t>
            </a:r>
            <a:r>
              <a:rPr lang="en-GB" dirty="0" smtClean="0"/>
              <a:t>the normal gut </a:t>
            </a:r>
            <a:r>
              <a:rPr lang="en-GB" dirty="0" err="1" smtClean="0"/>
              <a:t>microflora</a:t>
            </a:r>
            <a:r>
              <a:rPr lang="en-GB" dirty="0" smtClean="0"/>
              <a:t> composition and activities</a:t>
            </a:r>
            <a:endParaRPr lang="en-US" dirty="0"/>
          </a:p>
        </p:txBody>
      </p:sp>
      <p:pic>
        <p:nvPicPr>
          <p:cNvPr id="14338" name="Picture 2" descr="Image result for microbiota susceptible to manipulation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05200" y="4191000"/>
            <a:ext cx="3581400" cy="2693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 err="1" smtClean="0">
                <a:solidFill>
                  <a:srgbClr val="FF0000"/>
                </a:solidFill>
              </a:rPr>
              <a:t>Prebiotics</a:t>
            </a:r>
            <a:r>
              <a:rPr lang="en-GB" sz="3200" i="1" dirty="0" smtClean="0"/>
              <a:t> </a:t>
            </a:r>
            <a:r>
              <a:rPr lang="en-GB" sz="3200" dirty="0" smtClean="0"/>
              <a:t>serve a similar purpose to</a:t>
            </a:r>
            <a:r>
              <a:rPr lang="en-GB" sz="3200" i="1" dirty="0" smtClean="0"/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probiotics</a:t>
            </a:r>
            <a:r>
              <a:rPr lang="en-GB" sz="3200" i="1" dirty="0" smtClean="0"/>
              <a:t> in </a:t>
            </a:r>
            <a:r>
              <a:rPr lang="en-GB" sz="3200" dirty="0" smtClean="0"/>
              <a:t>that they aim to improve the gut </a:t>
            </a:r>
            <a:r>
              <a:rPr lang="en-GB" sz="3200" dirty="0" err="1" smtClean="0"/>
              <a:t>microflora</a:t>
            </a:r>
            <a:r>
              <a:rPr lang="en-GB" sz="3200" dirty="0" smtClean="0"/>
              <a:t> community structure.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48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A </a:t>
            </a:r>
            <a:r>
              <a:rPr lang="en-GB" sz="3200" b="1" dirty="0" err="1" smtClean="0">
                <a:solidFill>
                  <a:srgbClr val="FF0000"/>
                </a:solidFill>
              </a:rPr>
              <a:t>prebiotic</a:t>
            </a:r>
            <a:r>
              <a:rPr lang="en-GB" sz="3200" dirty="0" smtClean="0"/>
              <a:t> is a non-digestible food ingredient that beneficially affects the host by selectively stimulating the growth and/or activity of one or a limited number of bacteria in the colon, that may </a:t>
            </a:r>
            <a:r>
              <a:rPr lang="en-US" sz="3200" dirty="0" smtClean="0"/>
              <a:t>improve the host health</a:t>
            </a:r>
            <a:endParaRPr lang="en-US" sz="3200" dirty="0"/>
          </a:p>
        </p:txBody>
      </p:sp>
      <p:pic>
        <p:nvPicPr>
          <p:cNvPr id="13316" name="Picture 4" descr="ØµÙØ±Ø© Ø°Ø§Øª ØµÙØ©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5F9FC"/>
              </a:clrFrom>
              <a:clrTo>
                <a:srgbClr val="F5F9FC">
                  <a:alpha val="0"/>
                </a:srgbClr>
              </a:clrTo>
            </a:clrChange>
          </a:blip>
          <a:srcRect t="31455" b="9337"/>
          <a:stretch>
            <a:fillRect/>
          </a:stretch>
        </p:blipFill>
        <p:spPr bwMode="auto">
          <a:xfrm>
            <a:off x="4129419" y="1447800"/>
            <a:ext cx="5014581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A complex, resident gastrointestinal </a:t>
            </a:r>
            <a:r>
              <a:rPr lang="en-GB" sz="3200" dirty="0" err="1" smtClean="0"/>
              <a:t>microflora</a:t>
            </a:r>
            <a:r>
              <a:rPr lang="en-GB" sz="3200" dirty="0" smtClean="0"/>
              <a:t> is present in humans. While the transit of residual foodstuffs through the stomach and </a:t>
            </a:r>
            <a:r>
              <a:rPr lang="en-GB" sz="3200" b="1" dirty="0" smtClean="0">
                <a:solidFill>
                  <a:srgbClr val="FF0000"/>
                </a:solidFill>
              </a:rPr>
              <a:t>small intestine is probably too rapid </a:t>
            </a:r>
            <a:r>
              <a:rPr lang="en-GB" sz="3200" dirty="0" smtClean="0"/>
              <a:t>for the </a:t>
            </a:r>
            <a:r>
              <a:rPr lang="en-GB" sz="3200" dirty="0" err="1" smtClean="0"/>
              <a:t>microflora</a:t>
            </a:r>
            <a:r>
              <a:rPr lang="en-GB" sz="3200" dirty="0" smtClean="0"/>
              <a:t> to exert a significant impact, this slows markedly in</a:t>
            </a:r>
            <a:r>
              <a:rPr lang="ar-OM" sz="3200" dirty="0" smtClean="0"/>
              <a:t> </a:t>
            </a:r>
            <a:r>
              <a:rPr lang="en-US" sz="3200" dirty="0" smtClean="0"/>
              <a:t>the colon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81000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As such, colonic micro-organisms have ample opportunity </a:t>
            </a:r>
            <a:r>
              <a:rPr lang="en-GB" sz="3200" b="1" dirty="0" smtClean="0">
                <a:solidFill>
                  <a:srgbClr val="FF0000"/>
                </a:solidFill>
              </a:rPr>
              <a:t>to degrade available substrates</a:t>
            </a:r>
            <a:r>
              <a:rPr lang="en-GB" sz="3200" dirty="0" smtClean="0"/>
              <a:t>, of which </a:t>
            </a:r>
            <a:r>
              <a:rPr lang="en-GB" sz="3200" b="1" dirty="0" smtClean="0">
                <a:solidFill>
                  <a:srgbClr val="FF0000"/>
                </a:solidFill>
              </a:rPr>
              <a:t>around 70g/d may be </a:t>
            </a:r>
            <a:r>
              <a:rPr lang="en-GB" sz="3200" dirty="0" smtClean="0"/>
              <a:t>derived from the diet. These can be recognised </a:t>
            </a:r>
            <a:r>
              <a:rPr lang="en-GB" sz="3200" b="1" dirty="0" smtClean="0">
                <a:solidFill>
                  <a:srgbClr val="FF0000"/>
                </a:solidFill>
              </a:rPr>
              <a:t>as ‘colonic foods’, </a:t>
            </a:r>
            <a:r>
              <a:rPr lang="en-GB" sz="3200" dirty="0" smtClean="0"/>
              <a:t>metabolism of which occurs through the anaerobic metabolic process known as fermentation</a:t>
            </a:r>
            <a:endParaRPr lang="en-US" sz="3200" dirty="0"/>
          </a:p>
        </p:txBody>
      </p:sp>
      <p:pic>
        <p:nvPicPr>
          <p:cNvPr id="11268" name="Picture 4" descr="ÙØªÙØ¬Ø© Ø¨Ø­Ø« Ø§ÙØµÙØ± Ø¹Ù âªcolonic foodâ¬â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67" r="10433"/>
          <a:stretch>
            <a:fillRect/>
          </a:stretch>
        </p:blipFill>
        <p:spPr bwMode="auto">
          <a:xfrm>
            <a:off x="5162866" y="3505200"/>
            <a:ext cx="3981134" cy="33527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889760"/>
          <a:ext cx="7772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Substrate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Estimated quantity (g/d)</a:t>
                      </a:r>
                      <a:endParaRPr lang="en-US" sz="3200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Times New Roman" panose="02020503050405090304"/>
                        </a:rPr>
                        <a:t>Resistant starch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Times New Roman" panose="02020503050405090304"/>
                        </a:rPr>
                        <a:t>8–40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Non-starch </a:t>
                      </a:r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Times New Roman" panose="02020503050405090304"/>
                          <a:ea typeface="+mn-ea"/>
                          <a:cs typeface="+mn-cs"/>
                        </a:rPr>
                        <a:t>polysaccharides</a:t>
                      </a:r>
                      <a:endParaRPr lang="en-US" sz="3200" kern="1200" baseline="0" dirty="0">
                        <a:solidFill>
                          <a:schemeClr val="dk1"/>
                        </a:solidFill>
                        <a:latin typeface="Times New Roman" panose="0202050305040509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8–18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Unabsorbed sugars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2–10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Oligosaccharides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2–8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Dietary protein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3–9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381001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Type of substrates available for bacterial growth in the human large intestine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5">
  <a:themeElements>
    <a:clrScheme name="Introduction to Genetics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DNA THEATRE">
  <a:themeElements>
    <a:clrScheme name="Introduction to Genetics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BLUE ATOM">
  <a:themeElements>
    <a:clrScheme name="Office Them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NA THEATRE">
  <a:themeElements>
    <a:clrScheme name="Introduction to Genet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NA THEATRE">
  <a:themeElements>
    <a:clrScheme name="Introduction to Genetics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LUE ATOM">
  <a:themeElements>
    <a:clrScheme name="Office Them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DNA THEATRE">
  <a:themeElements>
    <a:clrScheme name="Introduction to Genet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dna5</Template>
  <TotalTime>0</TotalTime>
  <Words>7419</Words>
  <Application>WPS Writer</Application>
  <PresentationFormat>On-screen Show (4:3)</PresentationFormat>
  <Paragraphs>139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25</vt:i4>
      </vt:variant>
    </vt:vector>
  </HeadingPairs>
  <TitlesOfParts>
    <vt:vector size="55" baseType="lpstr">
      <vt:lpstr>Arial</vt:lpstr>
      <vt:lpstr>SimSun</vt:lpstr>
      <vt:lpstr>Wingdings</vt:lpstr>
      <vt:lpstr>Times New Roman</vt:lpstr>
      <vt:lpstr>Arial Black</vt:lpstr>
      <vt:lpstr>Times New Roman</vt:lpstr>
      <vt:lpstr>Corbel</vt:lpstr>
      <vt:lpstr>苹方-简</vt:lpstr>
      <vt:lpstr>Microsoft YaHei</vt:lpstr>
      <vt:lpstr>汉仪旗黑</vt:lpstr>
      <vt:lpstr>Arial Unicode MS</vt:lpstr>
      <vt:lpstr>Calibri</vt:lpstr>
      <vt:lpstr>Helvetica Neue</vt:lpstr>
      <vt:lpstr>Tahoma</vt:lpstr>
      <vt:lpstr>Wingdings</vt:lpstr>
      <vt:lpstr>宋体-简</vt:lpstr>
      <vt:lpstr>dna5</vt:lpstr>
      <vt:lpstr>THEATER</vt:lpstr>
      <vt:lpstr>1_DNA THEATRE</vt:lpstr>
      <vt:lpstr>1_THEATER</vt:lpstr>
      <vt:lpstr>2_DNA THEATRE</vt:lpstr>
      <vt:lpstr>2_THEATER</vt:lpstr>
      <vt:lpstr>BLUE ATOM</vt:lpstr>
      <vt:lpstr>3_THEATER</vt:lpstr>
      <vt:lpstr>3_DNA THEATRE</vt:lpstr>
      <vt:lpstr>4_THEATER</vt:lpstr>
      <vt:lpstr>4_DNA THEATRE</vt:lpstr>
      <vt:lpstr>5_THEATER</vt:lpstr>
      <vt:lpstr>1_BLUE ATOM</vt:lpstr>
      <vt:lpstr>Theme2</vt:lpstr>
      <vt:lpstr>Colonic functional foods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How are colonic foods metabolised?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Probiotics </vt:lpstr>
      <vt:lpstr>PowerPoint 演示文稿</vt:lpstr>
      <vt:lpstr>Probiotic  definitions </vt:lpstr>
      <vt:lpstr>Benefits of probiotics </vt:lpstr>
      <vt:lpstr>Prebiotics </vt:lpstr>
      <vt:lpstr>To be an effective prebiotic a colonic food must</vt:lpstr>
      <vt:lpstr>Commercially available </vt:lpstr>
      <vt:lpstr>Synbiotics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Evaluation Of Concentrated Milk Products</dc:title>
  <dc:creator>digitallib66</dc:creator>
  <cp:lastModifiedBy>Ala Faris Qadir Faqee Abdulla</cp:lastModifiedBy>
  <cp:revision>563</cp:revision>
  <cp:lastPrinted>2026-04-08T06:26:37Z</cp:lastPrinted>
  <dcterms:created xsi:type="dcterms:W3CDTF">2026-04-08T06:26:37Z</dcterms:created>
  <dcterms:modified xsi:type="dcterms:W3CDTF">2026-04-08T06:26:37Z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54A1C462307564C21DF5D5696C0BCBB2_43</vt:lpwstr>
  </property>
  <property fmtid="{D5CDD505-2E9C-101B-9397-08002B2CF9AE}" pid="3" name="KSOProductBuildVer">
    <vt:lpwstr>1033-12.1.23152.23152</vt:lpwstr>
  </property>
</Properties>
</file>