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9"/>
  </p:notesMasterIdLst>
  <p:sldIdLst>
    <p:sldId id="298" r:id="rId2"/>
    <p:sldId id="257" r:id="rId3"/>
    <p:sldId id="258" r:id="rId4"/>
    <p:sldId id="285" r:id="rId5"/>
    <p:sldId id="259" r:id="rId6"/>
    <p:sldId id="284" r:id="rId7"/>
    <p:sldId id="286" r:id="rId8"/>
    <p:sldId id="287" r:id="rId9"/>
    <p:sldId id="300" r:id="rId10"/>
    <p:sldId id="288" r:id="rId11"/>
    <p:sldId id="261" r:id="rId12"/>
    <p:sldId id="296" r:id="rId13"/>
    <p:sldId id="262" r:id="rId14"/>
    <p:sldId id="263" r:id="rId15"/>
    <p:sldId id="289" r:id="rId16"/>
    <p:sldId id="264" r:id="rId17"/>
    <p:sldId id="265" r:id="rId18"/>
    <p:sldId id="290" r:id="rId19"/>
    <p:sldId id="292" r:id="rId20"/>
    <p:sldId id="291" r:id="rId21"/>
    <p:sldId id="270" r:id="rId22"/>
    <p:sldId id="293" r:id="rId23"/>
    <p:sldId id="271" r:id="rId24"/>
    <p:sldId id="294" r:id="rId25"/>
    <p:sldId id="295" r:id="rId26"/>
    <p:sldId id="272" r:id="rId27"/>
    <p:sldId id="299" r:id="rId28"/>
  </p:sldIdLst>
  <p:sldSz cx="12192000" cy="6858000"/>
  <p:notesSz cx="6858000" cy="12192000"/>
  <p:embeddedFontLst>
    <p:embeddedFont>
      <p:font typeface="Liter" panose="02000503030000020004" pitchFamily="2" charset="0"/>
      <p:regular r:id="rId30"/>
    </p:embeddedFont>
    <p:embeddedFont>
      <p:font typeface="Open Sauce" pitchFamily="2" charset="77"/>
      <p:regular r:id="rId31"/>
      <p:bold r:id="rId32"/>
      <p:italic r:id="rId33"/>
      <p:boldItalic r:id="rId34"/>
    </p:embeddedFont>
    <p:embeddedFont>
      <p:font typeface="Open Sauce Bold" pitchFamily="2" charset="77"/>
      <p:regular r:id="rId35"/>
      <p:bold r:id="rId36"/>
      <p:italic r:id="rId37"/>
      <p:boldItalic r:id="rId38"/>
    </p:embeddedFont>
    <p:embeddedFont>
      <p:font typeface="Oranienbaum" panose="02000506080000020003" pitchFamily="2" charset="0"/>
      <p:regular r:id="rId39"/>
    </p:embeddedFont>
  </p:embeddedFontLst>
  <p:defaultTextStyle>
    <a:defPPr>
      <a:defRPr lang="en-IQ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67"/>
    <p:restoredTop sz="94610"/>
  </p:normalViewPr>
  <p:slideViewPr>
    <p:cSldViewPr snapToGrid="0" snapToObjects="1">
      <p:cViewPr varScale="1">
        <p:scale>
          <a:sx n="114" d="100"/>
          <a:sy n="114" d="100"/>
        </p:scale>
        <p:origin x="2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719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84BE2-6C62-3C0F-EB41-52CEDE2B7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70909C-EB82-067D-4D06-0963F768C4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F33AE3-78B0-01E3-DA39-BD00C9AA0E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ECE7C-A55D-0445-29C7-CB40E92A66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5517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C7578-DFC8-C605-B4C7-0DE378E94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D713D4-0D53-A947-DAE3-145DB4F368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BB0463-AA35-8D10-80DF-E6AFAA078B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38CEF3-1849-6071-E523-9FDA495494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9194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0FC09-D33C-FC96-924F-2807F8651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0DD965-5059-92DD-A8C9-9BF5B492B7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05325B-C190-6885-1AB5-31E5F30A84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423FA4-4E6A-DED1-DFF6-8CF6EB1107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5674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72B55-E4E1-2FB8-6A1E-4E8A19776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EE54DF-A295-34E1-89DB-A7920175B1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A684DB-D75A-0302-F31E-44BE486ABF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BEC796-E133-9016-41C3-7C6BBC5DB9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3496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3111C-0344-C024-D4B2-9187DAF6B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11BB05-EC52-ED5D-1F33-BE0F933E4A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9DBD33-BB20-F92C-C260-D1B7F325F4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BAA46E-8426-E9FA-A2B2-9468A537BB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66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870E3-EF49-CC06-0955-91F32FA9A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CE98E2-DE88-DE7A-61BB-C1098CFAD8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F23975-B628-84B2-0849-5F76FA1396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FE62F9-15E9-73B4-0F93-4F20FBFD05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774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9C338-71DE-897F-234B-D84E3D024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204EC5-FA6F-4891-863A-90F467067B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6955F4-8A2B-0B27-7174-32A50F9FB7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28A3F9-3831-05F9-664D-ABE41D02CB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1154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67B9E-C831-03A7-25AA-76CC3FBFF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41A0F5-A002-844D-6504-5F47D94630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DFDC3C-4942-FD82-2814-E600DC9B2B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12B5A-DE37-FDC7-676F-D46B3430F3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465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57C62-CA94-F40A-E825-35B2C6680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D62E56-C1C9-7C44-7F6F-768089CE40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A7A84C-A719-12E4-4AFF-9A38370C45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9BB303-F38B-D53B-1A8A-EC7D1F520F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91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48FC3-A88C-AE14-4352-AFDA8D6B6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7C2FC6-2934-5C3E-70D7-DC09A09576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0BFCD4-3399-F51B-4EE3-8B005BC196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ADB5F7-7B68-5916-B19F-1FC6DE9028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262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C0A93-FD8B-7934-5F00-AB63BF64C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586817-F1D6-D79D-5828-0939F00DB0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DBA006-DC61-A193-BBC2-022AE2EB7A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3C9830-E319-4F68-81CB-ABCD82AA7D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254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BA6AE-7ED8-1F22-504F-2994C4FC8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50B54F-A111-FD8C-3433-E994B0946A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E561F0-CB1C-5AE0-2E52-598E780263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C8E5E8-84BC-350B-4D04-E98D4DC3BF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089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662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mailto:adam.jalal@tiu.edu.iq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26180" y="225770"/>
            <a:ext cx="2479466" cy="2044472"/>
            <a:chOff x="0" y="0"/>
            <a:chExt cx="5791200" cy="4775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91200" cy="4775200"/>
            </a:xfrm>
            <a:custGeom>
              <a:avLst/>
              <a:gdLst/>
              <a:ahLst/>
              <a:cxnLst/>
              <a:rect l="l" t="t" r="r" b="b"/>
              <a:pathLst>
                <a:path w="5791200" h="4775200">
                  <a:moveTo>
                    <a:pt x="0" y="0"/>
                  </a:moveTo>
                  <a:lnTo>
                    <a:pt x="5791200" y="0"/>
                  </a:lnTo>
                  <a:lnTo>
                    <a:pt x="5791200" y="4775200"/>
                  </a:lnTo>
                  <a:lnTo>
                    <a:pt x="0" y="4775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579" b="-4579"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</p:grpSp>
      <p:sp>
        <p:nvSpPr>
          <p:cNvPr id="4" name="AutoShape 4"/>
          <p:cNvSpPr/>
          <p:nvPr/>
        </p:nvSpPr>
        <p:spPr>
          <a:xfrm>
            <a:off x="2594613" y="3441023"/>
            <a:ext cx="7002771" cy="0"/>
          </a:xfrm>
          <a:prstGeom prst="line">
            <a:avLst/>
          </a:prstGeom>
          <a:ln w="28575" cap="rnd">
            <a:solidFill>
              <a:srgbClr val="7D154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1200"/>
          </a:p>
        </p:txBody>
      </p:sp>
      <p:grpSp>
        <p:nvGrpSpPr>
          <p:cNvPr id="6" name="Group 6"/>
          <p:cNvGrpSpPr/>
          <p:nvPr/>
        </p:nvGrpSpPr>
        <p:grpSpPr>
          <a:xfrm>
            <a:off x="1" y="6346697"/>
            <a:ext cx="12192000" cy="511303"/>
            <a:chOff x="0" y="0"/>
            <a:chExt cx="5145142" cy="2019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45143" cy="201996"/>
            </a:xfrm>
            <a:custGeom>
              <a:avLst/>
              <a:gdLst/>
              <a:ahLst/>
              <a:cxnLst/>
              <a:rect l="l" t="t" r="r" b="b"/>
              <a:pathLst>
                <a:path w="5145143" h="201996">
                  <a:moveTo>
                    <a:pt x="0" y="0"/>
                  </a:moveTo>
                  <a:lnTo>
                    <a:pt x="5145143" y="0"/>
                  </a:lnTo>
                  <a:lnTo>
                    <a:pt x="5145143" y="201996"/>
                  </a:lnTo>
                  <a:lnTo>
                    <a:pt x="0" y="201996"/>
                  </a:lnTo>
                  <a:close/>
                </a:path>
              </a:pathLst>
            </a:custGeom>
            <a:solidFill>
              <a:srgbClr val="821546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5145142" cy="26867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018"/>
                </a:lnSpc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>
            <a:off x="10086806" y="6430598"/>
            <a:ext cx="1908344" cy="343502"/>
          </a:xfrm>
          <a:custGeom>
            <a:avLst/>
            <a:gdLst/>
            <a:ahLst/>
            <a:cxnLst/>
            <a:rect l="l" t="t" r="r" b="b"/>
            <a:pathLst>
              <a:path w="2862516" h="515253">
                <a:moveTo>
                  <a:pt x="0" y="0"/>
                </a:moveTo>
                <a:lnTo>
                  <a:pt x="2862516" y="0"/>
                </a:lnTo>
                <a:lnTo>
                  <a:pt x="2862516" y="515253"/>
                </a:lnTo>
                <a:lnTo>
                  <a:pt x="0" y="515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10" name="Freeform 10"/>
          <p:cNvSpPr/>
          <p:nvPr/>
        </p:nvSpPr>
        <p:spPr>
          <a:xfrm rot="5400000">
            <a:off x="-7391" y="6360438"/>
            <a:ext cx="511303" cy="483821"/>
          </a:xfrm>
          <a:custGeom>
            <a:avLst/>
            <a:gdLst/>
            <a:ahLst/>
            <a:cxnLst/>
            <a:rect l="l" t="t" r="r" b="b"/>
            <a:pathLst>
              <a:path w="766955" h="725731">
                <a:moveTo>
                  <a:pt x="0" y="0"/>
                </a:moveTo>
                <a:lnTo>
                  <a:pt x="766955" y="0"/>
                </a:lnTo>
                <a:lnTo>
                  <a:pt x="766955" y="725731"/>
                </a:lnTo>
                <a:lnTo>
                  <a:pt x="0" y="7257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11" name="TextBox 11"/>
          <p:cNvSpPr txBox="1"/>
          <p:nvPr/>
        </p:nvSpPr>
        <p:spPr>
          <a:xfrm>
            <a:off x="431796" y="2648453"/>
            <a:ext cx="11328400" cy="675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90"/>
              </a:lnSpc>
            </a:pPr>
            <a:r>
              <a:rPr lang="en-US" sz="3200" b="1" spc="-96" dirty="0">
                <a:solidFill>
                  <a:srgbClr val="7D1544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Introduction to Food Microbiology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82636" y="4923367"/>
            <a:ext cx="5026723" cy="75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6"/>
              </a:lnSpc>
            </a:pPr>
            <a:r>
              <a:rPr lang="en-US" sz="1666" b="1" spc="166" dirty="0">
                <a:solidFill>
                  <a:srgbClr val="372A2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Instructor: Adam Jalal Mohammed</a:t>
            </a:r>
          </a:p>
          <a:p>
            <a:pPr algn="ctr">
              <a:lnSpc>
                <a:spcPts val="3066"/>
              </a:lnSpc>
            </a:pPr>
            <a:r>
              <a:rPr lang="en-US" sz="1666" b="1" spc="166" dirty="0">
                <a:solidFill>
                  <a:srgbClr val="211614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Email: </a:t>
            </a:r>
            <a:r>
              <a:rPr lang="en-US" sz="1666" b="1" u="sng" spc="166" dirty="0">
                <a:solidFill>
                  <a:srgbClr val="211614"/>
                </a:solidFill>
                <a:latin typeface="Open Sauce Bold"/>
                <a:ea typeface="Open Sauce Bold"/>
                <a:cs typeface="Open Sauce Bold"/>
                <a:sym typeface="Open Sauce Bold"/>
                <a:hlinkClick r:id="rId7" tooltip="mailto:adam.jalal@tiu.edu.iq"/>
              </a:rPr>
              <a:t>adam.jalal@tiu.edu.iq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24355" y="852047"/>
            <a:ext cx="4526939" cy="799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94"/>
              </a:lnSpc>
              <a:spcBef>
                <a:spcPct val="0"/>
              </a:spcBef>
            </a:pPr>
            <a:r>
              <a:rPr lang="en-US" sz="1733" b="1" dirty="0">
                <a:solidFill>
                  <a:srgbClr val="112B3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Tishk International University</a:t>
            </a:r>
          </a:p>
          <a:p>
            <a:pPr algn="ctr">
              <a:lnSpc>
                <a:spcPts val="2094"/>
              </a:lnSpc>
              <a:spcBef>
                <a:spcPct val="0"/>
              </a:spcBef>
            </a:pPr>
            <a:r>
              <a:rPr lang="en-US" sz="1733" b="1" dirty="0">
                <a:solidFill>
                  <a:srgbClr val="112B3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Faculty of Applied Science</a:t>
            </a:r>
          </a:p>
          <a:p>
            <a:pPr algn="ctr">
              <a:lnSpc>
                <a:spcPts val="2094"/>
              </a:lnSpc>
              <a:spcBef>
                <a:spcPct val="0"/>
              </a:spcBef>
            </a:pPr>
            <a:r>
              <a:rPr lang="en-US" sz="1733" b="1" dirty="0">
                <a:solidFill>
                  <a:srgbClr val="112B3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Nutrition and Dietetics Department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044447" y="3651787"/>
            <a:ext cx="8103103" cy="86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</a:pPr>
            <a:r>
              <a:rPr lang="en-US" sz="1666" b="1" spc="166" dirty="0">
                <a:solidFill>
                  <a:srgbClr val="372A2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Food Microbiology / 1</a:t>
            </a:r>
            <a:r>
              <a:rPr lang="en-US" sz="1666" b="1" spc="166" baseline="30000" dirty="0">
                <a:solidFill>
                  <a:srgbClr val="372A2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st</a:t>
            </a:r>
            <a:r>
              <a:rPr lang="en-US" sz="1666" b="1" spc="166" dirty="0">
                <a:solidFill>
                  <a:srgbClr val="372A2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Lecture</a:t>
            </a:r>
          </a:p>
          <a:p>
            <a:pPr algn="ctr">
              <a:lnSpc>
                <a:spcPts val="2333"/>
              </a:lnSpc>
            </a:pPr>
            <a:r>
              <a:rPr lang="en-US" sz="1666" b="1" spc="166" dirty="0">
                <a:solidFill>
                  <a:srgbClr val="372A2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2</a:t>
            </a:r>
            <a:r>
              <a:rPr lang="en-US" sz="1666" b="1" spc="166" baseline="30000" dirty="0">
                <a:solidFill>
                  <a:srgbClr val="372A2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nd</a:t>
            </a:r>
            <a:r>
              <a:rPr lang="en-US" sz="1666" b="1" spc="166" dirty="0">
                <a:solidFill>
                  <a:srgbClr val="372A2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Grade / Spring Semester</a:t>
            </a:r>
          </a:p>
          <a:p>
            <a:pPr algn="ctr">
              <a:lnSpc>
                <a:spcPts val="2333"/>
              </a:lnSpc>
            </a:pPr>
            <a:r>
              <a:rPr lang="en-US" sz="1666" b="1" spc="166" dirty="0">
                <a:solidFill>
                  <a:srgbClr val="372A2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02.02.2026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95846" y="6437566"/>
            <a:ext cx="2199754" cy="300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85"/>
              </a:lnSpc>
              <a:spcBef>
                <a:spcPct val="0"/>
              </a:spcBef>
            </a:pPr>
            <a:r>
              <a:rPr lang="en-US" sz="1775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Food Microbiology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167E80-DED9-A66D-7D34-4CB85E1715AD}"/>
              </a:ext>
            </a:extLst>
          </p:cNvPr>
          <p:cNvSpPr txBox="1"/>
          <p:nvPr/>
        </p:nvSpPr>
        <p:spPr>
          <a:xfrm>
            <a:off x="5239496" y="6441690"/>
            <a:ext cx="1713002" cy="300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85"/>
              </a:lnSpc>
              <a:spcBef>
                <a:spcPct val="0"/>
              </a:spcBef>
            </a:pPr>
            <a:r>
              <a:rPr lang="en-US" sz="1775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2025 - 2026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A08E7-9B58-E9AB-0039-DD2105BFD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451EBB1B-04C8-6667-63D3-D92AB1053466}"/>
              </a:ext>
            </a:extLst>
          </p:cNvPr>
          <p:cNvSpPr/>
          <p:nvPr/>
        </p:nvSpPr>
        <p:spPr>
          <a:xfrm>
            <a:off x="357275" y="357275"/>
            <a:ext cx="11548905" cy="21436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125" b="1" kern="0" spc="113" dirty="0">
                <a:solidFill>
                  <a:srgbClr val="C47A5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HISTORICAL FOUNDATIONS</a:t>
            </a:r>
            <a:endParaRPr lang="en-US" sz="1600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119A5297-CC02-950F-9424-051E9A35EF28}"/>
              </a:ext>
            </a:extLst>
          </p:cNvPr>
          <p:cNvSpPr/>
          <p:nvPr/>
        </p:nvSpPr>
        <p:spPr>
          <a:xfrm>
            <a:off x="357275" y="643095"/>
            <a:ext cx="11638224" cy="3572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532" b="1" dirty="0">
                <a:solidFill>
                  <a:srgbClr val="5A6F68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The Birth of Microbiology: Key Pioneers</a:t>
            </a:r>
            <a:endParaRPr lang="en-US" sz="1600" dirty="0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0BE501DD-A278-A683-202F-F31FFE8BD51E}"/>
              </a:ext>
            </a:extLst>
          </p:cNvPr>
          <p:cNvSpPr/>
          <p:nvPr/>
        </p:nvSpPr>
        <p:spPr>
          <a:xfrm>
            <a:off x="357275" y="1107552"/>
            <a:ext cx="857459" cy="35727"/>
          </a:xfrm>
          <a:custGeom>
            <a:avLst/>
            <a:gdLst/>
            <a:ahLst/>
            <a:cxnLst/>
            <a:rect l="l" t="t" r="r" b="b"/>
            <a:pathLst>
              <a:path w="857459" h="35727">
                <a:moveTo>
                  <a:pt x="0" y="0"/>
                </a:moveTo>
                <a:lnTo>
                  <a:pt x="857459" y="0"/>
                </a:lnTo>
                <a:lnTo>
                  <a:pt x="857459" y="35727"/>
                </a:lnTo>
                <a:lnTo>
                  <a:pt x="0" y="35727"/>
                </a:lnTo>
                <a:lnTo>
                  <a:pt x="0" y="0"/>
                </a:lnTo>
                <a:close/>
              </a:path>
            </a:pathLst>
          </a:custGeom>
          <a:solidFill>
            <a:srgbClr val="C47A5B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81139589-077A-AF93-A6F8-F86A306D539F}"/>
              </a:ext>
            </a:extLst>
          </p:cNvPr>
          <p:cNvSpPr/>
          <p:nvPr/>
        </p:nvSpPr>
        <p:spPr>
          <a:xfrm>
            <a:off x="250091" y="1802765"/>
            <a:ext cx="5653873" cy="1893556"/>
          </a:xfrm>
          <a:custGeom>
            <a:avLst/>
            <a:gdLst/>
            <a:ahLst/>
            <a:cxnLst/>
            <a:rect l="l" t="t" r="r" b="b"/>
            <a:pathLst>
              <a:path w="5653873" h="1893556">
                <a:moveTo>
                  <a:pt x="35727" y="0"/>
                </a:moveTo>
                <a:lnTo>
                  <a:pt x="5618145" y="0"/>
                </a:lnTo>
                <a:cubicBezTo>
                  <a:pt x="5637877" y="0"/>
                  <a:pt x="5653873" y="15996"/>
                  <a:pt x="5653873" y="35727"/>
                </a:cubicBezTo>
                <a:lnTo>
                  <a:pt x="5653873" y="1822093"/>
                </a:lnTo>
                <a:cubicBezTo>
                  <a:pt x="5653873" y="1861561"/>
                  <a:pt x="5621878" y="1893556"/>
                  <a:pt x="5582410" y="1893556"/>
                </a:cubicBezTo>
                <a:lnTo>
                  <a:pt x="71463" y="1893556"/>
                </a:lnTo>
                <a:cubicBezTo>
                  <a:pt x="31995" y="1893556"/>
                  <a:pt x="0" y="1861561"/>
                  <a:pt x="0" y="1822093"/>
                </a:cubicBezTo>
                <a:lnTo>
                  <a:pt x="0" y="35727"/>
                </a:lnTo>
                <a:cubicBezTo>
                  <a:pt x="0" y="15996"/>
                  <a:pt x="15996" y="0"/>
                  <a:pt x="35727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3591" dist="35727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IQ"/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C085C82C-0BA5-04CD-18CB-DD609834FF52}"/>
              </a:ext>
            </a:extLst>
          </p:cNvPr>
          <p:cNvSpPr/>
          <p:nvPr/>
        </p:nvSpPr>
        <p:spPr>
          <a:xfrm>
            <a:off x="357275" y="1304053"/>
            <a:ext cx="5653873" cy="35727"/>
          </a:xfrm>
          <a:custGeom>
            <a:avLst/>
            <a:gdLst/>
            <a:ahLst/>
            <a:cxnLst/>
            <a:rect l="l" t="t" r="r" b="b"/>
            <a:pathLst>
              <a:path w="5653873" h="35727">
                <a:moveTo>
                  <a:pt x="35727" y="0"/>
                </a:moveTo>
                <a:lnTo>
                  <a:pt x="5618145" y="0"/>
                </a:lnTo>
                <a:cubicBezTo>
                  <a:pt x="5637877" y="0"/>
                  <a:pt x="5653873" y="15996"/>
                  <a:pt x="5653873" y="35727"/>
                </a:cubicBezTo>
                <a:lnTo>
                  <a:pt x="5653873" y="35727"/>
                </a:lnTo>
                <a:lnTo>
                  <a:pt x="0" y="35727"/>
                </a:lnTo>
                <a:lnTo>
                  <a:pt x="0" y="35727"/>
                </a:lnTo>
                <a:cubicBezTo>
                  <a:pt x="0" y="15996"/>
                  <a:pt x="15996" y="0"/>
                  <a:pt x="35727" y="0"/>
                </a:cubicBezTo>
                <a:close/>
              </a:path>
            </a:pathLst>
          </a:custGeom>
          <a:solidFill>
            <a:srgbClr val="5A6F68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8C08F7AB-4AD2-7F93-9E88-8F9FACBF8F12}"/>
              </a:ext>
            </a:extLst>
          </p:cNvPr>
          <p:cNvSpPr/>
          <p:nvPr/>
        </p:nvSpPr>
        <p:spPr>
          <a:xfrm>
            <a:off x="428728" y="1999266"/>
            <a:ext cx="428730" cy="428730"/>
          </a:xfrm>
          <a:custGeom>
            <a:avLst/>
            <a:gdLst/>
            <a:ahLst/>
            <a:cxnLst/>
            <a:rect l="l" t="t" r="r" b="b"/>
            <a:pathLst>
              <a:path w="428730" h="428730">
                <a:moveTo>
                  <a:pt x="214365" y="0"/>
                </a:moveTo>
                <a:lnTo>
                  <a:pt x="214365" y="0"/>
                </a:lnTo>
                <a:cubicBezTo>
                  <a:pt x="332676" y="0"/>
                  <a:pt x="428730" y="96054"/>
                  <a:pt x="428730" y="214365"/>
                </a:cubicBezTo>
                <a:lnTo>
                  <a:pt x="428730" y="214365"/>
                </a:lnTo>
                <a:cubicBezTo>
                  <a:pt x="428730" y="332676"/>
                  <a:pt x="332676" y="428730"/>
                  <a:pt x="214365" y="428730"/>
                </a:cubicBezTo>
                <a:lnTo>
                  <a:pt x="214365" y="428730"/>
                </a:lnTo>
                <a:cubicBezTo>
                  <a:pt x="96054" y="428730"/>
                  <a:pt x="0" y="332676"/>
                  <a:pt x="0" y="214365"/>
                </a:cubicBezTo>
                <a:lnTo>
                  <a:pt x="0" y="214365"/>
                </a:lnTo>
                <a:cubicBezTo>
                  <a:pt x="0" y="96054"/>
                  <a:pt x="96054" y="0"/>
                  <a:pt x="214365" y="0"/>
                </a:cubicBezTo>
                <a:close/>
              </a:path>
            </a:pathLst>
          </a:custGeom>
          <a:solidFill>
            <a:srgbClr val="5A6F68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4335A6F9-742C-E68E-6827-CCEBC135B5F8}"/>
              </a:ext>
            </a:extLst>
          </p:cNvPr>
          <p:cNvSpPr/>
          <p:nvPr/>
        </p:nvSpPr>
        <p:spPr>
          <a:xfrm>
            <a:off x="384069" y="1999266"/>
            <a:ext cx="518048" cy="42873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7" b="1" dirty="0">
                <a:solidFill>
                  <a:srgbClr val="F7F5F2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17th</a:t>
            </a:r>
            <a:endParaRPr lang="en-US" sz="1600" dirty="0"/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ED304DCB-E2AA-70B5-3921-406268F176A0}"/>
              </a:ext>
            </a:extLst>
          </p:cNvPr>
          <p:cNvSpPr/>
          <p:nvPr/>
        </p:nvSpPr>
        <p:spPr>
          <a:xfrm>
            <a:off x="964640" y="2088585"/>
            <a:ext cx="2759947" cy="2500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7" b="1" dirty="0">
                <a:solidFill>
                  <a:srgbClr val="5A6F68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Antonie van Leeuwenhoek (1632-1723)</a:t>
            </a:r>
            <a:endParaRPr lang="en-US" sz="1600" dirty="0"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03C0595A-CDD3-35B0-9440-BBED7336B0E0}"/>
              </a:ext>
            </a:extLst>
          </p:cNvPr>
          <p:cNvSpPr/>
          <p:nvPr/>
        </p:nvSpPr>
        <p:spPr>
          <a:xfrm>
            <a:off x="428728" y="2535178"/>
            <a:ext cx="5368053" cy="69668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25" b="1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"Father of Microbiology"</a:t>
            </a:r>
            <a:r>
              <a:rPr lang="en-US" sz="1125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- Dutch scientist who designed simple microscopes and was first to observe and describe single-celled organisms, including bacteria and protozoa (1673-1723).</a:t>
            </a:r>
            <a:endParaRPr lang="en-US" sz="1600" dirty="0"/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F430CE3C-8E89-F9A9-ADE5-32008852C7A7}"/>
              </a:ext>
            </a:extLst>
          </p:cNvPr>
          <p:cNvSpPr/>
          <p:nvPr/>
        </p:nvSpPr>
        <p:spPr>
          <a:xfrm>
            <a:off x="446592" y="3339046"/>
            <a:ext cx="142910" cy="142910"/>
          </a:xfrm>
          <a:custGeom>
            <a:avLst/>
            <a:gdLst/>
            <a:ahLst/>
            <a:cxnLst/>
            <a:rect l="l" t="t" r="r" b="b"/>
            <a:pathLst>
              <a:path w="142910" h="142910">
                <a:moveTo>
                  <a:pt x="49125" y="0"/>
                </a:moveTo>
                <a:cubicBezTo>
                  <a:pt x="41729" y="0"/>
                  <a:pt x="35727" y="6001"/>
                  <a:pt x="35727" y="13398"/>
                </a:cubicBezTo>
                <a:lnTo>
                  <a:pt x="35727" y="71455"/>
                </a:lnTo>
                <a:cubicBezTo>
                  <a:pt x="35727" y="78852"/>
                  <a:pt x="41729" y="84853"/>
                  <a:pt x="49125" y="84853"/>
                </a:cubicBezTo>
                <a:lnTo>
                  <a:pt x="66989" y="84853"/>
                </a:lnTo>
                <a:cubicBezTo>
                  <a:pt x="74386" y="84853"/>
                  <a:pt x="80387" y="78852"/>
                  <a:pt x="80387" y="71455"/>
                </a:cubicBezTo>
                <a:lnTo>
                  <a:pt x="80387" y="53591"/>
                </a:lnTo>
                <a:lnTo>
                  <a:pt x="89319" y="53591"/>
                </a:lnTo>
                <a:cubicBezTo>
                  <a:pt x="109053" y="53591"/>
                  <a:pt x="125046" y="69585"/>
                  <a:pt x="125046" y="89319"/>
                </a:cubicBezTo>
                <a:cubicBezTo>
                  <a:pt x="125046" y="109053"/>
                  <a:pt x="109053" y="125046"/>
                  <a:pt x="89319" y="125046"/>
                </a:cubicBezTo>
                <a:lnTo>
                  <a:pt x="8932" y="125046"/>
                </a:lnTo>
                <a:cubicBezTo>
                  <a:pt x="3991" y="125046"/>
                  <a:pt x="0" y="129038"/>
                  <a:pt x="0" y="133978"/>
                </a:cubicBezTo>
                <a:cubicBezTo>
                  <a:pt x="0" y="138918"/>
                  <a:pt x="3991" y="142910"/>
                  <a:pt x="8932" y="142910"/>
                </a:cubicBezTo>
                <a:lnTo>
                  <a:pt x="133978" y="142910"/>
                </a:lnTo>
                <a:cubicBezTo>
                  <a:pt x="138918" y="142910"/>
                  <a:pt x="142910" y="138918"/>
                  <a:pt x="142910" y="133978"/>
                </a:cubicBezTo>
                <a:cubicBezTo>
                  <a:pt x="142910" y="129038"/>
                  <a:pt x="138918" y="125046"/>
                  <a:pt x="133978" y="125046"/>
                </a:cubicBezTo>
                <a:lnTo>
                  <a:pt x="129261" y="125046"/>
                </a:lnTo>
                <a:cubicBezTo>
                  <a:pt x="137746" y="115556"/>
                  <a:pt x="142910" y="103051"/>
                  <a:pt x="142910" y="89319"/>
                </a:cubicBezTo>
                <a:cubicBezTo>
                  <a:pt x="142910" y="59732"/>
                  <a:pt x="118905" y="35727"/>
                  <a:pt x="89319" y="35727"/>
                </a:cubicBezTo>
                <a:lnTo>
                  <a:pt x="80387" y="35727"/>
                </a:lnTo>
                <a:lnTo>
                  <a:pt x="80387" y="13398"/>
                </a:lnTo>
                <a:cubicBezTo>
                  <a:pt x="80387" y="6001"/>
                  <a:pt x="74386" y="0"/>
                  <a:pt x="66989" y="0"/>
                </a:cubicBezTo>
                <a:lnTo>
                  <a:pt x="49125" y="0"/>
                </a:lnTo>
                <a:close/>
                <a:moveTo>
                  <a:pt x="33495" y="98251"/>
                </a:moveTo>
                <a:cubicBezTo>
                  <a:pt x="29782" y="98251"/>
                  <a:pt x="26796" y="101237"/>
                  <a:pt x="26796" y="104949"/>
                </a:cubicBezTo>
                <a:cubicBezTo>
                  <a:pt x="26796" y="108662"/>
                  <a:pt x="29782" y="111648"/>
                  <a:pt x="33495" y="111648"/>
                </a:cubicBezTo>
                <a:lnTo>
                  <a:pt x="82620" y="111648"/>
                </a:lnTo>
                <a:cubicBezTo>
                  <a:pt x="86332" y="111648"/>
                  <a:pt x="89319" y="108662"/>
                  <a:pt x="89319" y="104949"/>
                </a:cubicBezTo>
                <a:cubicBezTo>
                  <a:pt x="89319" y="101237"/>
                  <a:pt x="86332" y="98251"/>
                  <a:pt x="82620" y="98251"/>
                </a:cubicBezTo>
                <a:lnTo>
                  <a:pt x="33495" y="98251"/>
                </a:lnTo>
                <a:close/>
              </a:path>
            </a:pathLst>
          </a:custGeom>
          <a:solidFill>
            <a:srgbClr val="5A6F68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393E7998-F099-7E04-5A56-2FD240633201}"/>
              </a:ext>
            </a:extLst>
          </p:cNvPr>
          <p:cNvSpPr/>
          <p:nvPr/>
        </p:nvSpPr>
        <p:spPr>
          <a:xfrm>
            <a:off x="678820" y="3303319"/>
            <a:ext cx="3054699" cy="21436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125" b="1" dirty="0">
                <a:solidFill>
                  <a:srgbClr val="5A6F68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Discovered "Animalcules" - live microorganisms</a:t>
            </a:r>
            <a:endParaRPr lang="en-US" sz="1600" dirty="0"/>
          </a:p>
        </p:txBody>
      </p:sp>
      <p:sp>
        <p:nvSpPr>
          <p:cNvPr id="13" name="Shape 11">
            <a:extLst>
              <a:ext uri="{FF2B5EF4-FFF2-40B4-BE49-F238E27FC236}">
                <a16:creationId xmlns:a16="http://schemas.microsoft.com/office/drawing/2014/main" id="{D35E1E0E-5A8D-915B-80BA-D5FCDBD6EA9C}"/>
              </a:ext>
            </a:extLst>
          </p:cNvPr>
          <p:cNvSpPr/>
          <p:nvPr/>
        </p:nvSpPr>
        <p:spPr>
          <a:xfrm>
            <a:off x="250091" y="4582048"/>
            <a:ext cx="5653873" cy="1661327"/>
          </a:xfrm>
          <a:custGeom>
            <a:avLst/>
            <a:gdLst/>
            <a:ahLst/>
            <a:cxnLst/>
            <a:rect l="l" t="t" r="r" b="b"/>
            <a:pathLst>
              <a:path w="5653873" h="1661327">
                <a:moveTo>
                  <a:pt x="35727" y="0"/>
                </a:moveTo>
                <a:lnTo>
                  <a:pt x="5618145" y="0"/>
                </a:lnTo>
                <a:cubicBezTo>
                  <a:pt x="5637877" y="0"/>
                  <a:pt x="5653873" y="15996"/>
                  <a:pt x="5653873" y="35727"/>
                </a:cubicBezTo>
                <a:lnTo>
                  <a:pt x="5653873" y="1589874"/>
                </a:lnTo>
                <a:cubicBezTo>
                  <a:pt x="5653873" y="1629337"/>
                  <a:pt x="5621882" y="1661327"/>
                  <a:pt x="5582419" y="1661327"/>
                </a:cubicBezTo>
                <a:lnTo>
                  <a:pt x="71454" y="1661327"/>
                </a:lnTo>
                <a:cubicBezTo>
                  <a:pt x="32017" y="1661327"/>
                  <a:pt x="0" y="1629310"/>
                  <a:pt x="0" y="1589874"/>
                </a:cubicBezTo>
                <a:lnTo>
                  <a:pt x="0" y="35727"/>
                </a:lnTo>
                <a:cubicBezTo>
                  <a:pt x="0" y="16009"/>
                  <a:pt x="16009" y="0"/>
                  <a:pt x="35727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3591" dist="35727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IQ"/>
          </a:p>
        </p:txBody>
      </p:sp>
      <p:sp>
        <p:nvSpPr>
          <p:cNvPr id="14" name="Shape 12">
            <a:extLst>
              <a:ext uri="{FF2B5EF4-FFF2-40B4-BE49-F238E27FC236}">
                <a16:creationId xmlns:a16="http://schemas.microsoft.com/office/drawing/2014/main" id="{942CE509-22B8-D902-C635-ED6B86B4CDC9}"/>
              </a:ext>
            </a:extLst>
          </p:cNvPr>
          <p:cNvSpPr/>
          <p:nvPr/>
        </p:nvSpPr>
        <p:spPr>
          <a:xfrm>
            <a:off x="250091" y="4174832"/>
            <a:ext cx="5653873" cy="35727"/>
          </a:xfrm>
          <a:custGeom>
            <a:avLst/>
            <a:gdLst/>
            <a:ahLst/>
            <a:cxnLst/>
            <a:rect l="l" t="t" r="r" b="b"/>
            <a:pathLst>
              <a:path w="5653873" h="35727">
                <a:moveTo>
                  <a:pt x="35727" y="0"/>
                </a:moveTo>
                <a:lnTo>
                  <a:pt x="5618145" y="0"/>
                </a:lnTo>
                <a:cubicBezTo>
                  <a:pt x="5637877" y="0"/>
                  <a:pt x="5653873" y="15996"/>
                  <a:pt x="5653873" y="35727"/>
                </a:cubicBezTo>
                <a:lnTo>
                  <a:pt x="5653873" y="35727"/>
                </a:lnTo>
                <a:lnTo>
                  <a:pt x="0" y="35727"/>
                </a:lnTo>
                <a:lnTo>
                  <a:pt x="0" y="35727"/>
                </a:lnTo>
                <a:cubicBezTo>
                  <a:pt x="0" y="15996"/>
                  <a:pt x="15996" y="0"/>
                  <a:pt x="35727" y="0"/>
                </a:cubicBezTo>
                <a:close/>
              </a:path>
            </a:pathLst>
          </a:custGeom>
          <a:solidFill>
            <a:srgbClr val="B49A84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15" name="Shape 13">
            <a:extLst>
              <a:ext uri="{FF2B5EF4-FFF2-40B4-BE49-F238E27FC236}">
                <a16:creationId xmlns:a16="http://schemas.microsoft.com/office/drawing/2014/main" id="{8FA5FE94-5738-6597-4C43-253E55680DEF}"/>
              </a:ext>
            </a:extLst>
          </p:cNvPr>
          <p:cNvSpPr/>
          <p:nvPr/>
        </p:nvSpPr>
        <p:spPr>
          <a:xfrm>
            <a:off x="428728" y="4778550"/>
            <a:ext cx="428730" cy="428730"/>
          </a:xfrm>
          <a:custGeom>
            <a:avLst/>
            <a:gdLst/>
            <a:ahLst/>
            <a:cxnLst/>
            <a:rect l="l" t="t" r="r" b="b"/>
            <a:pathLst>
              <a:path w="428730" h="428730">
                <a:moveTo>
                  <a:pt x="214365" y="0"/>
                </a:moveTo>
                <a:lnTo>
                  <a:pt x="214365" y="0"/>
                </a:lnTo>
                <a:cubicBezTo>
                  <a:pt x="332676" y="0"/>
                  <a:pt x="428730" y="96054"/>
                  <a:pt x="428730" y="214365"/>
                </a:cubicBezTo>
                <a:lnTo>
                  <a:pt x="428730" y="214365"/>
                </a:lnTo>
                <a:cubicBezTo>
                  <a:pt x="428730" y="332676"/>
                  <a:pt x="332676" y="428730"/>
                  <a:pt x="214365" y="428730"/>
                </a:cubicBezTo>
                <a:lnTo>
                  <a:pt x="214365" y="428730"/>
                </a:lnTo>
                <a:cubicBezTo>
                  <a:pt x="96054" y="428730"/>
                  <a:pt x="0" y="332676"/>
                  <a:pt x="0" y="214365"/>
                </a:cubicBezTo>
                <a:lnTo>
                  <a:pt x="0" y="214365"/>
                </a:lnTo>
                <a:cubicBezTo>
                  <a:pt x="0" y="96054"/>
                  <a:pt x="96054" y="0"/>
                  <a:pt x="214365" y="0"/>
                </a:cubicBezTo>
                <a:close/>
              </a:path>
            </a:pathLst>
          </a:custGeom>
          <a:solidFill>
            <a:srgbClr val="B49A84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F6D94AAA-6213-4CBD-BD34-0491D4339D8D}"/>
              </a:ext>
            </a:extLst>
          </p:cNvPr>
          <p:cNvSpPr/>
          <p:nvPr/>
        </p:nvSpPr>
        <p:spPr>
          <a:xfrm>
            <a:off x="384069" y="4778550"/>
            <a:ext cx="518048" cy="42873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7" b="1" dirty="0">
                <a:solidFill>
                  <a:srgbClr val="F7F5F2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1665</a:t>
            </a:r>
            <a:endParaRPr lang="en-US" sz="1600" dirty="0"/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F69C71E9-7D1B-03FB-AED7-051602B8687E}"/>
              </a:ext>
            </a:extLst>
          </p:cNvPr>
          <p:cNvSpPr/>
          <p:nvPr/>
        </p:nvSpPr>
        <p:spPr>
          <a:xfrm>
            <a:off x="964640" y="4867868"/>
            <a:ext cx="1045029" cy="2500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7" b="1" dirty="0">
                <a:solidFill>
                  <a:srgbClr val="5A6F68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Robert Hooke</a:t>
            </a:r>
            <a:endParaRPr lang="en-US" sz="1600" dirty="0"/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8EC1809A-67B0-3258-F82E-6116D813D64B}"/>
              </a:ext>
            </a:extLst>
          </p:cNvPr>
          <p:cNvSpPr/>
          <p:nvPr/>
        </p:nvSpPr>
        <p:spPr>
          <a:xfrm>
            <a:off x="428728" y="5314462"/>
            <a:ext cx="5368053" cy="4644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25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English scientist who </a:t>
            </a:r>
            <a:r>
              <a:rPr lang="en-US" sz="1125" b="1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used the first compound microscope</a:t>
            </a:r>
            <a:r>
              <a:rPr lang="en-US" sz="1125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to observe cork cells, publishing detailed drawings in "Micrographia" and coining the term "cell."</a:t>
            </a:r>
            <a:endParaRPr lang="en-US" sz="1600" dirty="0"/>
          </a:p>
        </p:txBody>
      </p:sp>
      <p:sp>
        <p:nvSpPr>
          <p:cNvPr id="19" name="Shape 17">
            <a:extLst>
              <a:ext uri="{FF2B5EF4-FFF2-40B4-BE49-F238E27FC236}">
                <a16:creationId xmlns:a16="http://schemas.microsoft.com/office/drawing/2014/main" id="{9F785750-E468-F977-50E5-E07855D3CE9C}"/>
              </a:ext>
            </a:extLst>
          </p:cNvPr>
          <p:cNvSpPr/>
          <p:nvPr/>
        </p:nvSpPr>
        <p:spPr>
          <a:xfrm>
            <a:off x="455524" y="5886101"/>
            <a:ext cx="125046" cy="142910"/>
          </a:xfrm>
          <a:custGeom>
            <a:avLst/>
            <a:gdLst/>
            <a:ahLst/>
            <a:cxnLst/>
            <a:rect l="l" t="t" r="r" b="b"/>
            <a:pathLst>
              <a:path w="125046" h="142910">
                <a:moveTo>
                  <a:pt x="107182" y="142910"/>
                </a:moveTo>
                <a:lnTo>
                  <a:pt x="26796" y="142910"/>
                </a:lnTo>
                <a:cubicBezTo>
                  <a:pt x="12002" y="142910"/>
                  <a:pt x="0" y="130908"/>
                  <a:pt x="0" y="116114"/>
                </a:cubicBezTo>
                <a:lnTo>
                  <a:pt x="0" y="26796"/>
                </a:lnTo>
                <a:cubicBezTo>
                  <a:pt x="0" y="12002"/>
                  <a:pt x="12002" y="0"/>
                  <a:pt x="26796" y="0"/>
                </a:cubicBezTo>
                <a:lnTo>
                  <a:pt x="111648" y="0"/>
                </a:lnTo>
                <a:cubicBezTo>
                  <a:pt x="119045" y="0"/>
                  <a:pt x="125046" y="6001"/>
                  <a:pt x="125046" y="13398"/>
                </a:cubicBezTo>
                <a:lnTo>
                  <a:pt x="125046" y="93785"/>
                </a:lnTo>
                <a:cubicBezTo>
                  <a:pt x="125046" y="99618"/>
                  <a:pt x="121306" y="104587"/>
                  <a:pt x="116114" y="106429"/>
                </a:cubicBezTo>
                <a:lnTo>
                  <a:pt x="116114" y="125046"/>
                </a:lnTo>
                <a:cubicBezTo>
                  <a:pt x="121055" y="125046"/>
                  <a:pt x="125046" y="129038"/>
                  <a:pt x="125046" y="133978"/>
                </a:cubicBezTo>
                <a:cubicBezTo>
                  <a:pt x="125046" y="138918"/>
                  <a:pt x="121055" y="142910"/>
                  <a:pt x="116114" y="142910"/>
                </a:cubicBezTo>
                <a:lnTo>
                  <a:pt x="107182" y="142910"/>
                </a:lnTo>
                <a:close/>
                <a:moveTo>
                  <a:pt x="26796" y="107182"/>
                </a:moveTo>
                <a:cubicBezTo>
                  <a:pt x="21855" y="107182"/>
                  <a:pt x="17864" y="111174"/>
                  <a:pt x="17864" y="116114"/>
                </a:cubicBezTo>
                <a:cubicBezTo>
                  <a:pt x="17864" y="121055"/>
                  <a:pt x="21855" y="125046"/>
                  <a:pt x="26796" y="125046"/>
                </a:cubicBezTo>
                <a:lnTo>
                  <a:pt x="98251" y="125046"/>
                </a:lnTo>
                <a:lnTo>
                  <a:pt x="98251" y="107182"/>
                </a:lnTo>
                <a:lnTo>
                  <a:pt x="26796" y="107182"/>
                </a:lnTo>
                <a:close/>
                <a:moveTo>
                  <a:pt x="35727" y="42426"/>
                </a:moveTo>
                <a:cubicBezTo>
                  <a:pt x="35727" y="46139"/>
                  <a:pt x="38714" y="49125"/>
                  <a:pt x="42426" y="49125"/>
                </a:cubicBezTo>
                <a:lnTo>
                  <a:pt x="91552" y="49125"/>
                </a:lnTo>
                <a:cubicBezTo>
                  <a:pt x="95264" y="49125"/>
                  <a:pt x="98251" y="46139"/>
                  <a:pt x="98251" y="42426"/>
                </a:cubicBezTo>
                <a:cubicBezTo>
                  <a:pt x="98251" y="38714"/>
                  <a:pt x="95264" y="35727"/>
                  <a:pt x="91552" y="35727"/>
                </a:cubicBezTo>
                <a:lnTo>
                  <a:pt x="42426" y="35727"/>
                </a:lnTo>
                <a:cubicBezTo>
                  <a:pt x="38714" y="35727"/>
                  <a:pt x="35727" y="38714"/>
                  <a:pt x="35727" y="42426"/>
                </a:cubicBezTo>
                <a:close/>
                <a:moveTo>
                  <a:pt x="42426" y="62523"/>
                </a:moveTo>
                <a:cubicBezTo>
                  <a:pt x="38714" y="62523"/>
                  <a:pt x="35727" y="65510"/>
                  <a:pt x="35727" y="69222"/>
                </a:cubicBezTo>
                <a:cubicBezTo>
                  <a:pt x="35727" y="72934"/>
                  <a:pt x="38714" y="75921"/>
                  <a:pt x="42426" y="75921"/>
                </a:cubicBezTo>
                <a:lnTo>
                  <a:pt x="91552" y="75921"/>
                </a:lnTo>
                <a:cubicBezTo>
                  <a:pt x="95264" y="75921"/>
                  <a:pt x="98251" y="72934"/>
                  <a:pt x="98251" y="69222"/>
                </a:cubicBezTo>
                <a:cubicBezTo>
                  <a:pt x="98251" y="65510"/>
                  <a:pt x="95264" y="62523"/>
                  <a:pt x="91552" y="62523"/>
                </a:cubicBezTo>
                <a:lnTo>
                  <a:pt x="42426" y="62523"/>
                </a:lnTo>
                <a:close/>
              </a:path>
            </a:pathLst>
          </a:custGeom>
          <a:solidFill>
            <a:srgbClr val="B49A84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20" name="Text 18">
            <a:extLst>
              <a:ext uri="{FF2B5EF4-FFF2-40B4-BE49-F238E27FC236}">
                <a16:creationId xmlns:a16="http://schemas.microsoft.com/office/drawing/2014/main" id="{796C68B4-219D-A1FF-4345-F686499D89E7}"/>
              </a:ext>
            </a:extLst>
          </p:cNvPr>
          <p:cNvSpPr/>
          <p:nvPr/>
        </p:nvSpPr>
        <p:spPr>
          <a:xfrm>
            <a:off x="678820" y="5850374"/>
            <a:ext cx="3599543" cy="21436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125" b="1" dirty="0">
                <a:solidFill>
                  <a:srgbClr val="B49A84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Published "Micrographia" - foundational microscopy text</a:t>
            </a:r>
            <a:endParaRPr lang="en-US" sz="1600" dirty="0"/>
          </a:p>
        </p:txBody>
      </p:sp>
      <p:sp>
        <p:nvSpPr>
          <p:cNvPr id="21" name="Shape 19">
            <a:extLst>
              <a:ext uri="{FF2B5EF4-FFF2-40B4-BE49-F238E27FC236}">
                <a16:creationId xmlns:a16="http://schemas.microsoft.com/office/drawing/2014/main" id="{D64F7DBB-86AB-24B2-9D99-8E8F800EE17A}"/>
              </a:ext>
            </a:extLst>
          </p:cNvPr>
          <p:cNvSpPr/>
          <p:nvPr/>
        </p:nvSpPr>
        <p:spPr>
          <a:xfrm>
            <a:off x="6186784" y="1304053"/>
            <a:ext cx="5653873" cy="2751015"/>
          </a:xfrm>
          <a:custGeom>
            <a:avLst/>
            <a:gdLst/>
            <a:ahLst/>
            <a:cxnLst/>
            <a:rect l="l" t="t" r="r" b="b"/>
            <a:pathLst>
              <a:path w="5653873" h="2751015">
                <a:moveTo>
                  <a:pt x="35727" y="0"/>
                </a:moveTo>
                <a:lnTo>
                  <a:pt x="5618145" y="0"/>
                </a:lnTo>
                <a:cubicBezTo>
                  <a:pt x="5637877" y="0"/>
                  <a:pt x="5653873" y="15996"/>
                  <a:pt x="5653873" y="35727"/>
                </a:cubicBezTo>
                <a:lnTo>
                  <a:pt x="5653873" y="2679572"/>
                </a:lnTo>
                <a:cubicBezTo>
                  <a:pt x="5653873" y="2719029"/>
                  <a:pt x="5621886" y="2751015"/>
                  <a:pt x="5582429" y="2751015"/>
                </a:cubicBezTo>
                <a:lnTo>
                  <a:pt x="71444" y="2751015"/>
                </a:lnTo>
                <a:cubicBezTo>
                  <a:pt x="31987" y="2751015"/>
                  <a:pt x="0" y="2719029"/>
                  <a:pt x="0" y="2679572"/>
                </a:cubicBezTo>
                <a:lnTo>
                  <a:pt x="0" y="35727"/>
                </a:lnTo>
                <a:cubicBezTo>
                  <a:pt x="0" y="15996"/>
                  <a:pt x="15996" y="0"/>
                  <a:pt x="35727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3591" dist="35727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IQ"/>
          </a:p>
        </p:txBody>
      </p:sp>
      <p:sp>
        <p:nvSpPr>
          <p:cNvPr id="22" name="Shape 20">
            <a:extLst>
              <a:ext uri="{FF2B5EF4-FFF2-40B4-BE49-F238E27FC236}">
                <a16:creationId xmlns:a16="http://schemas.microsoft.com/office/drawing/2014/main" id="{3524D3C2-AD27-47BF-281A-DAC26CBD1070}"/>
              </a:ext>
            </a:extLst>
          </p:cNvPr>
          <p:cNvSpPr/>
          <p:nvPr/>
        </p:nvSpPr>
        <p:spPr>
          <a:xfrm>
            <a:off x="6186784" y="1304053"/>
            <a:ext cx="5653873" cy="35727"/>
          </a:xfrm>
          <a:custGeom>
            <a:avLst/>
            <a:gdLst/>
            <a:ahLst/>
            <a:cxnLst/>
            <a:rect l="l" t="t" r="r" b="b"/>
            <a:pathLst>
              <a:path w="5653873" h="35727">
                <a:moveTo>
                  <a:pt x="35727" y="0"/>
                </a:moveTo>
                <a:lnTo>
                  <a:pt x="5618145" y="0"/>
                </a:lnTo>
                <a:cubicBezTo>
                  <a:pt x="5637877" y="0"/>
                  <a:pt x="5653873" y="15996"/>
                  <a:pt x="5653873" y="35727"/>
                </a:cubicBezTo>
                <a:lnTo>
                  <a:pt x="5653873" y="35727"/>
                </a:lnTo>
                <a:lnTo>
                  <a:pt x="0" y="35727"/>
                </a:lnTo>
                <a:lnTo>
                  <a:pt x="0" y="35727"/>
                </a:lnTo>
                <a:cubicBezTo>
                  <a:pt x="0" y="15996"/>
                  <a:pt x="15996" y="0"/>
                  <a:pt x="35727" y="0"/>
                </a:cubicBezTo>
                <a:close/>
              </a:path>
            </a:pathLst>
          </a:custGeom>
          <a:solidFill>
            <a:srgbClr val="C47A5B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23" name="Shape 21">
            <a:extLst>
              <a:ext uri="{FF2B5EF4-FFF2-40B4-BE49-F238E27FC236}">
                <a16:creationId xmlns:a16="http://schemas.microsoft.com/office/drawing/2014/main" id="{104C008C-4DA8-D073-4670-6B9880495963}"/>
              </a:ext>
            </a:extLst>
          </p:cNvPr>
          <p:cNvSpPr/>
          <p:nvPr/>
        </p:nvSpPr>
        <p:spPr>
          <a:xfrm>
            <a:off x="6365421" y="1500554"/>
            <a:ext cx="428730" cy="428730"/>
          </a:xfrm>
          <a:custGeom>
            <a:avLst/>
            <a:gdLst/>
            <a:ahLst/>
            <a:cxnLst/>
            <a:rect l="l" t="t" r="r" b="b"/>
            <a:pathLst>
              <a:path w="428730" h="428730">
                <a:moveTo>
                  <a:pt x="214365" y="0"/>
                </a:moveTo>
                <a:lnTo>
                  <a:pt x="214365" y="0"/>
                </a:lnTo>
                <a:cubicBezTo>
                  <a:pt x="332676" y="0"/>
                  <a:pt x="428730" y="96054"/>
                  <a:pt x="428730" y="214365"/>
                </a:cubicBezTo>
                <a:lnTo>
                  <a:pt x="428730" y="214365"/>
                </a:lnTo>
                <a:cubicBezTo>
                  <a:pt x="428730" y="332676"/>
                  <a:pt x="332676" y="428730"/>
                  <a:pt x="214365" y="428730"/>
                </a:cubicBezTo>
                <a:lnTo>
                  <a:pt x="214365" y="428730"/>
                </a:lnTo>
                <a:cubicBezTo>
                  <a:pt x="96054" y="428730"/>
                  <a:pt x="0" y="332676"/>
                  <a:pt x="0" y="214365"/>
                </a:cubicBezTo>
                <a:lnTo>
                  <a:pt x="0" y="214365"/>
                </a:lnTo>
                <a:cubicBezTo>
                  <a:pt x="0" y="96054"/>
                  <a:pt x="96054" y="0"/>
                  <a:pt x="214365" y="0"/>
                </a:cubicBezTo>
                <a:close/>
              </a:path>
            </a:pathLst>
          </a:custGeom>
          <a:solidFill>
            <a:srgbClr val="C47A5B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24" name="Text 22">
            <a:extLst>
              <a:ext uri="{FF2B5EF4-FFF2-40B4-BE49-F238E27FC236}">
                <a16:creationId xmlns:a16="http://schemas.microsoft.com/office/drawing/2014/main" id="{AA78B40A-A2D3-4F97-B8EE-523C8100DEBD}"/>
              </a:ext>
            </a:extLst>
          </p:cNvPr>
          <p:cNvSpPr/>
          <p:nvPr/>
        </p:nvSpPr>
        <p:spPr>
          <a:xfrm>
            <a:off x="6325228" y="1500554"/>
            <a:ext cx="509116" cy="42873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66" b="1" dirty="0">
                <a:solidFill>
                  <a:srgbClr val="F7F5F2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19th</a:t>
            </a:r>
            <a:endParaRPr lang="en-US" sz="1600" dirty="0"/>
          </a:p>
        </p:txBody>
      </p:sp>
      <p:sp>
        <p:nvSpPr>
          <p:cNvPr id="25" name="Text 23">
            <a:extLst>
              <a:ext uri="{FF2B5EF4-FFF2-40B4-BE49-F238E27FC236}">
                <a16:creationId xmlns:a16="http://schemas.microsoft.com/office/drawing/2014/main" id="{1932AB0D-0755-CAFD-2C19-269BBB89E370}"/>
              </a:ext>
            </a:extLst>
          </p:cNvPr>
          <p:cNvSpPr/>
          <p:nvPr/>
        </p:nvSpPr>
        <p:spPr>
          <a:xfrm>
            <a:off x="6901334" y="1589873"/>
            <a:ext cx="1893556" cy="2500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7" b="1" dirty="0">
                <a:solidFill>
                  <a:srgbClr val="5A6F68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Louis Pasteur (1822-1895)</a:t>
            </a:r>
            <a:endParaRPr lang="en-US" sz="1600" dirty="0"/>
          </a:p>
        </p:txBody>
      </p:sp>
      <p:sp>
        <p:nvSpPr>
          <p:cNvPr id="26" name="Text 24">
            <a:extLst>
              <a:ext uri="{FF2B5EF4-FFF2-40B4-BE49-F238E27FC236}">
                <a16:creationId xmlns:a16="http://schemas.microsoft.com/office/drawing/2014/main" id="{F6A42D91-FD61-87FD-ED9A-F1066EDBB015}"/>
              </a:ext>
            </a:extLst>
          </p:cNvPr>
          <p:cNvSpPr/>
          <p:nvPr/>
        </p:nvSpPr>
        <p:spPr>
          <a:xfrm>
            <a:off x="6365421" y="2036466"/>
            <a:ext cx="5368053" cy="4644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25" b="1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French chemist and microbiologist</a:t>
            </a:r>
            <a:r>
              <a:rPr lang="en-US" sz="1125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who revolutionized science through multiple breakthrough discoveries:</a:t>
            </a:r>
            <a:endParaRPr lang="en-US" sz="1600" dirty="0"/>
          </a:p>
        </p:txBody>
      </p:sp>
      <p:sp>
        <p:nvSpPr>
          <p:cNvPr id="27" name="Text 25">
            <a:extLst>
              <a:ext uri="{FF2B5EF4-FFF2-40B4-BE49-F238E27FC236}">
                <a16:creationId xmlns:a16="http://schemas.microsoft.com/office/drawing/2014/main" id="{067D828A-5F71-DAD0-2B34-B6AF585BA1A5}"/>
              </a:ext>
            </a:extLst>
          </p:cNvPr>
          <p:cNvSpPr/>
          <p:nvPr/>
        </p:nvSpPr>
        <p:spPr>
          <a:xfrm>
            <a:off x="6508331" y="2572378"/>
            <a:ext cx="5225143" cy="23222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25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• </a:t>
            </a:r>
            <a:r>
              <a:rPr lang="en-US" sz="1125" b="1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Disproved spontaneous generation</a:t>
            </a:r>
            <a:r>
              <a:rPr lang="en-US" sz="1125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with swan-neck flask experiments</a:t>
            </a:r>
            <a:endParaRPr lang="en-US" sz="1600" dirty="0"/>
          </a:p>
        </p:txBody>
      </p:sp>
      <p:sp>
        <p:nvSpPr>
          <p:cNvPr id="28" name="Text 26">
            <a:extLst>
              <a:ext uri="{FF2B5EF4-FFF2-40B4-BE49-F238E27FC236}">
                <a16:creationId xmlns:a16="http://schemas.microsoft.com/office/drawing/2014/main" id="{A0451CE8-D022-D236-8DB6-41F11F181B9B}"/>
              </a:ext>
            </a:extLst>
          </p:cNvPr>
          <p:cNvSpPr/>
          <p:nvPr/>
        </p:nvSpPr>
        <p:spPr>
          <a:xfrm>
            <a:off x="6508331" y="2840334"/>
            <a:ext cx="5225143" cy="23222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25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• </a:t>
            </a:r>
            <a:r>
              <a:rPr lang="en-US" sz="1125" b="1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Developed germ theory of disease</a:t>
            </a:r>
            <a:r>
              <a:rPr lang="en-US" sz="1125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- microorganisms cause diseases</a:t>
            </a:r>
            <a:endParaRPr lang="en-US" sz="1600" dirty="0"/>
          </a:p>
        </p:txBody>
      </p:sp>
      <p:sp>
        <p:nvSpPr>
          <p:cNvPr id="29" name="Text 27">
            <a:extLst>
              <a:ext uri="{FF2B5EF4-FFF2-40B4-BE49-F238E27FC236}">
                <a16:creationId xmlns:a16="http://schemas.microsoft.com/office/drawing/2014/main" id="{21CE8BA5-5494-B35E-EB82-477C933F2CC9}"/>
              </a:ext>
            </a:extLst>
          </p:cNvPr>
          <p:cNvSpPr/>
          <p:nvPr/>
        </p:nvSpPr>
        <p:spPr>
          <a:xfrm>
            <a:off x="6508331" y="3108290"/>
            <a:ext cx="5225143" cy="23222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25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• </a:t>
            </a:r>
            <a:r>
              <a:rPr lang="en-US" sz="1125" b="1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Created pasteurization process</a:t>
            </a:r>
            <a:r>
              <a:rPr lang="en-US" sz="1125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- heat treatment to kill harmful microbes</a:t>
            </a:r>
            <a:endParaRPr lang="en-US" sz="1600" dirty="0"/>
          </a:p>
        </p:txBody>
      </p:sp>
      <p:sp>
        <p:nvSpPr>
          <p:cNvPr id="30" name="Text 28">
            <a:extLst>
              <a:ext uri="{FF2B5EF4-FFF2-40B4-BE49-F238E27FC236}">
                <a16:creationId xmlns:a16="http://schemas.microsoft.com/office/drawing/2014/main" id="{B70CC926-5EF9-D214-78BB-6F2E22947850}"/>
              </a:ext>
            </a:extLst>
          </p:cNvPr>
          <p:cNvSpPr/>
          <p:nvPr/>
        </p:nvSpPr>
        <p:spPr>
          <a:xfrm>
            <a:off x="6508331" y="3376246"/>
            <a:ext cx="5225143" cy="23222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25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• </a:t>
            </a:r>
            <a:r>
              <a:rPr lang="en-US" sz="1125" b="1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Developed rabies vaccine (1885)</a:t>
            </a:r>
            <a:r>
              <a:rPr lang="en-US" sz="1125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- major immunization breakthrough</a:t>
            </a:r>
            <a:endParaRPr lang="en-US" sz="1600" dirty="0"/>
          </a:p>
        </p:txBody>
      </p:sp>
      <p:sp>
        <p:nvSpPr>
          <p:cNvPr id="31" name="Text 29">
            <a:extLst>
              <a:ext uri="{FF2B5EF4-FFF2-40B4-BE49-F238E27FC236}">
                <a16:creationId xmlns:a16="http://schemas.microsoft.com/office/drawing/2014/main" id="{A10CD506-7DDD-BD9D-2BC3-4FAC6DE1AE88}"/>
              </a:ext>
            </a:extLst>
          </p:cNvPr>
          <p:cNvSpPr/>
          <p:nvPr/>
        </p:nvSpPr>
        <p:spPr>
          <a:xfrm>
            <a:off x="6508331" y="3644202"/>
            <a:ext cx="5225143" cy="23222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25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• Demonstrated microorganisms perform fermentation</a:t>
            </a:r>
            <a:endParaRPr lang="en-US" sz="1600" dirty="0"/>
          </a:p>
        </p:txBody>
      </p:sp>
      <p:sp>
        <p:nvSpPr>
          <p:cNvPr id="32" name="Shape 30">
            <a:extLst>
              <a:ext uri="{FF2B5EF4-FFF2-40B4-BE49-F238E27FC236}">
                <a16:creationId xmlns:a16="http://schemas.microsoft.com/office/drawing/2014/main" id="{CD80B383-59FF-FEA7-C6CC-4AFEA6BD686A}"/>
              </a:ext>
            </a:extLst>
          </p:cNvPr>
          <p:cNvSpPr/>
          <p:nvPr/>
        </p:nvSpPr>
        <p:spPr>
          <a:xfrm>
            <a:off x="6186784" y="4215842"/>
            <a:ext cx="5653873" cy="2411604"/>
          </a:xfrm>
          <a:custGeom>
            <a:avLst/>
            <a:gdLst/>
            <a:ahLst/>
            <a:cxnLst/>
            <a:rect l="l" t="t" r="r" b="b"/>
            <a:pathLst>
              <a:path w="5653873" h="2411604">
                <a:moveTo>
                  <a:pt x="35727" y="0"/>
                </a:moveTo>
                <a:lnTo>
                  <a:pt x="5618145" y="0"/>
                </a:lnTo>
                <a:cubicBezTo>
                  <a:pt x="5637877" y="0"/>
                  <a:pt x="5653873" y="15996"/>
                  <a:pt x="5653873" y="35727"/>
                </a:cubicBezTo>
                <a:lnTo>
                  <a:pt x="5653873" y="2340149"/>
                </a:lnTo>
                <a:cubicBezTo>
                  <a:pt x="5653873" y="2379613"/>
                  <a:pt x="5621881" y="2411604"/>
                  <a:pt x="5582417" y="2411604"/>
                </a:cubicBezTo>
                <a:lnTo>
                  <a:pt x="71456" y="2411604"/>
                </a:lnTo>
                <a:cubicBezTo>
                  <a:pt x="31992" y="2411604"/>
                  <a:pt x="0" y="2379613"/>
                  <a:pt x="0" y="2340149"/>
                </a:cubicBezTo>
                <a:lnTo>
                  <a:pt x="0" y="35727"/>
                </a:lnTo>
                <a:cubicBezTo>
                  <a:pt x="0" y="15996"/>
                  <a:pt x="15996" y="0"/>
                  <a:pt x="35727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3591" dist="35727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IQ"/>
          </a:p>
        </p:txBody>
      </p:sp>
      <p:sp>
        <p:nvSpPr>
          <p:cNvPr id="33" name="Shape 31">
            <a:extLst>
              <a:ext uri="{FF2B5EF4-FFF2-40B4-BE49-F238E27FC236}">
                <a16:creationId xmlns:a16="http://schemas.microsoft.com/office/drawing/2014/main" id="{98C913F8-E27E-7132-7FE9-07A0CAD1768E}"/>
              </a:ext>
            </a:extLst>
          </p:cNvPr>
          <p:cNvSpPr/>
          <p:nvPr/>
        </p:nvSpPr>
        <p:spPr>
          <a:xfrm>
            <a:off x="6186784" y="4215842"/>
            <a:ext cx="5653873" cy="35727"/>
          </a:xfrm>
          <a:custGeom>
            <a:avLst/>
            <a:gdLst/>
            <a:ahLst/>
            <a:cxnLst/>
            <a:rect l="l" t="t" r="r" b="b"/>
            <a:pathLst>
              <a:path w="5653873" h="35727">
                <a:moveTo>
                  <a:pt x="35727" y="0"/>
                </a:moveTo>
                <a:lnTo>
                  <a:pt x="5618145" y="0"/>
                </a:lnTo>
                <a:cubicBezTo>
                  <a:pt x="5637877" y="0"/>
                  <a:pt x="5653873" y="15996"/>
                  <a:pt x="5653873" y="35727"/>
                </a:cubicBezTo>
                <a:lnTo>
                  <a:pt x="5653873" y="35727"/>
                </a:lnTo>
                <a:lnTo>
                  <a:pt x="0" y="35727"/>
                </a:lnTo>
                <a:lnTo>
                  <a:pt x="0" y="35727"/>
                </a:lnTo>
                <a:cubicBezTo>
                  <a:pt x="0" y="15996"/>
                  <a:pt x="15996" y="0"/>
                  <a:pt x="35727" y="0"/>
                </a:cubicBezTo>
                <a:close/>
              </a:path>
            </a:pathLst>
          </a:custGeom>
          <a:solidFill>
            <a:srgbClr val="5A6F68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34" name="Shape 32">
            <a:extLst>
              <a:ext uri="{FF2B5EF4-FFF2-40B4-BE49-F238E27FC236}">
                <a16:creationId xmlns:a16="http://schemas.microsoft.com/office/drawing/2014/main" id="{A562D6F6-49AA-A6E4-4139-844FFE842F38}"/>
              </a:ext>
            </a:extLst>
          </p:cNvPr>
          <p:cNvSpPr/>
          <p:nvPr/>
        </p:nvSpPr>
        <p:spPr>
          <a:xfrm>
            <a:off x="6365421" y="4412343"/>
            <a:ext cx="428730" cy="428730"/>
          </a:xfrm>
          <a:custGeom>
            <a:avLst/>
            <a:gdLst/>
            <a:ahLst/>
            <a:cxnLst/>
            <a:rect l="l" t="t" r="r" b="b"/>
            <a:pathLst>
              <a:path w="428730" h="428730">
                <a:moveTo>
                  <a:pt x="214365" y="0"/>
                </a:moveTo>
                <a:lnTo>
                  <a:pt x="214365" y="0"/>
                </a:lnTo>
                <a:cubicBezTo>
                  <a:pt x="332676" y="0"/>
                  <a:pt x="428730" y="96054"/>
                  <a:pt x="428730" y="214365"/>
                </a:cubicBezTo>
                <a:lnTo>
                  <a:pt x="428730" y="214365"/>
                </a:lnTo>
                <a:cubicBezTo>
                  <a:pt x="428730" y="332676"/>
                  <a:pt x="332676" y="428730"/>
                  <a:pt x="214365" y="428730"/>
                </a:cubicBezTo>
                <a:lnTo>
                  <a:pt x="214365" y="428730"/>
                </a:lnTo>
                <a:cubicBezTo>
                  <a:pt x="96054" y="428730"/>
                  <a:pt x="0" y="332676"/>
                  <a:pt x="0" y="214365"/>
                </a:cubicBezTo>
                <a:lnTo>
                  <a:pt x="0" y="214365"/>
                </a:lnTo>
                <a:cubicBezTo>
                  <a:pt x="0" y="96054"/>
                  <a:pt x="96054" y="0"/>
                  <a:pt x="214365" y="0"/>
                </a:cubicBezTo>
                <a:close/>
              </a:path>
            </a:pathLst>
          </a:custGeom>
          <a:solidFill>
            <a:srgbClr val="5A6F68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35" name="Text 33">
            <a:extLst>
              <a:ext uri="{FF2B5EF4-FFF2-40B4-BE49-F238E27FC236}">
                <a16:creationId xmlns:a16="http://schemas.microsoft.com/office/drawing/2014/main" id="{D6CF4551-5A7F-8CAD-A096-FD0834CC0A41}"/>
              </a:ext>
            </a:extLst>
          </p:cNvPr>
          <p:cNvSpPr/>
          <p:nvPr/>
        </p:nvSpPr>
        <p:spPr>
          <a:xfrm>
            <a:off x="6320762" y="4412343"/>
            <a:ext cx="518048" cy="42873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7" b="1" dirty="0">
                <a:solidFill>
                  <a:srgbClr val="F7F5F2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1880s</a:t>
            </a:r>
            <a:endParaRPr lang="en-US" sz="1600" dirty="0"/>
          </a:p>
        </p:txBody>
      </p:sp>
      <p:sp>
        <p:nvSpPr>
          <p:cNvPr id="36" name="Text 34">
            <a:extLst>
              <a:ext uri="{FF2B5EF4-FFF2-40B4-BE49-F238E27FC236}">
                <a16:creationId xmlns:a16="http://schemas.microsoft.com/office/drawing/2014/main" id="{680D57B0-9CA9-75F8-A1C5-7FFF5BB417E2}"/>
              </a:ext>
            </a:extLst>
          </p:cNvPr>
          <p:cNvSpPr/>
          <p:nvPr/>
        </p:nvSpPr>
        <p:spPr>
          <a:xfrm>
            <a:off x="6901334" y="4501662"/>
            <a:ext cx="1777442" cy="2500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7" b="1" dirty="0">
                <a:solidFill>
                  <a:srgbClr val="5A6F68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Robert Koch (1843-1910)</a:t>
            </a:r>
            <a:endParaRPr lang="en-US" sz="1600" dirty="0"/>
          </a:p>
        </p:txBody>
      </p:sp>
      <p:sp>
        <p:nvSpPr>
          <p:cNvPr id="37" name="Text 35">
            <a:extLst>
              <a:ext uri="{FF2B5EF4-FFF2-40B4-BE49-F238E27FC236}">
                <a16:creationId xmlns:a16="http://schemas.microsoft.com/office/drawing/2014/main" id="{6A864073-E5E5-76B2-94A3-1C5CAA8EC8F4}"/>
              </a:ext>
            </a:extLst>
          </p:cNvPr>
          <p:cNvSpPr/>
          <p:nvPr/>
        </p:nvSpPr>
        <p:spPr>
          <a:xfrm>
            <a:off x="6365421" y="4948255"/>
            <a:ext cx="5368053" cy="4644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25" b="1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German physician and microbiologist</a:t>
            </a:r>
            <a:r>
              <a:rPr lang="en-US" sz="1125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who identified causative agents of major diseases and established rigorous scientific criteria for proving disease causation.</a:t>
            </a:r>
            <a:endParaRPr lang="en-US" sz="1600" dirty="0"/>
          </a:p>
        </p:txBody>
      </p:sp>
      <p:sp>
        <p:nvSpPr>
          <p:cNvPr id="38" name="Text 36">
            <a:extLst>
              <a:ext uri="{FF2B5EF4-FFF2-40B4-BE49-F238E27FC236}">
                <a16:creationId xmlns:a16="http://schemas.microsoft.com/office/drawing/2014/main" id="{D9C1200C-72D2-3FD1-F323-997C9DC27D78}"/>
              </a:ext>
            </a:extLst>
          </p:cNvPr>
          <p:cNvSpPr/>
          <p:nvPr/>
        </p:nvSpPr>
        <p:spPr>
          <a:xfrm>
            <a:off x="6365421" y="5488633"/>
            <a:ext cx="704292" cy="2054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125" b="1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Identified:</a:t>
            </a:r>
            <a:endParaRPr lang="en-US" sz="1600" dirty="0"/>
          </a:p>
        </p:txBody>
      </p:sp>
      <p:sp>
        <p:nvSpPr>
          <p:cNvPr id="39" name="Text 37">
            <a:extLst>
              <a:ext uri="{FF2B5EF4-FFF2-40B4-BE49-F238E27FC236}">
                <a16:creationId xmlns:a16="http://schemas.microsoft.com/office/drawing/2014/main" id="{02B35025-E017-CF60-E164-9D95E865867A}"/>
              </a:ext>
            </a:extLst>
          </p:cNvPr>
          <p:cNvSpPr/>
          <p:nvPr/>
        </p:nvSpPr>
        <p:spPr>
          <a:xfrm>
            <a:off x="6508331" y="5734259"/>
            <a:ext cx="5225143" cy="21436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125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• Vibrio cholerae - Cholera</a:t>
            </a:r>
            <a:endParaRPr lang="en-US" sz="1600" dirty="0"/>
          </a:p>
        </p:txBody>
      </p:sp>
      <p:sp>
        <p:nvSpPr>
          <p:cNvPr id="40" name="Text 38">
            <a:extLst>
              <a:ext uri="{FF2B5EF4-FFF2-40B4-BE49-F238E27FC236}">
                <a16:creationId xmlns:a16="http://schemas.microsoft.com/office/drawing/2014/main" id="{A767B2D7-F7F9-6D8D-88E4-8785F8C26D63}"/>
              </a:ext>
            </a:extLst>
          </p:cNvPr>
          <p:cNvSpPr/>
          <p:nvPr/>
        </p:nvSpPr>
        <p:spPr>
          <a:xfrm>
            <a:off x="6508331" y="5984352"/>
            <a:ext cx="5225143" cy="21436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125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• Mycobacterium tuberculosis - Tuberculosis</a:t>
            </a:r>
            <a:endParaRPr lang="en-US" sz="1600" dirty="0"/>
          </a:p>
        </p:txBody>
      </p:sp>
      <p:sp>
        <p:nvSpPr>
          <p:cNvPr id="41" name="Text 39">
            <a:extLst>
              <a:ext uri="{FF2B5EF4-FFF2-40B4-BE49-F238E27FC236}">
                <a16:creationId xmlns:a16="http://schemas.microsoft.com/office/drawing/2014/main" id="{C0EB394E-E8E7-10FE-8C99-B7A2818849CD}"/>
              </a:ext>
            </a:extLst>
          </p:cNvPr>
          <p:cNvSpPr/>
          <p:nvPr/>
        </p:nvSpPr>
        <p:spPr>
          <a:xfrm>
            <a:off x="6508331" y="6234444"/>
            <a:ext cx="5225143" cy="21436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125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• Bacillus anthracis - Anthrax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9781953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B49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2173045" y="10011"/>
            <a:ext cx="7906870" cy="7219541"/>
          </a:xfrm>
          <a:custGeom>
            <a:avLst/>
            <a:gdLst/>
            <a:ahLst/>
            <a:cxnLst/>
            <a:rect l="l" t="t" r="r" b="b"/>
            <a:pathLst>
              <a:path w="7219541" h="7219541">
                <a:moveTo>
                  <a:pt x="3609771" y="0"/>
                </a:moveTo>
                <a:lnTo>
                  <a:pt x="3609771" y="0"/>
                </a:lnTo>
                <a:cubicBezTo>
                  <a:pt x="5603392" y="0"/>
                  <a:pt x="7219541" y="1616149"/>
                  <a:pt x="7219541" y="3609771"/>
                </a:cubicBezTo>
                <a:lnTo>
                  <a:pt x="7219541" y="3609771"/>
                </a:lnTo>
                <a:cubicBezTo>
                  <a:pt x="7219541" y="5603392"/>
                  <a:pt x="5603392" y="7219541"/>
                  <a:pt x="3609771" y="7219541"/>
                </a:cubicBezTo>
                <a:lnTo>
                  <a:pt x="3609771" y="7219541"/>
                </a:lnTo>
                <a:cubicBezTo>
                  <a:pt x="1616149" y="7219541"/>
                  <a:pt x="0" y="5603392"/>
                  <a:pt x="0" y="3609771"/>
                </a:cubicBezTo>
                <a:lnTo>
                  <a:pt x="0" y="3609771"/>
                </a:lnTo>
                <a:cubicBezTo>
                  <a:pt x="0" y="1616149"/>
                  <a:pt x="1616149" y="0"/>
                  <a:pt x="3609770" y="0"/>
                </a:cubicBezTo>
                <a:close/>
              </a:path>
            </a:pathLst>
          </a:custGeom>
          <a:solidFill>
            <a:srgbClr val="5A6F68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3" name="Shape 1"/>
          <p:cNvSpPr/>
          <p:nvPr/>
        </p:nvSpPr>
        <p:spPr>
          <a:xfrm>
            <a:off x="5181854" y="1549804"/>
            <a:ext cx="1831959" cy="469270"/>
          </a:xfrm>
          <a:custGeom>
            <a:avLst/>
            <a:gdLst/>
            <a:ahLst/>
            <a:cxnLst/>
            <a:rect l="l" t="t" r="r" b="b"/>
            <a:pathLst>
              <a:path w="1831959" h="469270">
                <a:moveTo>
                  <a:pt x="0" y="0"/>
                </a:moveTo>
                <a:lnTo>
                  <a:pt x="1831959" y="0"/>
                </a:lnTo>
                <a:lnTo>
                  <a:pt x="1831959" y="469270"/>
                </a:lnTo>
                <a:lnTo>
                  <a:pt x="0" y="469270"/>
                </a:lnTo>
                <a:lnTo>
                  <a:pt x="0" y="0"/>
                </a:lnTo>
                <a:close/>
              </a:path>
            </a:pathLst>
          </a:custGeom>
          <a:solidFill>
            <a:srgbClr val="C47A5B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4" name="Text 2"/>
          <p:cNvSpPr/>
          <p:nvPr/>
        </p:nvSpPr>
        <p:spPr>
          <a:xfrm>
            <a:off x="5136732" y="1549804"/>
            <a:ext cx="1922203" cy="469270"/>
          </a:xfrm>
          <a:prstGeom prst="rect">
            <a:avLst/>
          </a:prstGeom>
          <a:noFill/>
          <a:ln/>
        </p:spPr>
        <p:txBody>
          <a:bodyPr wrap="square" lIns="288782" tIns="108293" rIns="288782" bIns="108293" rtlCol="0" anchor="ctr"/>
          <a:lstStyle/>
          <a:p>
            <a:pPr algn="ctr">
              <a:lnSpc>
                <a:spcPct val="120000"/>
              </a:lnSpc>
            </a:pPr>
            <a:r>
              <a:rPr lang="en-US" sz="1421" b="1" kern="0" spc="142" dirty="0">
                <a:solidFill>
                  <a:srgbClr val="F7F5F2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CHAPTER 02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2698233" y="2380051"/>
            <a:ext cx="6795393" cy="216586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6822" b="1" dirty="0">
                <a:solidFill>
                  <a:srgbClr val="F7F5F2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Fundamentals of</a:t>
            </a:r>
            <a:endParaRPr lang="en-US" sz="1600" dirty="0"/>
          </a:p>
          <a:p>
            <a:pPr algn="ctr">
              <a:lnSpc>
                <a:spcPct val="100000"/>
              </a:lnSpc>
            </a:pPr>
            <a:r>
              <a:rPr lang="en-US" sz="6822" b="1" dirty="0">
                <a:solidFill>
                  <a:srgbClr val="F7F5F2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Food Microbiology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5230149" y="4834695"/>
            <a:ext cx="1732690" cy="54147"/>
          </a:xfrm>
          <a:custGeom>
            <a:avLst/>
            <a:gdLst/>
            <a:ahLst/>
            <a:cxnLst/>
            <a:rect l="l" t="t" r="r" b="b"/>
            <a:pathLst>
              <a:path w="1732690" h="54147">
                <a:moveTo>
                  <a:pt x="0" y="0"/>
                </a:moveTo>
                <a:lnTo>
                  <a:pt x="1732690" y="0"/>
                </a:lnTo>
                <a:lnTo>
                  <a:pt x="1732690" y="54147"/>
                </a:lnTo>
                <a:lnTo>
                  <a:pt x="0" y="54147"/>
                </a:lnTo>
                <a:lnTo>
                  <a:pt x="0" y="0"/>
                </a:lnTo>
                <a:close/>
              </a:path>
            </a:pathLst>
          </a:custGeom>
          <a:solidFill>
            <a:srgbClr val="C47A5B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7" name="Text 5"/>
          <p:cNvSpPr/>
          <p:nvPr/>
        </p:nvSpPr>
        <p:spPr>
          <a:xfrm>
            <a:off x="2935406" y="5249819"/>
            <a:ext cx="6326123" cy="4421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r>
              <a:rPr lang="en-US" sz="2132" dirty="0">
                <a:solidFill>
                  <a:srgbClr val="F7F5F2">
                    <a:alpha val="90000"/>
                  </a:srgbClr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Understanding the Microbial World in Food Systems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atio of microbial to human cells and genes in human body. | Download  Scientific Diagram">
            <a:extLst>
              <a:ext uri="{FF2B5EF4-FFF2-40B4-BE49-F238E27FC236}">
                <a16:creationId xmlns:a16="http://schemas.microsoft.com/office/drawing/2014/main" id="{767DE5BF-4138-A612-BF03-678F37FCC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t="1789" r="1930" b="1789"/>
          <a:stretch>
            <a:fillRect/>
          </a:stretch>
        </p:blipFill>
        <p:spPr bwMode="auto">
          <a:xfrm>
            <a:off x="3434576" y="122663"/>
            <a:ext cx="5430644" cy="672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752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7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1000" y="381000"/>
            <a:ext cx="11506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kern="0" spc="120" dirty="0">
                <a:solidFill>
                  <a:srgbClr val="C47A5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DEFINITIONS &amp; SCOPE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81000" y="685800"/>
            <a:ext cx="116014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700" b="1" dirty="0">
                <a:solidFill>
                  <a:srgbClr val="5A6F68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What is Microbiology?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81000" y="1181100"/>
            <a:ext cx="914400" cy="38100"/>
          </a:xfrm>
          <a:custGeom>
            <a:avLst/>
            <a:gdLst/>
            <a:ahLst/>
            <a:cxnLst/>
            <a:rect l="l" t="t" r="r" b="b"/>
            <a:pathLst>
              <a:path w="914400" h="38100">
                <a:moveTo>
                  <a:pt x="0" y="0"/>
                </a:moveTo>
                <a:lnTo>
                  <a:pt x="914400" y="0"/>
                </a:lnTo>
                <a:lnTo>
                  <a:pt x="9144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C47A5B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5" name="Shape 3"/>
          <p:cNvSpPr/>
          <p:nvPr/>
        </p:nvSpPr>
        <p:spPr>
          <a:xfrm>
            <a:off x="364416" y="1585632"/>
            <a:ext cx="8913607" cy="4210050"/>
          </a:xfrm>
          <a:custGeom>
            <a:avLst/>
            <a:gdLst/>
            <a:ahLst/>
            <a:cxnLst/>
            <a:rect l="l" t="t" r="r" b="b"/>
            <a:pathLst>
              <a:path w="6743700" h="3143250">
                <a:moveTo>
                  <a:pt x="38100" y="0"/>
                </a:moveTo>
                <a:lnTo>
                  <a:pt x="6705600" y="0"/>
                </a:lnTo>
                <a:cubicBezTo>
                  <a:pt x="6726628" y="0"/>
                  <a:pt x="6743700" y="17072"/>
                  <a:pt x="6743700" y="38100"/>
                </a:cubicBezTo>
                <a:lnTo>
                  <a:pt x="6743700" y="3067058"/>
                </a:lnTo>
                <a:cubicBezTo>
                  <a:pt x="6743700" y="3109138"/>
                  <a:pt x="6709588" y="3143250"/>
                  <a:pt x="6667508" y="3143250"/>
                </a:cubicBezTo>
                <a:lnTo>
                  <a:pt x="76192" y="3143250"/>
                </a:lnTo>
                <a:cubicBezTo>
                  <a:pt x="34112" y="3143250"/>
                  <a:pt x="0" y="3109138"/>
                  <a:pt x="0" y="3067058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7150" dist="3810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IQ"/>
          </a:p>
        </p:txBody>
      </p:sp>
      <p:sp>
        <p:nvSpPr>
          <p:cNvPr id="6" name="Shape 4"/>
          <p:cNvSpPr/>
          <p:nvPr/>
        </p:nvSpPr>
        <p:spPr>
          <a:xfrm>
            <a:off x="381000" y="1433462"/>
            <a:ext cx="8913607" cy="51031"/>
          </a:xfrm>
          <a:custGeom>
            <a:avLst/>
            <a:gdLst/>
            <a:ahLst/>
            <a:cxnLst/>
            <a:rect l="l" t="t" r="r" b="b"/>
            <a:pathLst>
              <a:path w="6743700" h="38100">
                <a:moveTo>
                  <a:pt x="38100" y="0"/>
                </a:moveTo>
                <a:lnTo>
                  <a:pt x="6705600" y="0"/>
                </a:lnTo>
                <a:cubicBezTo>
                  <a:pt x="6726628" y="0"/>
                  <a:pt x="6743700" y="17072"/>
                  <a:pt x="6743700" y="38100"/>
                </a:cubicBezTo>
                <a:lnTo>
                  <a:pt x="6743700" y="38100"/>
                </a:lnTo>
                <a:lnTo>
                  <a:pt x="0" y="38100"/>
                </a:ln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5A6F68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7" name="Text 5"/>
          <p:cNvSpPr/>
          <p:nvPr/>
        </p:nvSpPr>
        <p:spPr>
          <a:xfrm>
            <a:off x="571501" y="1643013"/>
            <a:ext cx="8535912" cy="3572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5A6F68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Microbiology: The Study of Invisible Life</a:t>
            </a:r>
            <a:endParaRPr lang="en-US" sz="2000" dirty="0"/>
          </a:p>
        </p:txBody>
      </p:sp>
      <p:sp>
        <p:nvSpPr>
          <p:cNvPr id="8" name="Text 6"/>
          <p:cNvSpPr/>
          <p:nvPr/>
        </p:nvSpPr>
        <p:spPr>
          <a:xfrm>
            <a:off x="571501" y="2024013"/>
            <a:ext cx="8510732" cy="6634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b="1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Microbiology</a:t>
            </a:r>
            <a:r>
              <a:rPr lang="en-US" sz="16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is the scientific study of all living organisms too small to be visible with the naked eye. These microscopic life forms are collectively known as </a:t>
            </a:r>
            <a:r>
              <a:rPr lang="en-US" sz="1600" b="1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'microbes'</a:t>
            </a:r>
            <a:r>
              <a:rPr lang="en-US" sz="16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.</a:t>
            </a:r>
            <a:endParaRPr lang="en-US" sz="2000" dirty="0"/>
          </a:p>
        </p:txBody>
      </p:sp>
      <p:sp>
        <p:nvSpPr>
          <p:cNvPr id="9" name="Shape 7"/>
          <p:cNvSpPr/>
          <p:nvPr/>
        </p:nvSpPr>
        <p:spPr>
          <a:xfrm>
            <a:off x="602690" y="3317648"/>
            <a:ext cx="2731995" cy="1122680"/>
          </a:xfrm>
          <a:custGeom>
            <a:avLst/>
            <a:gdLst/>
            <a:ahLst/>
            <a:cxnLst/>
            <a:rect l="l" t="t" r="r" b="b"/>
            <a:pathLst>
              <a:path w="2066925" h="838200">
                <a:moveTo>
                  <a:pt x="76201" y="0"/>
                </a:moveTo>
                <a:lnTo>
                  <a:pt x="1990724" y="0"/>
                </a:lnTo>
                <a:cubicBezTo>
                  <a:pt x="2032809" y="0"/>
                  <a:pt x="2066925" y="34116"/>
                  <a:pt x="2066925" y="76201"/>
                </a:cubicBezTo>
                <a:lnTo>
                  <a:pt x="2066925" y="761999"/>
                </a:lnTo>
                <a:cubicBezTo>
                  <a:pt x="2066925" y="804084"/>
                  <a:pt x="2032809" y="838200"/>
                  <a:pt x="1990724" y="838200"/>
                </a:cubicBezTo>
                <a:lnTo>
                  <a:pt x="76201" y="838200"/>
                </a:lnTo>
                <a:cubicBezTo>
                  <a:pt x="34116" y="838200"/>
                  <a:pt x="0" y="804084"/>
                  <a:pt x="0" y="761999"/>
                </a:cubicBezTo>
                <a:lnTo>
                  <a:pt x="0" y="76201"/>
                </a:lnTo>
                <a:cubicBezTo>
                  <a:pt x="0" y="34144"/>
                  <a:pt x="34144" y="0"/>
                  <a:pt x="76201" y="0"/>
                </a:cubicBezTo>
                <a:close/>
              </a:path>
            </a:pathLst>
          </a:custGeom>
          <a:solidFill>
            <a:srgbClr val="5A6F68">
              <a:alpha val="10196"/>
            </a:srgbClr>
          </a:solidFill>
          <a:ln/>
        </p:spPr>
        <p:txBody>
          <a:bodyPr/>
          <a:lstStyle/>
          <a:p>
            <a:endParaRPr lang="en-IQ" sz="1400"/>
          </a:p>
        </p:txBody>
      </p:sp>
      <p:sp>
        <p:nvSpPr>
          <p:cNvPr id="10" name="Shape 8"/>
          <p:cNvSpPr/>
          <p:nvPr/>
        </p:nvSpPr>
        <p:spPr>
          <a:xfrm>
            <a:off x="1835653" y="3366947"/>
            <a:ext cx="377695" cy="306185"/>
          </a:xfrm>
          <a:custGeom>
            <a:avLst/>
            <a:gdLst/>
            <a:ahLst/>
            <a:cxnLst/>
            <a:rect l="l" t="t" r="r" b="b"/>
            <a:pathLst>
              <a:path w="285750" h="228600">
                <a:moveTo>
                  <a:pt x="114300" y="-14287"/>
                </a:moveTo>
                <a:cubicBezTo>
                  <a:pt x="120238" y="-14287"/>
                  <a:pt x="125016" y="-9510"/>
                  <a:pt x="125016" y="-3572"/>
                </a:cubicBezTo>
                <a:lnTo>
                  <a:pt x="125016" y="1339"/>
                </a:lnTo>
                <a:cubicBezTo>
                  <a:pt x="128855" y="2322"/>
                  <a:pt x="132561" y="3840"/>
                  <a:pt x="136088" y="5938"/>
                </a:cubicBezTo>
                <a:lnTo>
                  <a:pt x="138857" y="3125"/>
                </a:lnTo>
                <a:cubicBezTo>
                  <a:pt x="143054" y="-1072"/>
                  <a:pt x="149840" y="-1072"/>
                  <a:pt x="153992" y="3125"/>
                </a:cubicBezTo>
                <a:cubicBezTo>
                  <a:pt x="158145" y="7322"/>
                  <a:pt x="158189" y="14109"/>
                  <a:pt x="153992" y="18261"/>
                </a:cubicBezTo>
                <a:lnTo>
                  <a:pt x="151180" y="21074"/>
                </a:lnTo>
                <a:cubicBezTo>
                  <a:pt x="153233" y="24557"/>
                  <a:pt x="154751" y="28307"/>
                  <a:pt x="155778" y="32147"/>
                </a:cubicBezTo>
                <a:lnTo>
                  <a:pt x="160690" y="32147"/>
                </a:lnTo>
                <a:cubicBezTo>
                  <a:pt x="166628" y="32147"/>
                  <a:pt x="171405" y="36924"/>
                  <a:pt x="171405" y="42863"/>
                </a:cubicBezTo>
                <a:cubicBezTo>
                  <a:pt x="171405" y="48801"/>
                  <a:pt x="166628" y="53578"/>
                  <a:pt x="160690" y="53578"/>
                </a:cubicBezTo>
                <a:lnTo>
                  <a:pt x="155778" y="53578"/>
                </a:lnTo>
                <a:cubicBezTo>
                  <a:pt x="154796" y="57418"/>
                  <a:pt x="153278" y="61124"/>
                  <a:pt x="151180" y="64651"/>
                </a:cubicBezTo>
                <a:lnTo>
                  <a:pt x="154037" y="67419"/>
                </a:lnTo>
                <a:cubicBezTo>
                  <a:pt x="158234" y="71616"/>
                  <a:pt x="158234" y="78403"/>
                  <a:pt x="154037" y="82555"/>
                </a:cubicBezTo>
                <a:cubicBezTo>
                  <a:pt x="149840" y="86707"/>
                  <a:pt x="143054" y="86752"/>
                  <a:pt x="138901" y="82555"/>
                </a:cubicBezTo>
                <a:lnTo>
                  <a:pt x="137071" y="80724"/>
                </a:lnTo>
                <a:lnTo>
                  <a:pt x="123632" y="94164"/>
                </a:lnTo>
                <a:lnTo>
                  <a:pt x="125462" y="95994"/>
                </a:lnTo>
                <a:cubicBezTo>
                  <a:pt x="129659" y="100191"/>
                  <a:pt x="129659" y="106978"/>
                  <a:pt x="125462" y="111130"/>
                </a:cubicBezTo>
                <a:cubicBezTo>
                  <a:pt x="121265" y="115282"/>
                  <a:pt x="114479" y="115327"/>
                  <a:pt x="110326" y="111130"/>
                </a:cubicBezTo>
                <a:lnTo>
                  <a:pt x="108496" y="109299"/>
                </a:lnTo>
                <a:cubicBezTo>
                  <a:pt x="104031" y="113764"/>
                  <a:pt x="99566" y="118229"/>
                  <a:pt x="95057" y="122739"/>
                </a:cubicBezTo>
                <a:lnTo>
                  <a:pt x="96887" y="124569"/>
                </a:lnTo>
                <a:cubicBezTo>
                  <a:pt x="101084" y="128766"/>
                  <a:pt x="101084" y="135553"/>
                  <a:pt x="96887" y="139705"/>
                </a:cubicBezTo>
                <a:cubicBezTo>
                  <a:pt x="92690" y="143857"/>
                  <a:pt x="85904" y="143902"/>
                  <a:pt x="81751" y="139705"/>
                </a:cubicBezTo>
                <a:lnTo>
                  <a:pt x="78938" y="136892"/>
                </a:lnTo>
                <a:cubicBezTo>
                  <a:pt x="75456" y="138946"/>
                  <a:pt x="71705" y="140464"/>
                  <a:pt x="67866" y="141491"/>
                </a:cubicBezTo>
                <a:lnTo>
                  <a:pt x="67866" y="146402"/>
                </a:lnTo>
                <a:cubicBezTo>
                  <a:pt x="67866" y="152340"/>
                  <a:pt x="63088" y="157118"/>
                  <a:pt x="57150" y="157118"/>
                </a:cubicBezTo>
                <a:cubicBezTo>
                  <a:pt x="51212" y="157118"/>
                  <a:pt x="46434" y="152340"/>
                  <a:pt x="46434" y="146402"/>
                </a:cubicBezTo>
                <a:lnTo>
                  <a:pt x="46434" y="141491"/>
                </a:lnTo>
                <a:cubicBezTo>
                  <a:pt x="42595" y="140509"/>
                  <a:pt x="38889" y="138991"/>
                  <a:pt x="35362" y="136892"/>
                </a:cubicBezTo>
                <a:lnTo>
                  <a:pt x="32593" y="139750"/>
                </a:lnTo>
                <a:cubicBezTo>
                  <a:pt x="28396" y="143947"/>
                  <a:pt x="21610" y="143947"/>
                  <a:pt x="17458" y="139750"/>
                </a:cubicBezTo>
                <a:cubicBezTo>
                  <a:pt x="13305" y="135553"/>
                  <a:pt x="13261" y="128766"/>
                  <a:pt x="17458" y="124614"/>
                </a:cubicBezTo>
                <a:lnTo>
                  <a:pt x="20270" y="121801"/>
                </a:lnTo>
                <a:cubicBezTo>
                  <a:pt x="18217" y="118318"/>
                  <a:pt x="16699" y="114568"/>
                  <a:pt x="15672" y="110728"/>
                </a:cubicBezTo>
                <a:lnTo>
                  <a:pt x="10760" y="110728"/>
                </a:lnTo>
                <a:cubicBezTo>
                  <a:pt x="4822" y="110728"/>
                  <a:pt x="45" y="105951"/>
                  <a:pt x="45" y="100013"/>
                </a:cubicBezTo>
                <a:cubicBezTo>
                  <a:pt x="45" y="94074"/>
                  <a:pt x="4822" y="89297"/>
                  <a:pt x="10760" y="89297"/>
                </a:cubicBezTo>
                <a:lnTo>
                  <a:pt x="15672" y="89297"/>
                </a:lnTo>
                <a:cubicBezTo>
                  <a:pt x="16654" y="85457"/>
                  <a:pt x="18172" y="81751"/>
                  <a:pt x="20270" y="78224"/>
                </a:cubicBezTo>
                <a:lnTo>
                  <a:pt x="17413" y="75456"/>
                </a:lnTo>
                <a:cubicBezTo>
                  <a:pt x="13216" y="71259"/>
                  <a:pt x="13216" y="64472"/>
                  <a:pt x="17413" y="60320"/>
                </a:cubicBezTo>
                <a:cubicBezTo>
                  <a:pt x="21610" y="56168"/>
                  <a:pt x="28396" y="56123"/>
                  <a:pt x="32549" y="60320"/>
                </a:cubicBezTo>
                <a:lnTo>
                  <a:pt x="34379" y="62151"/>
                </a:lnTo>
                <a:cubicBezTo>
                  <a:pt x="38844" y="57686"/>
                  <a:pt x="43309" y="53221"/>
                  <a:pt x="47818" y="48711"/>
                </a:cubicBezTo>
                <a:lnTo>
                  <a:pt x="45988" y="46881"/>
                </a:lnTo>
                <a:cubicBezTo>
                  <a:pt x="41791" y="42684"/>
                  <a:pt x="41791" y="35897"/>
                  <a:pt x="45988" y="31745"/>
                </a:cubicBezTo>
                <a:cubicBezTo>
                  <a:pt x="50185" y="27593"/>
                  <a:pt x="56971" y="27548"/>
                  <a:pt x="61124" y="31745"/>
                </a:cubicBezTo>
                <a:lnTo>
                  <a:pt x="62954" y="33576"/>
                </a:lnTo>
                <a:lnTo>
                  <a:pt x="76393" y="20136"/>
                </a:lnTo>
                <a:lnTo>
                  <a:pt x="74563" y="18306"/>
                </a:lnTo>
                <a:cubicBezTo>
                  <a:pt x="70366" y="14109"/>
                  <a:pt x="70366" y="7322"/>
                  <a:pt x="74563" y="3170"/>
                </a:cubicBezTo>
                <a:cubicBezTo>
                  <a:pt x="78760" y="-982"/>
                  <a:pt x="85546" y="-1027"/>
                  <a:pt x="89743" y="3125"/>
                </a:cubicBezTo>
                <a:lnTo>
                  <a:pt x="92556" y="5938"/>
                </a:lnTo>
                <a:cubicBezTo>
                  <a:pt x="96039" y="3884"/>
                  <a:pt x="99789" y="2366"/>
                  <a:pt x="103629" y="1339"/>
                </a:cubicBezTo>
                <a:lnTo>
                  <a:pt x="103629" y="-3572"/>
                </a:lnTo>
                <a:cubicBezTo>
                  <a:pt x="103629" y="-9510"/>
                  <a:pt x="108406" y="-14287"/>
                  <a:pt x="114345" y="-14287"/>
                </a:cubicBezTo>
                <a:close/>
                <a:moveTo>
                  <a:pt x="57150" y="114300"/>
                </a:moveTo>
                <a:cubicBezTo>
                  <a:pt x="65035" y="114300"/>
                  <a:pt x="71438" y="107898"/>
                  <a:pt x="71438" y="100013"/>
                </a:cubicBezTo>
                <a:cubicBezTo>
                  <a:pt x="71438" y="92127"/>
                  <a:pt x="65035" y="85725"/>
                  <a:pt x="57150" y="85725"/>
                </a:cubicBezTo>
                <a:cubicBezTo>
                  <a:pt x="49265" y="85725"/>
                  <a:pt x="42863" y="92127"/>
                  <a:pt x="42863" y="100013"/>
                </a:cubicBezTo>
                <a:cubicBezTo>
                  <a:pt x="42863" y="107898"/>
                  <a:pt x="49265" y="114300"/>
                  <a:pt x="57150" y="114300"/>
                </a:cubicBezTo>
                <a:close/>
                <a:moveTo>
                  <a:pt x="107156" y="64294"/>
                </a:moveTo>
                <a:cubicBezTo>
                  <a:pt x="107156" y="56408"/>
                  <a:pt x="100754" y="50006"/>
                  <a:pt x="92869" y="50006"/>
                </a:cubicBezTo>
                <a:cubicBezTo>
                  <a:pt x="84983" y="50006"/>
                  <a:pt x="78581" y="56408"/>
                  <a:pt x="78581" y="64294"/>
                </a:cubicBezTo>
                <a:cubicBezTo>
                  <a:pt x="78581" y="72179"/>
                  <a:pt x="84983" y="78581"/>
                  <a:pt x="92869" y="78581"/>
                </a:cubicBezTo>
                <a:cubicBezTo>
                  <a:pt x="100754" y="78581"/>
                  <a:pt x="107156" y="72179"/>
                  <a:pt x="107156" y="64294"/>
                </a:cubicBezTo>
                <a:close/>
                <a:moveTo>
                  <a:pt x="239316" y="82153"/>
                </a:moveTo>
                <a:lnTo>
                  <a:pt x="239316" y="87064"/>
                </a:lnTo>
                <a:cubicBezTo>
                  <a:pt x="243155" y="88047"/>
                  <a:pt x="246861" y="89565"/>
                  <a:pt x="250388" y="91663"/>
                </a:cubicBezTo>
                <a:lnTo>
                  <a:pt x="253157" y="88850"/>
                </a:lnTo>
                <a:cubicBezTo>
                  <a:pt x="257354" y="84653"/>
                  <a:pt x="264140" y="84653"/>
                  <a:pt x="268292" y="88850"/>
                </a:cubicBezTo>
                <a:cubicBezTo>
                  <a:pt x="272445" y="93047"/>
                  <a:pt x="272489" y="99834"/>
                  <a:pt x="268292" y="103986"/>
                </a:cubicBezTo>
                <a:lnTo>
                  <a:pt x="265480" y="106799"/>
                </a:lnTo>
                <a:cubicBezTo>
                  <a:pt x="267533" y="110282"/>
                  <a:pt x="269051" y="114032"/>
                  <a:pt x="270078" y="117872"/>
                </a:cubicBezTo>
                <a:lnTo>
                  <a:pt x="274990" y="117872"/>
                </a:lnTo>
                <a:cubicBezTo>
                  <a:pt x="280928" y="117872"/>
                  <a:pt x="285705" y="122649"/>
                  <a:pt x="285705" y="128588"/>
                </a:cubicBezTo>
                <a:cubicBezTo>
                  <a:pt x="285705" y="134526"/>
                  <a:pt x="280928" y="139303"/>
                  <a:pt x="274990" y="139303"/>
                </a:cubicBezTo>
                <a:lnTo>
                  <a:pt x="270078" y="139303"/>
                </a:lnTo>
                <a:cubicBezTo>
                  <a:pt x="269096" y="143143"/>
                  <a:pt x="267578" y="146849"/>
                  <a:pt x="265480" y="150376"/>
                </a:cubicBezTo>
                <a:lnTo>
                  <a:pt x="268337" y="153144"/>
                </a:lnTo>
                <a:cubicBezTo>
                  <a:pt x="272534" y="157341"/>
                  <a:pt x="272534" y="164128"/>
                  <a:pt x="268337" y="168280"/>
                </a:cubicBezTo>
                <a:cubicBezTo>
                  <a:pt x="264140" y="172432"/>
                  <a:pt x="257354" y="172477"/>
                  <a:pt x="253201" y="168280"/>
                </a:cubicBezTo>
                <a:lnTo>
                  <a:pt x="251371" y="166449"/>
                </a:lnTo>
                <a:lnTo>
                  <a:pt x="237932" y="179889"/>
                </a:lnTo>
                <a:lnTo>
                  <a:pt x="239762" y="181719"/>
                </a:lnTo>
                <a:cubicBezTo>
                  <a:pt x="243959" y="185916"/>
                  <a:pt x="243959" y="192703"/>
                  <a:pt x="239762" y="196855"/>
                </a:cubicBezTo>
                <a:cubicBezTo>
                  <a:pt x="235565" y="201007"/>
                  <a:pt x="228779" y="201052"/>
                  <a:pt x="224626" y="196855"/>
                </a:cubicBezTo>
                <a:lnTo>
                  <a:pt x="222796" y="195024"/>
                </a:lnTo>
                <a:cubicBezTo>
                  <a:pt x="218331" y="199489"/>
                  <a:pt x="213866" y="203954"/>
                  <a:pt x="209357" y="208464"/>
                </a:cubicBezTo>
                <a:lnTo>
                  <a:pt x="211187" y="210294"/>
                </a:lnTo>
                <a:cubicBezTo>
                  <a:pt x="215384" y="214491"/>
                  <a:pt x="215384" y="221278"/>
                  <a:pt x="211187" y="225430"/>
                </a:cubicBezTo>
                <a:cubicBezTo>
                  <a:pt x="206990" y="229582"/>
                  <a:pt x="200204" y="229627"/>
                  <a:pt x="196051" y="225430"/>
                </a:cubicBezTo>
                <a:lnTo>
                  <a:pt x="193238" y="222617"/>
                </a:lnTo>
                <a:cubicBezTo>
                  <a:pt x="189756" y="224671"/>
                  <a:pt x="186005" y="226189"/>
                  <a:pt x="182166" y="227216"/>
                </a:cubicBezTo>
                <a:lnTo>
                  <a:pt x="182166" y="232127"/>
                </a:lnTo>
                <a:cubicBezTo>
                  <a:pt x="182166" y="238065"/>
                  <a:pt x="177388" y="242843"/>
                  <a:pt x="171450" y="242843"/>
                </a:cubicBezTo>
                <a:cubicBezTo>
                  <a:pt x="165512" y="242843"/>
                  <a:pt x="160734" y="238065"/>
                  <a:pt x="160734" y="232127"/>
                </a:cubicBezTo>
                <a:lnTo>
                  <a:pt x="160734" y="227216"/>
                </a:lnTo>
                <a:cubicBezTo>
                  <a:pt x="156895" y="226234"/>
                  <a:pt x="153189" y="224716"/>
                  <a:pt x="149662" y="222617"/>
                </a:cubicBezTo>
                <a:lnTo>
                  <a:pt x="146893" y="225475"/>
                </a:lnTo>
                <a:cubicBezTo>
                  <a:pt x="142696" y="229672"/>
                  <a:pt x="135910" y="229672"/>
                  <a:pt x="131758" y="225475"/>
                </a:cubicBezTo>
                <a:cubicBezTo>
                  <a:pt x="127605" y="221278"/>
                  <a:pt x="127561" y="214491"/>
                  <a:pt x="131758" y="210339"/>
                </a:cubicBezTo>
                <a:lnTo>
                  <a:pt x="134570" y="207526"/>
                </a:lnTo>
                <a:cubicBezTo>
                  <a:pt x="132517" y="204043"/>
                  <a:pt x="130999" y="200293"/>
                  <a:pt x="129972" y="196453"/>
                </a:cubicBezTo>
                <a:lnTo>
                  <a:pt x="125060" y="196453"/>
                </a:lnTo>
                <a:cubicBezTo>
                  <a:pt x="119122" y="196453"/>
                  <a:pt x="114345" y="191676"/>
                  <a:pt x="114345" y="185738"/>
                </a:cubicBezTo>
                <a:cubicBezTo>
                  <a:pt x="114345" y="179799"/>
                  <a:pt x="119122" y="175022"/>
                  <a:pt x="125060" y="175022"/>
                </a:cubicBezTo>
                <a:lnTo>
                  <a:pt x="129972" y="175022"/>
                </a:lnTo>
                <a:cubicBezTo>
                  <a:pt x="130954" y="171182"/>
                  <a:pt x="132472" y="167476"/>
                  <a:pt x="134570" y="163949"/>
                </a:cubicBezTo>
                <a:lnTo>
                  <a:pt x="131713" y="161181"/>
                </a:lnTo>
                <a:cubicBezTo>
                  <a:pt x="127516" y="156984"/>
                  <a:pt x="127516" y="150197"/>
                  <a:pt x="131713" y="146045"/>
                </a:cubicBezTo>
                <a:cubicBezTo>
                  <a:pt x="135910" y="141893"/>
                  <a:pt x="142696" y="141848"/>
                  <a:pt x="146849" y="146045"/>
                </a:cubicBezTo>
                <a:lnTo>
                  <a:pt x="148679" y="147876"/>
                </a:lnTo>
                <a:cubicBezTo>
                  <a:pt x="153144" y="143411"/>
                  <a:pt x="157609" y="138946"/>
                  <a:pt x="162118" y="134436"/>
                </a:cubicBezTo>
                <a:lnTo>
                  <a:pt x="160288" y="132606"/>
                </a:lnTo>
                <a:cubicBezTo>
                  <a:pt x="156091" y="128409"/>
                  <a:pt x="156091" y="121622"/>
                  <a:pt x="160288" y="117470"/>
                </a:cubicBezTo>
                <a:cubicBezTo>
                  <a:pt x="164485" y="113318"/>
                  <a:pt x="171271" y="113273"/>
                  <a:pt x="175424" y="117470"/>
                </a:cubicBezTo>
                <a:lnTo>
                  <a:pt x="177254" y="119301"/>
                </a:lnTo>
                <a:lnTo>
                  <a:pt x="190693" y="105861"/>
                </a:lnTo>
                <a:lnTo>
                  <a:pt x="188863" y="104031"/>
                </a:lnTo>
                <a:cubicBezTo>
                  <a:pt x="184666" y="99834"/>
                  <a:pt x="184666" y="93047"/>
                  <a:pt x="188863" y="88895"/>
                </a:cubicBezTo>
                <a:cubicBezTo>
                  <a:pt x="193060" y="84743"/>
                  <a:pt x="199846" y="84698"/>
                  <a:pt x="203999" y="88895"/>
                </a:cubicBezTo>
                <a:lnTo>
                  <a:pt x="206812" y="91708"/>
                </a:lnTo>
                <a:cubicBezTo>
                  <a:pt x="210294" y="89654"/>
                  <a:pt x="214045" y="88136"/>
                  <a:pt x="217884" y="87109"/>
                </a:cubicBezTo>
                <a:lnTo>
                  <a:pt x="217884" y="82198"/>
                </a:lnTo>
                <a:cubicBezTo>
                  <a:pt x="217884" y="76260"/>
                  <a:pt x="222662" y="71482"/>
                  <a:pt x="228600" y="71482"/>
                </a:cubicBezTo>
                <a:cubicBezTo>
                  <a:pt x="234538" y="71482"/>
                  <a:pt x="239316" y="76260"/>
                  <a:pt x="239316" y="82198"/>
                </a:cubicBezTo>
                <a:close/>
                <a:moveTo>
                  <a:pt x="200025" y="171450"/>
                </a:moveTo>
                <a:cubicBezTo>
                  <a:pt x="200025" y="163565"/>
                  <a:pt x="193623" y="157163"/>
                  <a:pt x="185738" y="157163"/>
                </a:cubicBezTo>
                <a:cubicBezTo>
                  <a:pt x="177852" y="157163"/>
                  <a:pt x="171450" y="163565"/>
                  <a:pt x="171450" y="171450"/>
                </a:cubicBezTo>
                <a:cubicBezTo>
                  <a:pt x="171450" y="179335"/>
                  <a:pt x="177852" y="185738"/>
                  <a:pt x="185738" y="185738"/>
                </a:cubicBezTo>
                <a:cubicBezTo>
                  <a:pt x="193623" y="185738"/>
                  <a:pt x="200025" y="179335"/>
                  <a:pt x="200025" y="171450"/>
                </a:cubicBezTo>
                <a:close/>
              </a:path>
            </a:pathLst>
          </a:custGeom>
          <a:solidFill>
            <a:srgbClr val="5A6F68"/>
          </a:solidFill>
          <a:ln/>
        </p:spPr>
        <p:txBody>
          <a:bodyPr/>
          <a:lstStyle/>
          <a:p>
            <a:endParaRPr lang="en-IQ" sz="1400"/>
          </a:p>
        </p:txBody>
      </p:sp>
      <p:sp>
        <p:nvSpPr>
          <p:cNvPr id="11" name="Text 9"/>
          <p:cNvSpPr/>
          <p:nvPr/>
        </p:nvSpPr>
        <p:spPr>
          <a:xfrm>
            <a:off x="640790" y="3660547"/>
            <a:ext cx="2631277" cy="3061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400" b="1" dirty="0">
                <a:solidFill>
                  <a:srgbClr val="5A6F68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Bacteria</a:t>
            </a:r>
            <a:endParaRPr lang="en-US" sz="1400" dirty="0"/>
          </a:p>
        </p:txBody>
      </p:sp>
      <p:sp>
        <p:nvSpPr>
          <p:cNvPr id="12" name="Text 10"/>
          <p:cNvSpPr/>
          <p:nvPr/>
        </p:nvSpPr>
        <p:spPr>
          <a:xfrm>
            <a:off x="645552" y="3889147"/>
            <a:ext cx="2618687" cy="25515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D3A39">
                    <a:alpha val="70000"/>
                  </a:srgbClr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Prokaryotic cells</a:t>
            </a:r>
            <a:endParaRPr lang="en-US" sz="1400" dirty="0"/>
          </a:p>
        </p:txBody>
      </p:sp>
      <p:sp>
        <p:nvSpPr>
          <p:cNvPr id="13" name="Shape 11"/>
          <p:cNvSpPr/>
          <p:nvPr/>
        </p:nvSpPr>
        <p:spPr>
          <a:xfrm>
            <a:off x="3495514" y="3319644"/>
            <a:ext cx="2731995" cy="1122680"/>
          </a:xfrm>
          <a:custGeom>
            <a:avLst/>
            <a:gdLst/>
            <a:ahLst/>
            <a:cxnLst/>
            <a:rect l="l" t="t" r="r" b="b"/>
            <a:pathLst>
              <a:path w="2066925" h="838200">
                <a:moveTo>
                  <a:pt x="76201" y="0"/>
                </a:moveTo>
                <a:lnTo>
                  <a:pt x="1990724" y="0"/>
                </a:lnTo>
                <a:cubicBezTo>
                  <a:pt x="2032809" y="0"/>
                  <a:pt x="2066925" y="34116"/>
                  <a:pt x="2066925" y="76201"/>
                </a:cubicBezTo>
                <a:lnTo>
                  <a:pt x="2066925" y="761999"/>
                </a:lnTo>
                <a:cubicBezTo>
                  <a:pt x="2066925" y="804084"/>
                  <a:pt x="2032809" y="838200"/>
                  <a:pt x="1990724" y="838200"/>
                </a:cubicBezTo>
                <a:lnTo>
                  <a:pt x="76201" y="838200"/>
                </a:lnTo>
                <a:cubicBezTo>
                  <a:pt x="34116" y="838200"/>
                  <a:pt x="0" y="804084"/>
                  <a:pt x="0" y="761999"/>
                </a:cubicBezTo>
                <a:lnTo>
                  <a:pt x="0" y="76201"/>
                </a:lnTo>
                <a:cubicBezTo>
                  <a:pt x="0" y="34144"/>
                  <a:pt x="34144" y="0"/>
                  <a:pt x="76201" y="0"/>
                </a:cubicBezTo>
                <a:close/>
              </a:path>
            </a:pathLst>
          </a:custGeom>
          <a:solidFill>
            <a:srgbClr val="5A6F68">
              <a:alpha val="10196"/>
            </a:srgbClr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14" name="Shape 12"/>
          <p:cNvSpPr/>
          <p:nvPr/>
        </p:nvSpPr>
        <p:spPr>
          <a:xfrm>
            <a:off x="4686725" y="3385600"/>
            <a:ext cx="302156" cy="306185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05594" y="13127"/>
                </a:moveTo>
                <a:lnTo>
                  <a:pt x="100013" y="21431"/>
                </a:lnTo>
                <a:cubicBezTo>
                  <a:pt x="91083" y="34826"/>
                  <a:pt x="76081" y="42863"/>
                  <a:pt x="59963" y="42863"/>
                </a:cubicBezTo>
                <a:lnTo>
                  <a:pt x="30361" y="42863"/>
                </a:lnTo>
                <a:cubicBezTo>
                  <a:pt x="13618" y="42863"/>
                  <a:pt x="45" y="56436"/>
                  <a:pt x="45" y="73179"/>
                </a:cubicBezTo>
                <a:cubicBezTo>
                  <a:pt x="45" y="81216"/>
                  <a:pt x="3259" y="88895"/>
                  <a:pt x="8930" y="94565"/>
                </a:cubicBezTo>
                <a:lnTo>
                  <a:pt x="20985" y="106620"/>
                </a:lnTo>
                <a:cubicBezTo>
                  <a:pt x="25896" y="111532"/>
                  <a:pt x="28664" y="118184"/>
                  <a:pt x="28664" y="125150"/>
                </a:cubicBezTo>
                <a:cubicBezTo>
                  <a:pt x="28664" y="132204"/>
                  <a:pt x="25807" y="138946"/>
                  <a:pt x="20762" y="143902"/>
                </a:cubicBezTo>
                <a:lnTo>
                  <a:pt x="14913" y="149617"/>
                </a:lnTo>
                <a:cubicBezTo>
                  <a:pt x="9957" y="154439"/>
                  <a:pt x="7188" y="161092"/>
                  <a:pt x="7188" y="168012"/>
                </a:cubicBezTo>
                <a:cubicBezTo>
                  <a:pt x="7188" y="184443"/>
                  <a:pt x="22414" y="196676"/>
                  <a:pt x="38487" y="193104"/>
                </a:cubicBezTo>
                <a:lnTo>
                  <a:pt x="66303" y="186943"/>
                </a:lnTo>
                <a:cubicBezTo>
                  <a:pt x="69741" y="186184"/>
                  <a:pt x="73313" y="185782"/>
                  <a:pt x="76840" y="185782"/>
                </a:cubicBezTo>
                <a:cubicBezTo>
                  <a:pt x="91485" y="185782"/>
                  <a:pt x="105504" y="192301"/>
                  <a:pt x="114880" y="203552"/>
                </a:cubicBezTo>
                <a:lnTo>
                  <a:pt x="128498" y="219894"/>
                </a:lnTo>
                <a:cubicBezTo>
                  <a:pt x="133142" y="225430"/>
                  <a:pt x="139973" y="228645"/>
                  <a:pt x="147206" y="228645"/>
                </a:cubicBezTo>
                <a:cubicBezTo>
                  <a:pt x="160645" y="228645"/>
                  <a:pt x="171539" y="217750"/>
                  <a:pt x="171539" y="204311"/>
                </a:cubicBezTo>
                <a:lnTo>
                  <a:pt x="171539" y="181451"/>
                </a:lnTo>
                <a:cubicBezTo>
                  <a:pt x="171539" y="162967"/>
                  <a:pt x="182880" y="146402"/>
                  <a:pt x="200114" y="139705"/>
                </a:cubicBezTo>
                <a:lnTo>
                  <a:pt x="210026" y="135865"/>
                </a:lnTo>
                <a:cubicBezTo>
                  <a:pt x="221278" y="131490"/>
                  <a:pt x="228689" y="120640"/>
                  <a:pt x="228689" y="108585"/>
                </a:cubicBezTo>
                <a:cubicBezTo>
                  <a:pt x="228689" y="96798"/>
                  <a:pt x="221590" y="86127"/>
                  <a:pt x="210696" y="81573"/>
                </a:cubicBezTo>
                <a:lnTo>
                  <a:pt x="191542" y="73581"/>
                </a:lnTo>
                <a:cubicBezTo>
                  <a:pt x="176719" y="67374"/>
                  <a:pt x="165824" y="54382"/>
                  <a:pt x="162297" y="38710"/>
                </a:cubicBezTo>
                <a:lnTo>
                  <a:pt x="158770" y="22994"/>
                </a:lnTo>
                <a:cubicBezTo>
                  <a:pt x="155734" y="9555"/>
                  <a:pt x="143813" y="0"/>
                  <a:pt x="130061" y="0"/>
                </a:cubicBezTo>
                <a:cubicBezTo>
                  <a:pt x="120238" y="0"/>
                  <a:pt x="111041" y="4911"/>
                  <a:pt x="105594" y="13127"/>
                </a:cubicBezTo>
                <a:close/>
                <a:moveTo>
                  <a:pt x="71438" y="85725"/>
                </a:moveTo>
                <a:cubicBezTo>
                  <a:pt x="79323" y="85725"/>
                  <a:pt x="85725" y="92127"/>
                  <a:pt x="85725" y="100013"/>
                </a:cubicBezTo>
                <a:cubicBezTo>
                  <a:pt x="85725" y="107898"/>
                  <a:pt x="79323" y="114300"/>
                  <a:pt x="71438" y="114300"/>
                </a:cubicBezTo>
                <a:cubicBezTo>
                  <a:pt x="63552" y="114300"/>
                  <a:pt x="57150" y="107898"/>
                  <a:pt x="57150" y="100013"/>
                </a:cubicBezTo>
                <a:cubicBezTo>
                  <a:pt x="57150" y="92127"/>
                  <a:pt x="63552" y="85725"/>
                  <a:pt x="71438" y="85725"/>
                </a:cubicBezTo>
                <a:close/>
                <a:moveTo>
                  <a:pt x="114300" y="85725"/>
                </a:moveTo>
                <a:cubicBezTo>
                  <a:pt x="114300" y="77840"/>
                  <a:pt x="120702" y="71438"/>
                  <a:pt x="128588" y="71438"/>
                </a:cubicBezTo>
                <a:cubicBezTo>
                  <a:pt x="136473" y="71438"/>
                  <a:pt x="142875" y="77840"/>
                  <a:pt x="142875" y="85725"/>
                </a:cubicBezTo>
                <a:cubicBezTo>
                  <a:pt x="142875" y="93610"/>
                  <a:pt x="136473" y="100013"/>
                  <a:pt x="128588" y="100013"/>
                </a:cubicBezTo>
                <a:cubicBezTo>
                  <a:pt x="120702" y="100013"/>
                  <a:pt x="114300" y="93610"/>
                  <a:pt x="114300" y="85725"/>
                </a:cubicBezTo>
                <a:close/>
                <a:moveTo>
                  <a:pt x="128588" y="128588"/>
                </a:moveTo>
                <a:cubicBezTo>
                  <a:pt x="136473" y="128588"/>
                  <a:pt x="142875" y="134990"/>
                  <a:pt x="142875" y="142875"/>
                </a:cubicBezTo>
                <a:cubicBezTo>
                  <a:pt x="142875" y="150760"/>
                  <a:pt x="136473" y="157163"/>
                  <a:pt x="128588" y="157163"/>
                </a:cubicBezTo>
                <a:cubicBezTo>
                  <a:pt x="120702" y="157163"/>
                  <a:pt x="114300" y="150760"/>
                  <a:pt x="114300" y="142875"/>
                </a:cubicBezTo>
                <a:cubicBezTo>
                  <a:pt x="114300" y="134990"/>
                  <a:pt x="120702" y="128588"/>
                  <a:pt x="128588" y="128588"/>
                </a:cubicBezTo>
                <a:close/>
              </a:path>
            </a:pathLst>
          </a:custGeom>
          <a:solidFill>
            <a:srgbClr val="5A6F68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15" name="Text 13"/>
          <p:cNvSpPr/>
          <p:nvPr/>
        </p:nvSpPr>
        <p:spPr>
          <a:xfrm>
            <a:off x="3533614" y="3662543"/>
            <a:ext cx="2631277" cy="3061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b="1" dirty="0">
                <a:solidFill>
                  <a:srgbClr val="5A6F68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Viruses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3538376" y="3891143"/>
            <a:ext cx="2618687" cy="25515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050" dirty="0">
                <a:solidFill>
                  <a:srgbClr val="3D3A39">
                    <a:alpha val="70000"/>
                  </a:srgbClr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Obligate parasites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6388338" y="3319644"/>
            <a:ext cx="2731995" cy="1122680"/>
          </a:xfrm>
          <a:custGeom>
            <a:avLst/>
            <a:gdLst/>
            <a:ahLst/>
            <a:cxnLst/>
            <a:rect l="l" t="t" r="r" b="b"/>
            <a:pathLst>
              <a:path w="2066925" h="838200">
                <a:moveTo>
                  <a:pt x="76201" y="0"/>
                </a:moveTo>
                <a:lnTo>
                  <a:pt x="1990724" y="0"/>
                </a:lnTo>
                <a:cubicBezTo>
                  <a:pt x="2032809" y="0"/>
                  <a:pt x="2066925" y="34116"/>
                  <a:pt x="2066925" y="76201"/>
                </a:cubicBezTo>
                <a:lnTo>
                  <a:pt x="2066925" y="761999"/>
                </a:lnTo>
                <a:cubicBezTo>
                  <a:pt x="2066925" y="804084"/>
                  <a:pt x="2032809" y="838200"/>
                  <a:pt x="1990724" y="838200"/>
                </a:cubicBezTo>
                <a:lnTo>
                  <a:pt x="76201" y="838200"/>
                </a:lnTo>
                <a:cubicBezTo>
                  <a:pt x="34116" y="838200"/>
                  <a:pt x="0" y="804084"/>
                  <a:pt x="0" y="761999"/>
                </a:cubicBezTo>
                <a:lnTo>
                  <a:pt x="0" y="76201"/>
                </a:lnTo>
                <a:cubicBezTo>
                  <a:pt x="0" y="34144"/>
                  <a:pt x="34144" y="0"/>
                  <a:pt x="76201" y="0"/>
                </a:cubicBezTo>
                <a:close/>
              </a:path>
            </a:pathLst>
          </a:custGeom>
          <a:solidFill>
            <a:srgbClr val="5A6F68">
              <a:alpha val="10196"/>
            </a:srgbClr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18" name="Shape 16"/>
          <p:cNvSpPr/>
          <p:nvPr/>
        </p:nvSpPr>
        <p:spPr>
          <a:xfrm>
            <a:off x="7603257" y="3407388"/>
            <a:ext cx="302156" cy="306185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14288"/>
                </a:moveTo>
                <a:cubicBezTo>
                  <a:pt x="228600" y="62552"/>
                  <a:pt x="194399" y="102825"/>
                  <a:pt x="148947" y="112246"/>
                </a:cubicBezTo>
                <a:cubicBezTo>
                  <a:pt x="145420" y="86305"/>
                  <a:pt x="133767" y="62954"/>
                  <a:pt x="116577" y="44872"/>
                </a:cubicBezTo>
                <a:cubicBezTo>
                  <a:pt x="134481" y="17859"/>
                  <a:pt x="165155" y="0"/>
                  <a:pt x="200025" y="0"/>
                </a:cubicBezTo>
                <a:lnTo>
                  <a:pt x="214313" y="0"/>
                </a:lnTo>
                <a:cubicBezTo>
                  <a:pt x="222215" y="0"/>
                  <a:pt x="228600" y="6385"/>
                  <a:pt x="228600" y="14288"/>
                </a:cubicBezTo>
                <a:close/>
                <a:moveTo>
                  <a:pt x="0" y="42863"/>
                </a:moveTo>
                <a:cubicBezTo>
                  <a:pt x="0" y="34960"/>
                  <a:pt x="6385" y="28575"/>
                  <a:pt x="14288" y="28575"/>
                </a:cubicBezTo>
                <a:lnTo>
                  <a:pt x="28575" y="28575"/>
                </a:lnTo>
                <a:cubicBezTo>
                  <a:pt x="83805" y="28575"/>
                  <a:pt x="128588" y="73357"/>
                  <a:pt x="128588" y="128588"/>
                </a:cubicBezTo>
                <a:lnTo>
                  <a:pt x="128588" y="214313"/>
                </a:lnTo>
                <a:cubicBezTo>
                  <a:pt x="128588" y="222215"/>
                  <a:pt x="122203" y="228600"/>
                  <a:pt x="114300" y="228600"/>
                </a:cubicBezTo>
                <a:cubicBezTo>
                  <a:pt x="106397" y="228600"/>
                  <a:pt x="100013" y="222215"/>
                  <a:pt x="100013" y="214313"/>
                </a:cubicBezTo>
                <a:lnTo>
                  <a:pt x="100013" y="142875"/>
                </a:lnTo>
                <a:cubicBezTo>
                  <a:pt x="44782" y="142875"/>
                  <a:pt x="0" y="98093"/>
                  <a:pt x="0" y="42863"/>
                </a:cubicBezTo>
                <a:close/>
              </a:path>
            </a:pathLst>
          </a:custGeom>
          <a:solidFill>
            <a:srgbClr val="5A6F68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19" name="Text 17"/>
          <p:cNvSpPr/>
          <p:nvPr/>
        </p:nvSpPr>
        <p:spPr>
          <a:xfrm>
            <a:off x="6426438" y="3662543"/>
            <a:ext cx="2631277" cy="3061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400" b="1" dirty="0">
                <a:solidFill>
                  <a:srgbClr val="5A6F68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Fungi</a:t>
            </a:r>
            <a:endParaRPr lang="en-US" dirty="0"/>
          </a:p>
        </p:txBody>
      </p:sp>
      <p:sp>
        <p:nvSpPr>
          <p:cNvPr id="20" name="Text 18"/>
          <p:cNvSpPr/>
          <p:nvPr/>
        </p:nvSpPr>
        <p:spPr>
          <a:xfrm>
            <a:off x="6431200" y="3891143"/>
            <a:ext cx="2618687" cy="25515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D3A39">
                    <a:alpha val="70000"/>
                  </a:srgbClr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Yeasts &amp; molds</a:t>
            </a:r>
            <a:endParaRPr lang="en-US" sz="2400" dirty="0"/>
          </a:p>
        </p:txBody>
      </p:sp>
      <p:sp>
        <p:nvSpPr>
          <p:cNvPr id="21" name="Shape 19"/>
          <p:cNvSpPr/>
          <p:nvPr/>
        </p:nvSpPr>
        <p:spPr>
          <a:xfrm>
            <a:off x="602690" y="4566174"/>
            <a:ext cx="2731995" cy="1122680"/>
          </a:xfrm>
          <a:custGeom>
            <a:avLst/>
            <a:gdLst/>
            <a:ahLst/>
            <a:cxnLst/>
            <a:rect l="l" t="t" r="r" b="b"/>
            <a:pathLst>
              <a:path w="2066925" h="838200">
                <a:moveTo>
                  <a:pt x="76201" y="0"/>
                </a:moveTo>
                <a:lnTo>
                  <a:pt x="1990724" y="0"/>
                </a:lnTo>
                <a:cubicBezTo>
                  <a:pt x="2032809" y="0"/>
                  <a:pt x="2066925" y="34116"/>
                  <a:pt x="2066925" y="76201"/>
                </a:cubicBezTo>
                <a:lnTo>
                  <a:pt x="2066925" y="761999"/>
                </a:lnTo>
                <a:cubicBezTo>
                  <a:pt x="2066925" y="804084"/>
                  <a:pt x="2032809" y="838200"/>
                  <a:pt x="1990724" y="838200"/>
                </a:cubicBezTo>
                <a:lnTo>
                  <a:pt x="76201" y="838200"/>
                </a:lnTo>
                <a:cubicBezTo>
                  <a:pt x="34116" y="838200"/>
                  <a:pt x="0" y="804084"/>
                  <a:pt x="0" y="761999"/>
                </a:cubicBezTo>
                <a:lnTo>
                  <a:pt x="0" y="76201"/>
                </a:lnTo>
                <a:cubicBezTo>
                  <a:pt x="0" y="34144"/>
                  <a:pt x="34144" y="0"/>
                  <a:pt x="76201" y="0"/>
                </a:cubicBezTo>
                <a:close/>
              </a:path>
            </a:pathLst>
          </a:custGeom>
          <a:solidFill>
            <a:srgbClr val="5A6F68">
              <a:alpha val="10196"/>
            </a:srgbClr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22" name="Shape 20"/>
          <p:cNvSpPr/>
          <p:nvPr/>
        </p:nvSpPr>
        <p:spPr>
          <a:xfrm>
            <a:off x="1817609" y="4654841"/>
            <a:ext cx="302156" cy="306185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83326" y="55409"/>
                </a:moveTo>
                <a:cubicBezTo>
                  <a:pt x="192569" y="62374"/>
                  <a:pt x="203865" y="69116"/>
                  <a:pt x="216456" y="70812"/>
                </a:cubicBezTo>
                <a:cubicBezTo>
                  <a:pt x="222305" y="71616"/>
                  <a:pt x="227707" y="67464"/>
                  <a:pt x="228511" y="61615"/>
                </a:cubicBezTo>
                <a:cubicBezTo>
                  <a:pt x="229314" y="55766"/>
                  <a:pt x="225162" y="50363"/>
                  <a:pt x="219313" y="49560"/>
                </a:cubicBezTo>
                <a:cubicBezTo>
                  <a:pt x="212214" y="48622"/>
                  <a:pt x="204490" y="44514"/>
                  <a:pt x="196230" y="38308"/>
                </a:cubicBezTo>
                <a:cubicBezTo>
                  <a:pt x="179085" y="25360"/>
                  <a:pt x="155823" y="25360"/>
                  <a:pt x="138633" y="38308"/>
                </a:cubicBezTo>
                <a:cubicBezTo>
                  <a:pt x="127918" y="46390"/>
                  <a:pt x="120461" y="50051"/>
                  <a:pt x="114300" y="50051"/>
                </a:cubicBezTo>
                <a:cubicBezTo>
                  <a:pt x="108139" y="50051"/>
                  <a:pt x="100682" y="46390"/>
                  <a:pt x="89967" y="38308"/>
                </a:cubicBezTo>
                <a:cubicBezTo>
                  <a:pt x="72822" y="25360"/>
                  <a:pt x="49560" y="25360"/>
                  <a:pt x="32370" y="38308"/>
                </a:cubicBezTo>
                <a:cubicBezTo>
                  <a:pt x="24110" y="44514"/>
                  <a:pt x="16386" y="48622"/>
                  <a:pt x="9287" y="49560"/>
                </a:cubicBezTo>
                <a:cubicBezTo>
                  <a:pt x="3438" y="50363"/>
                  <a:pt x="-714" y="55721"/>
                  <a:pt x="89" y="61615"/>
                </a:cubicBezTo>
                <a:cubicBezTo>
                  <a:pt x="893" y="67508"/>
                  <a:pt x="6251" y="71616"/>
                  <a:pt x="12144" y="70812"/>
                </a:cubicBezTo>
                <a:cubicBezTo>
                  <a:pt x="24735" y="69116"/>
                  <a:pt x="36076" y="62374"/>
                  <a:pt x="45274" y="55409"/>
                </a:cubicBezTo>
                <a:cubicBezTo>
                  <a:pt x="54784" y="48220"/>
                  <a:pt x="67553" y="48220"/>
                  <a:pt x="77063" y="55409"/>
                </a:cubicBezTo>
                <a:cubicBezTo>
                  <a:pt x="87868" y="63579"/>
                  <a:pt x="100414" y="71438"/>
                  <a:pt x="114300" y="71438"/>
                </a:cubicBezTo>
                <a:cubicBezTo>
                  <a:pt x="128186" y="71438"/>
                  <a:pt x="140687" y="63535"/>
                  <a:pt x="151537" y="55409"/>
                </a:cubicBezTo>
                <a:cubicBezTo>
                  <a:pt x="161047" y="48220"/>
                  <a:pt x="173816" y="48220"/>
                  <a:pt x="183326" y="55409"/>
                </a:cubicBezTo>
                <a:close/>
                <a:moveTo>
                  <a:pt x="183326" y="119702"/>
                </a:moveTo>
                <a:cubicBezTo>
                  <a:pt x="192569" y="126668"/>
                  <a:pt x="203865" y="133410"/>
                  <a:pt x="216456" y="135106"/>
                </a:cubicBezTo>
                <a:cubicBezTo>
                  <a:pt x="222305" y="135910"/>
                  <a:pt x="227707" y="131758"/>
                  <a:pt x="228511" y="125909"/>
                </a:cubicBezTo>
                <a:cubicBezTo>
                  <a:pt x="229314" y="120060"/>
                  <a:pt x="225162" y="114657"/>
                  <a:pt x="219313" y="113854"/>
                </a:cubicBezTo>
                <a:cubicBezTo>
                  <a:pt x="212214" y="112916"/>
                  <a:pt x="204490" y="108808"/>
                  <a:pt x="196230" y="102602"/>
                </a:cubicBezTo>
                <a:cubicBezTo>
                  <a:pt x="179085" y="89654"/>
                  <a:pt x="155823" y="89654"/>
                  <a:pt x="138633" y="102602"/>
                </a:cubicBezTo>
                <a:cubicBezTo>
                  <a:pt x="127918" y="110683"/>
                  <a:pt x="120461" y="114345"/>
                  <a:pt x="114300" y="114345"/>
                </a:cubicBezTo>
                <a:cubicBezTo>
                  <a:pt x="108139" y="114345"/>
                  <a:pt x="100682" y="110683"/>
                  <a:pt x="89967" y="102602"/>
                </a:cubicBezTo>
                <a:cubicBezTo>
                  <a:pt x="72822" y="89654"/>
                  <a:pt x="49560" y="89654"/>
                  <a:pt x="32370" y="102602"/>
                </a:cubicBezTo>
                <a:cubicBezTo>
                  <a:pt x="24110" y="108808"/>
                  <a:pt x="16386" y="112916"/>
                  <a:pt x="9287" y="113854"/>
                </a:cubicBezTo>
                <a:cubicBezTo>
                  <a:pt x="3438" y="114613"/>
                  <a:pt x="-714" y="120015"/>
                  <a:pt x="89" y="125909"/>
                </a:cubicBezTo>
                <a:cubicBezTo>
                  <a:pt x="893" y="131802"/>
                  <a:pt x="6251" y="135910"/>
                  <a:pt x="12144" y="135106"/>
                </a:cubicBezTo>
                <a:cubicBezTo>
                  <a:pt x="24735" y="133410"/>
                  <a:pt x="36076" y="126668"/>
                  <a:pt x="45274" y="119702"/>
                </a:cubicBezTo>
                <a:cubicBezTo>
                  <a:pt x="54784" y="112514"/>
                  <a:pt x="67553" y="112514"/>
                  <a:pt x="77063" y="119702"/>
                </a:cubicBezTo>
                <a:cubicBezTo>
                  <a:pt x="87868" y="127873"/>
                  <a:pt x="100414" y="135731"/>
                  <a:pt x="114300" y="135731"/>
                </a:cubicBezTo>
                <a:cubicBezTo>
                  <a:pt x="128186" y="135731"/>
                  <a:pt x="140687" y="127828"/>
                  <a:pt x="151537" y="119702"/>
                </a:cubicBezTo>
                <a:cubicBezTo>
                  <a:pt x="161047" y="112514"/>
                  <a:pt x="173816" y="112514"/>
                  <a:pt x="183326" y="119702"/>
                </a:cubicBezTo>
                <a:close/>
                <a:moveTo>
                  <a:pt x="151537" y="183996"/>
                </a:moveTo>
                <a:cubicBezTo>
                  <a:pt x="161047" y="176808"/>
                  <a:pt x="173816" y="176808"/>
                  <a:pt x="183326" y="183996"/>
                </a:cubicBezTo>
                <a:cubicBezTo>
                  <a:pt x="192569" y="190961"/>
                  <a:pt x="203865" y="197703"/>
                  <a:pt x="216456" y="199400"/>
                </a:cubicBezTo>
                <a:cubicBezTo>
                  <a:pt x="222305" y="200204"/>
                  <a:pt x="227707" y="196051"/>
                  <a:pt x="228511" y="190202"/>
                </a:cubicBezTo>
                <a:cubicBezTo>
                  <a:pt x="229314" y="184353"/>
                  <a:pt x="225162" y="178951"/>
                  <a:pt x="219313" y="178147"/>
                </a:cubicBezTo>
                <a:cubicBezTo>
                  <a:pt x="212214" y="177210"/>
                  <a:pt x="204490" y="173102"/>
                  <a:pt x="196230" y="166896"/>
                </a:cubicBezTo>
                <a:cubicBezTo>
                  <a:pt x="179085" y="153948"/>
                  <a:pt x="155823" y="153948"/>
                  <a:pt x="138633" y="166896"/>
                </a:cubicBezTo>
                <a:cubicBezTo>
                  <a:pt x="127918" y="174977"/>
                  <a:pt x="120461" y="178638"/>
                  <a:pt x="114300" y="178638"/>
                </a:cubicBezTo>
                <a:cubicBezTo>
                  <a:pt x="108139" y="178638"/>
                  <a:pt x="100682" y="174977"/>
                  <a:pt x="89967" y="166896"/>
                </a:cubicBezTo>
                <a:cubicBezTo>
                  <a:pt x="72822" y="153948"/>
                  <a:pt x="49560" y="153948"/>
                  <a:pt x="32370" y="166896"/>
                </a:cubicBezTo>
                <a:cubicBezTo>
                  <a:pt x="24110" y="173102"/>
                  <a:pt x="16386" y="177210"/>
                  <a:pt x="9287" y="178147"/>
                </a:cubicBezTo>
                <a:cubicBezTo>
                  <a:pt x="3438" y="178951"/>
                  <a:pt x="-714" y="184309"/>
                  <a:pt x="89" y="190202"/>
                </a:cubicBezTo>
                <a:cubicBezTo>
                  <a:pt x="893" y="196096"/>
                  <a:pt x="6251" y="200204"/>
                  <a:pt x="12144" y="199400"/>
                </a:cubicBezTo>
                <a:cubicBezTo>
                  <a:pt x="24735" y="197703"/>
                  <a:pt x="36076" y="190961"/>
                  <a:pt x="45274" y="183996"/>
                </a:cubicBezTo>
                <a:cubicBezTo>
                  <a:pt x="54784" y="176808"/>
                  <a:pt x="67553" y="176808"/>
                  <a:pt x="77063" y="183996"/>
                </a:cubicBezTo>
                <a:cubicBezTo>
                  <a:pt x="87868" y="192167"/>
                  <a:pt x="100414" y="200025"/>
                  <a:pt x="114300" y="200025"/>
                </a:cubicBezTo>
                <a:cubicBezTo>
                  <a:pt x="128186" y="200025"/>
                  <a:pt x="140687" y="192122"/>
                  <a:pt x="151537" y="183996"/>
                </a:cubicBezTo>
                <a:close/>
              </a:path>
            </a:pathLst>
          </a:custGeom>
          <a:solidFill>
            <a:srgbClr val="5A6F68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23" name="Text 21"/>
          <p:cNvSpPr/>
          <p:nvPr/>
        </p:nvSpPr>
        <p:spPr>
          <a:xfrm>
            <a:off x="609601" y="4994428"/>
            <a:ext cx="2631277" cy="3061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400" b="1" dirty="0">
                <a:solidFill>
                  <a:srgbClr val="5A6F68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Protozoa</a:t>
            </a:r>
            <a:endParaRPr lang="en-US" dirty="0"/>
          </a:p>
        </p:txBody>
      </p:sp>
      <p:sp>
        <p:nvSpPr>
          <p:cNvPr id="24" name="Text 22"/>
          <p:cNvSpPr/>
          <p:nvPr/>
        </p:nvSpPr>
        <p:spPr>
          <a:xfrm>
            <a:off x="614363" y="5223028"/>
            <a:ext cx="2618687" cy="25515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D3A39">
                    <a:alpha val="70000"/>
                  </a:srgbClr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Single-celled eukaryotes</a:t>
            </a:r>
            <a:endParaRPr lang="en-US" sz="2400" dirty="0"/>
          </a:p>
        </p:txBody>
      </p:sp>
      <p:sp>
        <p:nvSpPr>
          <p:cNvPr id="25" name="Shape 23"/>
          <p:cNvSpPr/>
          <p:nvPr/>
        </p:nvSpPr>
        <p:spPr>
          <a:xfrm>
            <a:off x="3495514" y="4566174"/>
            <a:ext cx="2731995" cy="1122680"/>
          </a:xfrm>
          <a:custGeom>
            <a:avLst/>
            <a:gdLst/>
            <a:ahLst/>
            <a:cxnLst/>
            <a:rect l="l" t="t" r="r" b="b"/>
            <a:pathLst>
              <a:path w="2066925" h="838200">
                <a:moveTo>
                  <a:pt x="76201" y="0"/>
                </a:moveTo>
                <a:lnTo>
                  <a:pt x="1990724" y="0"/>
                </a:lnTo>
                <a:cubicBezTo>
                  <a:pt x="2032809" y="0"/>
                  <a:pt x="2066925" y="34116"/>
                  <a:pt x="2066925" y="76201"/>
                </a:cubicBezTo>
                <a:lnTo>
                  <a:pt x="2066925" y="761999"/>
                </a:lnTo>
                <a:cubicBezTo>
                  <a:pt x="2066925" y="804084"/>
                  <a:pt x="2032809" y="838200"/>
                  <a:pt x="1990724" y="838200"/>
                </a:cubicBezTo>
                <a:lnTo>
                  <a:pt x="76201" y="838200"/>
                </a:lnTo>
                <a:cubicBezTo>
                  <a:pt x="34116" y="838200"/>
                  <a:pt x="0" y="804084"/>
                  <a:pt x="0" y="761999"/>
                </a:cubicBezTo>
                <a:lnTo>
                  <a:pt x="0" y="76201"/>
                </a:lnTo>
                <a:cubicBezTo>
                  <a:pt x="0" y="34144"/>
                  <a:pt x="34144" y="0"/>
                  <a:pt x="76201" y="0"/>
                </a:cubicBezTo>
                <a:close/>
              </a:path>
            </a:pathLst>
          </a:custGeom>
          <a:solidFill>
            <a:srgbClr val="5A6F68">
              <a:alpha val="10196"/>
            </a:srgbClr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26" name="Shape 24"/>
          <p:cNvSpPr/>
          <p:nvPr/>
        </p:nvSpPr>
        <p:spPr>
          <a:xfrm>
            <a:off x="4662014" y="4652586"/>
            <a:ext cx="339926" cy="306185"/>
          </a:xfrm>
          <a:custGeom>
            <a:avLst/>
            <a:gdLst/>
            <a:ahLst/>
            <a:cxnLst/>
            <a:rect l="l" t="t" r="r" b="b"/>
            <a:pathLst>
              <a:path w="257175" h="228600">
                <a:moveTo>
                  <a:pt x="79564" y="-4509"/>
                </a:moveTo>
                <a:cubicBezTo>
                  <a:pt x="82867" y="-5894"/>
                  <a:pt x="86618" y="-5492"/>
                  <a:pt x="89609" y="-3527"/>
                </a:cubicBezTo>
                <a:lnTo>
                  <a:pt x="128811" y="22458"/>
                </a:lnTo>
                <a:lnTo>
                  <a:pt x="168012" y="-3527"/>
                </a:lnTo>
                <a:cubicBezTo>
                  <a:pt x="171004" y="-5492"/>
                  <a:pt x="174754" y="-5849"/>
                  <a:pt x="178058" y="-4509"/>
                </a:cubicBezTo>
                <a:cubicBezTo>
                  <a:pt x="181362" y="-3170"/>
                  <a:pt x="183684" y="-223"/>
                  <a:pt x="184398" y="3259"/>
                </a:cubicBezTo>
                <a:lnTo>
                  <a:pt x="193730" y="49337"/>
                </a:lnTo>
                <a:lnTo>
                  <a:pt x="239807" y="58668"/>
                </a:lnTo>
                <a:cubicBezTo>
                  <a:pt x="243289" y="59382"/>
                  <a:pt x="246236" y="61793"/>
                  <a:pt x="247576" y="65053"/>
                </a:cubicBezTo>
                <a:cubicBezTo>
                  <a:pt x="248915" y="68312"/>
                  <a:pt x="248558" y="72107"/>
                  <a:pt x="246593" y="75099"/>
                </a:cubicBezTo>
                <a:lnTo>
                  <a:pt x="220608" y="114300"/>
                </a:lnTo>
                <a:lnTo>
                  <a:pt x="246593" y="153501"/>
                </a:lnTo>
                <a:cubicBezTo>
                  <a:pt x="248558" y="156493"/>
                  <a:pt x="248915" y="160243"/>
                  <a:pt x="247576" y="163547"/>
                </a:cubicBezTo>
                <a:cubicBezTo>
                  <a:pt x="246236" y="166851"/>
                  <a:pt x="243289" y="169262"/>
                  <a:pt x="239807" y="169932"/>
                </a:cubicBezTo>
                <a:lnTo>
                  <a:pt x="193685" y="179219"/>
                </a:lnTo>
                <a:lnTo>
                  <a:pt x="184398" y="225341"/>
                </a:lnTo>
                <a:cubicBezTo>
                  <a:pt x="183684" y="228823"/>
                  <a:pt x="181273" y="231770"/>
                  <a:pt x="178013" y="233109"/>
                </a:cubicBezTo>
                <a:cubicBezTo>
                  <a:pt x="174754" y="234449"/>
                  <a:pt x="170959" y="234092"/>
                  <a:pt x="167967" y="232127"/>
                </a:cubicBezTo>
                <a:lnTo>
                  <a:pt x="128766" y="206142"/>
                </a:lnTo>
                <a:lnTo>
                  <a:pt x="89565" y="232127"/>
                </a:lnTo>
                <a:cubicBezTo>
                  <a:pt x="86573" y="234092"/>
                  <a:pt x="82823" y="234449"/>
                  <a:pt x="79519" y="233109"/>
                </a:cubicBezTo>
                <a:cubicBezTo>
                  <a:pt x="76215" y="231770"/>
                  <a:pt x="73804" y="228823"/>
                  <a:pt x="73134" y="225341"/>
                </a:cubicBezTo>
                <a:lnTo>
                  <a:pt x="63847" y="179219"/>
                </a:lnTo>
                <a:lnTo>
                  <a:pt x="17725" y="169887"/>
                </a:lnTo>
                <a:cubicBezTo>
                  <a:pt x="14243" y="169173"/>
                  <a:pt x="11296" y="166762"/>
                  <a:pt x="9957" y="163503"/>
                </a:cubicBezTo>
                <a:cubicBezTo>
                  <a:pt x="8617" y="160243"/>
                  <a:pt x="8974" y="156448"/>
                  <a:pt x="10939" y="153457"/>
                </a:cubicBezTo>
                <a:lnTo>
                  <a:pt x="36924" y="114300"/>
                </a:lnTo>
                <a:lnTo>
                  <a:pt x="10939" y="75099"/>
                </a:lnTo>
                <a:cubicBezTo>
                  <a:pt x="8974" y="72107"/>
                  <a:pt x="8617" y="68357"/>
                  <a:pt x="9957" y="65053"/>
                </a:cubicBezTo>
                <a:cubicBezTo>
                  <a:pt x="11296" y="61749"/>
                  <a:pt x="14243" y="59338"/>
                  <a:pt x="17725" y="58668"/>
                </a:cubicBezTo>
                <a:lnTo>
                  <a:pt x="63847" y="49381"/>
                </a:lnTo>
                <a:lnTo>
                  <a:pt x="73179" y="3259"/>
                </a:lnTo>
                <a:cubicBezTo>
                  <a:pt x="73893" y="-223"/>
                  <a:pt x="76304" y="-3170"/>
                  <a:pt x="79564" y="-4509"/>
                </a:cubicBezTo>
                <a:close/>
                <a:moveTo>
                  <a:pt x="92690" y="114300"/>
                </a:moveTo>
                <a:cubicBezTo>
                  <a:pt x="92690" y="101475"/>
                  <a:pt x="99532" y="89624"/>
                  <a:pt x="110639" y="83212"/>
                </a:cubicBezTo>
                <a:cubicBezTo>
                  <a:pt x="121746" y="76800"/>
                  <a:pt x="135429" y="76800"/>
                  <a:pt x="146536" y="83212"/>
                </a:cubicBezTo>
                <a:cubicBezTo>
                  <a:pt x="157643" y="89624"/>
                  <a:pt x="164485" y="101475"/>
                  <a:pt x="164485" y="114300"/>
                </a:cubicBezTo>
                <a:cubicBezTo>
                  <a:pt x="164485" y="134112"/>
                  <a:pt x="148400" y="150197"/>
                  <a:pt x="128588" y="150197"/>
                </a:cubicBezTo>
                <a:cubicBezTo>
                  <a:pt x="108775" y="150197"/>
                  <a:pt x="92690" y="134112"/>
                  <a:pt x="92690" y="114300"/>
                </a:cubicBezTo>
                <a:close/>
                <a:moveTo>
                  <a:pt x="185916" y="114300"/>
                </a:moveTo>
                <a:cubicBezTo>
                  <a:pt x="185916" y="82659"/>
                  <a:pt x="160228" y="56971"/>
                  <a:pt x="128588" y="56971"/>
                </a:cubicBezTo>
                <a:cubicBezTo>
                  <a:pt x="96947" y="56971"/>
                  <a:pt x="71259" y="82659"/>
                  <a:pt x="71259" y="114300"/>
                </a:cubicBezTo>
                <a:cubicBezTo>
                  <a:pt x="71259" y="134782"/>
                  <a:pt x="82186" y="153707"/>
                  <a:pt x="99923" y="163948"/>
                </a:cubicBezTo>
                <a:cubicBezTo>
                  <a:pt x="117661" y="174189"/>
                  <a:pt x="139514" y="174189"/>
                  <a:pt x="157252" y="163948"/>
                </a:cubicBezTo>
                <a:cubicBezTo>
                  <a:pt x="174989" y="153707"/>
                  <a:pt x="185916" y="134782"/>
                  <a:pt x="185916" y="114300"/>
                </a:cubicBezTo>
                <a:close/>
              </a:path>
            </a:pathLst>
          </a:custGeom>
          <a:solidFill>
            <a:srgbClr val="5A6F68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27" name="Text 25"/>
          <p:cNvSpPr/>
          <p:nvPr/>
        </p:nvSpPr>
        <p:spPr>
          <a:xfrm>
            <a:off x="3512098" y="4984379"/>
            <a:ext cx="2631277" cy="3061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400" b="1" dirty="0">
                <a:solidFill>
                  <a:srgbClr val="5A6F68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Algae</a:t>
            </a:r>
            <a:endParaRPr lang="en-US" dirty="0"/>
          </a:p>
        </p:txBody>
      </p:sp>
      <p:sp>
        <p:nvSpPr>
          <p:cNvPr id="28" name="Text 26"/>
          <p:cNvSpPr/>
          <p:nvPr/>
        </p:nvSpPr>
        <p:spPr>
          <a:xfrm>
            <a:off x="3516860" y="5212979"/>
            <a:ext cx="2618687" cy="25515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D3A39">
                    <a:alpha val="70000"/>
                  </a:srgbClr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Photosynthetic</a:t>
            </a:r>
            <a:endParaRPr lang="en-US" sz="2400" dirty="0"/>
          </a:p>
        </p:txBody>
      </p:sp>
      <p:sp>
        <p:nvSpPr>
          <p:cNvPr id="29" name="Shape 27"/>
          <p:cNvSpPr/>
          <p:nvPr/>
        </p:nvSpPr>
        <p:spPr>
          <a:xfrm>
            <a:off x="6388338" y="4594493"/>
            <a:ext cx="2731995" cy="1122680"/>
          </a:xfrm>
          <a:custGeom>
            <a:avLst/>
            <a:gdLst/>
            <a:ahLst/>
            <a:cxnLst/>
            <a:rect l="l" t="t" r="r" b="b"/>
            <a:pathLst>
              <a:path w="2066925" h="838200">
                <a:moveTo>
                  <a:pt x="76201" y="0"/>
                </a:moveTo>
                <a:lnTo>
                  <a:pt x="1990724" y="0"/>
                </a:lnTo>
                <a:cubicBezTo>
                  <a:pt x="2032809" y="0"/>
                  <a:pt x="2066925" y="34116"/>
                  <a:pt x="2066925" y="76201"/>
                </a:cubicBezTo>
                <a:lnTo>
                  <a:pt x="2066925" y="761999"/>
                </a:lnTo>
                <a:cubicBezTo>
                  <a:pt x="2066925" y="804084"/>
                  <a:pt x="2032809" y="838200"/>
                  <a:pt x="1990724" y="838200"/>
                </a:cubicBezTo>
                <a:lnTo>
                  <a:pt x="76201" y="838200"/>
                </a:lnTo>
                <a:cubicBezTo>
                  <a:pt x="34116" y="838200"/>
                  <a:pt x="0" y="804084"/>
                  <a:pt x="0" y="761999"/>
                </a:cubicBezTo>
                <a:lnTo>
                  <a:pt x="0" y="76201"/>
                </a:lnTo>
                <a:cubicBezTo>
                  <a:pt x="0" y="34144"/>
                  <a:pt x="34144" y="0"/>
                  <a:pt x="76201" y="0"/>
                </a:cubicBezTo>
                <a:close/>
              </a:path>
            </a:pathLst>
          </a:custGeom>
          <a:solidFill>
            <a:srgbClr val="5A6F68">
              <a:alpha val="10196"/>
            </a:srgbClr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30" name="Shape 28"/>
          <p:cNvSpPr/>
          <p:nvPr/>
        </p:nvSpPr>
        <p:spPr>
          <a:xfrm>
            <a:off x="7627234" y="4682237"/>
            <a:ext cx="226617" cy="306185"/>
          </a:xfrm>
          <a:custGeom>
            <a:avLst/>
            <a:gdLst/>
            <a:ahLst/>
            <a:cxnLst/>
            <a:rect l="l" t="t" r="r" b="b"/>
            <a:pathLst>
              <a:path w="171450" h="228600">
                <a:moveTo>
                  <a:pt x="157163" y="0"/>
                </a:moveTo>
                <a:cubicBezTo>
                  <a:pt x="165065" y="0"/>
                  <a:pt x="171450" y="6385"/>
                  <a:pt x="171450" y="14288"/>
                </a:cubicBezTo>
                <a:cubicBezTo>
                  <a:pt x="171450" y="40094"/>
                  <a:pt x="160556" y="61079"/>
                  <a:pt x="145822" y="78804"/>
                </a:cubicBezTo>
                <a:cubicBezTo>
                  <a:pt x="135062" y="91708"/>
                  <a:pt x="121801" y="103406"/>
                  <a:pt x="108496" y="114300"/>
                </a:cubicBezTo>
                <a:cubicBezTo>
                  <a:pt x="121801" y="125239"/>
                  <a:pt x="135062" y="136892"/>
                  <a:pt x="145822" y="149796"/>
                </a:cubicBezTo>
                <a:cubicBezTo>
                  <a:pt x="160556" y="167476"/>
                  <a:pt x="171450" y="188506"/>
                  <a:pt x="171450" y="214313"/>
                </a:cubicBezTo>
                <a:cubicBezTo>
                  <a:pt x="171450" y="222215"/>
                  <a:pt x="165065" y="228600"/>
                  <a:pt x="157163" y="228600"/>
                </a:cubicBezTo>
                <a:cubicBezTo>
                  <a:pt x="149260" y="228600"/>
                  <a:pt x="142875" y="222215"/>
                  <a:pt x="142875" y="214313"/>
                </a:cubicBezTo>
                <a:lnTo>
                  <a:pt x="28575" y="214313"/>
                </a:lnTo>
                <a:cubicBezTo>
                  <a:pt x="28575" y="222215"/>
                  <a:pt x="22190" y="228600"/>
                  <a:pt x="14288" y="228600"/>
                </a:cubicBezTo>
                <a:cubicBezTo>
                  <a:pt x="6385" y="228600"/>
                  <a:pt x="0" y="222215"/>
                  <a:pt x="0" y="214313"/>
                </a:cubicBezTo>
                <a:cubicBezTo>
                  <a:pt x="0" y="188506"/>
                  <a:pt x="10894" y="167521"/>
                  <a:pt x="25628" y="149796"/>
                </a:cubicBezTo>
                <a:cubicBezTo>
                  <a:pt x="36388" y="136892"/>
                  <a:pt x="49649" y="125239"/>
                  <a:pt x="62954" y="114300"/>
                </a:cubicBezTo>
                <a:cubicBezTo>
                  <a:pt x="49649" y="103361"/>
                  <a:pt x="36388" y="91708"/>
                  <a:pt x="25628" y="78804"/>
                </a:cubicBezTo>
                <a:cubicBezTo>
                  <a:pt x="10894" y="61079"/>
                  <a:pt x="0" y="40094"/>
                  <a:pt x="0" y="14288"/>
                </a:cubicBezTo>
                <a:cubicBezTo>
                  <a:pt x="0" y="6385"/>
                  <a:pt x="6385" y="0"/>
                  <a:pt x="14288" y="0"/>
                </a:cubicBezTo>
                <a:cubicBezTo>
                  <a:pt x="22190" y="0"/>
                  <a:pt x="28575" y="6385"/>
                  <a:pt x="28575" y="14288"/>
                </a:cubicBezTo>
                <a:lnTo>
                  <a:pt x="142875" y="14288"/>
                </a:lnTo>
                <a:cubicBezTo>
                  <a:pt x="142875" y="6385"/>
                  <a:pt x="149260" y="0"/>
                  <a:pt x="157163" y="0"/>
                </a:cubicBezTo>
                <a:close/>
                <a:moveTo>
                  <a:pt x="126578" y="171450"/>
                </a:moveTo>
                <a:lnTo>
                  <a:pt x="44916" y="171450"/>
                </a:lnTo>
                <a:cubicBezTo>
                  <a:pt x="41255" y="176138"/>
                  <a:pt x="38174" y="180871"/>
                  <a:pt x="35719" y="185738"/>
                </a:cubicBezTo>
                <a:lnTo>
                  <a:pt x="135821" y="185738"/>
                </a:lnTo>
                <a:cubicBezTo>
                  <a:pt x="133320" y="180871"/>
                  <a:pt x="130239" y="176138"/>
                  <a:pt x="126623" y="171450"/>
                </a:cubicBezTo>
                <a:close/>
                <a:moveTo>
                  <a:pt x="106263" y="150019"/>
                </a:moveTo>
                <a:cubicBezTo>
                  <a:pt x="99879" y="144214"/>
                  <a:pt x="92958" y="138499"/>
                  <a:pt x="85725" y="132606"/>
                </a:cubicBezTo>
                <a:cubicBezTo>
                  <a:pt x="78492" y="138455"/>
                  <a:pt x="71571" y="144214"/>
                  <a:pt x="65187" y="150019"/>
                </a:cubicBezTo>
                <a:lnTo>
                  <a:pt x="106263" y="150019"/>
                </a:lnTo>
                <a:close/>
                <a:moveTo>
                  <a:pt x="44872" y="57150"/>
                </a:moveTo>
                <a:lnTo>
                  <a:pt x="126534" y="57150"/>
                </a:lnTo>
                <a:cubicBezTo>
                  <a:pt x="130195" y="52462"/>
                  <a:pt x="133276" y="47729"/>
                  <a:pt x="135731" y="42863"/>
                </a:cubicBezTo>
                <a:lnTo>
                  <a:pt x="35674" y="42863"/>
                </a:lnTo>
                <a:cubicBezTo>
                  <a:pt x="38174" y="47729"/>
                  <a:pt x="41255" y="52462"/>
                  <a:pt x="44872" y="57150"/>
                </a:cubicBezTo>
                <a:close/>
                <a:moveTo>
                  <a:pt x="65187" y="78581"/>
                </a:moveTo>
                <a:cubicBezTo>
                  <a:pt x="71571" y="84386"/>
                  <a:pt x="78492" y="90101"/>
                  <a:pt x="85725" y="95994"/>
                </a:cubicBezTo>
                <a:cubicBezTo>
                  <a:pt x="92958" y="90145"/>
                  <a:pt x="99879" y="84386"/>
                  <a:pt x="106263" y="78581"/>
                </a:cubicBezTo>
                <a:lnTo>
                  <a:pt x="65187" y="78581"/>
                </a:lnTo>
                <a:close/>
              </a:path>
            </a:pathLst>
          </a:custGeom>
          <a:solidFill>
            <a:srgbClr val="5A6F68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31" name="Text 29"/>
          <p:cNvSpPr/>
          <p:nvPr/>
        </p:nvSpPr>
        <p:spPr>
          <a:xfrm>
            <a:off x="6447954" y="5001940"/>
            <a:ext cx="2631277" cy="3061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400" b="1" dirty="0">
                <a:solidFill>
                  <a:srgbClr val="5A6F68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Archaea</a:t>
            </a:r>
            <a:endParaRPr lang="en-US" sz="1600" dirty="0"/>
          </a:p>
        </p:txBody>
      </p:sp>
      <p:sp>
        <p:nvSpPr>
          <p:cNvPr id="32" name="Text 30"/>
          <p:cNvSpPr/>
          <p:nvPr/>
        </p:nvSpPr>
        <p:spPr>
          <a:xfrm>
            <a:off x="6452716" y="5230540"/>
            <a:ext cx="2618687" cy="25515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D3A39">
                    <a:alpha val="70000"/>
                  </a:srgbClr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Extremophiles</a:t>
            </a:r>
            <a:endParaRPr lang="en-US" sz="2400" dirty="0"/>
          </a:p>
        </p:txBody>
      </p:sp>
      <p:sp>
        <p:nvSpPr>
          <p:cNvPr id="68" name="Shape 58">
            <a:extLst>
              <a:ext uri="{FF2B5EF4-FFF2-40B4-BE49-F238E27FC236}">
                <a16:creationId xmlns:a16="http://schemas.microsoft.com/office/drawing/2014/main" id="{40F791E4-A0BC-64CC-0B6A-DB309F1046E3}"/>
              </a:ext>
            </a:extLst>
          </p:cNvPr>
          <p:cNvSpPr/>
          <p:nvPr/>
        </p:nvSpPr>
        <p:spPr>
          <a:xfrm>
            <a:off x="9363763" y="2720087"/>
            <a:ext cx="2618687" cy="1962150"/>
          </a:xfrm>
          <a:custGeom>
            <a:avLst/>
            <a:gdLst/>
            <a:ahLst/>
            <a:cxnLst/>
            <a:rect l="l" t="t" r="r" b="b"/>
            <a:pathLst>
              <a:path w="4495800" h="1962150">
                <a:moveTo>
                  <a:pt x="38100" y="0"/>
                </a:moveTo>
                <a:lnTo>
                  <a:pt x="4457700" y="0"/>
                </a:lnTo>
                <a:cubicBezTo>
                  <a:pt x="4478728" y="0"/>
                  <a:pt x="4495800" y="17072"/>
                  <a:pt x="4495800" y="38100"/>
                </a:cubicBezTo>
                <a:lnTo>
                  <a:pt x="4495800" y="1885960"/>
                </a:lnTo>
                <a:cubicBezTo>
                  <a:pt x="4495800" y="1928010"/>
                  <a:pt x="4461660" y="1962150"/>
                  <a:pt x="4419610" y="1962150"/>
                </a:cubicBezTo>
                <a:lnTo>
                  <a:pt x="76190" y="1962150"/>
                </a:lnTo>
                <a:cubicBezTo>
                  <a:pt x="34140" y="1962150"/>
                  <a:pt x="0" y="1928010"/>
                  <a:pt x="0" y="188596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7150" dist="3810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IQ"/>
          </a:p>
        </p:txBody>
      </p:sp>
      <p:sp>
        <p:nvSpPr>
          <p:cNvPr id="69" name="Shape 59">
            <a:extLst>
              <a:ext uri="{FF2B5EF4-FFF2-40B4-BE49-F238E27FC236}">
                <a16:creationId xmlns:a16="http://schemas.microsoft.com/office/drawing/2014/main" id="{0E7F8DD0-0DE3-F488-9554-67BD828F1C1D}"/>
              </a:ext>
            </a:extLst>
          </p:cNvPr>
          <p:cNvSpPr/>
          <p:nvPr/>
        </p:nvSpPr>
        <p:spPr>
          <a:xfrm>
            <a:off x="9363763" y="2720087"/>
            <a:ext cx="2618687" cy="38100"/>
          </a:xfrm>
          <a:custGeom>
            <a:avLst/>
            <a:gdLst/>
            <a:ahLst/>
            <a:cxnLst/>
            <a:rect l="l" t="t" r="r" b="b"/>
            <a:pathLst>
              <a:path w="4495800" h="38100">
                <a:moveTo>
                  <a:pt x="38100" y="0"/>
                </a:moveTo>
                <a:lnTo>
                  <a:pt x="4457700" y="0"/>
                </a:lnTo>
                <a:cubicBezTo>
                  <a:pt x="4478728" y="0"/>
                  <a:pt x="4495800" y="17072"/>
                  <a:pt x="4495800" y="38100"/>
                </a:cubicBezTo>
                <a:lnTo>
                  <a:pt x="4495800" y="38100"/>
                </a:lnTo>
                <a:lnTo>
                  <a:pt x="0" y="38100"/>
                </a:ln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B49A84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70" name="Text 60">
            <a:extLst>
              <a:ext uri="{FF2B5EF4-FFF2-40B4-BE49-F238E27FC236}">
                <a16:creationId xmlns:a16="http://schemas.microsoft.com/office/drawing/2014/main" id="{4A2D7CA5-D362-7F78-BC8F-E2562E83484E}"/>
              </a:ext>
            </a:extLst>
          </p:cNvPr>
          <p:cNvSpPr/>
          <p:nvPr/>
        </p:nvSpPr>
        <p:spPr>
          <a:xfrm>
            <a:off x="9516163" y="2891537"/>
            <a:ext cx="2491081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5A6F68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Major Subdivisions</a:t>
            </a:r>
            <a:endParaRPr lang="en-US" sz="1600" dirty="0"/>
          </a:p>
        </p:txBody>
      </p:sp>
      <p:sp>
        <p:nvSpPr>
          <p:cNvPr id="71" name="Text 61">
            <a:extLst>
              <a:ext uri="{FF2B5EF4-FFF2-40B4-BE49-F238E27FC236}">
                <a16:creationId xmlns:a16="http://schemas.microsoft.com/office/drawing/2014/main" id="{9E30EFFC-94D2-702C-E5EE-C3626CFBE0CC}"/>
              </a:ext>
            </a:extLst>
          </p:cNvPr>
          <p:cNvSpPr/>
          <p:nvPr/>
        </p:nvSpPr>
        <p:spPr>
          <a:xfrm>
            <a:off x="9516163" y="3234437"/>
            <a:ext cx="2485533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• Bacteriology:</a:t>
            </a:r>
            <a:r>
              <a:rPr lang="en-US" sz="12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Study of bacteria</a:t>
            </a:r>
            <a:endParaRPr lang="en-US" sz="1600" dirty="0"/>
          </a:p>
        </p:txBody>
      </p:sp>
      <p:sp>
        <p:nvSpPr>
          <p:cNvPr id="72" name="Text 62">
            <a:extLst>
              <a:ext uri="{FF2B5EF4-FFF2-40B4-BE49-F238E27FC236}">
                <a16:creationId xmlns:a16="http://schemas.microsoft.com/office/drawing/2014/main" id="{DB24186A-7106-D16D-B62D-E226F1188283}"/>
              </a:ext>
            </a:extLst>
          </p:cNvPr>
          <p:cNvSpPr/>
          <p:nvPr/>
        </p:nvSpPr>
        <p:spPr>
          <a:xfrm>
            <a:off x="9516163" y="3501137"/>
            <a:ext cx="2485533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• Mycology:</a:t>
            </a:r>
            <a:r>
              <a:rPr lang="en-US" sz="12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Study of fungi</a:t>
            </a:r>
            <a:endParaRPr lang="en-US" sz="1600" dirty="0"/>
          </a:p>
        </p:txBody>
      </p:sp>
      <p:sp>
        <p:nvSpPr>
          <p:cNvPr id="73" name="Text 63">
            <a:extLst>
              <a:ext uri="{FF2B5EF4-FFF2-40B4-BE49-F238E27FC236}">
                <a16:creationId xmlns:a16="http://schemas.microsoft.com/office/drawing/2014/main" id="{BB935710-27A7-FD98-DD44-E96C09FDFC5E}"/>
              </a:ext>
            </a:extLst>
          </p:cNvPr>
          <p:cNvSpPr/>
          <p:nvPr/>
        </p:nvSpPr>
        <p:spPr>
          <a:xfrm>
            <a:off x="9516163" y="3767837"/>
            <a:ext cx="2485533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• Phycology:</a:t>
            </a:r>
            <a:r>
              <a:rPr lang="en-US" sz="12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Study of algae</a:t>
            </a:r>
            <a:endParaRPr lang="en-US" sz="1600" dirty="0"/>
          </a:p>
        </p:txBody>
      </p:sp>
      <p:sp>
        <p:nvSpPr>
          <p:cNvPr id="74" name="Text 64">
            <a:extLst>
              <a:ext uri="{FF2B5EF4-FFF2-40B4-BE49-F238E27FC236}">
                <a16:creationId xmlns:a16="http://schemas.microsoft.com/office/drawing/2014/main" id="{52E7CBBF-49E4-5DAA-B07E-6AEA9FFC4C0D}"/>
              </a:ext>
            </a:extLst>
          </p:cNvPr>
          <p:cNvSpPr/>
          <p:nvPr/>
        </p:nvSpPr>
        <p:spPr>
          <a:xfrm>
            <a:off x="9516163" y="4034537"/>
            <a:ext cx="2485533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• Virology:</a:t>
            </a:r>
            <a:r>
              <a:rPr lang="en-US" sz="12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Study of viruses</a:t>
            </a:r>
            <a:endParaRPr lang="en-US" sz="1600" dirty="0"/>
          </a:p>
        </p:txBody>
      </p:sp>
      <p:sp>
        <p:nvSpPr>
          <p:cNvPr id="75" name="Text 65">
            <a:extLst>
              <a:ext uri="{FF2B5EF4-FFF2-40B4-BE49-F238E27FC236}">
                <a16:creationId xmlns:a16="http://schemas.microsoft.com/office/drawing/2014/main" id="{498E4DEB-77A2-C539-903D-6F9528A45884}"/>
              </a:ext>
            </a:extLst>
          </p:cNvPr>
          <p:cNvSpPr/>
          <p:nvPr/>
        </p:nvSpPr>
        <p:spPr>
          <a:xfrm>
            <a:off x="9516163" y="4301237"/>
            <a:ext cx="2485533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• Protozoology:</a:t>
            </a:r>
            <a:r>
              <a:rPr lang="en-US" sz="12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Study of protozoa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7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1000" y="381000"/>
            <a:ext cx="11506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kern="0" spc="120" dirty="0">
                <a:solidFill>
                  <a:srgbClr val="C47A5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APPLICATION DOMAINS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81000" y="685800"/>
            <a:ext cx="116014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700" b="1" dirty="0">
                <a:solidFill>
                  <a:srgbClr val="5A6F68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Branches and Applications of Microbiology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81000" y="1181100"/>
            <a:ext cx="914400" cy="38100"/>
          </a:xfrm>
          <a:custGeom>
            <a:avLst/>
            <a:gdLst/>
            <a:ahLst/>
            <a:cxnLst/>
            <a:rect l="l" t="t" r="r" b="b"/>
            <a:pathLst>
              <a:path w="914400" h="38100">
                <a:moveTo>
                  <a:pt x="0" y="0"/>
                </a:moveTo>
                <a:lnTo>
                  <a:pt x="914400" y="0"/>
                </a:lnTo>
                <a:lnTo>
                  <a:pt x="9144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C47A5B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5" name="Shape 3"/>
          <p:cNvSpPr/>
          <p:nvPr/>
        </p:nvSpPr>
        <p:spPr>
          <a:xfrm>
            <a:off x="381000" y="1390650"/>
            <a:ext cx="3705225" cy="1609725"/>
          </a:xfrm>
          <a:custGeom>
            <a:avLst/>
            <a:gdLst/>
            <a:ahLst/>
            <a:cxnLst/>
            <a:rect l="l" t="t" r="r" b="b"/>
            <a:pathLst>
              <a:path w="3705225" h="1609725">
                <a:moveTo>
                  <a:pt x="38100" y="0"/>
                </a:moveTo>
                <a:lnTo>
                  <a:pt x="3667125" y="0"/>
                </a:lnTo>
                <a:cubicBezTo>
                  <a:pt x="3688153" y="0"/>
                  <a:pt x="3705225" y="17072"/>
                  <a:pt x="3705225" y="38100"/>
                </a:cubicBezTo>
                <a:lnTo>
                  <a:pt x="3705225" y="1533521"/>
                </a:lnTo>
                <a:cubicBezTo>
                  <a:pt x="3705225" y="1575607"/>
                  <a:pt x="3671107" y="1609725"/>
                  <a:pt x="3629021" y="1609725"/>
                </a:cubicBezTo>
                <a:lnTo>
                  <a:pt x="76204" y="1609725"/>
                </a:lnTo>
                <a:cubicBezTo>
                  <a:pt x="34118" y="1609725"/>
                  <a:pt x="0" y="1575607"/>
                  <a:pt x="0" y="1533521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7150" dist="3810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IQ"/>
          </a:p>
        </p:txBody>
      </p:sp>
      <p:sp>
        <p:nvSpPr>
          <p:cNvPr id="6" name="Shape 4"/>
          <p:cNvSpPr/>
          <p:nvPr/>
        </p:nvSpPr>
        <p:spPr>
          <a:xfrm>
            <a:off x="381000" y="1390650"/>
            <a:ext cx="3705225" cy="38100"/>
          </a:xfrm>
          <a:custGeom>
            <a:avLst/>
            <a:gdLst/>
            <a:ahLst/>
            <a:cxnLst/>
            <a:rect l="l" t="t" r="r" b="b"/>
            <a:pathLst>
              <a:path w="3705225" h="38100">
                <a:moveTo>
                  <a:pt x="38100" y="0"/>
                </a:moveTo>
                <a:lnTo>
                  <a:pt x="3667125" y="0"/>
                </a:lnTo>
                <a:cubicBezTo>
                  <a:pt x="3688153" y="0"/>
                  <a:pt x="3705225" y="17072"/>
                  <a:pt x="3705225" y="38100"/>
                </a:cubicBezTo>
                <a:lnTo>
                  <a:pt x="3705225" y="38100"/>
                </a:lnTo>
                <a:lnTo>
                  <a:pt x="0" y="38100"/>
                </a:ln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5A6F68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7" name="Shape 5"/>
          <p:cNvSpPr/>
          <p:nvPr/>
        </p:nvSpPr>
        <p:spPr>
          <a:xfrm>
            <a:off x="557213" y="1600200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23775" y="5358"/>
                </a:moveTo>
                <a:cubicBezTo>
                  <a:pt x="23478" y="2307"/>
                  <a:pt x="20910" y="0"/>
                  <a:pt x="17859" y="0"/>
                </a:cubicBezTo>
                <a:cubicBezTo>
                  <a:pt x="14808" y="0"/>
                  <a:pt x="12241" y="2307"/>
                  <a:pt x="11906" y="5321"/>
                </a:cubicBezTo>
                <a:lnTo>
                  <a:pt x="6660" y="55699"/>
                </a:lnTo>
                <a:cubicBezTo>
                  <a:pt x="6176" y="57931"/>
                  <a:pt x="5953" y="60201"/>
                  <a:pt x="5953" y="62471"/>
                </a:cubicBezTo>
                <a:cubicBezTo>
                  <a:pt x="5953" y="79549"/>
                  <a:pt x="19013" y="93576"/>
                  <a:pt x="35719" y="95101"/>
                </a:cubicBezTo>
                <a:lnTo>
                  <a:pt x="35719" y="178594"/>
                </a:lnTo>
                <a:cubicBezTo>
                  <a:pt x="35719" y="185179"/>
                  <a:pt x="41039" y="190500"/>
                  <a:pt x="47625" y="190500"/>
                </a:cubicBezTo>
                <a:cubicBezTo>
                  <a:pt x="54211" y="190500"/>
                  <a:pt x="59531" y="185179"/>
                  <a:pt x="59531" y="178594"/>
                </a:cubicBezTo>
                <a:lnTo>
                  <a:pt x="59531" y="95101"/>
                </a:lnTo>
                <a:cubicBezTo>
                  <a:pt x="76237" y="93576"/>
                  <a:pt x="89297" y="79549"/>
                  <a:pt x="89297" y="62471"/>
                </a:cubicBezTo>
                <a:cubicBezTo>
                  <a:pt x="89297" y="60201"/>
                  <a:pt x="89074" y="57931"/>
                  <a:pt x="88590" y="55699"/>
                </a:cubicBezTo>
                <a:lnTo>
                  <a:pt x="83307" y="5321"/>
                </a:lnTo>
                <a:cubicBezTo>
                  <a:pt x="83009" y="2307"/>
                  <a:pt x="80442" y="0"/>
                  <a:pt x="77391" y="0"/>
                </a:cubicBezTo>
                <a:cubicBezTo>
                  <a:pt x="74340" y="0"/>
                  <a:pt x="71772" y="2307"/>
                  <a:pt x="71475" y="5358"/>
                </a:cubicBezTo>
                <a:lnTo>
                  <a:pt x="66415" y="55773"/>
                </a:lnTo>
                <a:cubicBezTo>
                  <a:pt x="66191" y="57894"/>
                  <a:pt x="64405" y="59531"/>
                  <a:pt x="62285" y="59531"/>
                </a:cubicBezTo>
                <a:cubicBezTo>
                  <a:pt x="60127" y="59531"/>
                  <a:pt x="58341" y="57894"/>
                  <a:pt x="58117" y="55736"/>
                </a:cubicBezTo>
                <a:lnTo>
                  <a:pt x="53541" y="5432"/>
                </a:lnTo>
                <a:cubicBezTo>
                  <a:pt x="53280" y="2344"/>
                  <a:pt x="50713" y="0"/>
                  <a:pt x="47625" y="0"/>
                </a:cubicBezTo>
                <a:cubicBezTo>
                  <a:pt x="44537" y="0"/>
                  <a:pt x="41970" y="2344"/>
                  <a:pt x="41709" y="5432"/>
                </a:cubicBezTo>
                <a:lnTo>
                  <a:pt x="37133" y="55736"/>
                </a:lnTo>
                <a:cubicBezTo>
                  <a:pt x="36947" y="57894"/>
                  <a:pt x="35123" y="59531"/>
                  <a:pt x="32965" y="59531"/>
                </a:cubicBezTo>
                <a:cubicBezTo>
                  <a:pt x="30807" y="59531"/>
                  <a:pt x="29021" y="57894"/>
                  <a:pt x="28835" y="55773"/>
                </a:cubicBezTo>
                <a:lnTo>
                  <a:pt x="23775" y="5358"/>
                </a:lnTo>
                <a:close/>
                <a:moveTo>
                  <a:pt x="166688" y="0"/>
                </a:moveTo>
                <a:cubicBezTo>
                  <a:pt x="160734" y="0"/>
                  <a:pt x="119063" y="11906"/>
                  <a:pt x="119063" y="65484"/>
                </a:cubicBezTo>
                <a:lnTo>
                  <a:pt x="119063" y="107156"/>
                </a:lnTo>
                <a:cubicBezTo>
                  <a:pt x="119063" y="120290"/>
                  <a:pt x="129741" y="130969"/>
                  <a:pt x="142875" y="130969"/>
                </a:cubicBezTo>
                <a:lnTo>
                  <a:pt x="154781" y="130969"/>
                </a:lnTo>
                <a:lnTo>
                  <a:pt x="154781" y="178594"/>
                </a:lnTo>
                <a:cubicBezTo>
                  <a:pt x="154781" y="185179"/>
                  <a:pt x="160102" y="190500"/>
                  <a:pt x="166688" y="190500"/>
                </a:cubicBezTo>
                <a:cubicBezTo>
                  <a:pt x="173273" y="190500"/>
                  <a:pt x="178594" y="185179"/>
                  <a:pt x="178594" y="178594"/>
                </a:cubicBezTo>
                <a:lnTo>
                  <a:pt x="178594" y="11906"/>
                </a:lnTo>
                <a:cubicBezTo>
                  <a:pt x="178594" y="5321"/>
                  <a:pt x="173273" y="0"/>
                  <a:pt x="166688" y="0"/>
                </a:cubicBezTo>
                <a:close/>
              </a:path>
            </a:pathLst>
          </a:custGeom>
          <a:solidFill>
            <a:srgbClr val="5A6F68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8" name="Text 6"/>
          <p:cNvSpPr/>
          <p:nvPr/>
        </p:nvSpPr>
        <p:spPr>
          <a:xfrm>
            <a:off x="847725" y="1562100"/>
            <a:ext cx="13430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5A6F68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Food Microbiology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533400" y="1905000"/>
            <a:ext cx="3476625" cy="6762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2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Deals with microorganisms that contaminate/damage food and those used for food processing and modification.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533400" y="2654275"/>
            <a:ext cx="34671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5A6F68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Focus:</a:t>
            </a:r>
            <a:r>
              <a:rPr lang="en-US" sz="1050" dirty="0">
                <a:solidFill>
                  <a:srgbClr val="5A6F68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Safety &amp; Quality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381000" y="3130525"/>
            <a:ext cx="3705225" cy="1609725"/>
          </a:xfrm>
          <a:custGeom>
            <a:avLst/>
            <a:gdLst/>
            <a:ahLst/>
            <a:cxnLst/>
            <a:rect l="l" t="t" r="r" b="b"/>
            <a:pathLst>
              <a:path w="3705225" h="1609725">
                <a:moveTo>
                  <a:pt x="38100" y="0"/>
                </a:moveTo>
                <a:lnTo>
                  <a:pt x="3667125" y="0"/>
                </a:lnTo>
                <a:cubicBezTo>
                  <a:pt x="3688153" y="0"/>
                  <a:pt x="3705225" y="17072"/>
                  <a:pt x="3705225" y="38100"/>
                </a:cubicBezTo>
                <a:lnTo>
                  <a:pt x="3705225" y="1533521"/>
                </a:lnTo>
                <a:cubicBezTo>
                  <a:pt x="3705225" y="1575607"/>
                  <a:pt x="3671107" y="1609725"/>
                  <a:pt x="3629021" y="1609725"/>
                </a:cubicBezTo>
                <a:lnTo>
                  <a:pt x="76204" y="1609725"/>
                </a:lnTo>
                <a:cubicBezTo>
                  <a:pt x="34118" y="1609725"/>
                  <a:pt x="0" y="1575607"/>
                  <a:pt x="0" y="1533521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7150" dist="3810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IQ"/>
          </a:p>
        </p:txBody>
      </p:sp>
      <p:sp>
        <p:nvSpPr>
          <p:cNvPr id="12" name="Shape 10"/>
          <p:cNvSpPr/>
          <p:nvPr/>
        </p:nvSpPr>
        <p:spPr>
          <a:xfrm>
            <a:off x="381000" y="3130525"/>
            <a:ext cx="3705225" cy="38100"/>
          </a:xfrm>
          <a:custGeom>
            <a:avLst/>
            <a:gdLst/>
            <a:ahLst/>
            <a:cxnLst/>
            <a:rect l="l" t="t" r="r" b="b"/>
            <a:pathLst>
              <a:path w="3705225" h="38100">
                <a:moveTo>
                  <a:pt x="38100" y="0"/>
                </a:moveTo>
                <a:lnTo>
                  <a:pt x="3667125" y="0"/>
                </a:lnTo>
                <a:cubicBezTo>
                  <a:pt x="3688153" y="0"/>
                  <a:pt x="3705225" y="17072"/>
                  <a:pt x="3705225" y="38100"/>
                </a:cubicBezTo>
                <a:lnTo>
                  <a:pt x="3705225" y="38100"/>
                </a:lnTo>
                <a:lnTo>
                  <a:pt x="0" y="38100"/>
                </a:ln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C47A5B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13" name="Shape 11"/>
          <p:cNvSpPr/>
          <p:nvPr/>
        </p:nvSpPr>
        <p:spPr>
          <a:xfrm>
            <a:off x="545306" y="3340075"/>
            <a:ext cx="214313" cy="190500"/>
          </a:xfrm>
          <a:custGeom>
            <a:avLst/>
            <a:gdLst/>
            <a:ahLst/>
            <a:cxnLst/>
            <a:rect l="l" t="t" r="r" b="b"/>
            <a:pathLst>
              <a:path w="214313" h="190500">
                <a:moveTo>
                  <a:pt x="47625" y="23812"/>
                </a:moveTo>
                <a:cubicBezTo>
                  <a:pt x="47625" y="10678"/>
                  <a:pt x="58303" y="0"/>
                  <a:pt x="71438" y="0"/>
                </a:cubicBezTo>
                <a:lnTo>
                  <a:pt x="142875" y="0"/>
                </a:lnTo>
                <a:cubicBezTo>
                  <a:pt x="156009" y="0"/>
                  <a:pt x="166688" y="10678"/>
                  <a:pt x="166688" y="23812"/>
                </a:cubicBezTo>
                <a:lnTo>
                  <a:pt x="166688" y="47625"/>
                </a:lnTo>
                <a:lnTo>
                  <a:pt x="190500" y="47625"/>
                </a:lnTo>
                <a:cubicBezTo>
                  <a:pt x="203634" y="47625"/>
                  <a:pt x="214313" y="58303"/>
                  <a:pt x="214313" y="71438"/>
                </a:cubicBezTo>
                <a:lnTo>
                  <a:pt x="214313" y="166688"/>
                </a:lnTo>
                <a:cubicBezTo>
                  <a:pt x="214313" y="179822"/>
                  <a:pt x="203634" y="190500"/>
                  <a:pt x="190500" y="190500"/>
                </a:cubicBezTo>
                <a:lnTo>
                  <a:pt x="23812" y="190500"/>
                </a:lnTo>
                <a:cubicBezTo>
                  <a:pt x="10678" y="190500"/>
                  <a:pt x="0" y="179822"/>
                  <a:pt x="0" y="166688"/>
                </a:cubicBezTo>
                <a:lnTo>
                  <a:pt x="0" y="71438"/>
                </a:lnTo>
                <a:cubicBezTo>
                  <a:pt x="0" y="58303"/>
                  <a:pt x="10678" y="47625"/>
                  <a:pt x="23812" y="47625"/>
                </a:cubicBezTo>
                <a:lnTo>
                  <a:pt x="47625" y="47625"/>
                </a:lnTo>
                <a:lnTo>
                  <a:pt x="47625" y="23812"/>
                </a:lnTo>
                <a:close/>
                <a:moveTo>
                  <a:pt x="101203" y="130969"/>
                </a:moveTo>
                <a:cubicBezTo>
                  <a:pt x="94617" y="130969"/>
                  <a:pt x="89297" y="136289"/>
                  <a:pt x="89297" y="142875"/>
                </a:cubicBezTo>
                <a:lnTo>
                  <a:pt x="89297" y="172641"/>
                </a:lnTo>
                <a:lnTo>
                  <a:pt x="125016" y="172641"/>
                </a:lnTo>
                <a:lnTo>
                  <a:pt x="125016" y="142875"/>
                </a:lnTo>
                <a:cubicBezTo>
                  <a:pt x="125016" y="136289"/>
                  <a:pt x="119695" y="130969"/>
                  <a:pt x="113109" y="130969"/>
                </a:cubicBezTo>
                <a:lnTo>
                  <a:pt x="101203" y="130969"/>
                </a:lnTo>
                <a:close/>
                <a:moveTo>
                  <a:pt x="47625" y="136922"/>
                </a:moveTo>
                <a:lnTo>
                  <a:pt x="47625" y="125016"/>
                </a:lnTo>
                <a:cubicBezTo>
                  <a:pt x="47625" y="121741"/>
                  <a:pt x="44946" y="119063"/>
                  <a:pt x="41672" y="119063"/>
                </a:cubicBezTo>
                <a:lnTo>
                  <a:pt x="29766" y="119063"/>
                </a:lnTo>
                <a:cubicBezTo>
                  <a:pt x="26491" y="119063"/>
                  <a:pt x="23812" y="121741"/>
                  <a:pt x="23812" y="125016"/>
                </a:cubicBezTo>
                <a:lnTo>
                  <a:pt x="23812" y="136922"/>
                </a:lnTo>
                <a:cubicBezTo>
                  <a:pt x="23812" y="140196"/>
                  <a:pt x="26491" y="142875"/>
                  <a:pt x="29766" y="142875"/>
                </a:cubicBezTo>
                <a:lnTo>
                  <a:pt x="41672" y="142875"/>
                </a:lnTo>
                <a:cubicBezTo>
                  <a:pt x="44946" y="142875"/>
                  <a:pt x="47625" y="140196"/>
                  <a:pt x="47625" y="136922"/>
                </a:cubicBezTo>
                <a:close/>
                <a:moveTo>
                  <a:pt x="41672" y="95250"/>
                </a:moveTo>
                <a:cubicBezTo>
                  <a:pt x="44946" y="95250"/>
                  <a:pt x="47625" y="92571"/>
                  <a:pt x="47625" y="89297"/>
                </a:cubicBezTo>
                <a:lnTo>
                  <a:pt x="47625" y="77391"/>
                </a:lnTo>
                <a:cubicBezTo>
                  <a:pt x="47625" y="74116"/>
                  <a:pt x="44946" y="71438"/>
                  <a:pt x="41672" y="71438"/>
                </a:cubicBezTo>
                <a:lnTo>
                  <a:pt x="29766" y="71438"/>
                </a:lnTo>
                <a:cubicBezTo>
                  <a:pt x="26491" y="71438"/>
                  <a:pt x="23812" y="74116"/>
                  <a:pt x="23812" y="77391"/>
                </a:cubicBezTo>
                <a:lnTo>
                  <a:pt x="23812" y="89297"/>
                </a:lnTo>
                <a:cubicBezTo>
                  <a:pt x="23812" y="92571"/>
                  <a:pt x="26491" y="95250"/>
                  <a:pt x="29766" y="95250"/>
                </a:cubicBezTo>
                <a:lnTo>
                  <a:pt x="41672" y="95250"/>
                </a:lnTo>
                <a:close/>
                <a:moveTo>
                  <a:pt x="190500" y="136922"/>
                </a:moveTo>
                <a:lnTo>
                  <a:pt x="190500" y="125016"/>
                </a:lnTo>
                <a:cubicBezTo>
                  <a:pt x="190500" y="121741"/>
                  <a:pt x="187821" y="119063"/>
                  <a:pt x="184547" y="119063"/>
                </a:cubicBezTo>
                <a:lnTo>
                  <a:pt x="172641" y="119063"/>
                </a:lnTo>
                <a:cubicBezTo>
                  <a:pt x="169366" y="119063"/>
                  <a:pt x="166688" y="121741"/>
                  <a:pt x="166688" y="125016"/>
                </a:cubicBezTo>
                <a:lnTo>
                  <a:pt x="166688" y="136922"/>
                </a:lnTo>
                <a:cubicBezTo>
                  <a:pt x="166688" y="140196"/>
                  <a:pt x="169366" y="142875"/>
                  <a:pt x="172641" y="142875"/>
                </a:cubicBezTo>
                <a:lnTo>
                  <a:pt x="184547" y="142875"/>
                </a:lnTo>
                <a:cubicBezTo>
                  <a:pt x="187821" y="142875"/>
                  <a:pt x="190500" y="140196"/>
                  <a:pt x="190500" y="136922"/>
                </a:cubicBezTo>
                <a:close/>
                <a:moveTo>
                  <a:pt x="184547" y="95250"/>
                </a:moveTo>
                <a:cubicBezTo>
                  <a:pt x="187821" y="95250"/>
                  <a:pt x="190500" y="92571"/>
                  <a:pt x="190500" y="89297"/>
                </a:cubicBezTo>
                <a:lnTo>
                  <a:pt x="190500" y="77391"/>
                </a:lnTo>
                <a:cubicBezTo>
                  <a:pt x="190500" y="74116"/>
                  <a:pt x="187821" y="71438"/>
                  <a:pt x="184547" y="71438"/>
                </a:cubicBezTo>
                <a:lnTo>
                  <a:pt x="172641" y="71438"/>
                </a:lnTo>
                <a:cubicBezTo>
                  <a:pt x="169366" y="71438"/>
                  <a:pt x="166688" y="74116"/>
                  <a:pt x="166688" y="77391"/>
                </a:cubicBezTo>
                <a:lnTo>
                  <a:pt x="166688" y="89297"/>
                </a:lnTo>
                <a:cubicBezTo>
                  <a:pt x="166688" y="92571"/>
                  <a:pt x="169366" y="95250"/>
                  <a:pt x="172641" y="95250"/>
                </a:cubicBezTo>
                <a:lnTo>
                  <a:pt x="184547" y="95250"/>
                </a:lnTo>
                <a:close/>
                <a:moveTo>
                  <a:pt x="98227" y="38695"/>
                </a:moveTo>
                <a:lnTo>
                  <a:pt x="98227" y="50602"/>
                </a:lnTo>
                <a:lnTo>
                  <a:pt x="86320" y="50602"/>
                </a:lnTo>
                <a:cubicBezTo>
                  <a:pt x="83046" y="50602"/>
                  <a:pt x="80367" y="53280"/>
                  <a:pt x="80367" y="56555"/>
                </a:cubicBezTo>
                <a:lnTo>
                  <a:pt x="80367" y="62508"/>
                </a:lnTo>
                <a:cubicBezTo>
                  <a:pt x="80367" y="65782"/>
                  <a:pt x="83046" y="68461"/>
                  <a:pt x="86320" y="68461"/>
                </a:cubicBezTo>
                <a:lnTo>
                  <a:pt x="98227" y="68461"/>
                </a:lnTo>
                <a:lnTo>
                  <a:pt x="98227" y="80367"/>
                </a:lnTo>
                <a:cubicBezTo>
                  <a:pt x="98227" y="83641"/>
                  <a:pt x="100905" y="86320"/>
                  <a:pt x="104180" y="86320"/>
                </a:cubicBezTo>
                <a:lnTo>
                  <a:pt x="110133" y="86320"/>
                </a:lnTo>
                <a:cubicBezTo>
                  <a:pt x="113407" y="86320"/>
                  <a:pt x="116086" y="83641"/>
                  <a:pt x="116086" y="80367"/>
                </a:cubicBezTo>
                <a:lnTo>
                  <a:pt x="116086" y="68461"/>
                </a:lnTo>
                <a:lnTo>
                  <a:pt x="127992" y="68461"/>
                </a:lnTo>
                <a:cubicBezTo>
                  <a:pt x="131266" y="68461"/>
                  <a:pt x="133945" y="65782"/>
                  <a:pt x="133945" y="62508"/>
                </a:cubicBezTo>
                <a:lnTo>
                  <a:pt x="133945" y="56555"/>
                </a:lnTo>
                <a:cubicBezTo>
                  <a:pt x="133945" y="53280"/>
                  <a:pt x="131266" y="50602"/>
                  <a:pt x="127992" y="50602"/>
                </a:cubicBezTo>
                <a:lnTo>
                  <a:pt x="116086" y="50602"/>
                </a:lnTo>
                <a:lnTo>
                  <a:pt x="116086" y="38695"/>
                </a:lnTo>
                <a:cubicBezTo>
                  <a:pt x="116086" y="35421"/>
                  <a:pt x="113407" y="32742"/>
                  <a:pt x="110133" y="32742"/>
                </a:cubicBezTo>
                <a:lnTo>
                  <a:pt x="104180" y="32742"/>
                </a:lnTo>
                <a:cubicBezTo>
                  <a:pt x="100905" y="32742"/>
                  <a:pt x="98227" y="35421"/>
                  <a:pt x="98227" y="38695"/>
                </a:cubicBezTo>
                <a:close/>
              </a:path>
            </a:pathLst>
          </a:custGeom>
          <a:solidFill>
            <a:srgbClr val="C47A5B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14" name="Text 12"/>
          <p:cNvSpPr/>
          <p:nvPr/>
        </p:nvSpPr>
        <p:spPr>
          <a:xfrm>
            <a:off x="847725" y="3301975"/>
            <a:ext cx="15525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5A6F68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Medical Microbiology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533400" y="3644875"/>
            <a:ext cx="3476625" cy="6762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2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Concerned with diagnosis, prevention and treatment of diseases caused by infectious agents.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533400" y="4394150"/>
            <a:ext cx="34671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C47A5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Focus:</a:t>
            </a:r>
            <a:r>
              <a:rPr lang="en-US" sz="1050" dirty="0">
                <a:solidFill>
                  <a:srgbClr val="C47A5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Disease Management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381000" y="4870400"/>
            <a:ext cx="3705225" cy="1609725"/>
          </a:xfrm>
          <a:custGeom>
            <a:avLst/>
            <a:gdLst/>
            <a:ahLst/>
            <a:cxnLst/>
            <a:rect l="l" t="t" r="r" b="b"/>
            <a:pathLst>
              <a:path w="3705225" h="1609725">
                <a:moveTo>
                  <a:pt x="38100" y="0"/>
                </a:moveTo>
                <a:lnTo>
                  <a:pt x="3667125" y="0"/>
                </a:lnTo>
                <a:cubicBezTo>
                  <a:pt x="3688153" y="0"/>
                  <a:pt x="3705225" y="17072"/>
                  <a:pt x="3705225" y="38100"/>
                </a:cubicBezTo>
                <a:lnTo>
                  <a:pt x="3705225" y="1533521"/>
                </a:lnTo>
                <a:cubicBezTo>
                  <a:pt x="3705225" y="1575607"/>
                  <a:pt x="3671107" y="1609725"/>
                  <a:pt x="3629021" y="1609725"/>
                </a:cubicBezTo>
                <a:lnTo>
                  <a:pt x="76204" y="1609725"/>
                </a:lnTo>
                <a:cubicBezTo>
                  <a:pt x="34118" y="1609725"/>
                  <a:pt x="0" y="1575607"/>
                  <a:pt x="0" y="1533521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7150" dist="3810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IQ"/>
          </a:p>
        </p:txBody>
      </p:sp>
      <p:sp>
        <p:nvSpPr>
          <p:cNvPr id="18" name="Shape 16"/>
          <p:cNvSpPr/>
          <p:nvPr/>
        </p:nvSpPr>
        <p:spPr>
          <a:xfrm>
            <a:off x="381000" y="4870400"/>
            <a:ext cx="3705225" cy="38100"/>
          </a:xfrm>
          <a:custGeom>
            <a:avLst/>
            <a:gdLst/>
            <a:ahLst/>
            <a:cxnLst/>
            <a:rect l="l" t="t" r="r" b="b"/>
            <a:pathLst>
              <a:path w="3705225" h="38100">
                <a:moveTo>
                  <a:pt x="38100" y="0"/>
                </a:moveTo>
                <a:lnTo>
                  <a:pt x="3667125" y="0"/>
                </a:lnTo>
                <a:cubicBezTo>
                  <a:pt x="3688153" y="0"/>
                  <a:pt x="3705225" y="17072"/>
                  <a:pt x="3705225" y="38100"/>
                </a:cubicBezTo>
                <a:lnTo>
                  <a:pt x="3705225" y="38100"/>
                </a:lnTo>
                <a:lnTo>
                  <a:pt x="0" y="38100"/>
                </a:ln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B49A84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19" name="Shape 17"/>
          <p:cNvSpPr/>
          <p:nvPr/>
        </p:nvSpPr>
        <p:spPr>
          <a:xfrm>
            <a:off x="557213" y="5079950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11906" y="11906"/>
                </a:moveTo>
                <a:cubicBezTo>
                  <a:pt x="5321" y="11906"/>
                  <a:pt x="0" y="17227"/>
                  <a:pt x="0" y="23812"/>
                </a:cubicBezTo>
                <a:lnTo>
                  <a:pt x="0" y="160734"/>
                </a:lnTo>
                <a:cubicBezTo>
                  <a:pt x="0" y="170594"/>
                  <a:pt x="8000" y="178594"/>
                  <a:pt x="17859" y="178594"/>
                </a:cubicBezTo>
                <a:lnTo>
                  <a:pt x="172641" y="178594"/>
                </a:lnTo>
                <a:cubicBezTo>
                  <a:pt x="182500" y="178594"/>
                  <a:pt x="190500" y="170594"/>
                  <a:pt x="190500" y="160734"/>
                </a:cubicBezTo>
                <a:lnTo>
                  <a:pt x="190500" y="56629"/>
                </a:lnTo>
                <a:cubicBezTo>
                  <a:pt x="190500" y="49857"/>
                  <a:pt x="183282" y="45579"/>
                  <a:pt x="177329" y="48778"/>
                </a:cubicBezTo>
                <a:lnTo>
                  <a:pt x="119063" y="80144"/>
                </a:lnTo>
                <a:lnTo>
                  <a:pt x="119063" y="56629"/>
                </a:lnTo>
                <a:cubicBezTo>
                  <a:pt x="119063" y="49857"/>
                  <a:pt x="111844" y="45579"/>
                  <a:pt x="105891" y="48778"/>
                </a:cubicBezTo>
                <a:lnTo>
                  <a:pt x="47625" y="80144"/>
                </a:lnTo>
                <a:lnTo>
                  <a:pt x="47625" y="23812"/>
                </a:lnTo>
                <a:cubicBezTo>
                  <a:pt x="47625" y="17227"/>
                  <a:pt x="42304" y="11906"/>
                  <a:pt x="35719" y="11906"/>
                </a:cubicBezTo>
                <a:lnTo>
                  <a:pt x="11906" y="11906"/>
                </a:lnTo>
                <a:close/>
              </a:path>
            </a:pathLst>
          </a:custGeom>
          <a:solidFill>
            <a:srgbClr val="B49A84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20" name="Text 18"/>
          <p:cNvSpPr/>
          <p:nvPr/>
        </p:nvSpPr>
        <p:spPr>
          <a:xfrm>
            <a:off x="847725" y="5041850"/>
            <a:ext cx="16859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5A6F68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Industrial Microbiology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533400" y="5384750"/>
            <a:ext cx="3476625" cy="6762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2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Used in industrial processes: fermentation for food/beverage production, antibiotic production, bioremediation.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533400" y="6134026"/>
            <a:ext cx="34671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B49A84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Focus:</a:t>
            </a:r>
            <a:r>
              <a:rPr lang="en-US" sz="1050" dirty="0">
                <a:solidFill>
                  <a:srgbClr val="B49A84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Large-Scale Production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4241750" y="1390650"/>
            <a:ext cx="3705225" cy="1609725"/>
          </a:xfrm>
          <a:custGeom>
            <a:avLst/>
            <a:gdLst/>
            <a:ahLst/>
            <a:cxnLst/>
            <a:rect l="l" t="t" r="r" b="b"/>
            <a:pathLst>
              <a:path w="3705225" h="1609725">
                <a:moveTo>
                  <a:pt x="38100" y="0"/>
                </a:moveTo>
                <a:lnTo>
                  <a:pt x="3667125" y="0"/>
                </a:lnTo>
                <a:cubicBezTo>
                  <a:pt x="3688153" y="0"/>
                  <a:pt x="3705225" y="17072"/>
                  <a:pt x="3705225" y="38100"/>
                </a:cubicBezTo>
                <a:lnTo>
                  <a:pt x="3705225" y="1533521"/>
                </a:lnTo>
                <a:cubicBezTo>
                  <a:pt x="3705225" y="1575607"/>
                  <a:pt x="3671107" y="1609725"/>
                  <a:pt x="3629021" y="1609725"/>
                </a:cubicBezTo>
                <a:lnTo>
                  <a:pt x="76204" y="1609725"/>
                </a:lnTo>
                <a:cubicBezTo>
                  <a:pt x="34118" y="1609725"/>
                  <a:pt x="0" y="1575607"/>
                  <a:pt x="0" y="1533521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7150" dist="3810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IQ"/>
          </a:p>
        </p:txBody>
      </p:sp>
      <p:sp>
        <p:nvSpPr>
          <p:cNvPr id="24" name="Shape 22"/>
          <p:cNvSpPr/>
          <p:nvPr/>
        </p:nvSpPr>
        <p:spPr>
          <a:xfrm>
            <a:off x="4241750" y="1390650"/>
            <a:ext cx="3705225" cy="38100"/>
          </a:xfrm>
          <a:custGeom>
            <a:avLst/>
            <a:gdLst/>
            <a:ahLst/>
            <a:cxnLst/>
            <a:rect l="l" t="t" r="r" b="b"/>
            <a:pathLst>
              <a:path w="3705225" h="38100">
                <a:moveTo>
                  <a:pt x="38100" y="0"/>
                </a:moveTo>
                <a:lnTo>
                  <a:pt x="3667125" y="0"/>
                </a:lnTo>
                <a:cubicBezTo>
                  <a:pt x="3688153" y="0"/>
                  <a:pt x="3705225" y="17072"/>
                  <a:pt x="3705225" y="38100"/>
                </a:cubicBezTo>
                <a:lnTo>
                  <a:pt x="3705225" y="38100"/>
                </a:lnTo>
                <a:lnTo>
                  <a:pt x="0" y="38100"/>
                </a:ln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5A6F68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25" name="Shape 23"/>
          <p:cNvSpPr/>
          <p:nvPr/>
        </p:nvSpPr>
        <p:spPr>
          <a:xfrm>
            <a:off x="4406057" y="1600200"/>
            <a:ext cx="214313" cy="190500"/>
          </a:xfrm>
          <a:custGeom>
            <a:avLst/>
            <a:gdLst/>
            <a:ahLst/>
            <a:cxnLst/>
            <a:rect l="l" t="t" r="r" b="b"/>
            <a:pathLst>
              <a:path w="214313" h="190500">
                <a:moveTo>
                  <a:pt x="59531" y="35719"/>
                </a:moveTo>
                <a:lnTo>
                  <a:pt x="59531" y="71438"/>
                </a:lnTo>
                <a:lnTo>
                  <a:pt x="109165" y="71438"/>
                </a:lnTo>
                <a:lnTo>
                  <a:pt x="87734" y="35719"/>
                </a:lnTo>
                <a:lnTo>
                  <a:pt x="59531" y="35719"/>
                </a:lnTo>
                <a:close/>
                <a:moveTo>
                  <a:pt x="35719" y="82972"/>
                </a:moveTo>
                <a:lnTo>
                  <a:pt x="35719" y="23812"/>
                </a:lnTo>
                <a:cubicBezTo>
                  <a:pt x="35719" y="17227"/>
                  <a:pt x="41039" y="11906"/>
                  <a:pt x="47625" y="11906"/>
                </a:cubicBezTo>
                <a:lnTo>
                  <a:pt x="87734" y="11906"/>
                </a:lnTo>
                <a:cubicBezTo>
                  <a:pt x="96106" y="11906"/>
                  <a:pt x="103845" y="16297"/>
                  <a:pt x="108161" y="23478"/>
                </a:cubicBezTo>
                <a:lnTo>
                  <a:pt x="136959" y="71438"/>
                </a:lnTo>
                <a:lnTo>
                  <a:pt x="160772" y="71438"/>
                </a:lnTo>
                <a:lnTo>
                  <a:pt x="160772" y="44648"/>
                </a:lnTo>
                <a:cubicBezTo>
                  <a:pt x="160772" y="39700"/>
                  <a:pt x="164753" y="35719"/>
                  <a:pt x="169701" y="35719"/>
                </a:cubicBezTo>
                <a:cubicBezTo>
                  <a:pt x="174650" y="35719"/>
                  <a:pt x="178631" y="39700"/>
                  <a:pt x="178631" y="44648"/>
                </a:cubicBezTo>
                <a:lnTo>
                  <a:pt x="178631" y="71438"/>
                </a:lnTo>
                <a:lnTo>
                  <a:pt x="196490" y="71438"/>
                </a:lnTo>
                <a:cubicBezTo>
                  <a:pt x="206350" y="71438"/>
                  <a:pt x="214350" y="79437"/>
                  <a:pt x="214350" y="89297"/>
                </a:cubicBezTo>
                <a:lnTo>
                  <a:pt x="214350" y="104738"/>
                </a:lnTo>
                <a:cubicBezTo>
                  <a:pt x="214350" y="110021"/>
                  <a:pt x="212006" y="115081"/>
                  <a:pt x="207913" y="118467"/>
                </a:cubicBezTo>
                <a:lnTo>
                  <a:pt x="194890" y="129332"/>
                </a:lnTo>
                <a:cubicBezTo>
                  <a:pt x="204750" y="134987"/>
                  <a:pt x="211373" y="145591"/>
                  <a:pt x="211373" y="157758"/>
                </a:cubicBezTo>
                <a:cubicBezTo>
                  <a:pt x="211373" y="175840"/>
                  <a:pt x="196714" y="190500"/>
                  <a:pt x="178631" y="190500"/>
                </a:cubicBezTo>
                <a:cubicBezTo>
                  <a:pt x="160548" y="190500"/>
                  <a:pt x="145889" y="175840"/>
                  <a:pt x="145889" y="157758"/>
                </a:cubicBezTo>
                <a:cubicBezTo>
                  <a:pt x="145889" y="152400"/>
                  <a:pt x="147191" y="147340"/>
                  <a:pt x="149461" y="142875"/>
                </a:cubicBezTo>
                <a:lnTo>
                  <a:pt x="111807" y="142875"/>
                </a:lnTo>
                <a:cubicBezTo>
                  <a:pt x="110691" y="147861"/>
                  <a:pt x="108868" y="152549"/>
                  <a:pt x="106449" y="156902"/>
                </a:cubicBezTo>
                <a:cubicBezTo>
                  <a:pt x="109314" y="160400"/>
                  <a:pt x="109128" y="165608"/>
                  <a:pt x="105854" y="168883"/>
                </a:cubicBezTo>
                <a:lnTo>
                  <a:pt x="97445" y="177292"/>
                </a:lnTo>
                <a:cubicBezTo>
                  <a:pt x="94171" y="180566"/>
                  <a:pt x="88999" y="180752"/>
                  <a:pt x="85465" y="177887"/>
                </a:cubicBezTo>
                <a:cubicBezTo>
                  <a:pt x="82004" y="179822"/>
                  <a:pt x="78284" y="181347"/>
                  <a:pt x="74377" y="182463"/>
                </a:cubicBezTo>
                <a:cubicBezTo>
                  <a:pt x="73930" y="186965"/>
                  <a:pt x="70135" y="190500"/>
                  <a:pt x="65484" y="190500"/>
                </a:cubicBezTo>
                <a:lnTo>
                  <a:pt x="53578" y="190500"/>
                </a:lnTo>
                <a:cubicBezTo>
                  <a:pt x="48964" y="190500"/>
                  <a:pt x="45132" y="186965"/>
                  <a:pt x="44686" y="182463"/>
                </a:cubicBezTo>
                <a:cubicBezTo>
                  <a:pt x="40779" y="181347"/>
                  <a:pt x="37095" y="179784"/>
                  <a:pt x="33598" y="177887"/>
                </a:cubicBezTo>
                <a:cubicBezTo>
                  <a:pt x="30100" y="180752"/>
                  <a:pt x="24892" y="180566"/>
                  <a:pt x="21617" y="177292"/>
                </a:cubicBezTo>
                <a:lnTo>
                  <a:pt x="13208" y="168846"/>
                </a:lnTo>
                <a:cubicBezTo>
                  <a:pt x="9934" y="165571"/>
                  <a:pt x="9748" y="160400"/>
                  <a:pt x="12613" y="156865"/>
                </a:cubicBezTo>
                <a:cubicBezTo>
                  <a:pt x="10678" y="153405"/>
                  <a:pt x="9153" y="149684"/>
                  <a:pt x="8037" y="145777"/>
                </a:cubicBezTo>
                <a:cubicBezTo>
                  <a:pt x="3535" y="145331"/>
                  <a:pt x="0" y="141536"/>
                  <a:pt x="0" y="136885"/>
                </a:cubicBezTo>
                <a:lnTo>
                  <a:pt x="0" y="124978"/>
                </a:lnTo>
                <a:cubicBezTo>
                  <a:pt x="0" y="120365"/>
                  <a:pt x="3535" y="116532"/>
                  <a:pt x="8037" y="116086"/>
                </a:cubicBezTo>
                <a:cubicBezTo>
                  <a:pt x="9153" y="112179"/>
                  <a:pt x="10716" y="108496"/>
                  <a:pt x="12613" y="104998"/>
                </a:cubicBezTo>
                <a:cubicBezTo>
                  <a:pt x="9748" y="101501"/>
                  <a:pt x="9934" y="96292"/>
                  <a:pt x="13208" y="93018"/>
                </a:cubicBezTo>
                <a:lnTo>
                  <a:pt x="21617" y="84609"/>
                </a:lnTo>
                <a:cubicBezTo>
                  <a:pt x="24892" y="81335"/>
                  <a:pt x="30063" y="81149"/>
                  <a:pt x="33598" y="84013"/>
                </a:cubicBezTo>
                <a:cubicBezTo>
                  <a:pt x="34305" y="83641"/>
                  <a:pt x="34975" y="83269"/>
                  <a:pt x="35719" y="82897"/>
                </a:cubicBezTo>
                <a:close/>
                <a:moveTo>
                  <a:pt x="59531" y="107156"/>
                </a:moveTo>
                <a:cubicBezTo>
                  <a:pt x="46389" y="107156"/>
                  <a:pt x="35719" y="117826"/>
                  <a:pt x="35719" y="130969"/>
                </a:cubicBezTo>
                <a:cubicBezTo>
                  <a:pt x="35719" y="144111"/>
                  <a:pt x="46389" y="154781"/>
                  <a:pt x="59531" y="154781"/>
                </a:cubicBezTo>
                <a:cubicBezTo>
                  <a:pt x="72674" y="154781"/>
                  <a:pt x="83344" y="144111"/>
                  <a:pt x="83344" y="130969"/>
                </a:cubicBezTo>
                <a:cubicBezTo>
                  <a:pt x="83344" y="117826"/>
                  <a:pt x="72674" y="107156"/>
                  <a:pt x="59531" y="107156"/>
                </a:cubicBezTo>
                <a:close/>
                <a:moveTo>
                  <a:pt x="163711" y="157758"/>
                </a:moveTo>
                <a:cubicBezTo>
                  <a:pt x="163711" y="165972"/>
                  <a:pt x="170380" y="172641"/>
                  <a:pt x="178594" y="172641"/>
                </a:cubicBezTo>
                <a:cubicBezTo>
                  <a:pt x="186808" y="172641"/>
                  <a:pt x="193477" y="165972"/>
                  <a:pt x="193477" y="157758"/>
                </a:cubicBezTo>
                <a:cubicBezTo>
                  <a:pt x="193477" y="149544"/>
                  <a:pt x="186808" y="142875"/>
                  <a:pt x="178594" y="142875"/>
                </a:cubicBezTo>
                <a:cubicBezTo>
                  <a:pt x="170380" y="142875"/>
                  <a:pt x="163711" y="149544"/>
                  <a:pt x="163711" y="157758"/>
                </a:cubicBezTo>
                <a:close/>
              </a:path>
            </a:pathLst>
          </a:custGeom>
          <a:solidFill>
            <a:srgbClr val="5A6F68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26" name="Text 24"/>
          <p:cNvSpPr/>
          <p:nvPr/>
        </p:nvSpPr>
        <p:spPr>
          <a:xfrm>
            <a:off x="4708475" y="1562100"/>
            <a:ext cx="18288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5A6F68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Agricultural Microbiology</a:t>
            </a:r>
            <a:endParaRPr lang="en-US" sz="1600" dirty="0"/>
          </a:p>
        </p:txBody>
      </p:sp>
      <p:sp>
        <p:nvSpPr>
          <p:cNvPr id="27" name="Text 25"/>
          <p:cNvSpPr/>
          <p:nvPr/>
        </p:nvSpPr>
        <p:spPr>
          <a:xfrm>
            <a:off x="4394150" y="1905000"/>
            <a:ext cx="3476625" cy="6762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2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Solves issues in agricultural practices while helping increase yields for farmers.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4394150" y="2654275"/>
            <a:ext cx="34671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5A6F68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Focus:</a:t>
            </a:r>
            <a:r>
              <a:rPr lang="en-US" sz="1050" dirty="0">
                <a:solidFill>
                  <a:srgbClr val="5A6F68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Crop &amp; Livestock Health</a:t>
            </a:r>
            <a:endParaRPr lang="en-US" sz="1600" dirty="0"/>
          </a:p>
        </p:txBody>
      </p:sp>
      <p:sp>
        <p:nvSpPr>
          <p:cNvPr id="29" name="Shape 27"/>
          <p:cNvSpPr/>
          <p:nvPr/>
        </p:nvSpPr>
        <p:spPr>
          <a:xfrm>
            <a:off x="4241750" y="3130525"/>
            <a:ext cx="3705225" cy="1609725"/>
          </a:xfrm>
          <a:custGeom>
            <a:avLst/>
            <a:gdLst/>
            <a:ahLst/>
            <a:cxnLst/>
            <a:rect l="l" t="t" r="r" b="b"/>
            <a:pathLst>
              <a:path w="3705225" h="1609725">
                <a:moveTo>
                  <a:pt x="38100" y="0"/>
                </a:moveTo>
                <a:lnTo>
                  <a:pt x="3667125" y="0"/>
                </a:lnTo>
                <a:cubicBezTo>
                  <a:pt x="3688153" y="0"/>
                  <a:pt x="3705225" y="17072"/>
                  <a:pt x="3705225" y="38100"/>
                </a:cubicBezTo>
                <a:lnTo>
                  <a:pt x="3705225" y="1533521"/>
                </a:lnTo>
                <a:cubicBezTo>
                  <a:pt x="3705225" y="1575607"/>
                  <a:pt x="3671107" y="1609725"/>
                  <a:pt x="3629021" y="1609725"/>
                </a:cubicBezTo>
                <a:lnTo>
                  <a:pt x="76204" y="1609725"/>
                </a:lnTo>
                <a:cubicBezTo>
                  <a:pt x="34118" y="1609725"/>
                  <a:pt x="0" y="1575607"/>
                  <a:pt x="0" y="1533521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7150" dist="3810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IQ"/>
          </a:p>
        </p:txBody>
      </p:sp>
      <p:sp>
        <p:nvSpPr>
          <p:cNvPr id="30" name="Shape 28"/>
          <p:cNvSpPr/>
          <p:nvPr/>
        </p:nvSpPr>
        <p:spPr>
          <a:xfrm>
            <a:off x="4241750" y="3130525"/>
            <a:ext cx="3705225" cy="38100"/>
          </a:xfrm>
          <a:custGeom>
            <a:avLst/>
            <a:gdLst/>
            <a:ahLst/>
            <a:cxnLst/>
            <a:rect l="l" t="t" r="r" b="b"/>
            <a:pathLst>
              <a:path w="3705225" h="38100">
                <a:moveTo>
                  <a:pt x="38100" y="0"/>
                </a:moveTo>
                <a:lnTo>
                  <a:pt x="3667125" y="0"/>
                </a:lnTo>
                <a:cubicBezTo>
                  <a:pt x="3688153" y="0"/>
                  <a:pt x="3705225" y="17072"/>
                  <a:pt x="3705225" y="38100"/>
                </a:cubicBezTo>
                <a:lnTo>
                  <a:pt x="3705225" y="38100"/>
                </a:lnTo>
                <a:lnTo>
                  <a:pt x="0" y="38100"/>
                </a:ln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C47A5B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31" name="Shape 29"/>
          <p:cNvSpPr/>
          <p:nvPr/>
        </p:nvSpPr>
        <p:spPr>
          <a:xfrm>
            <a:off x="4417963" y="3340075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190500" y="11906"/>
                </a:moveTo>
                <a:cubicBezTo>
                  <a:pt x="190500" y="52127"/>
                  <a:pt x="161999" y="85688"/>
                  <a:pt x="124123" y="93538"/>
                </a:cubicBezTo>
                <a:cubicBezTo>
                  <a:pt x="121183" y="71921"/>
                  <a:pt x="111472" y="52462"/>
                  <a:pt x="97148" y="37393"/>
                </a:cubicBezTo>
                <a:cubicBezTo>
                  <a:pt x="112068" y="14883"/>
                  <a:pt x="137629" y="0"/>
                  <a:pt x="166688" y="0"/>
                </a:cubicBezTo>
                <a:lnTo>
                  <a:pt x="178594" y="0"/>
                </a:lnTo>
                <a:cubicBezTo>
                  <a:pt x="185179" y="0"/>
                  <a:pt x="190500" y="5321"/>
                  <a:pt x="190500" y="11906"/>
                </a:cubicBezTo>
                <a:close/>
                <a:moveTo>
                  <a:pt x="0" y="35719"/>
                </a:moveTo>
                <a:cubicBezTo>
                  <a:pt x="0" y="29133"/>
                  <a:pt x="5321" y="23812"/>
                  <a:pt x="11906" y="23812"/>
                </a:cubicBezTo>
                <a:lnTo>
                  <a:pt x="23812" y="23812"/>
                </a:lnTo>
                <a:cubicBezTo>
                  <a:pt x="69838" y="23812"/>
                  <a:pt x="107156" y="61131"/>
                  <a:pt x="107156" y="107156"/>
                </a:cubicBezTo>
                <a:lnTo>
                  <a:pt x="107156" y="178594"/>
                </a:lnTo>
                <a:cubicBezTo>
                  <a:pt x="107156" y="185179"/>
                  <a:pt x="101836" y="190500"/>
                  <a:pt x="95250" y="190500"/>
                </a:cubicBezTo>
                <a:cubicBezTo>
                  <a:pt x="88664" y="190500"/>
                  <a:pt x="83344" y="185179"/>
                  <a:pt x="83344" y="178594"/>
                </a:cubicBezTo>
                <a:lnTo>
                  <a:pt x="83344" y="119063"/>
                </a:lnTo>
                <a:cubicBezTo>
                  <a:pt x="37319" y="119063"/>
                  <a:pt x="0" y="81744"/>
                  <a:pt x="0" y="35719"/>
                </a:cubicBezTo>
                <a:close/>
              </a:path>
            </a:pathLst>
          </a:custGeom>
          <a:solidFill>
            <a:srgbClr val="C47A5B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32" name="Text 30"/>
          <p:cNvSpPr/>
          <p:nvPr/>
        </p:nvSpPr>
        <p:spPr>
          <a:xfrm>
            <a:off x="4708475" y="3301975"/>
            <a:ext cx="12668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5A6F68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Soil Microbiology</a:t>
            </a:r>
            <a:endParaRPr lang="en-US" sz="1600" dirty="0"/>
          </a:p>
        </p:txBody>
      </p:sp>
      <p:sp>
        <p:nvSpPr>
          <p:cNvPr id="33" name="Text 31"/>
          <p:cNvSpPr/>
          <p:nvPr/>
        </p:nvSpPr>
        <p:spPr>
          <a:xfrm>
            <a:off x="4394150" y="3644875"/>
            <a:ext cx="3476625" cy="6762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2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Studies soil microorganisms and their impact on soil properties and plant growth.</a:t>
            </a:r>
            <a:endParaRPr lang="en-US" sz="1600" dirty="0"/>
          </a:p>
        </p:txBody>
      </p:sp>
      <p:sp>
        <p:nvSpPr>
          <p:cNvPr id="34" name="Text 32"/>
          <p:cNvSpPr/>
          <p:nvPr/>
        </p:nvSpPr>
        <p:spPr>
          <a:xfrm>
            <a:off x="4394150" y="4394150"/>
            <a:ext cx="34671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C47A5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Focus:</a:t>
            </a:r>
            <a:r>
              <a:rPr lang="en-US" sz="1050" dirty="0">
                <a:solidFill>
                  <a:srgbClr val="C47A5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Soil Health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4241750" y="4870400"/>
            <a:ext cx="3705225" cy="1609725"/>
          </a:xfrm>
          <a:custGeom>
            <a:avLst/>
            <a:gdLst/>
            <a:ahLst/>
            <a:cxnLst/>
            <a:rect l="l" t="t" r="r" b="b"/>
            <a:pathLst>
              <a:path w="3705225" h="1609725">
                <a:moveTo>
                  <a:pt x="38100" y="0"/>
                </a:moveTo>
                <a:lnTo>
                  <a:pt x="3667125" y="0"/>
                </a:lnTo>
                <a:cubicBezTo>
                  <a:pt x="3688153" y="0"/>
                  <a:pt x="3705225" y="17072"/>
                  <a:pt x="3705225" y="38100"/>
                </a:cubicBezTo>
                <a:lnTo>
                  <a:pt x="3705225" y="1533521"/>
                </a:lnTo>
                <a:cubicBezTo>
                  <a:pt x="3705225" y="1575607"/>
                  <a:pt x="3671107" y="1609725"/>
                  <a:pt x="3629021" y="1609725"/>
                </a:cubicBezTo>
                <a:lnTo>
                  <a:pt x="76204" y="1609725"/>
                </a:lnTo>
                <a:cubicBezTo>
                  <a:pt x="34118" y="1609725"/>
                  <a:pt x="0" y="1575607"/>
                  <a:pt x="0" y="1533521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7150" dist="3810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IQ"/>
          </a:p>
        </p:txBody>
      </p:sp>
      <p:sp>
        <p:nvSpPr>
          <p:cNvPr id="36" name="Shape 34"/>
          <p:cNvSpPr/>
          <p:nvPr/>
        </p:nvSpPr>
        <p:spPr>
          <a:xfrm>
            <a:off x="4241750" y="4870400"/>
            <a:ext cx="3705225" cy="38100"/>
          </a:xfrm>
          <a:custGeom>
            <a:avLst/>
            <a:gdLst/>
            <a:ahLst/>
            <a:cxnLst/>
            <a:rect l="l" t="t" r="r" b="b"/>
            <a:pathLst>
              <a:path w="3705225" h="38100">
                <a:moveTo>
                  <a:pt x="38100" y="0"/>
                </a:moveTo>
                <a:lnTo>
                  <a:pt x="3667125" y="0"/>
                </a:lnTo>
                <a:cubicBezTo>
                  <a:pt x="3688153" y="0"/>
                  <a:pt x="3705225" y="17072"/>
                  <a:pt x="3705225" y="38100"/>
                </a:cubicBezTo>
                <a:lnTo>
                  <a:pt x="3705225" y="38100"/>
                </a:lnTo>
                <a:lnTo>
                  <a:pt x="0" y="38100"/>
                </a:ln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B49A84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37" name="Shape 35"/>
          <p:cNvSpPr/>
          <p:nvPr/>
        </p:nvSpPr>
        <p:spPr>
          <a:xfrm>
            <a:off x="4417963" y="5079950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23812" y="41672"/>
                </a:moveTo>
                <a:cubicBezTo>
                  <a:pt x="23812" y="31812"/>
                  <a:pt x="31812" y="23812"/>
                  <a:pt x="41672" y="23812"/>
                </a:cubicBezTo>
                <a:cubicBezTo>
                  <a:pt x="51532" y="23812"/>
                  <a:pt x="59531" y="31812"/>
                  <a:pt x="59531" y="41672"/>
                </a:cubicBezTo>
                <a:lnTo>
                  <a:pt x="59531" y="83344"/>
                </a:lnTo>
                <a:lnTo>
                  <a:pt x="23812" y="83344"/>
                </a:lnTo>
                <a:lnTo>
                  <a:pt x="23812" y="41672"/>
                </a:lnTo>
                <a:close/>
                <a:moveTo>
                  <a:pt x="65484" y="136922"/>
                </a:moveTo>
                <a:cubicBezTo>
                  <a:pt x="65484" y="118802"/>
                  <a:pt x="72219" y="102245"/>
                  <a:pt x="83344" y="89669"/>
                </a:cubicBezTo>
                <a:lnTo>
                  <a:pt x="83344" y="41672"/>
                </a:lnTo>
                <a:cubicBezTo>
                  <a:pt x="83344" y="18641"/>
                  <a:pt x="64703" y="0"/>
                  <a:pt x="41672" y="0"/>
                </a:cubicBezTo>
                <a:cubicBezTo>
                  <a:pt x="18641" y="0"/>
                  <a:pt x="0" y="18641"/>
                  <a:pt x="0" y="41672"/>
                </a:cubicBezTo>
                <a:lnTo>
                  <a:pt x="0" y="148828"/>
                </a:lnTo>
                <a:cubicBezTo>
                  <a:pt x="0" y="171859"/>
                  <a:pt x="18641" y="190500"/>
                  <a:pt x="41672" y="190500"/>
                </a:cubicBezTo>
                <a:cubicBezTo>
                  <a:pt x="55550" y="190500"/>
                  <a:pt x="67828" y="183728"/>
                  <a:pt x="75419" y="173273"/>
                </a:cubicBezTo>
                <a:cubicBezTo>
                  <a:pt x="69093" y="162632"/>
                  <a:pt x="65484" y="150205"/>
                  <a:pt x="65484" y="136922"/>
                </a:cubicBezTo>
                <a:close/>
                <a:moveTo>
                  <a:pt x="89557" y="161999"/>
                </a:moveTo>
                <a:cubicBezTo>
                  <a:pt x="91269" y="165236"/>
                  <a:pt x="95622" y="165608"/>
                  <a:pt x="98227" y="163004"/>
                </a:cubicBezTo>
                <a:lnTo>
                  <a:pt x="163004" y="98227"/>
                </a:lnTo>
                <a:cubicBezTo>
                  <a:pt x="165608" y="95622"/>
                  <a:pt x="165236" y="91269"/>
                  <a:pt x="161999" y="89557"/>
                </a:cubicBezTo>
                <a:cubicBezTo>
                  <a:pt x="154521" y="85576"/>
                  <a:pt x="146000" y="83344"/>
                  <a:pt x="136922" y="83344"/>
                </a:cubicBezTo>
                <a:cubicBezTo>
                  <a:pt x="107342" y="83344"/>
                  <a:pt x="83344" y="107342"/>
                  <a:pt x="83344" y="136922"/>
                </a:cubicBezTo>
                <a:cubicBezTo>
                  <a:pt x="83344" y="145963"/>
                  <a:pt x="85576" y="154521"/>
                  <a:pt x="89557" y="161999"/>
                </a:cubicBezTo>
                <a:close/>
                <a:moveTo>
                  <a:pt x="110840" y="175617"/>
                </a:moveTo>
                <a:cubicBezTo>
                  <a:pt x="108235" y="178222"/>
                  <a:pt x="108607" y="182575"/>
                  <a:pt x="111844" y="184286"/>
                </a:cubicBezTo>
                <a:cubicBezTo>
                  <a:pt x="119323" y="188268"/>
                  <a:pt x="127843" y="190500"/>
                  <a:pt x="136922" y="190500"/>
                </a:cubicBezTo>
                <a:cubicBezTo>
                  <a:pt x="166501" y="190500"/>
                  <a:pt x="190500" y="166501"/>
                  <a:pt x="190500" y="136922"/>
                </a:cubicBezTo>
                <a:cubicBezTo>
                  <a:pt x="190500" y="127881"/>
                  <a:pt x="188268" y="119323"/>
                  <a:pt x="184286" y="111844"/>
                </a:cubicBezTo>
                <a:cubicBezTo>
                  <a:pt x="182575" y="108607"/>
                  <a:pt x="178222" y="108235"/>
                  <a:pt x="175617" y="110840"/>
                </a:cubicBezTo>
                <a:lnTo>
                  <a:pt x="110840" y="175617"/>
                </a:lnTo>
                <a:close/>
              </a:path>
            </a:pathLst>
          </a:custGeom>
          <a:solidFill>
            <a:srgbClr val="B49A84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38" name="Text 36"/>
          <p:cNvSpPr/>
          <p:nvPr/>
        </p:nvSpPr>
        <p:spPr>
          <a:xfrm>
            <a:off x="4708475" y="5041850"/>
            <a:ext cx="20859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5A6F68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Pharmaceutical Microbiology</a:t>
            </a:r>
            <a:endParaRPr lang="en-US" sz="1600" dirty="0"/>
          </a:p>
        </p:txBody>
      </p:sp>
      <p:sp>
        <p:nvSpPr>
          <p:cNvPr id="39" name="Text 37"/>
          <p:cNvSpPr/>
          <p:nvPr/>
        </p:nvSpPr>
        <p:spPr>
          <a:xfrm>
            <a:off x="4394150" y="5384750"/>
            <a:ext cx="3476625" cy="6762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2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Uses microorganisms for inhibiting contamination and developing pharmaceuticals.</a:t>
            </a:r>
            <a:endParaRPr lang="en-US" sz="1600" dirty="0"/>
          </a:p>
        </p:txBody>
      </p:sp>
      <p:sp>
        <p:nvSpPr>
          <p:cNvPr id="40" name="Text 38"/>
          <p:cNvSpPr/>
          <p:nvPr/>
        </p:nvSpPr>
        <p:spPr>
          <a:xfrm>
            <a:off x="4394150" y="6134026"/>
            <a:ext cx="34671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B49A84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Focus:</a:t>
            </a:r>
            <a:r>
              <a:rPr lang="en-US" sz="1050" dirty="0">
                <a:solidFill>
                  <a:srgbClr val="B49A84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Drug Development</a:t>
            </a:r>
            <a:endParaRPr lang="en-US" sz="1600" dirty="0"/>
          </a:p>
        </p:txBody>
      </p:sp>
      <p:sp>
        <p:nvSpPr>
          <p:cNvPr id="41" name="Shape 39"/>
          <p:cNvSpPr/>
          <p:nvPr/>
        </p:nvSpPr>
        <p:spPr>
          <a:xfrm>
            <a:off x="8102575" y="1371600"/>
            <a:ext cx="3705225" cy="3886200"/>
          </a:xfrm>
          <a:custGeom>
            <a:avLst/>
            <a:gdLst/>
            <a:ahLst/>
            <a:cxnLst/>
            <a:rect l="l" t="t" r="r" b="b"/>
            <a:pathLst>
              <a:path w="3705225" h="3886200">
                <a:moveTo>
                  <a:pt x="76216" y="0"/>
                </a:moveTo>
                <a:lnTo>
                  <a:pt x="3629009" y="0"/>
                </a:lnTo>
                <a:cubicBezTo>
                  <a:pt x="3671102" y="0"/>
                  <a:pt x="3705225" y="34123"/>
                  <a:pt x="3705225" y="76216"/>
                </a:cubicBezTo>
                <a:lnTo>
                  <a:pt x="3705225" y="3809984"/>
                </a:lnTo>
                <a:cubicBezTo>
                  <a:pt x="3705225" y="3852077"/>
                  <a:pt x="3671102" y="3886200"/>
                  <a:pt x="3629009" y="3886200"/>
                </a:cubicBezTo>
                <a:lnTo>
                  <a:pt x="76216" y="3886200"/>
                </a:lnTo>
                <a:cubicBezTo>
                  <a:pt x="34123" y="3886200"/>
                  <a:pt x="0" y="3852077"/>
                  <a:pt x="0" y="3809984"/>
                </a:cubicBezTo>
                <a:lnTo>
                  <a:pt x="0" y="76216"/>
                </a:lnTo>
                <a:cubicBezTo>
                  <a:pt x="0" y="34151"/>
                  <a:pt x="34151" y="0"/>
                  <a:pt x="76216" y="0"/>
                </a:cubicBezTo>
                <a:close/>
              </a:path>
            </a:pathLst>
          </a:custGeom>
          <a:solidFill>
            <a:srgbClr val="5A6F68"/>
          </a:solidFill>
          <a:ln/>
          <a:effectLst>
            <a:outerShdw blurRad="57150" dist="3810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IQ"/>
          </a:p>
        </p:txBody>
      </p:sp>
      <p:sp>
        <p:nvSpPr>
          <p:cNvPr id="42" name="Shape 40"/>
          <p:cNvSpPr/>
          <p:nvPr/>
        </p:nvSpPr>
        <p:spPr>
          <a:xfrm>
            <a:off x="8328794" y="1600200"/>
            <a:ext cx="166688" cy="190500"/>
          </a:xfrm>
          <a:custGeom>
            <a:avLst/>
            <a:gdLst/>
            <a:ahLst/>
            <a:cxnLst/>
            <a:rect l="l" t="t" r="r" b="b"/>
            <a:pathLst>
              <a:path w="166688" h="190500">
                <a:moveTo>
                  <a:pt x="107156" y="0"/>
                </a:moveTo>
                <a:lnTo>
                  <a:pt x="47625" y="0"/>
                </a:lnTo>
                <a:cubicBezTo>
                  <a:pt x="41039" y="0"/>
                  <a:pt x="35719" y="5321"/>
                  <a:pt x="35719" y="11906"/>
                </a:cubicBezTo>
                <a:cubicBezTo>
                  <a:pt x="35719" y="18492"/>
                  <a:pt x="41039" y="23812"/>
                  <a:pt x="47625" y="23812"/>
                </a:cubicBezTo>
                <a:lnTo>
                  <a:pt x="47625" y="80181"/>
                </a:lnTo>
                <a:lnTo>
                  <a:pt x="2791" y="158614"/>
                </a:lnTo>
                <a:cubicBezTo>
                  <a:pt x="967" y="161851"/>
                  <a:pt x="0" y="165460"/>
                  <a:pt x="0" y="169180"/>
                </a:cubicBezTo>
                <a:cubicBezTo>
                  <a:pt x="0" y="180975"/>
                  <a:pt x="9525" y="190500"/>
                  <a:pt x="21320" y="190500"/>
                </a:cubicBezTo>
                <a:lnTo>
                  <a:pt x="145368" y="190500"/>
                </a:lnTo>
                <a:cubicBezTo>
                  <a:pt x="157125" y="190500"/>
                  <a:pt x="166688" y="180975"/>
                  <a:pt x="166688" y="169180"/>
                </a:cubicBezTo>
                <a:cubicBezTo>
                  <a:pt x="166688" y="165460"/>
                  <a:pt x="165720" y="161813"/>
                  <a:pt x="163897" y="158614"/>
                </a:cubicBezTo>
                <a:lnTo>
                  <a:pt x="119063" y="80181"/>
                </a:lnTo>
                <a:lnTo>
                  <a:pt x="119063" y="23812"/>
                </a:lnTo>
                <a:cubicBezTo>
                  <a:pt x="125648" y="23812"/>
                  <a:pt x="130969" y="18492"/>
                  <a:pt x="130969" y="11906"/>
                </a:cubicBezTo>
                <a:cubicBezTo>
                  <a:pt x="130969" y="5321"/>
                  <a:pt x="125648" y="0"/>
                  <a:pt x="119063" y="0"/>
                </a:cubicBezTo>
                <a:lnTo>
                  <a:pt x="107156" y="0"/>
                </a:lnTo>
                <a:close/>
                <a:moveTo>
                  <a:pt x="71438" y="80181"/>
                </a:moveTo>
                <a:lnTo>
                  <a:pt x="71438" y="23812"/>
                </a:lnTo>
                <a:lnTo>
                  <a:pt x="95250" y="23812"/>
                </a:lnTo>
                <a:lnTo>
                  <a:pt x="95250" y="80181"/>
                </a:lnTo>
                <a:cubicBezTo>
                  <a:pt x="95250" y="84311"/>
                  <a:pt x="96329" y="88404"/>
                  <a:pt x="98375" y="92013"/>
                </a:cubicBezTo>
                <a:lnTo>
                  <a:pt x="113854" y="119063"/>
                </a:lnTo>
                <a:lnTo>
                  <a:pt x="52834" y="119063"/>
                </a:lnTo>
                <a:lnTo>
                  <a:pt x="68312" y="92013"/>
                </a:lnTo>
                <a:cubicBezTo>
                  <a:pt x="70358" y="88404"/>
                  <a:pt x="71438" y="84348"/>
                  <a:pt x="71438" y="80181"/>
                </a:cubicBezTo>
                <a:close/>
              </a:path>
            </a:pathLst>
          </a:custGeom>
          <a:solidFill>
            <a:srgbClr val="F7F5F2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43" name="Text 41"/>
          <p:cNvSpPr/>
          <p:nvPr/>
        </p:nvSpPr>
        <p:spPr>
          <a:xfrm>
            <a:off x="8531200" y="1562100"/>
            <a:ext cx="31813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F7F5F2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Key Applications</a:t>
            </a:r>
            <a:endParaRPr lang="en-US" sz="1600" dirty="0"/>
          </a:p>
        </p:txBody>
      </p:sp>
      <p:sp>
        <p:nvSpPr>
          <p:cNvPr id="44" name="Text 42"/>
          <p:cNvSpPr/>
          <p:nvPr/>
        </p:nvSpPr>
        <p:spPr>
          <a:xfrm>
            <a:off x="8293075" y="1943100"/>
            <a:ext cx="34004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7F5F2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• Medicine &amp; Healthcare</a:t>
            </a:r>
            <a:endParaRPr lang="en-US" sz="1600" dirty="0"/>
          </a:p>
        </p:txBody>
      </p:sp>
      <p:sp>
        <p:nvSpPr>
          <p:cNvPr id="45" name="Text 43"/>
          <p:cNvSpPr/>
          <p:nvPr/>
        </p:nvSpPr>
        <p:spPr>
          <a:xfrm>
            <a:off x="8293075" y="2209800"/>
            <a:ext cx="3390900" cy="3714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50" dirty="0">
                <a:solidFill>
                  <a:srgbClr val="F7F5F2">
                    <a:alpha val="90000"/>
                  </a:srgbClr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Infectious disease diagnosis, vaccine development, antibiotic discovery</a:t>
            </a:r>
            <a:endParaRPr lang="en-US" sz="1600" dirty="0"/>
          </a:p>
        </p:txBody>
      </p:sp>
      <p:sp>
        <p:nvSpPr>
          <p:cNvPr id="46" name="Text 44"/>
          <p:cNvSpPr/>
          <p:nvPr/>
        </p:nvSpPr>
        <p:spPr>
          <a:xfrm>
            <a:off x="8293075" y="2690813"/>
            <a:ext cx="34004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7F5F2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• Water &amp; Wastewater</a:t>
            </a:r>
            <a:endParaRPr lang="en-US" sz="1600" dirty="0"/>
          </a:p>
        </p:txBody>
      </p:sp>
      <p:sp>
        <p:nvSpPr>
          <p:cNvPr id="47" name="Text 45"/>
          <p:cNvSpPr/>
          <p:nvPr/>
        </p:nvSpPr>
        <p:spPr>
          <a:xfrm>
            <a:off x="8293075" y="2957513"/>
            <a:ext cx="3390900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50" dirty="0">
                <a:solidFill>
                  <a:srgbClr val="F7F5F2">
                    <a:alpha val="90000"/>
                  </a:srgbClr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Microbial treatment, water quality monitoring</a:t>
            </a:r>
            <a:endParaRPr lang="en-US" sz="1600" dirty="0"/>
          </a:p>
        </p:txBody>
      </p:sp>
      <p:sp>
        <p:nvSpPr>
          <p:cNvPr id="48" name="Text 46"/>
          <p:cNvSpPr/>
          <p:nvPr/>
        </p:nvSpPr>
        <p:spPr>
          <a:xfrm>
            <a:off x="8293075" y="3255169"/>
            <a:ext cx="34004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7F5F2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• Biotechnology</a:t>
            </a:r>
            <a:endParaRPr lang="en-US" sz="1600" dirty="0"/>
          </a:p>
        </p:txBody>
      </p:sp>
      <p:sp>
        <p:nvSpPr>
          <p:cNvPr id="49" name="Text 47"/>
          <p:cNvSpPr/>
          <p:nvPr/>
        </p:nvSpPr>
        <p:spPr>
          <a:xfrm>
            <a:off x="8293075" y="3521869"/>
            <a:ext cx="3390900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50" dirty="0">
                <a:solidFill>
                  <a:srgbClr val="F7F5F2">
                    <a:alpha val="90000"/>
                  </a:srgbClr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Genetic engineering, enzyme production, biofuels</a:t>
            </a:r>
            <a:endParaRPr lang="en-US" sz="1600" dirty="0"/>
          </a:p>
        </p:txBody>
      </p:sp>
      <p:sp>
        <p:nvSpPr>
          <p:cNvPr id="50" name="Text 48"/>
          <p:cNvSpPr/>
          <p:nvPr/>
        </p:nvSpPr>
        <p:spPr>
          <a:xfrm>
            <a:off x="8293075" y="3819525"/>
            <a:ext cx="34004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7F5F2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• Food Industry</a:t>
            </a:r>
            <a:endParaRPr lang="en-US" sz="1600" dirty="0"/>
          </a:p>
        </p:txBody>
      </p:sp>
      <p:sp>
        <p:nvSpPr>
          <p:cNvPr id="51" name="Text 49"/>
          <p:cNvSpPr/>
          <p:nvPr/>
        </p:nvSpPr>
        <p:spPr>
          <a:xfrm>
            <a:off x="8293075" y="4086225"/>
            <a:ext cx="3390900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050" dirty="0">
                <a:solidFill>
                  <a:srgbClr val="F7F5F2">
                    <a:alpha val="90000"/>
                  </a:srgbClr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Fermentation, quality control, safety testing</a:t>
            </a:r>
            <a:endParaRPr lang="en-US" sz="1600" dirty="0"/>
          </a:p>
        </p:txBody>
      </p:sp>
      <p:sp>
        <p:nvSpPr>
          <p:cNvPr id="52" name="Shape 50"/>
          <p:cNvSpPr/>
          <p:nvPr/>
        </p:nvSpPr>
        <p:spPr>
          <a:xfrm>
            <a:off x="8102575" y="5391150"/>
            <a:ext cx="3705225" cy="1085850"/>
          </a:xfrm>
          <a:custGeom>
            <a:avLst/>
            <a:gdLst/>
            <a:ahLst/>
            <a:cxnLst/>
            <a:rect l="l" t="t" r="r" b="b"/>
            <a:pathLst>
              <a:path w="3705225" h="1085850">
                <a:moveTo>
                  <a:pt x="38100" y="0"/>
                </a:moveTo>
                <a:lnTo>
                  <a:pt x="3667125" y="0"/>
                </a:lnTo>
                <a:cubicBezTo>
                  <a:pt x="3688153" y="0"/>
                  <a:pt x="3705225" y="17072"/>
                  <a:pt x="3705225" y="38100"/>
                </a:cubicBezTo>
                <a:lnTo>
                  <a:pt x="3705225" y="1009645"/>
                </a:lnTo>
                <a:cubicBezTo>
                  <a:pt x="3705225" y="1051732"/>
                  <a:pt x="3671107" y="1085850"/>
                  <a:pt x="3629020" y="1085850"/>
                </a:cubicBezTo>
                <a:lnTo>
                  <a:pt x="76205" y="1085850"/>
                </a:lnTo>
                <a:cubicBezTo>
                  <a:pt x="34118" y="1085850"/>
                  <a:pt x="0" y="1051732"/>
                  <a:pt x="0" y="1009645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7150" dist="3810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IQ"/>
          </a:p>
        </p:txBody>
      </p:sp>
      <p:sp>
        <p:nvSpPr>
          <p:cNvPr id="53" name="Shape 51"/>
          <p:cNvSpPr/>
          <p:nvPr/>
        </p:nvSpPr>
        <p:spPr>
          <a:xfrm>
            <a:off x="8102575" y="5391150"/>
            <a:ext cx="3705225" cy="38100"/>
          </a:xfrm>
          <a:custGeom>
            <a:avLst/>
            <a:gdLst/>
            <a:ahLst/>
            <a:cxnLst/>
            <a:rect l="l" t="t" r="r" b="b"/>
            <a:pathLst>
              <a:path w="3705225" h="38100">
                <a:moveTo>
                  <a:pt x="38100" y="0"/>
                </a:moveTo>
                <a:lnTo>
                  <a:pt x="3667125" y="0"/>
                </a:lnTo>
                <a:cubicBezTo>
                  <a:pt x="3688153" y="0"/>
                  <a:pt x="3705225" y="17072"/>
                  <a:pt x="3705225" y="38100"/>
                </a:cubicBezTo>
                <a:lnTo>
                  <a:pt x="3705225" y="38100"/>
                </a:lnTo>
                <a:lnTo>
                  <a:pt x="0" y="38100"/>
                </a:ln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5A6F68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54" name="Shape 52"/>
          <p:cNvSpPr/>
          <p:nvPr/>
        </p:nvSpPr>
        <p:spPr>
          <a:xfrm>
            <a:off x="8278788" y="5600700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87250" y="34565"/>
                </a:moveTo>
                <a:cubicBezTo>
                  <a:pt x="92571" y="50527"/>
                  <a:pt x="87139" y="66638"/>
                  <a:pt x="75121" y="70582"/>
                </a:cubicBezTo>
                <a:cubicBezTo>
                  <a:pt x="63103" y="74526"/>
                  <a:pt x="49039" y="64777"/>
                  <a:pt x="43718" y="48816"/>
                </a:cubicBezTo>
                <a:cubicBezTo>
                  <a:pt x="38398" y="32854"/>
                  <a:pt x="43830" y="16743"/>
                  <a:pt x="55848" y="12799"/>
                </a:cubicBezTo>
                <a:cubicBezTo>
                  <a:pt x="67866" y="8855"/>
                  <a:pt x="81930" y="18604"/>
                  <a:pt x="87250" y="34565"/>
                </a:cubicBezTo>
                <a:close/>
                <a:moveTo>
                  <a:pt x="37356" y="73893"/>
                </a:moveTo>
                <a:cubicBezTo>
                  <a:pt x="44388" y="85948"/>
                  <a:pt x="42676" y="99975"/>
                  <a:pt x="33561" y="105184"/>
                </a:cubicBezTo>
                <a:cubicBezTo>
                  <a:pt x="24445" y="110393"/>
                  <a:pt x="11348" y="104849"/>
                  <a:pt x="4353" y="92794"/>
                </a:cubicBezTo>
                <a:cubicBezTo>
                  <a:pt x="-2642" y="80739"/>
                  <a:pt x="-967" y="66712"/>
                  <a:pt x="8148" y="61503"/>
                </a:cubicBezTo>
                <a:cubicBezTo>
                  <a:pt x="17264" y="56294"/>
                  <a:pt x="30361" y="61838"/>
                  <a:pt x="37356" y="73893"/>
                </a:cubicBezTo>
                <a:close/>
                <a:moveTo>
                  <a:pt x="25747" y="149275"/>
                </a:moveTo>
                <a:cubicBezTo>
                  <a:pt x="45244" y="96701"/>
                  <a:pt x="79883" y="83344"/>
                  <a:pt x="95250" y="83344"/>
                </a:cubicBezTo>
                <a:cubicBezTo>
                  <a:pt x="110617" y="83344"/>
                  <a:pt x="145256" y="96701"/>
                  <a:pt x="164753" y="149275"/>
                </a:cubicBezTo>
                <a:cubicBezTo>
                  <a:pt x="166092" y="152884"/>
                  <a:pt x="166688" y="156753"/>
                  <a:pt x="166688" y="160623"/>
                </a:cubicBezTo>
                <a:lnTo>
                  <a:pt x="166688" y="161218"/>
                </a:lnTo>
                <a:cubicBezTo>
                  <a:pt x="166688" y="170817"/>
                  <a:pt x="158911" y="178594"/>
                  <a:pt x="149312" y="178594"/>
                </a:cubicBezTo>
                <a:cubicBezTo>
                  <a:pt x="145033" y="178594"/>
                  <a:pt x="140791" y="178073"/>
                  <a:pt x="136661" y="177031"/>
                </a:cubicBezTo>
                <a:lnTo>
                  <a:pt x="103919" y="168846"/>
                </a:lnTo>
                <a:cubicBezTo>
                  <a:pt x="98227" y="167432"/>
                  <a:pt x="92273" y="167432"/>
                  <a:pt x="86581" y="168846"/>
                </a:cubicBezTo>
                <a:lnTo>
                  <a:pt x="53839" y="177031"/>
                </a:lnTo>
                <a:cubicBezTo>
                  <a:pt x="49709" y="178073"/>
                  <a:pt x="45467" y="178594"/>
                  <a:pt x="41188" y="178594"/>
                </a:cubicBezTo>
                <a:cubicBezTo>
                  <a:pt x="31589" y="178594"/>
                  <a:pt x="23813" y="170817"/>
                  <a:pt x="23813" y="161218"/>
                </a:cubicBezTo>
                <a:lnTo>
                  <a:pt x="23813" y="160623"/>
                </a:lnTo>
                <a:cubicBezTo>
                  <a:pt x="23813" y="156753"/>
                  <a:pt x="24408" y="152884"/>
                  <a:pt x="25747" y="149275"/>
                </a:cubicBezTo>
                <a:close/>
                <a:moveTo>
                  <a:pt x="156939" y="105184"/>
                </a:moveTo>
                <a:cubicBezTo>
                  <a:pt x="147824" y="99975"/>
                  <a:pt x="146112" y="85948"/>
                  <a:pt x="153144" y="73893"/>
                </a:cubicBezTo>
                <a:cubicBezTo>
                  <a:pt x="160176" y="61838"/>
                  <a:pt x="173236" y="56294"/>
                  <a:pt x="182352" y="61503"/>
                </a:cubicBezTo>
                <a:cubicBezTo>
                  <a:pt x="191467" y="66712"/>
                  <a:pt x="193179" y="80739"/>
                  <a:pt x="186147" y="92794"/>
                </a:cubicBezTo>
                <a:cubicBezTo>
                  <a:pt x="179115" y="104849"/>
                  <a:pt x="166055" y="110393"/>
                  <a:pt x="156939" y="105184"/>
                </a:cubicBezTo>
                <a:close/>
                <a:moveTo>
                  <a:pt x="115379" y="70582"/>
                </a:moveTo>
                <a:cubicBezTo>
                  <a:pt x="103361" y="66638"/>
                  <a:pt x="97929" y="50527"/>
                  <a:pt x="103250" y="34565"/>
                </a:cubicBezTo>
                <a:cubicBezTo>
                  <a:pt x="108570" y="18604"/>
                  <a:pt x="122634" y="8855"/>
                  <a:pt x="134652" y="12799"/>
                </a:cubicBezTo>
                <a:cubicBezTo>
                  <a:pt x="146670" y="16743"/>
                  <a:pt x="152102" y="32854"/>
                  <a:pt x="146782" y="48816"/>
                </a:cubicBezTo>
                <a:cubicBezTo>
                  <a:pt x="141461" y="64777"/>
                  <a:pt x="127397" y="74526"/>
                  <a:pt x="115379" y="70582"/>
                </a:cubicBezTo>
                <a:close/>
              </a:path>
            </a:pathLst>
          </a:custGeom>
          <a:solidFill>
            <a:srgbClr val="5A6F68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55" name="Text 53"/>
          <p:cNvSpPr/>
          <p:nvPr/>
        </p:nvSpPr>
        <p:spPr>
          <a:xfrm>
            <a:off x="8569300" y="5562600"/>
            <a:ext cx="17240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5A6F68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Veterinary Microbiology</a:t>
            </a:r>
            <a:endParaRPr lang="en-US" sz="1600" dirty="0"/>
          </a:p>
        </p:txBody>
      </p:sp>
      <p:sp>
        <p:nvSpPr>
          <p:cNvPr id="56" name="Text 54"/>
          <p:cNvSpPr/>
          <p:nvPr/>
        </p:nvSpPr>
        <p:spPr>
          <a:xfrm>
            <a:off x="8254975" y="5905500"/>
            <a:ext cx="3476625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2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Focuses on microbes causing diseases in animals and production from animals.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493A6-2088-9603-1CE6-050DDDD81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4F67A7C0-71DB-5B7D-7DF6-656EA9DD46DF}"/>
              </a:ext>
            </a:extLst>
          </p:cNvPr>
          <p:cNvSpPr/>
          <p:nvPr/>
        </p:nvSpPr>
        <p:spPr>
          <a:xfrm>
            <a:off x="381000" y="381000"/>
            <a:ext cx="11506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kern="0" spc="120" dirty="0">
                <a:solidFill>
                  <a:srgbClr val="C47A5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DEFINITIONS &amp; SCOPE</a:t>
            </a:r>
            <a:endParaRPr lang="en-US" sz="1600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6A634F3B-ABC2-7E34-7A19-8E052146EEDB}"/>
              </a:ext>
            </a:extLst>
          </p:cNvPr>
          <p:cNvSpPr/>
          <p:nvPr/>
        </p:nvSpPr>
        <p:spPr>
          <a:xfrm>
            <a:off x="381000" y="685800"/>
            <a:ext cx="116014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700" b="1" dirty="0">
                <a:solidFill>
                  <a:srgbClr val="5A6F68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What is Food Microbiology?</a:t>
            </a:r>
            <a:endParaRPr lang="en-US" sz="1600" dirty="0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4D434D68-C225-C663-6042-EC4A38AC78DA}"/>
              </a:ext>
            </a:extLst>
          </p:cNvPr>
          <p:cNvSpPr/>
          <p:nvPr/>
        </p:nvSpPr>
        <p:spPr>
          <a:xfrm>
            <a:off x="381000" y="1181100"/>
            <a:ext cx="914400" cy="38100"/>
          </a:xfrm>
          <a:custGeom>
            <a:avLst/>
            <a:gdLst/>
            <a:ahLst/>
            <a:cxnLst/>
            <a:rect l="l" t="t" r="r" b="b"/>
            <a:pathLst>
              <a:path w="914400" h="38100">
                <a:moveTo>
                  <a:pt x="0" y="0"/>
                </a:moveTo>
                <a:lnTo>
                  <a:pt x="914400" y="0"/>
                </a:lnTo>
                <a:lnTo>
                  <a:pt x="9144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C47A5B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47" name="Shape 45">
            <a:extLst>
              <a:ext uri="{FF2B5EF4-FFF2-40B4-BE49-F238E27FC236}">
                <a16:creationId xmlns:a16="http://schemas.microsoft.com/office/drawing/2014/main" id="{79D528A0-0A64-9500-C8A7-C8461F305575}"/>
              </a:ext>
            </a:extLst>
          </p:cNvPr>
          <p:cNvSpPr/>
          <p:nvPr/>
        </p:nvSpPr>
        <p:spPr>
          <a:xfrm>
            <a:off x="2876326" y="1276351"/>
            <a:ext cx="6439348" cy="3083856"/>
          </a:xfrm>
          <a:custGeom>
            <a:avLst/>
            <a:gdLst/>
            <a:ahLst/>
            <a:cxnLst/>
            <a:rect l="l" t="t" r="r" b="b"/>
            <a:pathLst>
              <a:path w="4495800" h="3238500">
                <a:moveTo>
                  <a:pt x="38100" y="0"/>
                </a:moveTo>
                <a:lnTo>
                  <a:pt x="4457700" y="0"/>
                </a:lnTo>
                <a:cubicBezTo>
                  <a:pt x="4478728" y="0"/>
                  <a:pt x="4495800" y="17072"/>
                  <a:pt x="4495800" y="38100"/>
                </a:cubicBezTo>
                <a:lnTo>
                  <a:pt x="4495800" y="3162298"/>
                </a:lnTo>
                <a:cubicBezTo>
                  <a:pt x="4495800" y="3204383"/>
                  <a:pt x="4461683" y="3238500"/>
                  <a:pt x="4419598" y="3238500"/>
                </a:cubicBezTo>
                <a:lnTo>
                  <a:pt x="76202" y="3238500"/>
                </a:lnTo>
                <a:cubicBezTo>
                  <a:pt x="34117" y="3238500"/>
                  <a:pt x="0" y="3204383"/>
                  <a:pt x="0" y="3162298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7150" dist="3810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IQ"/>
          </a:p>
        </p:txBody>
      </p:sp>
      <p:sp>
        <p:nvSpPr>
          <p:cNvPr id="48" name="Shape 46">
            <a:extLst>
              <a:ext uri="{FF2B5EF4-FFF2-40B4-BE49-F238E27FC236}">
                <a16:creationId xmlns:a16="http://schemas.microsoft.com/office/drawing/2014/main" id="{EB770A6F-59E6-E0D3-10B2-96BD18581021}"/>
              </a:ext>
            </a:extLst>
          </p:cNvPr>
          <p:cNvSpPr/>
          <p:nvPr/>
        </p:nvSpPr>
        <p:spPr>
          <a:xfrm>
            <a:off x="2876326" y="1276351"/>
            <a:ext cx="6439348" cy="95250"/>
          </a:xfrm>
          <a:custGeom>
            <a:avLst/>
            <a:gdLst/>
            <a:ahLst/>
            <a:cxnLst/>
            <a:rect l="l" t="t" r="r" b="b"/>
            <a:pathLst>
              <a:path w="4495800" h="38100">
                <a:moveTo>
                  <a:pt x="38100" y="0"/>
                </a:moveTo>
                <a:lnTo>
                  <a:pt x="4457700" y="0"/>
                </a:lnTo>
                <a:cubicBezTo>
                  <a:pt x="4478728" y="0"/>
                  <a:pt x="4495800" y="17072"/>
                  <a:pt x="4495800" y="38100"/>
                </a:cubicBezTo>
                <a:lnTo>
                  <a:pt x="4495800" y="38100"/>
                </a:lnTo>
                <a:lnTo>
                  <a:pt x="0" y="38100"/>
                </a:ln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C47A5B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49" name="Text 47">
            <a:extLst>
              <a:ext uri="{FF2B5EF4-FFF2-40B4-BE49-F238E27FC236}">
                <a16:creationId xmlns:a16="http://schemas.microsoft.com/office/drawing/2014/main" id="{0D213E26-8F6E-3304-4503-18B38EAA3772}"/>
              </a:ext>
            </a:extLst>
          </p:cNvPr>
          <p:cNvSpPr/>
          <p:nvPr/>
        </p:nvSpPr>
        <p:spPr>
          <a:xfrm>
            <a:off x="3066826" y="1485901"/>
            <a:ext cx="42100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rgbClr val="5A6F68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Food Microbiology: A Specialized Discipline</a:t>
            </a:r>
            <a:endParaRPr lang="en-US" dirty="0"/>
          </a:p>
        </p:txBody>
      </p:sp>
      <p:sp>
        <p:nvSpPr>
          <p:cNvPr id="50" name="Text 48">
            <a:extLst>
              <a:ext uri="{FF2B5EF4-FFF2-40B4-BE49-F238E27FC236}">
                <a16:creationId xmlns:a16="http://schemas.microsoft.com/office/drawing/2014/main" id="{941C9050-4708-F512-F4E1-F5811683001C}"/>
              </a:ext>
            </a:extLst>
          </p:cNvPr>
          <p:cNvSpPr/>
          <p:nvPr/>
        </p:nvSpPr>
        <p:spPr>
          <a:xfrm>
            <a:off x="3066826" y="1866901"/>
            <a:ext cx="6092414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400" b="1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Food microbiology</a:t>
            </a:r>
            <a:r>
              <a:rPr lang="en-US" sz="14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is a specialized branch of microbiology that deals with:</a:t>
            </a:r>
            <a:endParaRPr lang="en-US" dirty="0"/>
          </a:p>
        </p:txBody>
      </p:sp>
      <p:sp>
        <p:nvSpPr>
          <p:cNvPr id="51" name="Shape 49">
            <a:extLst>
              <a:ext uri="{FF2B5EF4-FFF2-40B4-BE49-F238E27FC236}">
                <a16:creationId xmlns:a16="http://schemas.microsoft.com/office/drawing/2014/main" id="{84FAE0A8-F601-3F71-2C21-0AAD8E7B215D}"/>
              </a:ext>
            </a:extLst>
          </p:cNvPr>
          <p:cNvSpPr/>
          <p:nvPr/>
        </p:nvSpPr>
        <p:spPr>
          <a:xfrm>
            <a:off x="3085876" y="2476501"/>
            <a:ext cx="5729118" cy="400050"/>
          </a:xfrm>
          <a:custGeom>
            <a:avLst/>
            <a:gdLst/>
            <a:ahLst/>
            <a:cxnLst/>
            <a:rect l="l" t="t" r="r" b="b"/>
            <a:pathLst>
              <a:path w="4095750" h="400050">
                <a:moveTo>
                  <a:pt x="38100" y="0"/>
                </a:moveTo>
                <a:lnTo>
                  <a:pt x="4019548" y="0"/>
                </a:lnTo>
                <a:cubicBezTo>
                  <a:pt x="4061633" y="0"/>
                  <a:pt x="4095750" y="34117"/>
                  <a:pt x="4095750" y="76202"/>
                </a:cubicBezTo>
                <a:lnTo>
                  <a:pt x="4095750" y="323848"/>
                </a:lnTo>
                <a:cubicBezTo>
                  <a:pt x="4095750" y="365933"/>
                  <a:pt x="4061633" y="400050"/>
                  <a:pt x="4019548" y="400050"/>
                </a:cubicBezTo>
                <a:lnTo>
                  <a:pt x="38100" y="400050"/>
                </a:lnTo>
                <a:cubicBezTo>
                  <a:pt x="17072" y="400050"/>
                  <a:pt x="0" y="382978"/>
                  <a:pt x="0" y="36195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C47A5B">
              <a:alpha val="10196"/>
            </a:srgbClr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52" name="Shape 50">
            <a:extLst>
              <a:ext uri="{FF2B5EF4-FFF2-40B4-BE49-F238E27FC236}">
                <a16:creationId xmlns:a16="http://schemas.microsoft.com/office/drawing/2014/main" id="{42E7F4C3-13CE-D5B2-9F56-8E42EBFB581F}"/>
              </a:ext>
            </a:extLst>
          </p:cNvPr>
          <p:cNvSpPr/>
          <p:nvPr/>
        </p:nvSpPr>
        <p:spPr>
          <a:xfrm>
            <a:off x="3085876" y="2476501"/>
            <a:ext cx="38100" cy="400050"/>
          </a:xfrm>
          <a:custGeom>
            <a:avLst/>
            <a:gdLst/>
            <a:ahLst/>
            <a:cxnLst/>
            <a:rect l="l" t="t" r="r" b="b"/>
            <a:pathLst>
              <a:path w="38100" h="400050">
                <a:moveTo>
                  <a:pt x="38100" y="0"/>
                </a:moveTo>
                <a:lnTo>
                  <a:pt x="38100" y="0"/>
                </a:lnTo>
                <a:lnTo>
                  <a:pt x="38100" y="400050"/>
                </a:lnTo>
                <a:lnTo>
                  <a:pt x="38100" y="400050"/>
                </a:lnTo>
                <a:cubicBezTo>
                  <a:pt x="17072" y="400050"/>
                  <a:pt x="0" y="382978"/>
                  <a:pt x="0" y="36195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C47A5B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53" name="Text 51">
            <a:extLst>
              <a:ext uri="{FF2B5EF4-FFF2-40B4-BE49-F238E27FC236}">
                <a16:creationId xmlns:a16="http://schemas.microsoft.com/office/drawing/2014/main" id="{B8519930-EDB7-EF2F-6EB9-E0BA18B20676}"/>
              </a:ext>
            </a:extLst>
          </p:cNvPr>
          <p:cNvSpPr/>
          <p:nvPr/>
        </p:nvSpPr>
        <p:spPr>
          <a:xfrm>
            <a:off x="3181126" y="2552701"/>
            <a:ext cx="5162998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400" b="1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Harmful microorganisms</a:t>
            </a:r>
            <a:r>
              <a:rPr lang="en-US" sz="14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that contaminate or spoil food</a:t>
            </a:r>
            <a:endParaRPr lang="en-US" dirty="0"/>
          </a:p>
        </p:txBody>
      </p:sp>
      <p:sp>
        <p:nvSpPr>
          <p:cNvPr id="54" name="Shape 52">
            <a:extLst>
              <a:ext uri="{FF2B5EF4-FFF2-40B4-BE49-F238E27FC236}">
                <a16:creationId xmlns:a16="http://schemas.microsoft.com/office/drawing/2014/main" id="{1B0A08FE-CC52-FF7A-6EA4-F87C6BA1F157}"/>
              </a:ext>
            </a:extLst>
          </p:cNvPr>
          <p:cNvSpPr/>
          <p:nvPr/>
        </p:nvSpPr>
        <p:spPr>
          <a:xfrm>
            <a:off x="3085876" y="2952751"/>
            <a:ext cx="5729118" cy="647700"/>
          </a:xfrm>
          <a:custGeom>
            <a:avLst/>
            <a:gdLst/>
            <a:ahLst/>
            <a:cxnLst/>
            <a:rect l="l" t="t" r="r" b="b"/>
            <a:pathLst>
              <a:path w="4095750" h="647700">
                <a:moveTo>
                  <a:pt x="38100" y="0"/>
                </a:moveTo>
                <a:lnTo>
                  <a:pt x="4019548" y="0"/>
                </a:lnTo>
                <a:cubicBezTo>
                  <a:pt x="4061633" y="0"/>
                  <a:pt x="4095750" y="34117"/>
                  <a:pt x="4095750" y="76202"/>
                </a:cubicBezTo>
                <a:lnTo>
                  <a:pt x="4095750" y="571498"/>
                </a:lnTo>
                <a:cubicBezTo>
                  <a:pt x="4095750" y="613583"/>
                  <a:pt x="4061633" y="647700"/>
                  <a:pt x="4019548" y="647700"/>
                </a:cubicBezTo>
                <a:lnTo>
                  <a:pt x="38100" y="647700"/>
                </a:lnTo>
                <a:cubicBezTo>
                  <a:pt x="17072" y="647700"/>
                  <a:pt x="0" y="630628"/>
                  <a:pt x="0" y="6096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5A6F68">
              <a:alpha val="10196"/>
            </a:srgbClr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55" name="Shape 53">
            <a:extLst>
              <a:ext uri="{FF2B5EF4-FFF2-40B4-BE49-F238E27FC236}">
                <a16:creationId xmlns:a16="http://schemas.microsoft.com/office/drawing/2014/main" id="{3BA2AD63-7E57-7CFB-03FC-D5F3529A5EC1}"/>
              </a:ext>
            </a:extLst>
          </p:cNvPr>
          <p:cNvSpPr/>
          <p:nvPr/>
        </p:nvSpPr>
        <p:spPr>
          <a:xfrm>
            <a:off x="3085876" y="2952751"/>
            <a:ext cx="38100" cy="647700"/>
          </a:xfrm>
          <a:custGeom>
            <a:avLst/>
            <a:gdLst/>
            <a:ahLst/>
            <a:cxnLst/>
            <a:rect l="l" t="t" r="r" b="b"/>
            <a:pathLst>
              <a:path w="38100" h="647700">
                <a:moveTo>
                  <a:pt x="38100" y="0"/>
                </a:moveTo>
                <a:lnTo>
                  <a:pt x="38100" y="0"/>
                </a:lnTo>
                <a:lnTo>
                  <a:pt x="38100" y="647700"/>
                </a:lnTo>
                <a:lnTo>
                  <a:pt x="38100" y="647700"/>
                </a:lnTo>
                <a:cubicBezTo>
                  <a:pt x="17072" y="647700"/>
                  <a:pt x="0" y="630628"/>
                  <a:pt x="0" y="6096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5A6F68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56" name="Text 54">
            <a:extLst>
              <a:ext uri="{FF2B5EF4-FFF2-40B4-BE49-F238E27FC236}">
                <a16:creationId xmlns:a16="http://schemas.microsoft.com/office/drawing/2014/main" id="{1D68C7E5-33FD-0981-37BA-1C66BA8508CA}"/>
              </a:ext>
            </a:extLst>
          </p:cNvPr>
          <p:cNvSpPr/>
          <p:nvPr/>
        </p:nvSpPr>
        <p:spPr>
          <a:xfrm>
            <a:off x="3181126" y="3028951"/>
            <a:ext cx="550545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400" b="1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Beneficial microorganisms</a:t>
            </a:r>
            <a:r>
              <a:rPr lang="en-US" sz="14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used for food processing and modification</a:t>
            </a:r>
            <a:endParaRPr lang="en-US" dirty="0"/>
          </a:p>
        </p:txBody>
      </p:sp>
      <p:sp>
        <p:nvSpPr>
          <p:cNvPr id="57" name="Shape 55">
            <a:extLst>
              <a:ext uri="{FF2B5EF4-FFF2-40B4-BE49-F238E27FC236}">
                <a16:creationId xmlns:a16="http://schemas.microsoft.com/office/drawing/2014/main" id="{B5EA7667-E817-C33A-24E3-6B4C162354E3}"/>
              </a:ext>
            </a:extLst>
          </p:cNvPr>
          <p:cNvSpPr/>
          <p:nvPr/>
        </p:nvSpPr>
        <p:spPr>
          <a:xfrm>
            <a:off x="3085876" y="3676651"/>
            <a:ext cx="5729118" cy="647700"/>
          </a:xfrm>
          <a:custGeom>
            <a:avLst/>
            <a:gdLst/>
            <a:ahLst/>
            <a:cxnLst/>
            <a:rect l="l" t="t" r="r" b="b"/>
            <a:pathLst>
              <a:path w="4095750" h="647700">
                <a:moveTo>
                  <a:pt x="38100" y="0"/>
                </a:moveTo>
                <a:lnTo>
                  <a:pt x="4019548" y="0"/>
                </a:lnTo>
                <a:cubicBezTo>
                  <a:pt x="4061633" y="0"/>
                  <a:pt x="4095750" y="34117"/>
                  <a:pt x="4095750" y="76202"/>
                </a:cubicBezTo>
                <a:lnTo>
                  <a:pt x="4095750" y="571498"/>
                </a:lnTo>
                <a:cubicBezTo>
                  <a:pt x="4095750" y="613583"/>
                  <a:pt x="4061633" y="647700"/>
                  <a:pt x="4019548" y="647700"/>
                </a:cubicBezTo>
                <a:lnTo>
                  <a:pt x="38100" y="647700"/>
                </a:lnTo>
                <a:cubicBezTo>
                  <a:pt x="17072" y="647700"/>
                  <a:pt x="0" y="630628"/>
                  <a:pt x="0" y="6096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B49A84">
              <a:alpha val="10196"/>
            </a:srgbClr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58" name="Shape 56">
            <a:extLst>
              <a:ext uri="{FF2B5EF4-FFF2-40B4-BE49-F238E27FC236}">
                <a16:creationId xmlns:a16="http://schemas.microsoft.com/office/drawing/2014/main" id="{D770DFF2-97D7-117A-8D87-4350E8A2F671}"/>
              </a:ext>
            </a:extLst>
          </p:cNvPr>
          <p:cNvSpPr/>
          <p:nvPr/>
        </p:nvSpPr>
        <p:spPr>
          <a:xfrm>
            <a:off x="3085876" y="3676651"/>
            <a:ext cx="38100" cy="647700"/>
          </a:xfrm>
          <a:custGeom>
            <a:avLst/>
            <a:gdLst/>
            <a:ahLst/>
            <a:cxnLst/>
            <a:rect l="l" t="t" r="r" b="b"/>
            <a:pathLst>
              <a:path w="38100" h="647700">
                <a:moveTo>
                  <a:pt x="38100" y="0"/>
                </a:moveTo>
                <a:lnTo>
                  <a:pt x="38100" y="0"/>
                </a:lnTo>
                <a:lnTo>
                  <a:pt x="38100" y="647700"/>
                </a:lnTo>
                <a:lnTo>
                  <a:pt x="38100" y="647700"/>
                </a:lnTo>
                <a:cubicBezTo>
                  <a:pt x="17072" y="647700"/>
                  <a:pt x="0" y="630628"/>
                  <a:pt x="0" y="6096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B49A84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59" name="Text 57">
            <a:extLst>
              <a:ext uri="{FF2B5EF4-FFF2-40B4-BE49-F238E27FC236}">
                <a16:creationId xmlns:a16="http://schemas.microsoft.com/office/drawing/2014/main" id="{9E898DC3-4B66-17AF-F318-456BB75B3BB7}"/>
              </a:ext>
            </a:extLst>
          </p:cNvPr>
          <p:cNvSpPr/>
          <p:nvPr/>
        </p:nvSpPr>
        <p:spPr>
          <a:xfrm>
            <a:off x="3181126" y="3752851"/>
            <a:ext cx="5633868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400" b="1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Detection and control methods</a:t>
            </a:r>
            <a:r>
              <a:rPr lang="en-US" sz="14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for ensuring food safety and quality</a:t>
            </a:r>
            <a:endParaRPr lang="en-US" dirty="0"/>
          </a:p>
        </p:txBody>
      </p:sp>
      <p:sp>
        <p:nvSpPr>
          <p:cNvPr id="33" name="Shape 31">
            <a:extLst>
              <a:ext uri="{FF2B5EF4-FFF2-40B4-BE49-F238E27FC236}">
                <a16:creationId xmlns:a16="http://schemas.microsoft.com/office/drawing/2014/main" id="{49F9AEB0-6421-E62E-0DB6-D80CB6009FAF}"/>
              </a:ext>
            </a:extLst>
          </p:cNvPr>
          <p:cNvSpPr/>
          <p:nvPr/>
        </p:nvSpPr>
        <p:spPr>
          <a:xfrm>
            <a:off x="1989941" y="4569757"/>
            <a:ext cx="8212118" cy="1993975"/>
          </a:xfrm>
          <a:custGeom>
            <a:avLst/>
            <a:gdLst/>
            <a:ahLst/>
            <a:cxnLst/>
            <a:rect l="l" t="t" r="r" b="b"/>
            <a:pathLst>
              <a:path w="6743700" h="1866900">
                <a:moveTo>
                  <a:pt x="76207" y="0"/>
                </a:moveTo>
                <a:lnTo>
                  <a:pt x="6667493" y="0"/>
                </a:lnTo>
                <a:cubicBezTo>
                  <a:pt x="6709581" y="0"/>
                  <a:pt x="6743700" y="34119"/>
                  <a:pt x="6743700" y="76207"/>
                </a:cubicBezTo>
                <a:lnTo>
                  <a:pt x="6743700" y="1790693"/>
                </a:lnTo>
                <a:cubicBezTo>
                  <a:pt x="6743700" y="1832781"/>
                  <a:pt x="6709581" y="1866900"/>
                  <a:pt x="6667493" y="1866900"/>
                </a:cubicBezTo>
                <a:lnTo>
                  <a:pt x="76207" y="1866900"/>
                </a:lnTo>
                <a:cubicBezTo>
                  <a:pt x="34119" y="1866900"/>
                  <a:pt x="0" y="1832781"/>
                  <a:pt x="0" y="1790693"/>
                </a:cubicBezTo>
                <a:lnTo>
                  <a:pt x="0" y="76207"/>
                </a:lnTo>
                <a:cubicBezTo>
                  <a:pt x="0" y="34147"/>
                  <a:pt x="34147" y="0"/>
                  <a:pt x="76207" y="0"/>
                </a:cubicBezTo>
                <a:close/>
              </a:path>
            </a:pathLst>
          </a:custGeom>
          <a:solidFill>
            <a:srgbClr val="5A6F68"/>
          </a:solidFill>
          <a:ln/>
          <a:effectLst>
            <a:outerShdw blurRad="57150" dist="3810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IQ"/>
          </a:p>
        </p:txBody>
      </p:sp>
      <p:sp>
        <p:nvSpPr>
          <p:cNvPr id="34" name="Text 32">
            <a:extLst>
              <a:ext uri="{FF2B5EF4-FFF2-40B4-BE49-F238E27FC236}">
                <a16:creationId xmlns:a16="http://schemas.microsoft.com/office/drawing/2014/main" id="{484F998D-3EE3-23F0-86C3-77F445F23AA8}"/>
              </a:ext>
            </a:extLst>
          </p:cNvPr>
          <p:cNvSpPr/>
          <p:nvPr/>
        </p:nvSpPr>
        <p:spPr>
          <a:xfrm>
            <a:off x="2833687" y="4684058"/>
            <a:ext cx="65246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F7F5F2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Key Roles of Microbes in Food Systems</a:t>
            </a:r>
            <a:endParaRPr lang="en-US" sz="2000" dirty="0"/>
          </a:p>
        </p:txBody>
      </p:sp>
      <p:sp>
        <p:nvSpPr>
          <p:cNvPr id="35" name="Shape 33">
            <a:extLst>
              <a:ext uri="{FF2B5EF4-FFF2-40B4-BE49-F238E27FC236}">
                <a16:creationId xmlns:a16="http://schemas.microsoft.com/office/drawing/2014/main" id="{D817AB25-F920-2B10-7FFA-62E9AC751025}"/>
              </a:ext>
            </a:extLst>
          </p:cNvPr>
          <p:cNvSpPr/>
          <p:nvPr/>
        </p:nvSpPr>
        <p:spPr>
          <a:xfrm>
            <a:off x="2161391" y="5103158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45333" y="17859"/>
                </a:moveTo>
                <a:cubicBezTo>
                  <a:pt x="59085" y="-5953"/>
                  <a:pt x="93464" y="-5953"/>
                  <a:pt x="107216" y="17859"/>
                </a:cubicBezTo>
                <a:lnTo>
                  <a:pt x="118318" y="37088"/>
                </a:lnTo>
                <a:lnTo>
                  <a:pt x="126563" y="32325"/>
                </a:lnTo>
                <a:cubicBezTo>
                  <a:pt x="129064" y="30867"/>
                  <a:pt x="132189" y="31075"/>
                  <a:pt x="134481" y="32831"/>
                </a:cubicBezTo>
                <a:cubicBezTo>
                  <a:pt x="136773" y="34588"/>
                  <a:pt x="137785" y="37564"/>
                  <a:pt x="137041" y="40362"/>
                </a:cubicBezTo>
                <a:lnTo>
                  <a:pt x="130046" y="66377"/>
                </a:lnTo>
                <a:cubicBezTo>
                  <a:pt x="129034" y="70187"/>
                  <a:pt x="125105" y="72450"/>
                  <a:pt x="121295" y="71438"/>
                </a:cubicBezTo>
                <a:lnTo>
                  <a:pt x="95280" y="64472"/>
                </a:lnTo>
                <a:cubicBezTo>
                  <a:pt x="92482" y="63728"/>
                  <a:pt x="90428" y="61377"/>
                  <a:pt x="90041" y="58519"/>
                </a:cubicBezTo>
                <a:cubicBezTo>
                  <a:pt x="89654" y="55662"/>
                  <a:pt x="91053" y="52834"/>
                  <a:pt x="93553" y="51405"/>
                </a:cubicBezTo>
                <a:lnTo>
                  <a:pt x="101798" y="46643"/>
                </a:lnTo>
                <a:lnTo>
                  <a:pt x="90696" y="27414"/>
                </a:lnTo>
                <a:cubicBezTo>
                  <a:pt x="84266" y="16312"/>
                  <a:pt x="68253" y="16312"/>
                  <a:pt x="61823" y="27414"/>
                </a:cubicBezTo>
                <a:lnTo>
                  <a:pt x="60246" y="30123"/>
                </a:lnTo>
                <a:cubicBezTo>
                  <a:pt x="57626" y="34677"/>
                  <a:pt x="51792" y="36225"/>
                  <a:pt x="47238" y="33605"/>
                </a:cubicBezTo>
                <a:cubicBezTo>
                  <a:pt x="42684" y="30986"/>
                  <a:pt x="41136" y="25152"/>
                  <a:pt x="43755" y="20568"/>
                </a:cubicBezTo>
                <a:lnTo>
                  <a:pt x="45333" y="17859"/>
                </a:lnTo>
                <a:close/>
                <a:moveTo>
                  <a:pt x="133856" y="83076"/>
                </a:moveTo>
                <a:cubicBezTo>
                  <a:pt x="138410" y="80456"/>
                  <a:pt x="144244" y="82004"/>
                  <a:pt x="146864" y="86558"/>
                </a:cubicBezTo>
                <a:lnTo>
                  <a:pt x="148441" y="89267"/>
                </a:lnTo>
                <a:cubicBezTo>
                  <a:pt x="162193" y="113080"/>
                  <a:pt x="145018" y="142845"/>
                  <a:pt x="117515" y="142845"/>
                </a:cubicBezTo>
                <a:lnTo>
                  <a:pt x="95310" y="142845"/>
                </a:lnTo>
                <a:lnTo>
                  <a:pt x="95310" y="152370"/>
                </a:lnTo>
                <a:cubicBezTo>
                  <a:pt x="95310" y="155258"/>
                  <a:pt x="93583" y="157877"/>
                  <a:pt x="90904" y="158978"/>
                </a:cubicBezTo>
                <a:cubicBezTo>
                  <a:pt x="88225" y="160080"/>
                  <a:pt x="85159" y="159484"/>
                  <a:pt x="83106" y="157430"/>
                </a:cubicBezTo>
                <a:lnTo>
                  <a:pt x="64056" y="138380"/>
                </a:lnTo>
                <a:cubicBezTo>
                  <a:pt x="61258" y="135582"/>
                  <a:pt x="61258" y="131058"/>
                  <a:pt x="64056" y="128290"/>
                </a:cubicBezTo>
                <a:lnTo>
                  <a:pt x="83106" y="109240"/>
                </a:lnTo>
                <a:cubicBezTo>
                  <a:pt x="85159" y="107186"/>
                  <a:pt x="88225" y="106591"/>
                  <a:pt x="90904" y="107692"/>
                </a:cubicBezTo>
                <a:cubicBezTo>
                  <a:pt x="93583" y="108793"/>
                  <a:pt x="95310" y="111413"/>
                  <a:pt x="95310" y="114300"/>
                </a:cubicBezTo>
                <a:lnTo>
                  <a:pt x="95310" y="123825"/>
                </a:lnTo>
                <a:lnTo>
                  <a:pt x="117515" y="123825"/>
                </a:lnTo>
                <a:cubicBezTo>
                  <a:pt x="130344" y="123825"/>
                  <a:pt x="138380" y="109924"/>
                  <a:pt x="131951" y="98822"/>
                </a:cubicBezTo>
                <a:lnTo>
                  <a:pt x="130373" y="96113"/>
                </a:lnTo>
                <a:cubicBezTo>
                  <a:pt x="127754" y="91559"/>
                  <a:pt x="129302" y="85725"/>
                  <a:pt x="133856" y="83106"/>
                </a:cubicBezTo>
                <a:close/>
                <a:moveTo>
                  <a:pt x="15180" y="70068"/>
                </a:moveTo>
                <a:lnTo>
                  <a:pt x="6935" y="65306"/>
                </a:lnTo>
                <a:cubicBezTo>
                  <a:pt x="4435" y="63847"/>
                  <a:pt x="3036" y="61049"/>
                  <a:pt x="3423" y="58192"/>
                </a:cubicBezTo>
                <a:cubicBezTo>
                  <a:pt x="3810" y="55334"/>
                  <a:pt x="5864" y="52983"/>
                  <a:pt x="8662" y="52239"/>
                </a:cubicBezTo>
                <a:lnTo>
                  <a:pt x="34677" y="45244"/>
                </a:lnTo>
                <a:cubicBezTo>
                  <a:pt x="38487" y="44232"/>
                  <a:pt x="42416" y="46494"/>
                  <a:pt x="43428" y="50304"/>
                </a:cubicBezTo>
                <a:lnTo>
                  <a:pt x="50393" y="76319"/>
                </a:lnTo>
                <a:cubicBezTo>
                  <a:pt x="51137" y="79117"/>
                  <a:pt x="50125" y="82064"/>
                  <a:pt x="47833" y="83850"/>
                </a:cubicBezTo>
                <a:cubicBezTo>
                  <a:pt x="45541" y="85636"/>
                  <a:pt x="42416" y="85814"/>
                  <a:pt x="39916" y="84356"/>
                </a:cubicBezTo>
                <a:lnTo>
                  <a:pt x="31671" y="79593"/>
                </a:lnTo>
                <a:lnTo>
                  <a:pt x="20568" y="98822"/>
                </a:lnTo>
                <a:cubicBezTo>
                  <a:pt x="14139" y="109924"/>
                  <a:pt x="22175" y="123825"/>
                  <a:pt x="35004" y="123825"/>
                </a:cubicBezTo>
                <a:lnTo>
                  <a:pt x="38160" y="123825"/>
                </a:lnTo>
                <a:cubicBezTo>
                  <a:pt x="43428" y="123825"/>
                  <a:pt x="47685" y="128081"/>
                  <a:pt x="47685" y="133350"/>
                </a:cubicBezTo>
                <a:cubicBezTo>
                  <a:pt x="47685" y="138619"/>
                  <a:pt x="43428" y="142875"/>
                  <a:pt x="38160" y="142875"/>
                </a:cubicBezTo>
                <a:lnTo>
                  <a:pt x="35004" y="142875"/>
                </a:lnTo>
                <a:cubicBezTo>
                  <a:pt x="7531" y="142875"/>
                  <a:pt x="-9644" y="113109"/>
                  <a:pt x="4108" y="89297"/>
                </a:cubicBezTo>
                <a:lnTo>
                  <a:pt x="15180" y="70068"/>
                </a:lnTo>
                <a:close/>
              </a:path>
            </a:pathLst>
          </a:custGeom>
          <a:solidFill>
            <a:srgbClr val="C47A5B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36" name="Text 34">
            <a:extLst>
              <a:ext uri="{FF2B5EF4-FFF2-40B4-BE49-F238E27FC236}">
                <a16:creationId xmlns:a16="http://schemas.microsoft.com/office/drawing/2014/main" id="{BDBBE0BC-0EDF-430C-C3ED-4EB3BB0C796C}"/>
              </a:ext>
            </a:extLst>
          </p:cNvPr>
          <p:cNvSpPr/>
          <p:nvPr/>
        </p:nvSpPr>
        <p:spPr>
          <a:xfrm>
            <a:off x="2409041" y="4947395"/>
            <a:ext cx="374479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rgbClr val="F7F5F2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Nutrient Cycling:</a:t>
            </a:r>
            <a:r>
              <a:rPr lang="en-US" sz="1400" dirty="0">
                <a:solidFill>
                  <a:srgbClr val="F7F5F2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Breaking down organic matter</a:t>
            </a:r>
            <a:endParaRPr lang="en-US" dirty="0"/>
          </a:p>
        </p:txBody>
      </p:sp>
      <p:sp>
        <p:nvSpPr>
          <p:cNvPr id="37" name="Shape 35">
            <a:extLst>
              <a:ext uri="{FF2B5EF4-FFF2-40B4-BE49-F238E27FC236}">
                <a16:creationId xmlns:a16="http://schemas.microsoft.com/office/drawing/2014/main" id="{37A7D231-A194-8846-9DB2-869942B947FE}"/>
              </a:ext>
            </a:extLst>
          </p:cNvPr>
          <p:cNvSpPr/>
          <p:nvPr/>
        </p:nvSpPr>
        <p:spPr>
          <a:xfrm>
            <a:off x="6298612" y="5103158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40285" y="1994"/>
                </a:moveTo>
                <a:cubicBezTo>
                  <a:pt x="142190" y="179"/>
                  <a:pt x="144959" y="-476"/>
                  <a:pt x="147518" y="357"/>
                </a:cubicBezTo>
                <a:cubicBezTo>
                  <a:pt x="150435" y="1339"/>
                  <a:pt x="152400" y="4078"/>
                  <a:pt x="152400" y="7144"/>
                </a:cubicBezTo>
                <a:lnTo>
                  <a:pt x="152400" y="62776"/>
                </a:lnTo>
                <a:cubicBezTo>
                  <a:pt x="152400" y="101828"/>
                  <a:pt x="120223" y="133350"/>
                  <a:pt x="81320" y="133350"/>
                </a:cubicBezTo>
                <a:cubicBezTo>
                  <a:pt x="58400" y="133350"/>
                  <a:pt x="38636" y="118616"/>
                  <a:pt x="31462" y="98018"/>
                </a:cubicBezTo>
                <a:cubicBezTo>
                  <a:pt x="20925" y="107186"/>
                  <a:pt x="14287" y="120670"/>
                  <a:pt x="14287" y="135731"/>
                </a:cubicBezTo>
                <a:cubicBezTo>
                  <a:pt x="14287" y="139690"/>
                  <a:pt x="11103" y="142875"/>
                  <a:pt x="7144" y="142875"/>
                </a:cubicBezTo>
                <a:cubicBezTo>
                  <a:pt x="3185" y="142875"/>
                  <a:pt x="0" y="139690"/>
                  <a:pt x="0" y="135731"/>
                </a:cubicBezTo>
                <a:cubicBezTo>
                  <a:pt x="0" y="113437"/>
                  <a:pt x="11370" y="93791"/>
                  <a:pt x="28605" y="82242"/>
                </a:cubicBezTo>
                <a:cubicBezTo>
                  <a:pt x="39112" y="75218"/>
                  <a:pt x="51643" y="71438"/>
                  <a:pt x="64294" y="71438"/>
                </a:cubicBezTo>
                <a:lnTo>
                  <a:pt x="88106" y="71438"/>
                </a:lnTo>
                <a:cubicBezTo>
                  <a:pt x="92065" y="71438"/>
                  <a:pt x="95250" y="68253"/>
                  <a:pt x="95250" y="64294"/>
                </a:cubicBezTo>
                <a:cubicBezTo>
                  <a:pt x="95250" y="60335"/>
                  <a:pt x="92065" y="57150"/>
                  <a:pt x="88106" y="57150"/>
                </a:cubicBezTo>
                <a:lnTo>
                  <a:pt x="64294" y="57150"/>
                </a:lnTo>
                <a:cubicBezTo>
                  <a:pt x="52477" y="57150"/>
                  <a:pt x="41285" y="59769"/>
                  <a:pt x="31254" y="64443"/>
                </a:cubicBezTo>
                <a:cubicBezTo>
                  <a:pt x="38189" y="43607"/>
                  <a:pt x="57805" y="28575"/>
                  <a:pt x="80962" y="28575"/>
                </a:cubicBezTo>
                <a:cubicBezTo>
                  <a:pt x="100727" y="28575"/>
                  <a:pt x="115431" y="21997"/>
                  <a:pt x="125224" y="15478"/>
                </a:cubicBezTo>
                <a:cubicBezTo>
                  <a:pt x="130939" y="11668"/>
                  <a:pt x="135791" y="7114"/>
                  <a:pt x="140315" y="1994"/>
                </a:cubicBezTo>
                <a:close/>
              </a:path>
            </a:pathLst>
          </a:custGeom>
          <a:solidFill>
            <a:srgbClr val="C47A5B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38" name="Text 36">
            <a:extLst>
              <a:ext uri="{FF2B5EF4-FFF2-40B4-BE49-F238E27FC236}">
                <a16:creationId xmlns:a16="http://schemas.microsoft.com/office/drawing/2014/main" id="{E1690570-BB60-596F-4820-BDBCD99120BF}"/>
              </a:ext>
            </a:extLst>
          </p:cNvPr>
          <p:cNvSpPr/>
          <p:nvPr/>
        </p:nvSpPr>
        <p:spPr>
          <a:xfrm>
            <a:off x="6546261" y="5065058"/>
            <a:ext cx="35110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rgbClr val="F7F5F2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Biodegradation:</a:t>
            </a:r>
            <a:r>
              <a:rPr lang="en-US" sz="1400" dirty="0">
                <a:solidFill>
                  <a:srgbClr val="F7F5F2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Decomposing food waste</a:t>
            </a:r>
            <a:endParaRPr lang="en-US" dirty="0"/>
          </a:p>
        </p:txBody>
      </p:sp>
      <p:sp>
        <p:nvSpPr>
          <p:cNvPr id="39" name="Shape 37">
            <a:extLst>
              <a:ext uri="{FF2B5EF4-FFF2-40B4-BE49-F238E27FC236}">
                <a16:creationId xmlns:a16="http://schemas.microsoft.com/office/drawing/2014/main" id="{AA0D2C7F-2B4C-087F-1575-C8755A234E9A}"/>
              </a:ext>
            </a:extLst>
          </p:cNvPr>
          <p:cNvSpPr/>
          <p:nvPr/>
        </p:nvSpPr>
        <p:spPr>
          <a:xfrm>
            <a:off x="2177695" y="5569324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0"/>
                </a:moveTo>
                <a:cubicBezTo>
                  <a:pt x="80576" y="0"/>
                  <a:pt x="84594" y="2411"/>
                  <a:pt x="86678" y="6251"/>
                </a:cubicBezTo>
                <a:lnTo>
                  <a:pt x="150971" y="125313"/>
                </a:lnTo>
                <a:cubicBezTo>
                  <a:pt x="152966" y="129004"/>
                  <a:pt x="152876" y="133469"/>
                  <a:pt x="150733" y="137071"/>
                </a:cubicBezTo>
                <a:cubicBezTo>
                  <a:pt x="148590" y="140672"/>
                  <a:pt x="144691" y="142875"/>
                  <a:pt x="140494" y="142875"/>
                </a:cubicBezTo>
                <a:lnTo>
                  <a:pt x="11906" y="142875"/>
                </a:lnTo>
                <a:cubicBezTo>
                  <a:pt x="7709" y="142875"/>
                  <a:pt x="3840" y="140672"/>
                  <a:pt x="1667" y="137071"/>
                </a:cubicBezTo>
                <a:cubicBezTo>
                  <a:pt x="-506" y="133469"/>
                  <a:pt x="-566" y="129004"/>
                  <a:pt x="1429" y="125313"/>
                </a:cubicBezTo>
                <a:lnTo>
                  <a:pt x="65723" y="6251"/>
                </a:lnTo>
                <a:cubicBezTo>
                  <a:pt x="67806" y="2411"/>
                  <a:pt x="71824" y="0"/>
                  <a:pt x="76200" y="0"/>
                </a:cubicBezTo>
                <a:close/>
                <a:moveTo>
                  <a:pt x="76200" y="50006"/>
                </a:moveTo>
                <a:cubicBezTo>
                  <a:pt x="72241" y="50006"/>
                  <a:pt x="69056" y="53191"/>
                  <a:pt x="69056" y="57150"/>
                </a:cubicBezTo>
                <a:lnTo>
                  <a:pt x="69056" y="90488"/>
                </a:lnTo>
                <a:cubicBezTo>
                  <a:pt x="69056" y="94446"/>
                  <a:pt x="72241" y="97631"/>
                  <a:pt x="76200" y="97631"/>
                </a:cubicBezTo>
                <a:cubicBezTo>
                  <a:pt x="80159" y="97631"/>
                  <a:pt x="83344" y="94446"/>
                  <a:pt x="83344" y="90488"/>
                </a:cubicBezTo>
                <a:lnTo>
                  <a:pt x="83344" y="57150"/>
                </a:lnTo>
                <a:cubicBezTo>
                  <a:pt x="83344" y="53191"/>
                  <a:pt x="80159" y="50006"/>
                  <a:pt x="76200" y="50006"/>
                </a:cubicBezTo>
                <a:close/>
                <a:moveTo>
                  <a:pt x="84147" y="114300"/>
                </a:moveTo>
                <a:cubicBezTo>
                  <a:pt x="84328" y="111350"/>
                  <a:pt x="82857" y="108543"/>
                  <a:pt x="80328" y="107014"/>
                </a:cubicBezTo>
                <a:cubicBezTo>
                  <a:pt x="77799" y="105484"/>
                  <a:pt x="74630" y="105484"/>
                  <a:pt x="72102" y="107014"/>
                </a:cubicBezTo>
                <a:cubicBezTo>
                  <a:pt x="69573" y="108543"/>
                  <a:pt x="68102" y="111350"/>
                  <a:pt x="68282" y="114300"/>
                </a:cubicBezTo>
                <a:cubicBezTo>
                  <a:pt x="68102" y="117250"/>
                  <a:pt x="69573" y="120057"/>
                  <a:pt x="72102" y="121586"/>
                </a:cubicBezTo>
                <a:cubicBezTo>
                  <a:pt x="74630" y="123116"/>
                  <a:pt x="77799" y="123116"/>
                  <a:pt x="80328" y="121586"/>
                </a:cubicBezTo>
                <a:cubicBezTo>
                  <a:pt x="82857" y="120057"/>
                  <a:pt x="84328" y="117250"/>
                  <a:pt x="84147" y="114300"/>
                </a:cubicBezTo>
                <a:close/>
              </a:path>
            </a:pathLst>
          </a:custGeom>
          <a:solidFill>
            <a:srgbClr val="C47A5B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40" name="Text 38">
            <a:extLst>
              <a:ext uri="{FF2B5EF4-FFF2-40B4-BE49-F238E27FC236}">
                <a16:creationId xmlns:a16="http://schemas.microsoft.com/office/drawing/2014/main" id="{36B2B004-57E3-BC9A-772A-310C9591001D}"/>
              </a:ext>
            </a:extLst>
          </p:cNvPr>
          <p:cNvSpPr/>
          <p:nvPr/>
        </p:nvSpPr>
        <p:spPr>
          <a:xfrm>
            <a:off x="2432965" y="5531224"/>
            <a:ext cx="2933253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rgbClr val="F7F5F2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Food Spoilage:</a:t>
            </a:r>
            <a:r>
              <a:rPr lang="en-US" sz="1400" dirty="0">
                <a:solidFill>
                  <a:srgbClr val="F7F5F2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Causing deterioration</a:t>
            </a:r>
            <a:endParaRPr lang="en-US" dirty="0"/>
          </a:p>
        </p:txBody>
      </p:sp>
      <p:sp>
        <p:nvSpPr>
          <p:cNvPr id="41" name="Shape 39">
            <a:extLst>
              <a:ext uri="{FF2B5EF4-FFF2-40B4-BE49-F238E27FC236}">
                <a16:creationId xmlns:a16="http://schemas.microsoft.com/office/drawing/2014/main" id="{7B49E3C3-CE79-4C29-E799-05438EB5DBCF}"/>
              </a:ext>
            </a:extLst>
          </p:cNvPr>
          <p:cNvSpPr/>
          <p:nvPr/>
        </p:nvSpPr>
        <p:spPr>
          <a:xfrm>
            <a:off x="6295689" y="5541307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5426" y="863"/>
                </a:moveTo>
                <a:cubicBezTo>
                  <a:pt x="74176" y="298"/>
                  <a:pt x="72836" y="0"/>
                  <a:pt x="71438" y="0"/>
                </a:cubicBezTo>
                <a:cubicBezTo>
                  <a:pt x="70039" y="0"/>
                  <a:pt x="68699" y="298"/>
                  <a:pt x="67449" y="863"/>
                </a:cubicBezTo>
                <a:lnTo>
                  <a:pt x="11400" y="24646"/>
                </a:lnTo>
                <a:cubicBezTo>
                  <a:pt x="4852" y="27414"/>
                  <a:pt x="-30" y="33873"/>
                  <a:pt x="0" y="41672"/>
                </a:cubicBezTo>
                <a:cubicBezTo>
                  <a:pt x="149" y="71199"/>
                  <a:pt x="12293" y="125224"/>
                  <a:pt x="63579" y="149781"/>
                </a:cubicBezTo>
                <a:cubicBezTo>
                  <a:pt x="68550" y="152162"/>
                  <a:pt x="74325" y="152162"/>
                  <a:pt x="79296" y="149781"/>
                </a:cubicBezTo>
                <a:cubicBezTo>
                  <a:pt x="130612" y="125224"/>
                  <a:pt x="142756" y="71199"/>
                  <a:pt x="142875" y="41672"/>
                </a:cubicBezTo>
                <a:cubicBezTo>
                  <a:pt x="142905" y="33873"/>
                  <a:pt x="138023" y="27414"/>
                  <a:pt x="131475" y="24646"/>
                </a:cubicBezTo>
                <a:lnTo>
                  <a:pt x="75426" y="863"/>
                </a:lnTo>
                <a:close/>
                <a:moveTo>
                  <a:pt x="71438" y="38100"/>
                </a:moveTo>
                <a:cubicBezTo>
                  <a:pt x="75396" y="38100"/>
                  <a:pt x="78581" y="41285"/>
                  <a:pt x="78581" y="45244"/>
                </a:cubicBezTo>
                <a:cubicBezTo>
                  <a:pt x="78581" y="52060"/>
                  <a:pt x="86826" y="55483"/>
                  <a:pt x="91648" y="50661"/>
                </a:cubicBezTo>
                <a:cubicBezTo>
                  <a:pt x="94446" y="47863"/>
                  <a:pt x="98971" y="47863"/>
                  <a:pt x="101739" y="50661"/>
                </a:cubicBezTo>
                <a:cubicBezTo>
                  <a:pt x="104507" y="53459"/>
                  <a:pt x="104537" y="57983"/>
                  <a:pt x="101739" y="60752"/>
                </a:cubicBezTo>
                <a:cubicBezTo>
                  <a:pt x="96917" y="65574"/>
                  <a:pt x="100340" y="73819"/>
                  <a:pt x="107156" y="73819"/>
                </a:cubicBezTo>
                <a:cubicBezTo>
                  <a:pt x="111115" y="73819"/>
                  <a:pt x="114300" y="77004"/>
                  <a:pt x="114300" y="80962"/>
                </a:cubicBezTo>
                <a:cubicBezTo>
                  <a:pt x="114300" y="84921"/>
                  <a:pt x="111115" y="88106"/>
                  <a:pt x="107156" y="88106"/>
                </a:cubicBezTo>
                <a:cubicBezTo>
                  <a:pt x="100340" y="88106"/>
                  <a:pt x="96917" y="96351"/>
                  <a:pt x="101739" y="101173"/>
                </a:cubicBezTo>
                <a:cubicBezTo>
                  <a:pt x="104537" y="103971"/>
                  <a:pt x="104537" y="108496"/>
                  <a:pt x="101739" y="111264"/>
                </a:cubicBezTo>
                <a:cubicBezTo>
                  <a:pt x="98941" y="114032"/>
                  <a:pt x="94417" y="114062"/>
                  <a:pt x="91648" y="111264"/>
                </a:cubicBezTo>
                <a:cubicBezTo>
                  <a:pt x="86826" y="106442"/>
                  <a:pt x="78581" y="109865"/>
                  <a:pt x="78581" y="116681"/>
                </a:cubicBezTo>
                <a:cubicBezTo>
                  <a:pt x="78581" y="120640"/>
                  <a:pt x="75396" y="123825"/>
                  <a:pt x="71438" y="123825"/>
                </a:cubicBezTo>
                <a:cubicBezTo>
                  <a:pt x="67479" y="123825"/>
                  <a:pt x="64294" y="120640"/>
                  <a:pt x="64294" y="116681"/>
                </a:cubicBezTo>
                <a:cubicBezTo>
                  <a:pt x="64294" y="109865"/>
                  <a:pt x="56049" y="106442"/>
                  <a:pt x="51227" y="111264"/>
                </a:cubicBezTo>
                <a:cubicBezTo>
                  <a:pt x="48429" y="114062"/>
                  <a:pt x="43904" y="114062"/>
                  <a:pt x="41136" y="111264"/>
                </a:cubicBezTo>
                <a:cubicBezTo>
                  <a:pt x="38368" y="108466"/>
                  <a:pt x="38338" y="103942"/>
                  <a:pt x="41136" y="101173"/>
                </a:cubicBezTo>
                <a:cubicBezTo>
                  <a:pt x="45958" y="96351"/>
                  <a:pt x="42535" y="88106"/>
                  <a:pt x="35719" y="88106"/>
                </a:cubicBezTo>
                <a:cubicBezTo>
                  <a:pt x="31760" y="88106"/>
                  <a:pt x="28575" y="84921"/>
                  <a:pt x="28575" y="80962"/>
                </a:cubicBezTo>
                <a:cubicBezTo>
                  <a:pt x="28575" y="77004"/>
                  <a:pt x="31760" y="73819"/>
                  <a:pt x="35719" y="73819"/>
                </a:cubicBezTo>
                <a:cubicBezTo>
                  <a:pt x="42535" y="73819"/>
                  <a:pt x="45958" y="65574"/>
                  <a:pt x="41136" y="60752"/>
                </a:cubicBezTo>
                <a:cubicBezTo>
                  <a:pt x="38338" y="57954"/>
                  <a:pt x="38338" y="53429"/>
                  <a:pt x="41136" y="50661"/>
                </a:cubicBezTo>
                <a:cubicBezTo>
                  <a:pt x="43934" y="47893"/>
                  <a:pt x="48458" y="47863"/>
                  <a:pt x="51227" y="50661"/>
                </a:cubicBezTo>
                <a:cubicBezTo>
                  <a:pt x="56049" y="55483"/>
                  <a:pt x="64294" y="52060"/>
                  <a:pt x="64294" y="45244"/>
                </a:cubicBezTo>
                <a:cubicBezTo>
                  <a:pt x="64294" y="41285"/>
                  <a:pt x="67479" y="38100"/>
                  <a:pt x="71438" y="38100"/>
                </a:cubicBezTo>
                <a:close/>
                <a:moveTo>
                  <a:pt x="61912" y="78581"/>
                </a:moveTo>
                <a:cubicBezTo>
                  <a:pt x="65855" y="78581"/>
                  <a:pt x="69056" y="75380"/>
                  <a:pt x="69056" y="71438"/>
                </a:cubicBezTo>
                <a:cubicBezTo>
                  <a:pt x="69056" y="67495"/>
                  <a:pt x="65855" y="64294"/>
                  <a:pt x="61912" y="64294"/>
                </a:cubicBezTo>
                <a:cubicBezTo>
                  <a:pt x="57970" y="64294"/>
                  <a:pt x="54769" y="67495"/>
                  <a:pt x="54769" y="71438"/>
                </a:cubicBezTo>
                <a:cubicBezTo>
                  <a:pt x="54769" y="75380"/>
                  <a:pt x="57970" y="78581"/>
                  <a:pt x="61912" y="78581"/>
                </a:cubicBezTo>
                <a:close/>
                <a:moveTo>
                  <a:pt x="88106" y="90488"/>
                </a:moveTo>
                <a:cubicBezTo>
                  <a:pt x="88106" y="86545"/>
                  <a:pt x="84905" y="83344"/>
                  <a:pt x="80962" y="83344"/>
                </a:cubicBezTo>
                <a:cubicBezTo>
                  <a:pt x="77020" y="83344"/>
                  <a:pt x="73819" y="86545"/>
                  <a:pt x="73819" y="90488"/>
                </a:cubicBezTo>
                <a:cubicBezTo>
                  <a:pt x="73819" y="94430"/>
                  <a:pt x="77020" y="97631"/>
                  <a:pt x="80962" y="97631"/>
                </a:cubicBezTo>
                <a:cubicBezTo>
                  <a:pt x="84905" y="97631"/>
                  <a:pt x="88106" y="94430"/>
                  <a:pt x="88106" y="90488"/>
                </a:cubicBezTo>
                <a:close/>
              </a:path>
            </a:pathLst>
          </a:custGeom>
          <a:solidFill>
            <a:srgbClr val="C47A5B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42" name="Text 40">
            <a:extLst>
              <a:ext uri="{FF2B5EF4-FFF2-40B4-BE49-F238E27FC236}">
                <a16:creationId xmlns:a16="http://schemas.microsoft.com/office/drawing/2014/main" id="{4AE5412E-D1EB-A187-87B8-A0C2E94B6F46}"/>
              </a:ext>
            </a:extLst>
          </p:cNvPr>
          <p:cNvSpPr/>
          <p:nvPr/>
        </p:nvSpPr>
        <p:spPr>
          <a:xfrm>
            <a:off x="6543338" y="5503207"/>
            <a:ext cx="3586331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rgbClr val="F7F5F2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Disease Control:</a:t>
            </a:r>
            <a:r>
              <a:rPr lang="en-US" sz="1400" dirty="0">
                <a:solidFill>
                  <a:srgbClr val="F7F5F2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Pathogen management</a:t>
            </a:r>
            <a:endParaRPr lang="en-US" dirty="0"/>
          </a:p>
        </p:txBody>
      </p:sp>
      <p:sp>
        <p:nvSpPr>
          <p:cNvPr id="43" name="Shape 41">
            <a:extLst>
              <a:ext uri="{FF2B5EF4-FFF2-40B4-BE49-F238E27FC236}">
                <a16:creationId xmlns:a16="http://schemas.microsoft.com/office/drawing/2014/main" id="{CD409EB7-B6BC-3A08-E888-0C5EDE16E199}"/>
              </a:ext>
            </a:extLst>
          </p:cNvPr>
          <p:cNvSpPr/>
          <p:nvPr/>
        </p:nvSpPr>
        <p:spPr>
          <a:xfrm>
            <a:off x="2182024" y="6077846"/>
            <a:ext cx="133350" cy="152400"/>
          </a:xfrm>
          <a:custGeom>
            <a:avLst/>
            <a:gdLst/>
            <a:ahLst/>
            <a:cxnLst/>
            <a:rect l="l" t="t" r="r" b="b"/>
            <a:pathLst>
              <a:path w="133350" h="152400">
                <a:moveTo>
                  <a:pt x="85725" y="0"/>
                </a:moveTo>
                <a:lnTo>
                  <a:pt x="38100" y="0"/>
                </a:lnTo>
                <a:cubicBezTo>
                  <a:pt x="32831" y="0"/>
                  <a:pt x="28575" y="4256"/>
                  <a:pt x="28575" y="9525"/>
                </a:cubicBezTo>
                <a:cubicBezTo>
                  <a:pt x="28575" y="14794"/>
                  <a:pt x="32831" y="19050"/>
                  <a:pt x="38100" y="19050"/>
                </a:cubicBezTo>
                <a:lnTo>
                  <a:pt x="38100" y="64145"/>
                </a:lnTo>
                <a:lnTo>
                  <a:pt x="2232" y="126891"/>
                </a:lnTo>
                <a:cubicBezTo>
                  <a:pt x="774" y="129480"/>
                  <a:pt x="0" y="132368"/>
                  <a:pt x="0" y="135344"/>
                </a:cubicBezTo>
                <a:cubicBezTo>
                  <a:pt x="0" y="144780"/>
                  <a:pt x="7620" y="152400"/>
                  <a:pt x="17056" y="152400"/>
                </a:cubicBezTo>
                <a:lnTo>
                  <a:pt x="116294" y="152400"/>
                </a:lnTo>
                <a:cubicBezTo>
                  <a:pt x="125700" y="152400"/>
                  <a:pt x="133350" y="144780"/>
                  <a:pt x="133350" y="135344"/>
                </a:cubicBezTo>
                <a:cubicBezTo>
                  <a:pt x="133350" y="132368"/>
                  <a:pt x="132576" y="129451"/>
                  <a:pt x="131118" y="126891"/>
                </a:cubicBezTo>
                <a:lnTo>
                  <a:pt x="95250" y="64145"/>
                </a:lnTo>
                <a:lnTo>
                  <a:pt x="95250" y="19050"/>
                </a:lnTo>
                <a:cubicBezTo>
                  <a:pt x="100519" y="19050"/>
                  <a:pt x="104775" y="14794"/>
                  <a:pt x="104775" y="9525"/>
                </a:cubicBezTo>
                <a:cubicBezTo>
                  <a:pt x="104775" y="4256"/>
                  <a:pt x="100519" y="0"/>
                  <a:pt x="95250" y="0"/>
                </a:cubicBezTo>
                <a:lnTo>
                  <a:pt x="85725" y="0"/>
                </a:lnTo>
                <a:close/>
                <a:moveTo>
                  <a:pt x="57150" y="64145"/>
                </a:moveTo>
                <a:lnTo>
                  <a:pt x="57150" y="19050"/>
                </a:lnTo>
                <a:lnTo>
                  <a:pt x="76200" y="19050"/>
                </a:lnTo>
                <a:lnTo>
                  <a:pt x="76200" y="64145"/>
                </a:lnTo>
                <a:cubicBezTo>
                  <a:pt x="76200" y="67449"/>
                  <a:pt x="77063" y="70723"/>
                  <a:pt x="78700" y="73610"/>
                </a:cubicBezTo>
                <a:lnTo>
                  <a:pt x="91083" y="95250"/>
                </a:lnTo>
                <a:lnTo>
                  <a:pt x="42267" y="95250"/>
                </a:lnTo>
                <a:lnTo>
                  <a:pt x="54650" y="73610"/>
                </a:lnTo>
                <a:cubicBezTo>
                  <a:pt x="56287" y="70723"/>
                  <a:pt x="57150" y="67479"/>
                  <a:pt x="57150" y="64145"/>
                </a:cubicBezTo>
                <a:close/>
              </a:path>
            </a:pathLst>
          </a:custGeom>
          <a:solidFill>
            <a:srgbClr val="C47A5B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44" name="Text 42">
            <a:extLst>
              <a:ext uri="{FF2B5EF4-FFF2-40B4-BE49-F238E27FC236}">
                <a16:creationId xmlns:a16="http://schemas.microsoft.com/office/drawing/2014/main" id="{8E3209E5-AF41-14B2-988B-991D835D3E28}"/>
              </a:ext>
            </a:extLst>
          </p:cNvPr>
          <p:cNvSpPr/>
          <p:nvPr/>
        </p:nvSpPr>
        <p:spPr>
          <a:xfrm>
            <a:off x="2417796" y="5980803"/>
            <a:ext cx="3491531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rgbClr val="F7F5F2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Biotechnology:</a:t>
            </a:r>
            <a:r>
              <a:rPr lang="en-US" sz="1400" dirty="0">
                <a:solidFill>
                  <a:srgbClr val="F7F5F2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Fermentation &amp; production</a:t>
            </a:r>
            <a:endParaRPr lang="en-US" dirty="0"/>
          </a:p>
        </p:txBody>
      </p:sp>
      <p:sp>
        <p:nvSpPr>
          <p:cNvPr id="45" name="Shape 43">
            <a:extLst>
              <a:ext uri="{FF2B5EF4-FFF2-40B4-BE49-F238E27FC236}">
                <a16:creationId xmlns:a16="http://schemas.microsoft.com/office/drawing/2014/main" id="{242322E6-575F-6D84-0DCC-D323B7478B4D}"/>
              </a:ext>
            </a:extLst>
          </p:cNvPr>
          <p:cNvSpPr/>
          <p:nvPr/>
        </p:nvSpPr>
        <p:spPr>
          <a:xfrm>
            <a:off x="6337182" y="5998507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9525" y="9525"/>
                </a:moveTo>
                <a:cubicBezTo>
                  <a:pt x="4256" y="9525"/>
                  <a:pt x="0" y="13781"/>
                  <a:pt x="0" y="19050"/>
                </a:cubicBezTo>
                <a:lnTo>
                  <a:pt x="0" y="128588"/>
                </a:lnTo>
                <a:cubicBezTo>
                  <a:pt x="0" y="136475"/>
                  <a:pt x="6400" y="142875"/>
                  <a:pt x="14288" y="142875"/>
                </a:cubicBezTo>
                <a:lnTo>
                  <a:pt x="138113" y="142875"/>
                </a:lnTo>
                <a:cubicBezTo>
                  <a:pt x="146000" y="142875"/>
                  <a:pt x="152400" y="136475"/>
                  <a:pt x="152400" y="128588"/>
                </a:cubicBezTo>
                <a:lnTo>
                  <a:pt x="152400" y="45303"/>
                </a:lnTo>
                <a:cubicBezTo>
                  <a:pt x="152400" y="39886"/>
                  <a:pt x="146625" y="36463"/>
                  <a:pt x="141863" y="39023"/>
                </a:cubicBezTo>
                <a:lnTo>
                  <a:pt x="95250" y="64115"/>
                </a:lnTo>
                <a:lnTo>
                  <a:pt x="95250" y="45303"/>
                </a:lnTo>
                <a:cubicBezTo>
                  <a:pt x="95250" y="39886"/>
                  <a:pt x="89475" y="36463"/>
                  <a:pt x="84713" y="39023"/>
                </a:cubicBezTo>
                <a:lnTo>
                  <a:pt x="38100" y="64115"/>
                </a:lnTo>
                <a:lnTo>
                  <a:pt x="38100" y="19050"/>
                </a:lnTo>
                <a:cubicBezTo>
                  <a:pt x="38100" y="13781"/>
                  <a:pt x="33844" y="9525"/>
                  <a:pt x="28575" y="9525"/>
                </a:cubicBezTo>
                <a:lnTo>
                  <a:pt x="9525" y="9525"/>
                </a:lnTo>
                <a:close/>
              </a:path>
            </a:pathLst>
          </a:custGeom>
          <a:solidFill>
            <a:srgbClr val="C47A5B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46" name="Text 44">
            <a:extLst>
              <a:ext uri="{FF2B5EF4-FFF2-40B4-BE49-F238E27FC236}">
                <a16:creationId xmlns:a16="http://schemas.microsoft.com/office/drawing/2014/main" id="{8B31A25B-9FFC-A195-2404-1AA13A2729B0}"/>
              </a:ext>
            </a:extLst>
          </p:cNvPr>
          <p:cNvSpPr/>
          <p:nvPr/>
        </p:nvSpPr>
        <p:spPr>
          <a:xfrm>
            <a:off x="6584832" y="5960407"/>
            <a:ext cx="29718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rgbClr val="F7F5F2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Industrial Use:</a:t>
            </a:r>
            <a:r>
              <a:rPr lang="en-US" sz="1400" dirty="0">
                <a:solidFill>
                  <a:srgbClr val="F7F5F2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Enzyme &amp; chemical production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162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C47A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-1587500" y="-1587500"/>
            <a:ext cx="4762500" cy="4762500"/>
          </a:xfrm>
          <a:custGeom>
            <a:avLst/>
            <a:gdLst/>
            <a:ahLst/>
            <a:cxnLst/>
            <a:rect l="l" t="t" r="r" b="b"/>
            <a:pathLst>
              <a:path w="4762500" h="4762500">
                <a:moveTo>
                  <a:pt x="2381250" y="0"/>
                </a:moveTo>
                <a:lnTo>
                  <a:pt x="2381250" y="0"/>
                </a:lnTo>
                <a:cubicBezTo>
                  <a:pt x="3695498" y="0"/>
                  <a:pt x="4762500" y="1067002"/>
                  <a:pt x="4762500" y="2381250"/>
                </a:cubicBezTo>
                <a:lnTo>
                  <a:pt x="4762500" y="2381250"/>
                </a:lnTo>
                <a:cubicBezTo>
                  <a:pt x="4762500" y="3695498"/>
                  <a:pt x="3695498" y="4762500"/>
                  <a:pt x="2381250" y="4762500"/>
                </a:cubicBezTo>
                <a:lnTo>
                  <a:pt x="2381250" y="4762500"/>
                </a:lnTo>
                <a:cubicBezTo>
                  <a:pt x="1067002" y="4762500"/>
                  <a:pt x="0" y="3695498"/>
                  <a:pt x="0" y="2381250"/>
                </a:cubicBezTo>
                <a:lnTo>
                  <a:pt x="0" y="2381250"/>
                </a:lnTo>
                <a:cubicBezTo>
                  <a:pt x="0" y="1067002"/>
                  <a:pt x="1067002" y="0"/>
                  <a:pt x="2381250" y="0"/>
                </a:cubicBezTo>
                <a:close/>
              </a:path>
            </a:pathLst>
          </a:custGeom>
          <a:solidFill>
            <a:srgbClr val="5A6F68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3" name="Shape 1"/>
          <p:cNvSpPr/>
          <p:nvPr/>
        </p:nvSpPr>
        <p:spPr>
          <a:xfrm>
            <a:off x="9546166" y="5802828"/>
            <a:ext cx="3968750" cy="3968750"/>
          </a:xfrm>
          <a:custGeom>
            <a:avLst/>
            <a:gdLst/>
            <a:ahLst/>
            <a:cxnLst/>
            <a:rect l="l" t="t" r="r" b="b"/>
            <a:pathLst>
              <a:path w="3968750" h="3968750">
                <a:moveTo>
                  <a:pt x="1984375" y="0"/>
                </a:moveTo>
                <a:lnTo>
                  <a:pt x="1984375" y="0"/>
                </a:lnTo>
                <a:cubicBezTo>
                  <a:pt x="3079581" y="0"/>
                  <a:pt x="3968750" y="889169"/>
                  <a:pt x="3968750" y="1984375"/>
                </a:cubicBezTo>
                <a:lnTo>
                  <a:pt x="3968750" y="1984375"/>
                </a:lnTo>
                <a:cubicBezTo>
                  <a:pt x="3968750" y="3079581"/>
                  <a:pt x="3079581" y="3968750"/>
                  <a:pt x="1984375" y="3968750"/>
                </a:cubicBezTo>
                <a:lnTo>
                  <a:pt x="1984375" y="3968750"/>
                </a:lnTo>
                <a:cubicBezTo>
                  <a:pt x="889169" y="3968750"/>
                  <a:pt x="0" y="3079581"/>
                  <a:pt x="0" y="1984375"/>
                </a:cubicBezTo>
                <a:lnTo>
                  <a:pt x="0" y="1984375"/>
                </a:lnTo>
                <a:cubicBezTo>
                  <a:pt x="0" y="889169"/>
                  <a:pt x="889169" y="0"/>
                  <a:pt x="1984375" y="0"/>
                </a:cubicBezTo>
                <a:close/>
              </a:path>
            </a:pathLst>
          </a:custGeom>
          <a:solidFill>
            <a:srgbClr val="B49A84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4" name="Shape 2"/>
          <p:cNvSpPr/>
          <p:nvPr/>
        </p:nvSpPr>
        <p:spPr>
          <a:xfrm>
            <a:off x="5290778" y="2879886"/>
            <a:ext cx="1611313" cy="412750"/>
          </a:xfrm>
          <a:custGeom>
            <a:avLst/>
            <a:gdLst/>
            <a:ahLst/>
            <a:cxnLst/>
            <a:rect l="l" t="t" r="r" b="b"/>
            <a:pathLst>
              <a:path w="1611313" h="412750">
                <a:moveTo>
                  <a:pt x="0" y="0"/>
                </a:moveTo>
                <a:lnTo>
                  <a:pt x="1611313" y="0"/>
                </a:lnTo>
                <a:lnTo>
                  <a:pt x="1611313" y="412750"/>
                </a:lnTo>
                <a:lnTo>
                  <a:pt x="0" y="412750"/>
                </a:lnTo>
                <a:lnTo>
                  <a:pt x="0" y="0"/>
                </a:lnTo>
                <a:close/>
              </a:path>
            </a:pathLst>
          </a:custGeom>
          <a:solidFill>
            <a:srgbClr val="5A6F68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5" name="Text 3"/>
          <p:cNvSpPr/>
          <p:nvPr/>
        </p:nvSpPr>
        <p:spPr>
          <a:xfrm>
            <a:off x="5251090" y="2879886"/>
            <a:ext cx="1690688" cy="412750"/>
          </a:xfrm>
          <a:prstGeom prst="rect">
            <a:avLst/>
          </a:prstGeom>
          <a:noFill/>
          <a:ln/>
        </p:spPr>
        <p:txBody>
          <a:bodyPr wrap="square" lIns="254000" tIns="95250" rIns="254000" bIns="95250" rtlCol="0" anchor="ctr"/>
          <a:lstStyle/>
          <a:p>
            <a:pPr algn="ctr">
              <a:lnSpc>
                <a:spcPct val="120000"/>
              </a:lnSpc>
            </a:pPr>
            <a:r>
              <a:rPr lang="en-US" sz="1250" b="1" kern="0" spc="125" dirty="0">
                <a:solidFill>
                  <a:srgbClr val="F7F5F2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CHAPTER 03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2726035" y="3610136"/>
            <a:ext cx="6738938" cy="952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6000" b="1" dirty="0">
                <a:solidFill>
                  <a:srgbClr val="F7F5F2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Bacterial Cell Biology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5334000" y="4816636"/>
            <a:ext cx="1524000" cy="47625"/>
          </a:xfrm>
          <a:custGeom>
            <a:avLst/>
            <a:gdLst/>
            <a:ahLst/>
            <a:cxnLst/>
            <a:rect l="l" t="t" r="r" b="b"/>
            <a:pathLst>
              <a:path w="1524000" h="47625">
                <a:moveTo>
                  <a:pt x="0" y="0"/>
                </a:moveTo>
                <a:lnTo>
                  <a:pt x="1524000" y="0"/>
                </a:lnTo>
                <a:lnTo>
                  <a:pt x="1524000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  <a:solidFill>
            <a:srgbClr val="5A6F68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8" name="Text 6"/>
          <p:cNvSpPr/>
          <p:nvPr/>
        </p:nvSpPr>
        <p:spPr>
          <a:xfrm>
            <a:off x="4093952" y="5181761"/>
            <a:ext cx="4000500" cy="38893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r>
              <a:rPr lang="en-US" sz="1875" dirty="0">
                <a:solidFill>
                  <a:srgbClr val="F7F5F2">
                    <a:alpha val="90000"/>
                  </a:srgbClr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Structure, Organization, and Function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7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42954" y="342954"/>
            <a:ext cx="11574684" cy="2057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80" b="1" kern="0" spc="108" dirty="0">
                <a:solidFill>
                  <a:srgbClr val="C47A5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CELL MORPHOLOGY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42954" y="617316"/>
            <a:ext cx="11660422" cy="3429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430" b="1" dirty="0">
                <a:solidFill>
                  <a:srgbClr val="5A6F68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Bacterial Cell Size, Shape, and Arrangement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42954" y="1063156"/>
            <a:ext cx="823089" cy="34295"/>
          </a:xfrm>
          <a:custGeom>
            <a:avLst/>
            <a:gdLst/>
            <a:ahLst/>
            <a:cxnLst/>
            <a:rect l="l" t="t" r="r" b="b"/>
            <a:pathLst>
              <a:path w="823089" h="34295">
                <a:moveTo>
                  <a:pt x="0" y="0"/>
                </a:moveTo>
                <a:lnTo>
                  <a:pt x="823089" y="0"/>
                </a:lnTo>
                <a:lnTo>
                  <a:pt x="823089" y="34295"/>
                </a:lnTo>
                <a:lnTo>
                  <a:pt x="0" y="34295"/>
                </a:lnTo>
                <a:lnTo>
                  <a:pt x="0" y="0"/>
                </a:lnTo>
                <a:close/>
              </a:path>
            </a:pathLst>
          </a:custGeom>
          <a:solidFill>
            <a:srgbClr val="C47A5B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5" name="Shape 3"/>
          <p:cNvSpPr/>
          <p:nvPr/>
        </p:nvSpPr>
        <p:spPr>
          <a:xfrm>
            <a:off x="342954" y="1251782"/>
            <a:ext cx="4414241" cy="3761347"/>
          </a:xfrm>
          <a:custGeom>
            <a:avLst/>
            <a:gdLst/>
            <a:ahLst/>
            <a:cxnLst/>
            <a:rect l="l" t="t" r="r" b="b"/>
            <a:pathLst>
              <a:path w="5667308" h="2966549">
                <a:moveTo>
                  <a:pt x="34295" y="0"/>
                </a:moveTo>
                <a:lnTo>
                  <a:pt x="5633013" y="0"/>
                </a:lnTo>
                <a:cubicBezTo>
                  <a:pt x="5651953" y="0"/>
                  <a:pt x="5667308" y="15355"/>
                  <a:pt x="5667308" y="34295"/>
                </a:cubicBezTo>
                <a:lnTo>
                  <a:pt x="5667308" y="2897962"/>
                </a:lnTo>
                <a:cubicBezTo>
                  <a:pt x="5667308" y="2935841"/>
                  <a:pt x="5636601" y="2966549"/>
                  <a:pt x="5598721" y="2966549"/>
                </a:cubicBezTo>
                <a:lnTo>
                  <a:pt x="68587" y="2966549"/>
                </a:lnTo>
                <a:cubicBezTo>
                  <a:pt x="30707" y="2966549"/>
                  <a:pt x="0" y="2935841"/>
                  <a:pt x="0" y="2897962"/>
                </a:cubicBezTo>
                <a:lnTo>
                  <a:pt x="0" y="34295"/>
                </a:lnTo>
                <a:cubicBezTo>
                  <a:pt x="0" y="15367"/>
                  <a:pt x="15367" y="0"/>
                  <a:pt x="34295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1443" dist="34295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IQ"/>
          </a:p>
        </p:txBody>
      </p:sp>
      <p:sp>
        <p:nvSpPr>
          <p:cNvPr id="6" name="Shape 4"/>
          <p:cNvSpPr/>
          <p:nvPr/>
        </p:nvSpPr>
        <p:spPr>
          <a:xfrm>
            <a:off x="342954" y="1251781"/>
            <a:ext cx="5667308" cy="34295"/>
          </a:xfrm>
          <a:custGeom>
            <a:avLst/>
            <a:gdLst/>
            <a:ahLst/>
            <a:cxnLst/>
            <a:rect l="l" t="t" r="r" b="b"/>
            <a:pathLst>
              <a:path w="5667308" h="34295">
                <a:moveTo>
                  <a:pt x="34295" y="0"/>
                </a:moveTo>
                <a:lnTo>
                  <a:pt x="5633013" y="0"/>
                </a:lnTo>
                <a:cubicBezTo>
                  <a:pt x="5651953" y="0"/>
                  <a:pt x="5667308" y="15355"/>
                  <a:pt x="5667308" y="34295"/>
                </a:cubicBezTo>
                <a:lnTo>
                  <a:pt x="5667308" y="34295"/>
                </a:lnTo>
                <a:lnTo>
                  <a:pt x="0" y="34295"/>
                </a:lnTo>
                <a:lnTo>
                  <a:pt x="0" y="34295"/>
                </a:lnTo>
                <a:cubicBezTo>
                  <a:pt x="0" y="15355"/>
                  <a:pt x="15355" y="0"/>
                  <a:pt x="34295" y="0"/>
                </a:cubicBezTo>
                <a:close/>
              </a:path>
            </a:pathLst>
          </a:custGeom>
          <a:solidFill>
            <a:srgbClr val="5A6F68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7" name="Text 5"/>
          <p:cNvSpPr/>
          <p:nvPr/>
        </p:nvSpPr>
        <p:spPr>
          <a:xfrm>
            <a:off x="480135" y="1406110"/>
            <a:ext cx="5478684" cy="2400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5A6F68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Cell Size Comparison</a:t>
            </a:r>
            <a:endParaRPr lang="en-US" sz="2400" dirty="0"/>
          </a:p>
        </p:txBody>
      </p:sp>
      <p:sp>
        <p:nvSpPr>
          <p:cNvPr id="8" name="Shape 6"/>
          <p:cNvSpPr/>
          <p:nvPr/>
        </p:nvSpPr>
        <p:spPr>
          <a:xfrm>
            <a:off x="480135" y="1749063"/>
            <a:ext cx="823089" cy="823089"/>
          </a:xfrm>
          <a:custGeom>
            <a:avLst/>
            <a:gdLst/>
            <a:ahLst/>
            <a:cxnLst/>
            <a:rect l="l" t="t" r="r" b="b"/>
            <a:pathLst>
              <a:path w="823089" h="823089">
                <a:moveTo>
                  <a:pt x="68588" y="0"/>
                </a:moveTo>
                <a:lnTo>
                  <a:pt x="754501" y="0"/>
                </a:lnTo>
                <a:cubicBezTo>
                  <a:pt x="792355" y="0"/>
                  <a:pt x="823089" y="30733"/>
                  <a:pt x="823089" y="68588"/>
                </a:cubicBezTo>
                <a:lnTo>
                  <a:pt x="823089" y="754501"/>
                </a:lnTo>
                <a:cubicBezTo>
                  <a:pt x="823089" y="792355"/>
                  <a:pt x="792355" y="823089"/>
                  <a:pt x="754501" y="823089"/>
                </a:cubicBezTo>
                <a:lnTo>
                  <a:pt x="68588" y="823089"/>
                </a:lnTo>
                <a:cubicBezTo>
                  <a:pt x="30733" y="823089"/>
                  <a:pt x="0" y="792355"/>
                  <a:pt x="0" y="754501"/>
                </a:cubicBezTo>
                <a:lnTo>
                  <a:pt x="0" y="68588"/>
                </a:lnTo>
                <a:cubicBezTo>
                  <a:pt x="0" y="30733"/>
                  <a:pt x="30733" y="0"/>
                  <a:pt x="68588" y="0"/>
                </a:cubicBezTo>
                <a:close/>
              </a:path>
            </a:pathLst>
          </a:custGeom>
          <a:solidFill>
            <a:srgbClr val="5A6F68">
              <a:alpha val="20000"/>
            </a:srgbClr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9" name="Text 7"/>
          <p:cNvSpPr/>
          <p:nvPr/>
        </p:nvSpPr>
        <p:spPr>
          <a:xfrm>
            <a:off x="651210" y="1937688"/>
            <a:ext cx="480135" cy="2743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b="1" dirty="0">
                <a:solidFill>
                  <a:srgbClr val="5A6F68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1-10</a:t>
            </a:r>
            <a:endParaRPr lang="en-US" dirty="0"/>
          </a:p>
        </p:txBody>
      </p:sp>
      <p:sp>
        <p:nvSpPr>
          <p:cNvPr id="10" name="Text 8"/>
          <p:cNvSpPr/>
          <p:nvPr/>
        </p:nvSpPr>
        <p:spPr>
          <a:xfrm>
            <a:off x="672645" y="2212051"/>
            <a:ext cx="437266" cy="171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0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μm</a:t>
            </a:r>
            <a:endParaRPr lang="en-US" dirty="0"/>
          </a:p>
        </p:txBody>
      </p:sp>
      <p:sp>
        <p:nvSpPr>
          <p:cNvPr id="11" name="Text 9"/>
          <p:cNvSpPr/>
          <p:nvPr/>
        </p:nvSpPr>
        <p:spPr>
          <a:xfrm>
            <a:off x="1406110" y="1954835"/>
            <a:ext cx="4535561" cy="2057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rgbClr val="5A6F68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Most Bacteria &amp; Archaea</a:t>
            </a:r>
            <a:endParaRPr lang="en-US" sz="2400" dirty="0"/>
          </a:p>
        </p:txBody>
      </p:sp>
      <p:sp>
        <p:nvSpPr>
          <p:cNvPr id="12" name="Text 10"/>
          <p:cNvSpPr/>
          <p:nvPr/>
        </p:nvSpPr>
        <p:spPr>
          <a:xfrm>
            <a:off x="1406110" y="2160608"/>
            <a:ext cx="4535561" cy="2057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4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Typical prokaryotic cell size range</a:t>
            </a:r>
            <a:endParaRPr lang="en-US" sz="2400" dirty="0"/>
          </a:p>
        </p:txBody>
      </p:sp>
      <p:sp>
        <p:nvSpPr>
          <p:cNvPr id="13" name="Shape 11"/>
          <p:cNvSpPr/>
          <p:nvPr/>
        </p:nvSpPr>
        <p:spPr>
          <a:xfrm>
            <a:off x="480135" y="2898816"/>
            <a:ext cx="823089" cy="823089"/>
          </a:xfrm>
          <a:custGeom>
            <a:avLst/>
            <a:gdLst/>
            <a:ahLst/>
            <a:cxnLst/>
            <a:rect l="l" t="t" r="r" b="b"/>
            <a:pathLst>
              <a:path w="823089" h="823089">
                <a:moveTo>
                  <a:pt x="68588" y="0"/>
                </a:moveTo>
                <a:lnTo>
                  <a:pt x="754501" y="0"/>
                </a:lnTo>
                <a:cubicBezTo>
                  <a:pt x="792355" y="0"/>
                  <a:pt x="823089" y="30733"/>
                  <a:pt x="823089" y="68588"/>
                </a:cubicBezTo>
                <a:lnTo>
                  <a:pt x="823089" y="754501"/>
                </a:lnTo>
                <a:cubicBezTo>
                  <a:pt x="823089" y="792355"/>
                  <a:pt x="792355" y="823089"/>
                  <a:pt x="754501" y="823089"/>
                </a:cubicBezTo>
                <a:lnTo>
                  <a:pt x="68588" y="823089"/>
                </a:lnTo>
                <a:cubicBezTo>
                  <a:pt x="30733" y="823089"/>
                  <a:pt x="0" y="792355"/>
                  <a:pt x="0" y="754501"/>
                </a:cubicBezTo>
                <a:lnTo>
                  <a:pt x="0" y="68588"/>
                </a:lnTo>
                <a:cubicBezTo>
                  <a:pt x="0" y="30733"/>
                  <a:pt x="30733" y="0"/>
                  <a:pt x="68588" y="0"/>
                </a:cubicBezTo>
                <a:close/>
              </a:path>
            </a:pathLst>
          </a:custGeom>
          <a:solidFill>
            <a:srgbClr val="C47A5B">
              <a:alpha val="20000"/>
            </a:srgbClr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14" name="Text 12"/>
          <p:cNvSpPr/>
          <p:nvPr/>
        </p:nvSpPr>
        <p:spPr>
          <a:xfrm>
            <a:off x="519923" y="3087440"/>
            <a:ext cx="745924" cy="2743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b="1" dirty="0">
                <a:solidFill>
                  <a:srgbClr val="C47A5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10-100</a:t>
            </a:r>
            <a:endParaRPr lang="en-US" dirty="0"/>
          </a:p>
        </p:txBody>
      </p:sp>
      <p:sp>
        <p:nvSpPr>
          <p:cNvPr id="15" name="Text 13"/>
          <p:cNvSpPr/>
          <p:nvPr/>
        </p:nvSpPr>
        <p:spPr>
          <a:xfrm>
            <a:off x="541358" y="3361803"/>
            <a:ext cx="703055" cy="171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0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μm</a:t>
            </a:r>
            <a:endParaRPr lang="en-US" dirty="0"/>
          </a:p>
        </p:txBody>
      </p:sp>
      <p:sp>
        <p:nvSpPr>
          <p:cNvPr id="16" name="Text 14"/>
          <p:cNvSpPr/>
          <p:nvPr/>
        </p:nvSpPr>
        <p:spPr>
          <a:xfrm>
            <a:off x="1406110" y="3104588"/>
            <a:ext cx="4535561" cy="2057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rgbClr val="C47A5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Eukaryotic Cells</a:t>
            </a:r>
            <a:endParaRPr lang="en-US" sz="2400" dirty="0"/>
          </a:p>
        </p:txBody>
      </p:sp>
      <p:sp>
        <p:nvSpPr>
          <p:cNvPr id="17" name="Text 15"/>
          <p:cNvSpPr/>
          <p:nvPr/>
        </p:nvSpPr>
        <p:spPr>
          <a:xfrm>
            <a:off x="1406110" y="3310360"/>
            <a:ext cx="4535561" cy="2057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4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Yeasts, protozoa, and human cells</a:t>
            </a:r>
            <a:endParaRPr lang="en-US" sz="2400" dirty="0"/>
          </a:p>
        </p:txBody>
      </p:sp>
      <p:pic>
        <p:nvPicPr>
          <p:cNvPr id="6152" name="Picture 8" descr="1.2 Cellular Size – Cell &amp; Molecular Biology">
            <a:extLst>
              <a:ext uri="{FF2B5EF4-FFF2-40B4-BE49-F238E27FC236}">
                <a16:creationId xmlns:a16="http://schemas.microsoft.com/office/drawing/2014/main" id="{19A016F5-3D36-19CE-C25C-3E223371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00" y="1214485"/>
            <a:ext cx="7546694" cy="470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DDDC1-9B12-27A0-8B1D-99DEE86DB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364A1330-6818-DAB7-3B26-93D6D326E046}"/>
              </a:ext>
            </a:extLst>
          </p:cNvPr>
          <p:cNvSpPr/>
          <p:nvPr/>
        </p:nvSpPr>
        <p:spPr>
          <a:xfrm>
            <a:off x="342954" y="342954"/>
            <a:ext cx="11574684" cy="2057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80" b="1" kern="0" spc="108" dirty="0">
                <a:solidFill>
                  <a:srgbClr val="C47A5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CELL MORPHOLOGY</a:t>
            </a:r>
            <a:endParaRPr lang="en-US" sz="1600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27AC28F0-8E57-1417-7CEF-27C572023F41}"/>
              </a:ext>
            </a:extLst>
          </p:cNvPr>
          <p:cNvSpPr/>
          <p:nvPr/>
        </p:nvSpPr>
        <p:spPr>
          <a:xfrm>
            <a:off x="342954" y="617316"/>
            <a:ext cx="11660422" cy="3429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430" b="1" dirty="0">
                <a:solidFill>
                  <a:srgbClr val="5A6F68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Bacterial Cell Size, Shape, and Arrangement</a:t>
            </a:r>
            <a:endParaRPr lang="en-US" sz="1600" dirty="0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16967898-B605-BFAA-8D7D-1A874BDE9699}"/>
              </a:ext>
            </a:extLst>
          </p:cNvPr>
          <p:cNvSpPr/>
          <p:nvPr/>
        </p:nvSpPr>
        <p:spPr>
          <a:xfrm>
            <a:off x="342954" y="1063156"/>
            <a:ext cx="823089" cy="34295"/>
          </a:xfrm>
          <a:custGeom>
            <a:avLst/>
            <a:gdLst/>
            <a:ahLst/>
            <a:cxnLst/>
            <a:rect l="l" t="t" r="r" b="b"/>
            <a:pathLst>
              <a:path w="823089" h="34295">
                <a:moveTo>
                  <a:pt x="0" y="0"/>
                </a:moveTo>
                <a:lnTo>
                  <a:pt x="823089" y="0"/>
                </a:lnTo>
                <a:lnTo>
                  <a:pt x="823089" y="34295"/>
                </a:lnTo>
                <a:lnTo>
                  <a:pt x="0" y="34295"/>
                </a:lnTo>
                <a:lnTo>
                  <a:pt x="0" y="0"/>
                </a:lnTo>
                <a:close/>
              </a:path>
            </a:pathLst>
          </a:custGeom>
          <a:solidFill>
            <a:srgbClr val="C47A5B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43" name="Shape 41">
            <a:extLst>
              <a:ext uri="{FF2B5EF4-FFF2-40B4-BE49-F238E27FC236}">
                <a16:creationId xmlns:a16="http://schemas.microsoft.com/office/drawing/2014/main" id="{9D801B73-895C-2182-6A3E-22D53D5EB977}"/>
              </a:ext>
            </a:extLst>
          </p:cNvPr>
          <p:cNvSpPr/>
          <p:nvPr/>
        </p:nvSpPr>
        <p:spPr>
          <a:xfrm>
            <a:off x="342954" y="1286505"/>
            <a:ext cx="2909532" cy="4474044"/>
          </a:xfrm>
          <a:custGeom>
            <a:avLst/>
            <a:gdLst/>
            <a:ahLst/>
            <a:cxnLst/>
            <a:rect l="l" t="t" r="r" b="b"/>
            <a:pathLst>
              <a:path w="5667308" h="3558143">
                <a:moveTo>
                  <a:pt x="34295" y="0"/>
                </a:moveTo>
                <a:lnTo>
                  <a:pt x="5633013" y="0"/>
                </a:lnTo>
                <a:cubicBezTo>
                  <a:pt x="5651953" y="0"/>
                  <a:pt x="5667308" y="15355"/>
                  <a:pt x="5667308" y="34295"/>
                </a:cubicBezTo>
                <a:lnTo>
                  <a:pt x="5667308" y="3489542"/>
                </a:lnTo>
                <a:cubicBezTo>
                  <a:pt x="5667308" y="3527430"/>
                  <a:pt x="5636594" y="3558143"/>
                  <a:pt x="5598707" y="3558143"/>
                </a:cubicBezTo>
                <a:lnTo>
                  <a:pt x="68601" y="3558143"/>
                </a:lnTo>
                <a:cubicBezTo>
                  <a:pt x="30714" y="3558143"/>
                  <a:pt x="0" y="3527430"/>
                  <a:pt x="0" y="3489542"/>
                </a:cubicBezTo>
                <a:lnTo>
                  <a:pt x="0" y="34295"/>
                </a:lnTo>
                <a:cubicBezTo>
                  <a:pt x="0" y="15367"/>
                  <a:pt x="15367" y="0"/>
                  <a:pt x="34295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1443" dist="34295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IQ"/>
          </a:p>
        </p:txBody>
      </p:sp>
      <p:sp>
        <p:nvSpPr>
          <p:cNvPr id="44" name="Shape 42">
            <a:extLst>
              <a:ext uri="{FF2B5EF4-FFF2-40B4-BE49-F238E27FC236}">
                <a16:creationId xmlns:a16="http://schemas.microsoft.com/office/drawing/2014/main" id="{785A0154-71EE-555D-A10F-0D2DF14CB267}"/>
              </a:ext>
            </a:extLst>
          </p:cNvPr>
          <p:cNvSpPr/>
          <p:nvPr/>
        </p:nvSpPr>
        <p:spPr>
          <a:xfrm>
            <a:off x="342953" y="1286505"/>
            <a:ext cx="6891223" cy="45719"/>
          </a:xfrm>
          <a:custGeom>
            <a:avLst/>
            <a:gdLst/>
            <a:ahLst/>
            <a:cxnLst/>
            <a:rect l="l" t="t" r="r" b="b"/>
            <a:pathLst>
              <a:path w="5667308" h="34295">
                <a:moveTo>
                  <a:pt x="34295" y="0"/>
                </a:moveTo>
                <a:lnTo>
                  <a:pt x="5633013" y="0"/>
                </a:lnTo>
                <a:cubicBezTo>
                  <a:pt x="5651953" y="0"/>
                  <a:pt x="5667308" y="15355"/>
                  <a:pt x="5667308" y="34295"/>
                </a:cubicBezTo>
                <a:lnTo>
                  <a:pt x="5667308" y="34295"/>
                </a:lnTo>
                <a:lnTo>
                  <a:pt x="0" y="34295"/>
                </a:lnTo>
                <a:lnTo>
                  <a:pt x="0" y="34295"/>
                </a:lnTo>
                <a:cubicBezTo>
                  <a:pt x="0" y="15355"/>
                  <a:pt x="15355" y="0"/>
                  <a:pt x="34295" y="0"/>
                </a:cubicBezTo>
                <a:close/>
              </a:path>
            </a:pathLst>
          </a:custGeom>
          <a:solidFill>
            <a:srgbClr val="5A6F68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45" name="Text 43">
            <a:extLst>
              <a:ext uri="{FF2B5EF4-FFF2-40B4-BE49-F238E27FC236}">
                <a16:creationId xmlns:a16="http://schemas.microsoft.com/office/drawing/2014/main" id="{1E94C92D-94C9-69AD-5F56-15A8FF7B62F1}"/>
              </a:ext>
            </a:extLst>
          </p:cNvPr>
          <p:cNvSpPr/>
          <p:nvPr/>
        </p:nvSpPr>
        <p:spPr>
          <a:xfrm>
            <a:off x="437266" y="1440834"/>
            <a:ext cx="6661864" cy="3018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5A6F68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Basic Bacterial Shapes</a:t>
            </a:r>
            <a:endParaRPr lang="en-US" dirty="0"/>
          </a:p>
        </p:txBody>
      </p:sp>
      <p:sp>
        <p:nvSpPr>
          <p:cNvPr id="47" name="Shape 44">
            <a:extLst>
              <a:ext uri="{FF2B5EF4-FFF2-40B4-BE49-F238E27FC236}">
                <a16:creationId xmlns:a16="http://schemas.microsoft.com/office/drawing/2014/main" id="{4386BCB8-695D-7097-0144-266331432CB4}"/>
              </a:ext>
            </a:extLst>
          </p:cNvPr>
          <p:cNvSpPr/>
          <p:nvPr/>
        </p:nvSpPr>
        <p:spPr>
          <a:xfrm>
            <a:off x="437266" y="1742698"/>
            <a:ext cx="2126792" cy="1121206"/>
          </a:xfrm>
          <a:custGeom>
            <a:avLst/>
            <a:gdLst/>
            <a:ahLst/>
            <a:cxnLst/>
            <a:rect l="l" t="t" r="r" b="b"/>
            <a:pathLst>
              <a:path w="1749063" h="891679">
                <a:moveTo>
                  <a:pt x="68588" y="0"/>
                </a:moveTo>
                <a:lnTo>
                  <a:pt x="1680475" y="0"/>
                </a:lnTo>
                <a:cubicBezTo>
                  <a:pt x="1718355" y="0"/>
                  <a:pt x="1749063" y="30708"/>
                  <a:pt x="1749063" y="68588"/>
                </a:cubicBezTo>
                <a:lnTo>
                  <a:pt x="1749063" y="823091"/>
                </a:lnTo>
                <a:cubicBezTo>
                  <a:pt x="1749063" y="860971"/>
                  <a:pt x="1718355" y="891679"/>
                  <a:pt x="1680475" y="891679"/>
                </a:cubicBezTo>
                <a:lnTo>
                  <a:pt x="68588" y="891679"/>
                </a:lnTo>
                <a:cubicBezTo>
                  <a:pt x="30708" y="891679"/>
                  <a:pt x="0" y="860971"/>
                  <a:pt x="0" y="823091"/>
                </a:cubicBezTo>
                <a:lnTo>
                  <a:pt x="0" y="68588"/>
                </a:lnTo>
                <a:cubicBezTo>
                  <a:pt x="0" y="30708"/>
                  <a:pt x="30708" y="0"/>
                  <a:pt x="68588" y="0"/>
                </a:cubicBezTo>
                <a:close/>
              </a:path>
            </a:pathLst>
          </a:custGeom>
          <a:solidFill>
            <a:srgbClr val="5A6F68">
              <a:alpha val="10196"/>
            </a:srgbClr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48" name="Shape 45">
            <a:extLst>
              <a:ext uri="{FF2B5EF4-FFF2-40B4-BE49-F238E27FC236}">
                <a16:creationId xmlns:a16="http://schemas.microsoft.com/office/drawing/2014/main" id="{0F892D0C-2CA6-6B5F-1E21-008195C8061E}"/>
              </a:ext>
            </a:extLst>
          </p:cNvPr>
          <p:cNvSpPr/>
          <p:nvPr/>
        </p:nvSpPr>
        <p:spPr>
          <a:xfrm>
            <a:off x="1194763" y="1778063"/>
            <a:ext cx="526541" cy="522831"/>
          </a:xfrm>
          <a:custGeom>
            <a:avLst/>
            <a:gdLst/>
            <a:ahLst/>
            <a:cxnLst/>
            <a:rect l="l" t="t" r="r" b="b"/>
            <a:pathLst>
              <a:path w="342954" h="342954">
                <a:moveTo>
                  <a:pt x="171477" y="0"/>
                </a:moveTo>
                <a:lnTo>
                  <a:pt x="171477" y="0"/>
                </a:lnTo>
                <a:cubicBezTo>
                  <a:pt x="266181" y="0"/>
                  <a:pt x="342954" y="76773"/>
                  <a:pt x="342954" y="171477"/>
                </a:cubicBezTo>
                <a:lnTo>
                  <a:pt x="342954" y="171477"/>
                </a:lnTo>
                <a:cubicBezTo>
                  <a:pt x="342954" y="266181"/>
                  <a:pt x="266181" y="342954"/>
                  <a:pt x="171477" y="342954"/>
                </a:cubicBezTo>
                <a:lnTo>
                  <a:pt x="171477" y="342954"/>
                </a:lnTo>
                <a:cubicBezTo>
                  <a:pt x="76773" y="342954"/>
                  <a:pt x="0" y="266181"/>
                  <a:pt x="0" y="171477"/>
                </a:cubicBezTo>
                <a:lnTo>
                  <a:pt x="0" y="171477"/>
                </a:lnTo>
                <a:cubicBezTo>
                  <a:pt x="0" y="76773"/>
                  <a:pt x="76773" y="0"/>
                  <a:pt x="171477" y="0"/>
                </a:cubicBezTo>
                <a:close/>
              </a:path>
            </a:pathLst>
          </a:custGeom>
          <a:solidFill>
            <a:srgbClr val="5A6F68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49" name="Text 46">
            <a:extLst>
              <a:ext uri="{FF2B5EF4-FFF2-40B4-BE49-F238E27FC236}">
                <a16:creationId xmlns:a16="http://schemas.microsoft.com/office/drawing/2014/main" id="{27A61081-7600-AE09-E829-9A87A42CFB59}"/>
              </a:ext>
            </a:extLst>
          </p:cNvPr>
          <p:cNvSpPr/>
          <p:nvPr/>
        </p:nvSpPr>
        <p:spPr>
          <a:xfrm>
            <a:off x="437266" y="2360722"/>
            <a:ext cx="2043389" cy="2587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400" b="1" dirty="0">
                <a:solidFill>
                  <a:srgbClr val="5A6F68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Coccus</a:t>
            </a:r>
            <a:endParaRPr lang="en-US" sz="1400" dirty="0"/>
          </a:p>
        </p:txBody>
      </p:sp>
      <p:sp>
        <p:nvSpPr>
          <p:cNvPr id="50" name="Text 47">
            <a:extLst>
              <a:ext uri="{FF2B5EF4-FFF2-40B4-BE49-F238E27FC236}">
                <a16:creationId xmlns:a16="http://schemas.microsoft.com/office/drawing/2014/main" id="{2947FD3E-4CEE-E5D5-A5E3-4A07C34C72B2}"/>
              </a:ext>
            </a:extLst>
          </p:cNvPr>
          <p:cNvSpPr/>
          <p:nvPr/>
        </p:nvSpPr>
        <p:spPr>
          <a:xfrm>
            <a:off x="441553" y="2566494"/>
            <a:ext cx="2032963" cy="21561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Spherical</a:t>
            </a:r>
            <a:endParaRPr lang="en-US" sz="1400" dirty="0"/>
          </a:p>
        </p:txBody>
      </p:sp>
      <p:sp>
        <p:nvSpPr>
          <p:cNvPr id="51" name="Shape 48">
            <a:extLst>
              <a:ext uri="{FF2B5EF4-FFF2-40B4-BE49-F238E27FC236}">
                <a16:creationId xmlns:a16="http://schemas.microsoft.com/office/drawing/2014/main" id="{D43B03D0-1C79-94ED-26E8-14E1E49BC367}"/>
              </a:ext>
            </a:extLst>
          </p:cNvPr>
          <p:cNvSpPr/>
          <p:nvPr/>
        </p:nvSpPr>
        <p:spPr>
          <a:xfrm>
            <a:off x="437266" y="3069676"/>
            <a:ext cx="2126792" cy="1121206"/>
          </a:xfrm>
          <a:custGeom>
            <a:avLst/>
            <a:gdLst/>
            <a:ahLst/>
            <a:cxnLst/>
            <a:rect l="l" t="t" r="r" b="b"/>
            <a:pathLst>
              <a:path w="1749063" h="891679">
                <a:moveTo>
                  <a:pt x="68588" y="0"/>
                </a:moveTo>
                <a:lnTo>
                  <a:pt x="1680475" y="0"/>
                </a:lnTo>
                <a:cubicBezTo>
                  <a:pt x="1718355" y="0"/>
                  <a:pt x="1749063" y="30708"/>
                  <a:pt x="1749063" y="68588"/>
                </a:cubicBezTo>
                <a:lnTo>
                  <a:pt x="1749063" y="823091"/>
                </a:lnTo>
                <a:cubicBezTo>
                  <a:pt x="1749063" y="860971"/>
                  <a:pt x="1718355" y="891679"/>
                  <a:pt x="1680475" y="891679"/>
                </a:cubicBezTo>
                <a:lnTo>
                  <a:pt x="68588" y="891679"/>
                </a:lnTo>
                <a:cubicBezTo>
                  <a:pt x="30708" y="891679"/>
                  <a:pt x="0" y="860971"/>
                  <a:pt x="0" y="823091"/>
                </a:cubicBezTo>
                <a:lnTo>
                  <a:pt x="0" y="68588"/>
                </a:lnTo>
                <a:cubicBezTo>
                  <a:pt x="0" y="30708"/>
                  <a:pt x="30708" y="0"/>
                  <a:pt x="68588" y="0"/>
                </a:cubicBezTo>
                <a:close/>
              </a:path>
            </a:pathLst>
          </a:custGeom>
          <a:solidFill>
            <a:srgbClr val="C47A5B">
              <a:alpha val="10196"/>
            </a:srgbClr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52" name="Shape 49">
            <a:extLst>
              <a:ext uri="{FF2B5EF4-FFF2-40B4-BE49-F238E27FC236}">
                <a16:creationId xmlns:a16="http://schemas.microsoft.com/office/drawing/2014/main" id="{8B541B87-DD6E-80EE-C3DF-8C2AD3341610}"/>
              </a:ext>
            </a:extLst>
          </p:cNvPr>
          <p:cNvSpPr/>
          <p:nvPr/>
        </p:nvSpPr>
        <p:spPr>
          <a:xfrm>
            <a:off x="1150682" y="3249980"/>
            <a:ext cx="602426" cy="231948"/>
          </a:xfrm>
          <a:custGeom>
            <a:avLst/>
            <a:gdLst/>
            <a:ahLst/>
            <a:cxnLst/>
            <a:rect l="l" t="t" r="r" b="b"/>
            <a:pathLst>
              <a:path w="342954" h="137181">
                <a:moveTo>
                  <a:pt x="34295" y="0"/>
                </a:moveTo>
                <a:lnTo>
                  <a:pt x="308658" y="0"/>
                </a:lnTo>
                <a:cubicBezTo>
                  <a:pt x="327586" y="0"/>
                  <a:pt x="342954" y="15367"/>
                  <a:pt x="342954" y="34295"/>
                </a:cubicBezTo>
                <a:lnTo>
                  <a:pt x="342954" y="102886"/>
                </a:lnTo>
                <a:cubicBezTo>
                  <a:pt x="342954" y="121827"/>
                  <a:pt x="327599" y="137181"/>
                  <a:pt x="308658" y="137181"/>
                </a:cubicBezTo>
                <a:lnTo>
                  <a:pt x="34295" y="137181"/>
                </a:lnTo>
                <a:cubicBezTo>
                  <a:pt x="15367" y="137181"/>
                  <a:pt x="0" y="121814"/>
                  <a:pt x="0" y="102886"/>
                </a:cubicBezTo>
                <a:lnTo>
                  <a:pt x="0" y="34295"/>
                </a:lnTo>
                <a:cubicBezTo>
                  <a:pt x="0" y="15355"/>
                  <a:pt x="15355" y="0"/>
                  <a:pt x="34295" y="0"/>
                </a:cubicBezTo>
                <a:close/>
              </a:path>
            </a:pathLst>
          </a:custGeom>
          <a:solidFill>
            <a:srgbClr val="C47A5B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53" name="Text 50">
            <a:extLst>
              <a:ext uri="{FF2B5EF4-FFF2-40B4-BE49-F238E27FC236}">
                <a16:creationId xmlns:a16="http://schemas.microsoft.com/office/drawing/2014/main" id="{EF3A58F0-E4AF-9C6B-5FA8-2802E3DAAAB0}"/>
              </a:ext>
            </a:extLst>
          </p:cNvPr>
          <p:cNvSpPr/>
          <p:nvPr/>
        </p:nvSpPr>
        <p:spPr>
          <a:xfrm>
            <a:off x="431127" y="3678872"/>
            <a:ext cx="2043389" cy="2587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400" b="1" dirty="0">
                <a:solidFill>
                  <a:srgbClr val="C47A5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Bacillus</a:t>
            </a:r>
            <a:endParaRPr lang="en-US" sz="1400" dirty="0"/>
          </a:p>
        </p:txBody>
      </p:sp>
      <p:sp>
        <p:nvSpPr>
          <p:cNvPr id="54" name="Text 51">
            <a:extLst>
              <a:ext uri="{FF2B5EF4-FFF2-40B4-BE49-F238E27FC236}">
                <a16:creationId xmlns:a16="http://schemas.microsoft.com/office/drawing/2014/main" id="{FFB81E5B-76C9-C0D4-C783-6C8CD25FADE3}"/>
              </a:ext>
            </a:extLst>
          </p:cNvPr>
          <p:cNvSpPr/>
          <p:nvPr/>
        </p:nvSpPr>
        <p:spPr>
          <a:xfrm>
            <a:off x="435414" y="3884644"/>
            <a:ext cx="2032963" cy="21561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Rod-shaped</a:t>
            </a:r>
            <a:endParaRPr lang="en-US" sz="1400" dirty="0"/>
          </a:p>
        </p:txBody>
      </p:sp>
      <p:sp>
        <p:nvSpPr>
          <p:cNvPr id="55" name="Shape 52">
            <a:extLst>
              <a:ext uri="{FF2B5EF4-FFF2-40B4-BE49-F238E27FC236}">
                <a16:creationId xmlns:a16="http://schemas.microsoft.com/office/drawing/2014/main" id="{5EC128D3-0FCA-946B-D125-C621F01481C7}"/>
              </a:ext>
            </a:extLst>
          </p:cNvPr>
          <p:cNvSpPr/>
          <p:nvPr/>
        </p:nvSpPr>
        <p:spPr>
          <a:xfrm>
            <a:off x="437266" y="4395638"/>
            <a:ext cx="2126792" cy="1121206"/>
          </a:xfrm>
          <a:custGeom>
            <a:avLst/>
            <a:gdLst/>
            <a:ahLst/>
            <a:cxnLst/>
            <a:rect l="l" t="t" r="r" b="b"/>
            <a:pathLst>
              <a:path w="1749063" h="891679">
                <a:moveTo>
                  <a:pt x="68588" y="0"/>
                </a:moveTo>
                <a:lnTo>
                  <a:pt x="1680475" y="0"/>
                </a:lnTo>
                <a:cubicBezTo>
                  <a:pt x="1718355" y="0"/>
                  <a:pt x="1749063" y="30708"/>
                  <a:pt x="1749063" y="68588"/>
                </a:cubicBezTo>
                <a:lnTo>
                  <a:pt x="1749063" y="823091"/>
                </a:lnTo>
                <a:cubicBezTo>
                  <a:pt x="1749063" y="860971"/>
                  <a:pt x="1718355" y="891679"/>
                  <a:pt x="1680475" y="891679"/>
                </a:cubicBezTo>
                <a:lnTo>
                  <a:pt x="68588" y="891679"/>
                </a:lnTo>
                <a:cubicBezTo>
                  <a:pt x="30708" y="891679"/>
                  <a:pt x="0" y="860971"/>
                  <a:pt x="0" y="823091"/>
                </a:cubicBezTo>
                <a:lnTo>
                  <a:pt x="0" y="68588"/>
                </a:lnTo>
                <a:cubicBezTo>
                  <a:pt x="0" y="30708"/>
                  <a:pt x="30708" y="0"/>
                  <a:pt x="68588" y="0"/>
                </a:cubicBezTo>
                <a:close/>
              </a:path>
            </a:pathLst>
          </a:custGeom>
          <a:solidFill>
            <a:srgbClr val="B49A84">
              <a:alpha val="10196"/>
            </a:srgbClr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57" name="Text 54">
            <a:extLst>
              <a:ext uri="{FF2B5EF4-FFF2-40B4-BE49-F238E27FC236}">
                <a16:creationId xmlns:a16="http://schemas.microsoft.com/office/drawing/2014/main" id="{C27B35A2-2C79-647A-3748-E7C0BE1516AB}"/>
              </a:ext>
            </a:extLst>
          </p:cNvPr>
          <p:cNvSpPr/>
          <p:nvPr/>
        </p:nvSpPr>
        <p:spPr>
          <a:xfrm>
            <a:off x="345108" y="5044520"/>
            <a:ext cx="2043389" cy="2587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400" b="1" dirty="0">
                <a:solidFill>
                  <a:srgbClr val="B49A84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Spirillum</a:t>
            </a:r>
            <a:endParaRPr lang="en-US" sz="1400" dirty="0"/>
          </a:p>
        </p:txBody>
      </p:sp>
      <p:sp>
        <p:nvSpPr>
          <p:cNvPr id="58" name="Text 55">
            <a:extLst>
              <a:ext uri="{FF2B5EF4-FFF2-40B4-BE49-F238E27FC236}">
                <a16:creationId xmlns:a16="http://schemas.microsoft.com/office/drawing/2014/main" id="{3E3FE528-991D-A114-17FF-121957DAF5CC}"/>
              </a:ext>
            </a:extLst>
          </p:cNvPr>
          <p:cNvSpPr/>
          <p:nvPr/>
        </p:nvSpPr>
        <p:spPr>
          <a:xfrm>
            <a:off x="349395" y="5250292"/>
            <a:ext cx="2032963" cy="21561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Spiral</a:t>
            </a:r>
            <a:endParaRPr lang="en-US" sz="1400" dirty="0"/>
          </a:p>
        </p:txBody>
      </p:sp>
      <p:pic>
        <p:nvPicPr>
          <p:cNvPr id="7172" name="Picture 4" descr="Bacteriology | Concise Medical Knowledge">
            <a:extLst>
              <a:ext uri="{FF2B5EF4-FFF2-40B4-BE49-F238E27FC236}">
                <a16:creationId xmlns:a16="http://schemas.microsoft.com/office/drawing/2014/main" id="{9E9E208E-7D90-D523-1255-AEEBE0266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835" y="1225400"/>
            <a:ext cx="7348085" cy="542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What Are Spirilla Bacteria? – Microscope Clarity">
            <a:extLst>
              <a:ext uri="{FF2B5EF4-FFF2-40B4-BE49-F238E27FC236}">
                <a16:creationId xmlns:a16="http://schemas.microsoft.com/office/drawing/2014/main" id="{10E04CF9-1A53-E16C-3920-48B094263A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9" t="12821" r="5713" b="23812"/>
          <a:stretch>
            <a:fillRect/>
          </a:stretch>
        </p:blipFill>
        <p:spPr bwMode="auto">
          <a:xfrm>
            <a:off x="599268" y="4467739"/>
            <a:ext cx="1802787" cy="47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791086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215EF-3EFD-69C5-9348-5E2DEE696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DBBA0F71-CDE9-E187-61E3-4C66C3CA7882}"/>
              </a:ext>
            </a:extLst>
          </p:cNvPr>
          <p:cNvSpPr/>
          <p:nvPr/>
        </p:nvSpPr>
        <p:spPr>
          <a:xfrm>
            <a:off x="342954" y="342954"/>
            <a:ext cx="11574684" cy="2057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80" b="1" kern="0" spc="108" dirty="0">
                <a:solidFill>
                  <a:srgbClr val="C47A5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CELL MORPHOLOGY</a:t>
            </a:r>
            <a:endParaRPr lang="en-US" sz="1600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2D7276AF-3D90-2AE2-6A85-FEB9955C576A}"/>
              </a:ext>
            </a:extLst>
          </p:cNvPr>
          <p:cNvSpPr/>
          <p:nvPr/>
        </p:nvSpPr>
        <p:spPr>
          <a:xfrm>
            <a:off x="342954" y="617316"/>
            <a:ext cx="11660422" cy="3429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430" b="1" dirty="0">
                <a:solidFill>
                  <a:srgbClr val="5A6F68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Bacterial Cell Size, Shape, and Arrangement</a:t>
            </a:r>
            <a:endParaRPr lang="en-US" sz="1600" dirty="0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3E5F5C61-D1A2-A9C2-A08C-716EB8A21112}"/>
              </a:ext>
            </a:extLst>
          </p:cNvPr>
          <p:cNvSpPr/>
          <p:nvPr/>
        </p:nvSpPr>
        <p:spPr>
          <a:xfrm>
            <a:off x="342954" y="1063156"/>
            <a:ext cx="823089" cy="34295"/>
          </a:xfrm>
          <a:custGeom>
            <a:avLst/>
            <a:gdLst/>
            <a:ahLst/>
            <a:cxnLst/>
            <a:rect l="l" t="t" r="r" b="b"/>
            <a:pathLst>
              <a:path w="823089" h="34295">
                <a:moveTo>
                  <a:pt x="0" y="0"/>
                </a:moveTo>
                <a:lnTo>
                  <a:pt x="823089" y="0"/>
                </a:lnTo>
                <a:lnTo>
                  <a:pt x="823089" y="34295"/>
                </a:lnTo>
                <a:lnTo>
                  <a:pt x="0" y="34295"/>
                </a:lnTo>
                <a:lnTo>
                  <a:pt x="0" y="0"/>
                </a:lnTo>
                <a:close/>
              </a:path>
            </a:pathLst>
          </a:custGeom>
          <a:solidFill>
            <a:srgbClr val="C47A5B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59" name="Shape 56">
            <a:extLst>
              <a:ext uri="{FF2B5EF4-FFF2-40B4-BE49-F238E27FC236}">
                <a16:creationId xmlns:a16="http://schemas.microsoft.com/office/drawing/2014/main" id="{46A50D87-1962-1786-0C87-256F691C59D0}"/>
              </a:ext>
            </a:extLst>
          </p:cNvPr>
          <p:cNvSpPr/>
          <p:nvPr/>
        </p:nvSpPr>
        <p:spPr>
          <a:xfrm>
            <a:off x="342954" y="1432970"/>
            <a:ext cx="3418818" cy="4086056"/>
          </a:xfrm>
          <a:custGeom>
            <a:avLst/>
            <a:gdLst/>
            <a:ahLst/>
            <a:cxnLst/>
            <a:rect l="l" t="t" r="r" b="b"/>
            <a:pathLst>
              <a:path w="5667308" h="2314937">
                <a:moveTo>
                  <a:pt x="34295" y="0"/>
                </a:moveTo>
                <a:lnTo>
                  <a:pt x="5633013" y="0"/>
                </a:lnTo>
                <a:cubicBezTo>
                  <a:pt x="5651953" y="0"/>
                  <a:pt x="5667308" y="15355"/>
                  <a:pt x="5667308" y="34295"/>
                </a:cubicBezTo>
                <a:lnTo>
                  <a:pt x="5667308" y="2246345"/>
                </a:lnTo>
                <a:cubicBezTo>
                  <a:pt x="5667308" y="2284227"/>
                  <a:pt x="5636599" y="2314937"/>
                  <a:pt x="5598716" y="2314937"/>
                </a:cubicBezTo>
                <a:lnTo>
                  <a:pt x="68592" y="2314937"/>
                </a:lnTo>
                <a:cubicBezTo>
                  <a:pt x="30709" y="2314937"/>
                  <a:pt x="0" y="2284227"/>
                  <a:pt x="0" y="2246345"/>
                </a:cubicBezTo>
                <a:lnTo>
                  <a:pt x="0" y="34295"/>
                </a:lnTo>
                <a:cubicBezTo>
                  <a:pt x="0" y="15367"/>
                  <a:pt x="15367" y="0"/>
                  <a:pt x="34295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1443" dist="34295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IQ"/>
          </a:p>
        </p:txBody>
      </p:sp>
      <p:sp>
        <p:nvSpPr>
          <p:cNvPr id="60" name="Shape 57">
            <a:extLst>
              <a:ext uri="{FF2B5EF4-FFF2-40B4-BE49-F238E27FC236}">
                <a16:creationId xmlns:a16="http://schemas.microsoft.com/office/drawing/2014/main" id="{B243247F-55DE-BDC5-3691-8DA2ACC982C4}"/>
              </a:ext>
            </a:extLst>
          </p:cNvPr>
          <p:cNvSpPr/>
          <p:nvPr/>
        </p:nvSpPr>
        <p:spPr>
          <a:xfrm>
            <a:off x="342954" y="1432969"/>
            <a:ext cx="5667308" cy="34295"/>
          </a:xfrm>
          <a:custGeom>
            <a:avLst/>
            <a:gdLst/>
            <a:ahLst/>
            <a:cxnLst/>
            <a:rect l="l" t="t" r="r" b="b"/>
            <a:pathLst>
              <a:path w="5667308" h="34295">
                <a:moveTo>
                  <a:pt x="34295" y="0"/>
                </a:moveTo>
                <a:lnTo>
                  <a:pt x="5633013" y="0"/>
                </a:lnTo>
                <a:cubicBezTo>
                  <a:pt x="5651953" y="0"/>
                  <a:pt x="5667308" y="15355"/>
                  <a:pt x="5667308" y="34295"/>
                </a:cubicBezTo>
                <a:lnTo>
                  <a:pt x="5667308" y="34295"/>
                </a:lnTo>
                <a:lnTo>
                  <a:pt x="0" y="34295"/>
                </a:lnTo>
                <a:lnTo>
                  <a:pt x="0" y="34295"/>
                </a:lnTo>
                <a:cubicBezTo>
                  <a:pt x="0" y="15355"/>
                  <a:pt x="15355" y="0"/>
                  <a:pt x="34295" y="0"/>
                </a:cubicBezTo>
                <a:close/>
              </a:path>
            </a:pathLst>
          </a:custGeom>
          <a:solidFill>
            <a:srgbClr val="B49A84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61" name="Text 58">
            <a:extLst>
              <a:ext uri="{FF2B5EF4-FFF2-40B4-BE49-F238E27FC236}">
                <a16:creationId xmlns:a16="http://schemas.microsoft.com/office/drawing/2014/main" id="{985E348E-85AF-A92D-AFED-BA967D2D3A82}"/>
              </a:ext>
            </a:extLst>
          </p:cNvPr>
          <p:cNvSpPr/>
          <p:nvPr/>
        </p:nvSpPr>
        <p:spPr>
          <a:xfrm>
            <a:off x="480136" y="1587299"/>
            <a:ext cx="5478684" cy="2400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rgbClr val="5A6F68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Cell Arrangements</a:t>
            </a:r>
            <a:endParaRPr lang="en-US" sz="2000" dirty="0"/>
          </a:p>
        </p:txBody>
      </p:sp>
      <p:sp>
        <p:nvSpPr>
          <p:cNvPr id="62" name="Shape 59">
            <a:extLst>
              <a:ext uri="{FF2B5EF4-FFF2-40B4-BE49-F238E27FC236}">
                <a16:creationId xmlns:a16="http://schemas.microsoft.com/office/drawing/2014/main" id="{5494E31F-65C8-D539-70F4-88DC40FE55D4}"/>
              </a:ext>
            </a:extLst>
          </p:cNvPr>
          <p:cNvSpPr/>
          <p:nvPr/>
        </p:nvSpPr>
        <p:spPr>
          <a:xfrm>
            <a:off x="480136" y="1930251"/>
            <a:ext cx="2666464" cy="583021"/>
          </a:xfrm>
          <a:custGeom>
            <a:avLst/>
            <a:gdLst/>
            <a:ahLst/>
            <a:cxnLst/>
            <a:rect l="l" t="t" r="r" b="b"/>
            <a:pathLst>
              <a:path w="2666464" h="514430">
                <a:moveTo>
                  <a:pt x="68589" y="0"/>
                </a:moveTo>
                <a:lnTo>
                  <a:pt x="2597875" y="0"/>
                </a:lnTo>
                <a:cubicBezTo>
                  <a:pt x="2635730" y="0"/>
                  <a:pt x="2666464" y="30734"/>
                  <a:pt x="2666464" y="68589"/>
                </a:cubicBezTo>
                <a:lnTo>
                  <a:pt x="2666464" y="445841"/>
                </a:lnTo>
                <a:cubicBezTo>
                  <a:pt x="2666464" y="483697"/>
                  <a:pt x="2635730" y="514430"/>
                  <a:pt x="2597875" y="514430"/>
                </a:cubicBezTo>
                <a:lnTo>
                  <a:pt x="68589" y="514430"/>
                </a:lnTo>
                <a:cubicBezTo>
                  <a:pt x="30734" y="514430"/>
                  <a:pt x="0" y="483697"/>
                  <a:pt x="0" y="445841"/>
                </a:cubicBezTo>
                <a:lnTo>
                  <a:pt x="0" y="68589"/>
                </a:lnTo>
                <a:cubicBezTo>
                  <a:pt x="0" y="30734"/>
                  <a:pt x="30734" y="0"/>
                  <a:pt x="68589" y="0"/>
                </a:cubicBezTo>
                <a:close/>
              </a:path>
            </a:pathLst>
          </a:custGeom>
          <a:solidFill>
            <a:srgbClr val="5A6F68">
              <a:alpha val="10196"/>
            </a:srgbClr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63" name="Text 60">
            <a:extLst>
              <a:ext uri="{FF2B5EF4-FFF2-40B4-BE49-F238E27FC236}">
                <a16:creationId xmlns:a16="http://schemas.microsoft.com/office/drawing/2014/main" id="{F8534E59-5E09-B09C-2EF2-8AF63C588417}"/>
              </a:ext>
            </a:extLst>
          </p:cNvPr>
          <p:cNvSpPr/>
          <p:nvPr/>
        </p:nvSpPr>
        <p:spPr>
          <a:xfrm>
            <a:off x="548726" y="1998843"/>
            <a:ext cx="2597873" cy="2057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rgbClr val="5A6F68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Single Cells</a:t>
            </a:r>
            <a:endParaRPr lang="en-US" sz="1400" dirty="0"/>
          </a:p>
        </p:txBody>
      </p:sp>
      <p:sp>
        <p:nvSpPr>
          <p:cNvPr id="64" name="Text 61">
            <a:extLst>
              <a:ext uri="{FF2B5EF4-FFF2-40B4-BE49-F238E27FC236}">
                <a16:creationId xmlns:a16="http://schemas.microsoft.com/office/drawing/2014/main" id="{66E6F825-F0F5-4BC2-5292-F5A0326F3A04}"/>
              </a:ext>
            </a:extLst>
          </p:cNvPr>
          <p:cNvSpPr/>
          <p:nvPr/>
        </p:nvSpPr>
        <p:spPr>
          <a:xfrm>
            <a:off x="561587" y="2261556"/>
            <a:ext cx="2589300" cy="171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Individual bacteria</a:t>
            </a:r>
            <a:endParaRPr lang="en-US" sz="1400" dirty="0"/>
          </a:p>
        </p:txBody>
      </p:sp>
      <p:sp>
        <p:nvSpPr>
          <p:cNvPr id="65" name="Shape 62">
            <a:extLst>
              <a:ext uri="{FF2B5EF4-FFF2-40B4-BE49-F238E27FC236}">
                <a16:creationId xmlns:a16="http://schemas.microsoft.com/office/drawing/2014/main" id="{00D0D3AC-19EE-58CF-A787-22F777A59C8B}"/>
              </a:ext>
            </a:extLst>
          </p:cNvPr>
          <p:cNvSpPr/>
          <p:nvPr/>
        </p:nvSpPr>
        <p:spPr>
          <a:xfrm>
            <a:off x="450125" y="2625450"/>
            <a:ext cx="2666464" cy="583020"/>
          </a:xfrm>
          <a:custGeom>
            <a:avLst/>
            <a:gdLst/>
            <a:ahLst/>
            <a:cxnLst/>
            <a:rect l="l" t="t" r="r" b="b"/>
            <a:pathLst>
              <a:path w="2666464" h="514430">
                <a:moveTo>
                  <a:pt x="68589" y="0"/>
                </a:moveTo>
                <a:lnTo>
                  <a:pt x="2597875" y="0"/>
                </a:lnTo>
                <a:cubicBezTo>
                  <a:pt x="2635730" y="0"/>
                  <a:pt x="2666464" y="30734"/>
                  <a:pt x="2666464" y="68589"/>
                </a:cubicBezTo>
                <a:lnTo>
                  <a:pt x="2666464" y="445841"/>
                </a:lnTo>
                <a:cubicBezTo>
                  <a:pt x="2666464" y="483697"/>
                  <a:pt x="2635730" y="514430"/>
                  <a:pt x="2597875" y="514430"/>
                </a:cubicBezTo>
                <a:lnTo>
                  <a:pt x="68589" y="514430"/>
                </a:lnTo>
                <a:cubicBezTo>
                  <a:pt x="30734" y="514430"/>
                  <a:pt x="0" y="483697"/>
                  <a:pt x="0" y="445841"/>
                </a:cubicBezTo>
                <a:lnTo>
                  <a:pt x="0" y="68589"/>
                </a:lnTo>
                <a:cubicBezTo>
                  <a:pt x="0" y="30734"/>
                  <a:pt x="30734" y="0"/>
                  <a:pt x="68589" y="0"/>
                </a:cubicBezTo>
                <a:close/>
              </a:path>
            </a:pathLst>
          </a:custGeom>
          <a:solidFill>
            <a:srgbClr val="C47A5B">
              <a:alpha val="10196"/>
            </a:srgbClr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66" name="Text 63">
            <a:extLst>
              <a:ext uri="{FF2B5EF4-FFF2-40B4-BE49-F238E27FC236}">
                <a16:creationId xmlns:a16="http://schemas.microsoft.com/office/drawing/2014/main" id="{32B7F0A6-285B-37B9-F447-F07006183D28}"/>
              </a:ext>
            </a:extLst>
          </p:cNvPr>
          <p:cNvSpPr/>
          <p:nvPr/>
        </p:nvSpPr>
        <p:spPr>
          <a:xfrm>
            <a:off x="518716" y="2694041"/>
            <a:ext cx="2597873" cy="2057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rgbClr val="C47A5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Diplococci</a:t>
            </a:r>
            <a:endParaRPr lang="en-US" sz="1400" dirty="0"/>
          </a:p>
        </p:txBody>
      </p:sp>
      <p:sp>
        <p:nvSpPr>
          <p:cNvPr id="67" name="Text 64">
            <a:extLst>
              <a:ext uri="{FF2B5EF4-FFF2-40B4-BE49-F238E27FC236}">
                <a16:creationId xmlns:a16="http://schemas.microsoft.com/office/drawing/2014/main" id="{1883D6E7-5A64-12CC-3E73-BB021C4EF9D1}"/>
              </a:ext>
            </a:extLst>
          </p:cNvPr>
          <p:cNvSpPr/>
          <p:nvPr/>
        </p:nvSpPr>
        <p:spPr>
          <a:xfrm>
            <a:off x="518716" y="2977705"/>
            <a:ext cx="2589300" cy="171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Pairs (2 cells)</a:t>
            </a:r>
            <a:endParaRPr lang="en-US" sz="1400" dirty="0"/>
          </a:p>
        </p:txBody>
      </p:sp>
      <p:sp>
        <p:nvSpPr>
          <p:cNvPr id="68" name="Shape 65">
            <a:extLst>
              <a:ext uri="{FF2B5EF4-FFF2-40B4-BE49-F238E27FC236}">
                <a16:creationId xmlns:a16="http://schemas.microsoft.com/office/drawing/2014/main" id="{0AFD8029-4B55-04F2-7907-F2C266B188F5}"/>
              </a:ext>
            </a:extLst>
          </p:cNvPr>
          <p:cNvSpPr/>
          <p:nvPr/>
        </p:nvSpPr>
        <p:spPr>
          <a:xfrm>
            <a:off x="475848" y="3320648"/>
            <a:ext cx="2666464" cy="620614"/>
          </a:xfrm>
          <a:custGeom>
            <a:avLst/>
            <a:gdLst/>
            <a:ahLst/>
            <a:cxnLst/>
            <a:rect l="l" t="t" r="r" b="b"/>
            <a:pathLst>
              <a:path w="2666464" h="514430">
                <a:moveTo>
                  <a:pt x="68589" y="0"/>
                </a:moveTo>
                <a:lnTo>
                  <a:pt x="2597875" y="0"/>
                </a:lnTo>
                <a:cubicBezTo>
                  <a:pt x="2635730" y="0"/>
                  <a:pt x="2666464" y="30734"/>
                  <a:pt x="2666464" y="68589"/>
                </a:cubicBezTo>
                <a:lnTo>
                  <a:pt x="2666464" y="445841"/>
                </a:lnTo>
                <a:cubicBezTo>
                  <a:pt x="2666464" y="483697"/>
                  <a:pt x="2635730" y="514430"/>
                  <a:pt x="2597875" y="514430"/>
                </a:cubicBezTo>
                <a:lnTo>
                  <a:pt x="68589" y="514430"/>
                </a:lnTo>
                <a:cubicBezTo>
                  <a:pt x="30734" y="514430"/>
                  <a:pt x="0" y="483697"/>
                  <a:pt x="0" y="445841"/>
                </a:cubicBezTo>
                <a:lnTo>
                  <a:pt x="0" y="68589"/>
                </a:lnTo>
                <a:cubicBezTo>
                  <a:pt x="0" y="30734"/>
                  <a:pt x="30734" y="0"/>
                  <a:pt x="68589" y="0"/>
                </a:cubicBezTo>
                <a:close/>
              </a:path>
            </a:pathLst>
          </a:custGeom>
          <a:solidFill>
            <a:srgbClr val="B49A84">
              <a:alpha val="10196"/>
            </a:srgbClr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69" name="Text 66">
            <a:extLst>
              <a:ext uri="{FF2B5EF4-FFF2-40B4-BE49-F238E27FC236}">
                <a16:creationId xmlns:a16="http://schemas.microsoft.com/office/drawing/2014/main" id="{98F724E3-824F-F67E-098C-FCA36947DA24}"/>
              </a:ext>
            </a:extLst>
          </p:cNvPr>
          <p:cNvSpPr/>
          <p:nvPr/>
        </p:nvSpPr>
        <p:spPr>
          <a:xfrm>
            <a:off x="544438" y="3389239"/>
            <a:ext cx="2597873" cy="2057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rgbClr val="B49A84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Streptococci</a:t>
            </a:r>
            <a:endParaRPr lang="en-US" sz="1400" dirty="0"/>
          </a:p>
        </p:txBody>
      </p:sp>
      <p:sp>
        <p:nvSpPr>
          <p:cNvPr id="70" name="Text 67">
            <a:extLst>
              <a:ext uri="{FF2B5EF4-FFF2-40B4-BE49-F238E27FC236}">
                <a16:creationId xmlns:a16="http://schemas.microsoft.com/office/drawing/2014/main" id="{DA5E752D-63EB-7588-4D57-A36814C1CB17}"/>
              </a:ext>
            </a:extLst>
          </p:cNvPr>
          <p:cNvSpPr/>
          <p:nvPr/>
        </p:nvSpPr>
        <p:spPr>
          <a:xfrm>
            <a:off x="557299" y="3652455"/>
            <a:ext cx="2589300" cy="171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Chains</a:t>
            </a:r>
            <a:endParaRPr lang="en-US" sz="1400" dirty="0"/>
          </a:p>
        </p:txBody>
      </p:sp>
      <p:sp>
        <p:nvSpPr>
          <p:cNvPr id="71" name="Shape 68">
            <a:extLst>
              <a:ext uri="{FF2B5EF4-FFF2-40B4-BE49-F238E27FC236}">
                <a16:creationId xmlns:a16="http://schemas.microsoft.com/office/drawing/2014/main" id="{70C789C7-2E72-8596-4F47-AE4397205058}"/>
              </a:ext>
            </a:extLst>
          </p:cNvPr>
          <p:cNvSpPr/>
          <p:nvPr/>
        </p:nvSpPr>
        <p:spPr>
          <a:xfrm>
            <a:off x="475847" y="4053440"/>
            <a:ext cx="2666464" cy="620615"/>
          </a:xfrm>
          <a:custGeom>
            <a:avLst/>
            <a:gdLst/>
            <a:ahLst/>
            <a:cxnLst/>
            <a:rect l="l" t="t" r="r" b="b"/>
            <a:pathLst>
              <a:path w="2666464" h="514430">
                <a:moveTo>
                  <a:pt x="68589" y="0"/>
                </a:moveTo>
                <a:lnTo>
                  <a:pt x="2597875" y="0"/>
                </a:lnTo>
                <a:cubicBezTo>
                  <a:pt x="2635730" y="0"/>
                  <a:pt x="2666464" y="30734"/>
                  <a:pt x="2666464" y="68589"/>
                </a:cubicBezTo>
                <a:lnTo>
                  <a:pt x="2666464" y="445841"/>
                </a:lnTo>
                <a:cubicBezTo>
                  <a:pt x="2666464" y="483697"/>
                  <a:pt x="2635730" y="514430"/>
                  <a:pt x="2597875" y="514430"/>
                </a:cubicBezTo>
                <a:lnTo>
                  <a:pt x="68589" y="514430"/>
                </a:lnTo>
                <a:cubicBezTo>
                  <a:pt x="30734" y="514430"/>
                  <a:pt x="0" y="483697"/>
                  <a:pt x="0" y="445841"/>
                </a:cubicBezTo>
                <a:lnTo>
                  <a:pt x="0" y="68589"/>
                </a:lnTo>
                <a:cubicBezTo>
                  <a:pt x="0" y="30734"/>
                  <a:pt x="30734" y="0"/>
                  <a:pt x="68589" y="0"/>
                </a:cubicBezTo>
                <a:close/>
              </a:path>
            </a:pathLst>
          </a:custGeom>
          <a:solidFill>
            <a:srgbClr val="5A6F68">
              <a:alpha val="10196"/>
            </a:srgbClr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72" name="Text 69">
            <a:extLst>
              <a:ext uri="{FF2B5EF4-FFF2-40B4-BE49-F238E27FC236}">
                <a16:creationId xmlns:a16="http://schemas.microsoft.com/office/drawing/2014/main" id="{63DD52DD-58CD-F79E-AA5A-5C46B3742334}"/>
              </a:ext>
            </a:extLst>
          </p:cNvPr>
          <p:cNvSpPr/>
          <p:nvPr/>
        </p:nvSpPr>
        <p:spPr>
          <a:xfrm>
            <a:off x="544438" y="4122032"/>
            <a:ext cx="2597873" cy="2057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rgbClr val="5A6F68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Staphylococci</a:t>
            </a:r>
            <a:endParaRPr lang="en-US" sz="1400" dirty="0"/>
          </a:p>
        </p:txBody>
      </p:sp>
      <p:sp>
        <p:nvSpPr>
          <p:cNvPr id="73" name="Text 70">
            <a:extLst>
              <a:ext uri="{FF2B5EF4-FFF2-40B4-BE49-F238E27FC236}">
                <a16:creationId xmlns:a16="http://schemas.microsoft.com/office/drawing/2014/main" id="{4CBE7CBE-677B-A5AB-7A8D-3048762D716F}"/>
              </a:ext>
            </a:extLst>
          </p:cNvPr>
          <p:cNvSpPr/>
          <p:nvPr/>
        </p:nvSpPr>
        <p:spPr>
          <a:xfrm>
            <a:off x="544438" y="4416841"/>
            <a:ext cx="2589300" cy="171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Clusters (grape-like)</a:t>
            </a:r>
            <a:endParaRPr lang="en-US" sz="1400" dirty="0"/>
          </a:p>
        </p:txBody>
      </p:sp>
      <p:sp>
        <p:nvSpPr>
          <p:cNvPr id="74" name="Shape 71">
            <a:extLst>
              <a:ext uri="{FF2B5EF4-FFF2-40B4-BE49-F238E27FC236}">
                <a16:creationId xmlns:a16="http://schemas.microsoft.com/office/drawing/2014/main" id="{96E7A2AF-CBB8-828D-2F8D-78BE0BF49E1E}"/>
              </a:ext>
            </a:extLst>
          </p:cNvPr>
          <p:cNvSpPr/>
          <p:nvPr/>
        </p:nvSpPr>
        <p:spPr>
          <a:xfrm>
            <a:off x="342954" y="4843683"/>
            <a:ext cx="3268347" cy="675342"/>
          </a:xfrm>
          <a:custGeom>
            <a:avLst/>
            <a:gdLst/>
            <a:ahLst/>
            <a:cxnLst/>
            <a:rect l="l" t="t" r="r" b="b"/>
            <a:pathLst>
              <a:path w="5392945" h="514430">
                <a:moveTo>
                  <a:pt x="68589" y="0"/>
                </a:moveTo>
                <a:lnTo>
                  <a:pt x="5324356" y="0"/>
                </a:lnTo>
                <a:cubicBezTo>
                  <a:pt x="5362211" y="0"/>
                  <a:pt x="5392945" y="30734"/>
                  <a:pt x="5392945" y="68589"/>
                </a:cubicBezTo>
                <a:lnTo>
                  <a:pt x="5392945" y="445841"/>
                </a:lnTo>
                <a:cubicBezTo>
                  <a:pt x="5392945" y="483697"/>
                  <a:pt x="5362211" y="514430"/>
                  <a:pt x="5324356" y="514430"/>
                </a:cubicBezTo>
                <a:lnTo>
                  <a:pt x="68589" y="514430"/>
                </a:lnTo>
                <a:cubicBezTo>
                  <a:pt x="30734" y="514430"/>
                  <a:pt x="0" y="483697"/>
                  <a:pt x="0" y="445841"/>
                </a:cubicBezTo>
                <a:lnTo>
                  <a:pt x="0" y="68589"/>
                </a:lnTo>
                <a:cubicBezTo>
                  <a:pt x="0" y="30734"/>
                  <a:pt x="30734" y="0"/>
                  <a:pt x="68589" y="0"/>
                </a:cubicBezTo>
                <a:close/>
              </a:path>
            </a:pathLst>
          </a:custGeom>
          <a:solidFill>
            <a:srgbClr val="C47A5B">
              <a:alpha val="10196"/>
            </a:srgbClr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75" name="Text 72">
            <a:extLst>
              <a:ext uri="{FF2B5EF4-FFF2-40B4-BE49-F238E27FC236}">
                <a16:creationId xmlns:a16="http://schemas.microsoft.com/office/drawing/2014/main" id="{F35B693D-E94D-3FA6-DAC8-59BE2768B083}"/>
              </a:ext>
            </a:extLst>
          </p:cNvPr>
          <p:cNvSpPr/>
          <p:nvPr/>
        </p:nvSpPr>
        <p:spPr>
          <a:xfrm>
            <a:off x="411544" y="4912274"/>
            <a:ext cx="5324354" cy="2057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rgbClr val="C47A5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Tetrads &amp; Sarcinae</a:t>
            </a:r>
            <a:endParaRPr lang="en-US" sz="1400" dirty="0"/>
          </a:p>
        </p:txBody>
      </p:sp>
      <p:sp>
        <p:nvSpPr>
          <p:cNvPr id="76" name="Text 73">
            <a:extLst>
              <a:ext uri="{FF2B5EF4-FFF2-40B4-BE49-F238E27FC236}">
                <a16:creationId xmlns:a16="http://schemas.microsoft.com/office/drawing/2014/main" id="{2639DAD1-7BFA-60AE-BB42-CD9768799517}"/>
              </a:ext>
            </a:extLst>
          </p:cNvPr>
          <p:cNvSpPr/>
          <p:nvPr/>
        </p:nvSpPr>
        <p:spPr>
          <a:xfrm>
            <a:off x="420117" y="5203786"/>
            <a:ext cx="5315781" cy="171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Groups of 4 or 8 cells in cubical packets</a:t>
            </a:r>
            <a:endParaRPr lang="en-US" sz="1400" dirty="0"/>
          </a:p>
        </p:txBody>
      </p:sp>
      <p:pic>
        <p:nvPicPr>
          <p:cNvPr id="9218" name="Picture 2" descr="2.1: Sizes, Shapes, and Arrangements of Bacteria - Biology LibreTexts">
            <a:extLst>
              <a:ext uri="{FF2B5EF4-FFF2-40B4-BE49-F238E27FC236}">
                <a16:creationId xmlns:a16="http://schemas.microsoft.com/office/drawing/2014/main" id="{5CAD725E-EB7F-F947-EF59-5B6E138E2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122" y="1653515"/>
            <a:ext cx="6555029" cy="457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89823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7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1000" y="381000"/>
            <a:ext cx="114966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kern="0" spc="105" dirty="0">
                <a:solidFill>
                  <a:srgbClr val="C47A5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COURSE STRUCTURE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81000" y="647700"/>
            <a:ext cx="11658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rgbClr val="5A6F68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Lecture Overview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81000" y="1219200"/>
            <a:ext cx="914400" cy="38100"/>
          </a:xfrm>
          <a:custGeom>
            <a:avLst/>
            <a:gdLst/>
            <a:ahLst/>
            <a:cxnLst/>
            <a:rect l="l" t="t" r="r" b="b"/>
            <a:pathLst>
              <a:path w="914400" h="38100">
                <a:moveTo>
                  <a:pt x="0" y="0"/>
                </a:moveTo>
                <a:lnTo>
                  <a:pt x="914400" y="0"/>
                </a:lnTo>
                <a:lnTo>
                  <a:pt x="9144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C47A5B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5" name="Shape 3"/>
          <p:cNvSpPr/>
          <p:nvPr/>
        </p:nvSpPr>
        <p:spPr>
          <a:xfrm>
            <a:off x="400050" y="1485900"/>
            <a:ext cx="5619750" cy="1238250"/>
          </a:xfrm>
          <a:custGeom>
            <a:avLst/>
            <a:gdLst/>
            <a:ahLst/>
            <a:cxnLst/>
            <a:rect l="l" t="t" r="r" b="b"/>
            <a:pathLst>
              <a:path w="5619750" h="1238250">
                <a:moveTo>
                  <a:pt x="38100" y="0"/>
                </a:moveTo>
                <a:lnTo>
                  <a:pt x="5543548" y="0"/>
                </a:lnTo>
                <a:cubicBezTo>
                  <a:pt x="5585633" y="0"/>
                  <a:pt x="5619750" y="34117"/>
                  <a:pt x="5619750" y="76202"/>
                </a:cubicBezTo>
                <a:lnTo>
                  <a:pt x="5619750" y="1162048"/>
                </a:lnTo>
                <a:cubicBezTo>
                  <a:pt x="5619750" y="1204133"/>
                  <a:pt x="5585633" y="1238250"/>
                  <a:pt x="5543548" y="1238250"/>
                </a:cubicBezTo>
                <a:lnTo>
                  <a:pt x="38100" y="1238250"/>
                </a:lnTo>
                <a:cubicBezTo>
                  <a:pt x="17072" y="1238250"/>
                  <a:pt x="0" y="1221178"/>
                  <a:pt x="0" y="120015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7150" dist="3810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IQ"/>
          </a:p>
        </p:txBody>
      </p:sp>
      <p:sp>
        <p:nvSpPr>
          <p:cNvPr id="6" name="Shape 4"/>
          <p:cNvSpPr/>
          <p:nvPr/>
        </p:nvSpPr>
        <p:spPr>
          <a:xfrm>
            <a:off x="400050" y="1485900"/>
            <a:ext cx="38100" cy="1238250"/>
          </a:xfrm>
          <a:custGeom>
            <a:avLst/>
            <a:gdLst/>
            <a:ahLst/>
            <a:cxnLst/>
            <a:rect l="l" t="t" r="r" b="b"/>
            <a:pathLst>
              <a:path w="38100" h="1238250">
                <a:moveTo>
                  <a:pt x="38100" y="0"/>
                </a:moveTo>
                <a:lnTo>
                  <a:pt x="38100" y="0"/>
                </a:lnTo>
                <a:lnTo>
                  <a:pt x="38100" y="1238250"/>
                </a:lnTo>
                <a:lnTo>
                  <a:pt x="38100" y="1238250"/>
                </a:lnTo>
                <a:cubicBezTo>
                  <a:pt x="17072" y="1238250"/>
                  <a:pt x="0" y="1221178"/>
                  <a:pt x="0" y="120015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5A6F68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7" name="Shape 5"/>
          <p:cNvSpPr/>
          <p:nvPr/>
        </p:nvSpPr>
        <p:spPr>
          <a:xfrm>
            <a:off x="571500" y="16383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600" y="0"/>
                </a:moveTo>
                <a:lnTo>
                  <a:pt x="228600" y="0"/>
                </a:lnTo>
                <a:cubicBezTo>
                  <a:pt x="354768" y="0"/>
                  <a:pt x="457200" y="102432"/>
                  <a:pt x="457200" y="228600"/>
                </a:cubicBezTo>
                <a:lnTo>
                  <a:pt x="457200" y="228600"/>
                </a:lnTo>
                <a:cubicBezTo>
                  <a:pt x="457200" y="354768"/>
                  <a:pt x="354768" y="457200"/>
                  <a:pt x="228600" y="457200"/>
                </a:cubicBezTo>
                <a:lnTo>
                  <a:pt x="228600" y="457200"/>
                </a:lnTo>
                <a:cubicBezTo>
                  <a:pt x="102432" y="457200"/>
                  <a:pt x="0" y="354768"/>
                  <a:pt x="0" y="228600"/>
                </a:cubicBezTo>
                <a:lnTo>
                  <a:pt x="0" y="228600"/>
                </a:lnTo>
                <a:cubicBezTo>
                  <a:pt x="0" y="102432"/>
                  <a:pt x="102432" y="0"/>
                  <a:pt x="228600" y="0"/>
                </a:cubicBezTo>
                <a:close/>
              </a:path>
            </a:pathLst>
          </a:custGeom>
          <a:solidFill>
            <a:srgbClr val="5A6F68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8" name="Text 6"/>
          <p:cNvSpPr/>
          <p:nvPr/>
        </p:nvSpPr>
        <p:spPr>
          <a:xfrm>
            <a:off x="523875" y="1638300"/>
            <a:ext cx="55245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F7F5F2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01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1143000" y="1638300"/>
            <a:ext cx="48196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5A6F68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Historical Foundations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1143000" y="1943100"/>
            <a:ext cx="4800600" cy="628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200" dirty="0">
                <a:solidFill>
                  <a:srgbClr val="3D3A39">
                    <a:alpha val="80000"/>
                  </a:srgbClr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From Ancient Observations to Modern Science - tracing the evolution from Leeuwenhoek's first observations to Pasteur's revolutionary experiments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400050" y="2876550"/>
            <a:ext cx="5619750" cy="1028700"/>
          </a:xfrm>
          <a:custGeom>
            <a:avLst/>
            <a:gdLst/>
            <a:ahLst/>
            <a:cxnLst/>
            <a:rect l="l" t="t" r="r" b="b"/>
            <a:pathLst>
              <a:path w="5619750" h="1028700">
                <a:moveTo>
                  <a:pt x="38100" y="0"/>
                </a:moveTo>
                <a:lnTo>
                  <a:pt x="5543554" y="0"/>
                </a:lnTo>
                <a:cubicBezTo>
                  <a:pt x="5585636" y="0"/>
                  <a:pt x="5619750" y="34114"/>
                  <a:pt x="5619750" y="76196"/>
                </a:cubicBezTo>
                <a:lnTo>
                  <a:pt x="5619750" y="952504"/>
                </a:lnTo>
                <a:cubicBezTo>
                  <a:pt x="5619750" y="994586"/>
                  <a:pt x="5585636" y="1028700"/>
                  <a:pt x="5543554" y="1028700"/>
                </a:cubicBezTo>
                <a:lnTo>
                  <a:pt x="38100" y="1028700"/>
                </a:lnTo>
                <a:cubicBezTo>
                  <a:pt x="17072" y="1028700"/>
                  <a:pt x="0" y="1011628"/>
                  <a:pt x="0" y="9906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7150" dist="3810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IQ"/>
          </a:p>
        </p:txBody>
      </p:sp>
      <p:sp>
        <p:nvSpPr>
          <p:cNvPr id="12" name="Shape 10"/>
          <p:cNvSpPr/>
          <p:nvPr/>
        </p:nvSpPr>
        <p:spPr>
          <a:xfrm>
            <a:off x="400050" y="2876550"/>
            <a:ext cx="38100" cy="1028700"/>
          </a:xfrm>
          <a:custGeom>
            <a:avLst/>
            <a:gdLst/>
            <a:ahLst/>
            <a:cxnLst/>
            <a:rect l="l" t="t" r="r" b="b"/>
            <a:pathLst>
              <a:path w="38100" h="1028700">
                <a:moveTo>
                  <a:pt x="38100" y="0"/>
                </a:moveTo>
                <a:lnTo>
                  <a:pt x="38100" y="0"/>
                </a:lnTo>
                <a:lnTo>
                  <a:pt x="38100" y="1028700"/>
                </a:lnTo>
                <a:lnTo>
                  <a:pt x="38100" y="1028700"/>
                </a:lnTo>
                <a:cubicBezTo>
                  <a:pt x="17072" y="1028700"/>
                  <a:pt x="0" y="1011628"/>
                  <a:pt x="0" y="9906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B49A84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13" name="Shape 11"/>
          <p:cNvSpPr/>
          <p:nvPr/>
        </p:nvSpPr>
        <p:spPr>
          <a:xfrm>
            <a:off x="571500" y="302895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600" y="0"/>
                </a:moveTo>
                <a:lnTo>
                  <a:pt x="228600" y="0"/>
                </a:lnTo>
                <a:cubicBezTo>
                  <a:pt x="354768" y="0"/>
                  <a:pt x="457200" y="102432"/>
                  <a:pt x="457200" y="228600"/>
                </a:cubicBezTo>
                <a:lnTo>
                  <a:pt x="457200" y="228600"/>
                </a:lnTo>
                <a:cubicBezTo>
                  <a:pt x="457200" y="354768"/>
                  <a:pt x="354768" y="457200"/>
                  <a:pt x="228600" y="457200"/>
                </a:cubicBezTo>
                <a:lnTo>
                  <a:pt x="228600" y="457200"/>
                </a:lnTo>
                <a:cubicBezTo>
                  <a:pt x="102432" y="457200"/>
                  <a:pt x="0" y="354768"/>
                  <a:pt x="0" y="228600"/>
                </a:cubicBezTo>
                <a:lnTo>
                  <a:pt x="0" y="228600"/>
                </a:lnTo>
                <a:cubicBezTo>
                  <a:pt x="0" y="102432"/>
                  <a:pt x="102432" y="0"/>
                  <a:pt x="228600" y="0"/>
                </a:cubicBezTo>
                <a:close/>
              </a:path>
            </a:pathLst>
          </a:custGeom>
          <a:solidFill>
            <a:srgbClr val="B49A84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14" name="Text 12"/>
          <p:cNvSpPr/>
          <p:nvPr/>
        </p:nvSpPr>
        <p:spPr>
          <a:xfrm>
            <a:off x="523875" y="3028950"/>
            <a:ext cx="55245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F7F5F2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02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1143000" y="3028950"/>
            <a:ext cx="48196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5A6F68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Fundamentals of Food Microbiology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1143000" y="3333750"/>
            <a:ext cx="4800600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200" dirty="0">
                <a:solidFill>
                  <a:srgbClr val="3D3A39">
                    <a:alpha val="80000"/>
                  </a:srgbClr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Understanding the Microbial World in Food Systems - definitions, subdivisions, and key applications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400050" y="4057650"/>
            <a:ext cx="5619750" cy="1028700"/>
          </a:xfrm>
          <a:custGeom>
            <a:avLst/>
            <a:gdLst/>
            <a:ahLst/>
            <a:cxnLst/>
            <a:rect l="l" t="t" r="r" b="b"/>
            <a:pathLst>
              <a:path w="5619750" h="1028700">
                <a:moveTo>
                  <a:pt x="38100" y="0"/>
                </a:moveTo>
                <a:lnTo>
                  <a:pt x="5543554" y="0"/>
                </a:lnTo>
                <a:cubicBezTo>
                  <a:pt x="5585636" y="0"/>
                  <a:pt x="5619750" y="34114"/>
                  <a:pt x="5619750" y="76196"/>
                </a:cubicBezTo>
                <a:lnTo>
                  <a:pt x="5619750" y="952504"/>
                </a:lnTo>
                <a:cubicBezTo>
                  <a:pt x="5619750" y="994586"/>
                  <a:pt x="5585636" y="1028700"/>
                  <a:pt x="5543554" y="1028700"/>
                </a:cubicBezTo>
                <a:lnTo>
                  <a:pt x="38100" y="1028700"/>
                </a:lnTo>
                <a:cubicBezTo>
                  <a:pt x="17072" y="1028700"/>
                  <a:pt x="0" y="1011628"/>
                  <a:pt x="0" y="9906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7150" dist="3810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IQ"/>
          </a:p>
        </p:txBody>
      </p:sp>
      <p:sp>
        <p:nvSpPr>
          <p:cNvPr id="18" name="Shape 16"/>
          <p:cNvSpPr/>
          <p:nvPr/>
        </p:nvSpPr>
        <p:spPr>
          <a:xfrm>
            <a:off x="400050" y="4057650"/>
            <a:ext cx="38100" cy="1028700"/>
          </a:xfrm>
          <a:custGeom>
            <a:avLst/>
            <a:gdLst/>
            <a:ahLst/>
            <a:cxnLst/>
            <a:rect l="l" t="t" r="r" b="b"/>
            <a:pathLst>
              <a:path w="38100" h="1028700">
                <a:moveTo>
                  <a:pt x="38100" y="0"/>
                </a:moveTo>
                <a:lnTo>
                  <a:pt x="38100" y="0"/>
                </a:lnTo>
                <a:lnTo>
                  <a:pt x="38100" y="1028700"/>
                </a:lnTo>
                <a:lnTo>
                  <a:pt x="38100" y="1028700"/>
                </a:lnTo>
                <a:cubicBezTo>
                  <a:pt x="17072" y="1028700"/>
                  <a:pt x="0" y="1011628"/>
                  <a:pt x="0" y="9906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C47A5B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19" name="Shape 17"/>
          <p:cNvSpPr/>
          <p:nvPr/>
        </p:nvSpPr>
        <p:spPr>
          <a:xfrm>
            <a:off x="571500" y="421005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600" y="0"/>
                </a:moveTo>
                <a:lnTo>
                  <a:pt x="228600" y="0"/>
                </a:lnTo>
                <a:cubicBezTo>
                  <a:pt x="354768" y="0"/>
                  <a:pt x="457200" y="102432"/>
                  <a:pt x="457200" y="228600"/>
                </a:cubicBezTo>
                <a:lnTo>
                  <a:pt x="457200" y="228600"/>
                </a:lnTo>
                <a:cubicBezTo>
                  <a:pt x="457200" y="354768"/>
                  <a:pt x="354768" y="457200"/>
                  <a:pt x="228600" y="457200"/>
                </a:cubicBezTo>
                <a:lnTo>
                  <a:pt x="228600" y="457200"/>
                </a:lnTo>
                <a:cubicBezTo>
                  <a:pt x="102432" y="457200"/>
                  <a:pt x="0" y="354768"/>
                  <a:pt x="0" y="228600"/>
                </a:cubicBezTo>
                <a:lnTo>
                  <a:pt x="0" y="228600"/>
                </a:lnTo>
                <a:cubicBezTo>
                  <a:pt x="0" y="102432"/>
                  <a:pt x="102432" y="0"/>
                  <a:pt x="228600" y="0"/>
                </a:cubicBezTo>
                <a:close/>
              </a:path>
            </a:pathLst>
          </a:custGeom>
          <a:solidFill>
            <a:srgbClr val="C47A5B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20" name="Text 18"/>
          <p:cNvSpPr/>
          <p:nvPr/>
        </p:nvSpPr>
        <p:spPr>
          <a:xfrm>
            <a:off x="523875" y="4210050"/>
            <a:ext cx="55245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F7F5F2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03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1143000" y="4210050"/>
            <a:ext cx="48196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5A6F68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Bacterial Cell Biology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1143000" y="4514850"/>
            <a:ext cx="4800600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200" dirty="0">
                <a:solidFill>
                  <a:srgbClr val="3D3A39">
                    <a:alpha val="80000"/>
                  </a:srgbClr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Structure, Organization, and Function - size, shape, arrangements, and specialized structures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400050" y="5238750"/>
            <a:ext cx="5619750" cy="1028700"/>
          </a:xfrm>
          <a:custGeom>
            <a:avLst/>
            <a:gdLst/>
            <a:ahLst/>
            <a:cxnLst/>
            <a:rect l="l" t="t" r="r" b="b"/>
            <a:pathLst>
              <a:path w="5619750" h="1028700">
                <a:moveTo>
                  <a:pt x="38100" y="0"/>
                </a:moveTo>
                <a:lnTo>
                  <a:pt x="5543554" y="0"/>
                </a:lnTo>
                <a:cubicBezTo>
                  <a:pt x="5585636" y="0"/>
                  <a:pt x="5619750" y="34114"/>
                  <a:pt x="5619750" y="76196"/>
                </a:cubicBezTo>
                <a:lnTo>
                  <a:pt x="5619750" y="952504"/>
                </a:lnTo>
                <a:cubicBezTo>
                  <a:pt x="5619750" y="994586"/>
                  <a:pt x="5585636" y="1028700"/>
                  <a:pt x="5543554" y="1028700"/>
                </a:cubicBezTo>
                <a:lnTo>
                  <a:pt x="38100" y="1028700"/>
                </a:lnTo>
                <a:cubicBezTo>
                  <a:pt x="17072" y="1028700"/>
                  <a:pt x="0" y="1011628"/>
                  <a:pt x="0" y="9906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7150" dist="3810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IQ"/>
          </a:p>
        </p:txBody>
      </p:sp>
      <p:sp>
        <p:nvSpPr>
          <p:cNvPr id="24" name="Shape 22"/>
          <p:cNvSpPr/>
          <p:nvPr/>
        </p:nvSpPr>
        <p:spPr>
          <a:xfrm>
            <a:off x="6153152" y="1476375"/>
            <a:ext cx="38100" cy="1028700"/>
          </a:xfrm>
          <a:custGeom>
            <a:avLst/>
            <a:gdLst/>
            <a:ahLst/>
            <a:cxnLst/>
            <a:rect l="l" t="t" r="r" b="b"/>
            <a:pathLst>
              <a:path w="38100" h="1028700">
                <a:moveTo>
                  <a:pt x="38100" y="0"/>
                </a:moveTo>
                <a:lnTo>
                  <a:pt x="38100" y="0"/>
                </a:lnTo>
                <a:lnTo>
                  <a:pt x="38100" y="1028700"/>
                </a:lnTo>
                <a:lnTo>
                  <a:pt x="38100" y="1028700"/>
                </a:lnTo>
                <a:cubicBezTo>
                  <a:pt x="17072" y="1028700"/>
                  <a:pt x="0" y="1011628"/>
                  <a:pt x="0" y="9906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5A6F68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29" name="Shape 27"/>
          <p:cNvSpPr/>
          <p:nvPr/>
        </p:nvSpPr>
        <p:spPr>
          <a:xfrm>
            <a:off x="6191250" y="1485900"/>
            <a:ext cx="5619750" cy="1028700"/>
          </a:xfrm>
          <a:custGeom>
            <a:avLst/>
            <a:gdLst/>
            <a:ahLst/>
            <a:cxnLst/>
            <a:rect l="l" t="t" r="r" b="b"/>
            <a:pathLst>
              <a:path w="5619750" h="1028700">
                <a:moveTo>
                  <a:pt x="38100" y="0"/>
                </a:moveTo>
                <a:lnTo>
                  <a:pt x="5543554" y="0"/>
                </a:lnTo>
                <a:cubicBezTo>
                  <a:pt x="5585636" y="0"/>
                  <a:pt x="5619750" y="34114"/>
                  <a:pt x="5619750" y="76196"/>
                </a:cubicBezTo>
                <a:lnTo>
                  <a:pt x="5619750" y="952504"/>
                </a:lnTo>
                <a:cubicBezTo>
                  <a:pt x="5619750" y="994586"/>
                  <a:pt x="5585636" y="1028700"/>
                  <a:pt x="5543554" y="1028700"/>
                </a:cubicBezTo>
                <a:lnTo>
                  <a:pt x="38100" y="1028700"/>
                </a:lnTo>
                <a:cubicBezTo>
                  <a:pt x="17072" y="1028700"/>
                  <a:pt x="0" y="1011628"/>
                  <a:pt x="0" y="9906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7150" dist="3810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IQ"/>
          </a:p>
        </p:txBody>
      </p:sp>
      <p:sp>
        <p:nvSpPr>
          <p:cNvPr id="30" name="Shape 28"/>
          <p:cNvSpPr/>
          <p:nvPr/>
        </p:nvSpPr>
        <p:spPr>
          <a:xfrm>
            <a:off x="361950" y="5236427"/>
            <a:ext cx="38100" cy="1028700"/>
          </a:xfrm>
          <a:custGeom>
            <a:avLst/>
            <a:gdLst/>
            <a:ahLst/>
            <a:cxnLst/>
            <a:rect l="l" t="t" r="r" b="b"/>
            <a:pathLst>
              <a:path w="38100" h="1028700">
                <a:moveTo>
                  <a:pt x="38100" y="0"/>
                </a:moveTo>
                <a:lnTo>
                  <a:pt x="38100" y="0"/>
                </a:lnTo>
                <a:lnTo>
                  <a:pt x="38100" y="1028700"/>
                </a:lnTo>
                <a:lnTo>
                  <a:pt x="38100" y="1028700"/>
                </a:lnTo>
                <a:cubicBezTo>
                  <a:pt x="17072" y="1028700"/>
                  <a:pt x="0" y="1011628"/>
                  <a:pt x="0" y="9906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B49A84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31" name="Shape 29"/>
          <p:cNvSpPr/>
          <p:nvPr/>
        </p:nvSpPr>
        <p:spPr>
          <a:xfrm>
            <a:off x="514350" y="5343525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600" y="0"/>
                </a:moveTo>
                <a:lnTo>
                  <a:pt x="228600" y="0"/>
                </a:lnTo>
                <a:cubicBezTo>
                  <a:pt x="354768" y="0"/>
                  <a:pt x="457200" y="102432"/>
                  <a:pt x="457200" y="228600"/>
                </a:cubicBezTo>
                <a:lnTo>
                  <a:pt x="457200" y="228600"/>
                </a:lnTo>
                <a:cubicBezTo>
                  <a:pt x="457200" y="354768"/>
                  <a:pt x="354768" y="457200"/>
                  <a:pt x="228600" y="457200"/>
                </a:cubicBezTo>
                <a:lnTo>
                  <a:pt x="228600" y="457200"/>
                </a:lnTo>
                <a:cubicBezTo>
                  <a:pt x="102432" y="457200"/>
                  <a:pt x="0" y="354768"/>
                  <a:pt x="0" y="228600"/>
                </a:cubicBezTo>
                <a:lnTo>
                  <a:pt x="0" y="228600"/>
                </a:lnTo>
                <a:cubicBezTo>
                  <a:pt x="0" y="102432"/>
                  <a:pt x="102432" y="0"/>
                  <a:pt x="228600" y="0"/>
                </a:cubicBezTo>
                <a:close/>
              </a:path>
            </a:pathLst>
          </a:custGeom>
          <a:solidFill>
            <a:srgbClr val="B49A84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32" name="Text 30"/>
          <p:cNvSpPr/>
          <p:nvPr/>
        </p:nvSpPr>
        <p:spPr>
          <a:xfrm>
            <a:off x="466725" y="5334000"/>
            <a:ext cx="55245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F7F5F2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04</a:t>
            </a:r>
            <a:endParaRPr lang="en-US" sz="1600" dirty="0"/>
          </a:p>
        </p:txBody>
      </p:sp>
      <p:sp>
        <p:nvSpPr>
          <p:cNvPr id="33" name="Text 31"/>
          <p:cNvSpPr/>
          <p:nvPr/>
        </p:nvSpPr>
        <p:spPr>
          <a:xfrm>
            <a:off x="1085850" y="5334000"/>
            <a:ext cx="48196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5A6F68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Bacterial Growth and Culturing</a:t>
            </a:r>
            <a:endParaRPr lang="en-US" sz="1600" dirty="0"/>
          </a:p>
        </p:txBody>
      </p:sp>
      <p:sp>
        <p:nvSpPr>
          <p:cNvPr id="34" name="Text 32"/>
          <p:cNvSpPr/>
          <p:nvPr/>
        </p:nvSpPr>
        <p:spPr>
          <a:xfrm>
            <a:off x="1085850" y="5638800"/>
            <a:ext cx="4800600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200" dirty="0">
                <a:solidFill>
                  <a:srgbClr val="3D3A39">
                    <a:alpha val="80000"/>
                  </a:srgbClr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Understanding Microbial Multiplication - culture media, growth conditions, and growth kinetics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6191250" y="2667000"/>
            <a:ext cx="5619750" cy="1028700"/>
          </a:xfrm>
          <a:custGeom>
            <a:avLst/>
            <a:gdLst/>
            <a:ahLst/>
            <a:cxnLst/>
            <a:rect l="l" t="t" r="r" b="b"/>
            <a:pathLst>
              <a:path w="5619750" h="1028700">
                <a:moveTo>
                  <a:pt x="38100" y="0"/>
                </a:moveTo>
                <a:lnTo>
                  <a:pt x="5543554" y="0"/>
                </a:lnTo>
                <a:cubicBezTo>
                  <a:pt x="5585636" y="0"/>
                  <a:pt x="5619750" y="34114"/>
                  <a:pt x="5619750" y="76196"/>
                </a:cubicBezTo>
                <a:lnTo>
                  <a:pt x="5619750" y="952504"/>
                </a:lnTo>
                <a:cubicBezTo>
                  <a:pt x="5619750" y="994586"/>
                  <a:pt x="5585636" y="1028700"/>
                  <a:pt x="5543554" y="1028700"/>
                </a:cubicBezTo>
                <a:lnTo>
                  <a:pt x="38100" y="1028700"/>
                </a:lnTo>
                <a:cubicBezTo>
                  <a:pt x="17072" y="1028700"/>
                  <a:pt x="0" y="1011628"/>
                  <a:pt x="0" y="9906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7150" dist="3810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IQ"/>
          </a:p>
        </p:txBody>
      </p:sp>
      <p:sp>
        <p:nvSpPr>
          <p:cNvPr id="36" name="Shape 34"/>
          <p:cNvSpPr/>
          <p:nvPr/>
        </p:nvSpPr>
        <p:spPr>
          <a:xfrm>
            <a:off x="6191250" y="2667000"/>
            <a:ext cx="38100" cy="1028700"/>
          </a:xfrm>
          <a:custGeom>
            <a:avLst/>
            <a:gdLst/>
            <a:ahLst/>
            <a:cxnLst/>
            <a:rect l="l" t="t" r="r" b="b"/>
            <a:pathLst>
              <a:path w="38100" h="1028700">
                <a:moveTo>
                  <a:pt x="38100" y="0"/>
                </a:moveTo>
                <a:lnTo>
                  <a:pt x="38100" y="0"/>
                </a:lnTo>
                <a:lnTo>
                  <a:pt x="38100" y="1028700"/>
                </a:lnTo>
                <a:lnTo>
                  <a:pt x="38100" y="1028700"/>
                </a:lnTo>
                <a:cubicBezTo>
                  <a:pt x="17072" y="1028700"/>
                  <a:pt x="0" y="1011628"/>
                  <a:pt x="0" y="9906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C47A5B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37" name="Shape 35"/>
          <p:cNvSpPr/>
          <p:nvPr/>
        </p:nvSpPr>
        <p:spPr>
          <a:xfrm>
            <a:off x="6362700" y="28194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600" y="0"/>
                </a:moveTo>
                <a:lnTo>
                  <a:pt x="228600" y="0"/>
                </a:lnTo>
                <a:cubicBezTo>
                  <a:pt x="354768" y="0"/>
                  <a:pt x="457200" y="102432"/>
                  <a:pt x="457200" y="228600"/>
                </a:cubicBezTo>
                <a:lnTo>
                  <a:pt x="457200" y="228600"/>
                </a:lnTo>
                <a:cubicBezTo>
                  <a:pt x="457200" y="354768"/>
                  <a:pt x="354768" y="457200"/>
                  <a:pt x="228600" y="457200"/>
                </a:cubicBezTo>
                <a:lnTo>
                  <a:pt x="228600" y="457200"/>
                </a:lnTo>
                <a:cubicBezTo>
                  <a:pt x="102432" y="457200"/>
                  <a:pt x="0" y="354768"/>
                  <a:pt x="0" y="228600"/>
                </a:cubicBezTo>
                <a:lnTo>
                  <a:pt x="0" y="228600"/>
                </a:lnTo>
                <a:cubicBezTo>
                  <a:pt x="0" y="102432"/>
                  <a:pt x="102432" y="0"/>
                  <a:pt x="228600" y="0"/>
                </a:cubicBezTo>
                <a:close/>
              </a:path>
            </a:pathLst>
          </a:custGeom>
          <a:solidFill>
            <a:srgbClr val="C47A5B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38" name="Text 36"/>
          <p:cNvSpPr/>
          <p:nvPr/>
        </p:nvSpPr>
        <p:spPr>
          <a:xfrm>
            <a:off x="6315075" y="2819400"/>
            <a:ext cx="55245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F7F5F2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06</a:t>
            </a:r>
            <a:endParaRPr lang="en-US" sz="1600" dirty="0"/>
          </a:p>
        </p:txBody>
      </p:sp>
      <p:sp>
        <p:nvSpPr>
          <p:cNvPr id="39" name="Text 37"/>
          <p:cNvSpPr/>
          <p:nvPr/>
        </p:nvSpPr>
        <p:spPr>
          <a:xfrm>
            <a:off x="6934200" y="2819400"/>
            <a:ext cx="48196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5A6F68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Food Safety and Pathogens</a:t>
            </a:r>
            <a:endParaRPr lang="en-US" sz="1600" dirty="0"/>
          </a:p>
        </p:txBody>
      </p:sp>
      <p:sp>
        <p:nvSpPr>
          <p:cNvPr id="40" name="Text 38"/>
          <p:cNvSpPr/>
          <p:nvPr/>
        </p:nvSpPr>
        <p:spPr>
          <a:xfrm>
            <a:off x="6934200" y="3124200"/>
            <a:ext cx="4800600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200" dirty="0">
                <a:solidFill>
                  <a:srgbClr val="3D3A39">
                    <a:alpha val="80000"/>
                  </a:srgbClr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Understanding and Controlling Harmful Microbes - major pathogens, spoilage, and prevention</a:t>
            </a:r>
            <a:endParaRPr lang="en-US" sz="1600" dirty="0"/>
          </a:p>
        </p:txBody>
      </p:sp>
      <p:sp>
        <p:nvSpPr>
          <p:cNvPr id="41" name="Shape 39"/>
          <p:cNvSpPr/>
          <p:nvPr/>
        </p:nvSpPr>
        <p:spPr>
          <a:xfrm>
            <a:off x="6191250" y="3848100"/>
            <a:ext cx="5619750" cy="1028700"/>
          </a:xfrm>
          <a:custGeom>
            <a:avLst/>
            <a:gdLst/>
            <a:ahLst/>
            <a:cxnLst/>
            <a:rect l="l" t="t" r="r" b="b"/>
            <a:pathLst>
              <a:path w="5619750" h="1028700">
                <a:moveTo>
                  <a:pt x="38100" y="0"/>
                </a:moveTo>
                <a:lnTo>
                  <a:pt x="5543554" y="0"/>
                </a:lnTo>
                <a:cubicBezTo>
                  <a:pt x="5585636" y="0"/>
                  <a:pt x="5619750" y="34114"/>
                  <a:pt x="5619750" y="76196"/>
                </a:cubicBezTo>
                <a:lnTo>
                  <a:pt x="5619750" y="952504"/>
                </a:lnTo>
                <a:cubicBezTo>
                  <a:pt x="5619750" y="994586"/>
                  <a:pt x="5585636" y="1028700"/>
                  <a:pt x="5543554" y="1028700"/>
                </a:cubicBezTo>
                <a:lnTo>
                  <a:pt x="38100" y="1028700"/>
                </a:lnTo>
                <a:cubicBezTo>
                  <a:pt x="17072" y="1028700"/>
                  <a:pt x="0" y="1011628"/>
                  <a:pt x="0" y="9906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7150" dist="3810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IQ"/>
          </a:p>
        </p:txBody>
      </p:sp>
      <p:sp>
        <p:nvSpPr>
          <p:cNvPr id="42" name="Shape 40"/>
          <p:cNvSpPr/>
          <p:nvPr/>
        </p:nvSpPr>
        <p:spPr>
          <a:xfrm>
            <a:off x="6191250" y="3848100"/>
            <a:ext cx="38100" cy="1028700"/>
          </a:xfrm>
          <a:custGeom>
            <a:avLst/>
            <a:gdLst/>
            <a:ahLst/>
            <a:cxnLst/>
            <a:rect l="l" t="t" r="r" b="b"/>
            <a:pathLst>
              <a:path w="38100" h="1028700">
                <a:moveTo>
                  <a:pt x="38100" y="0"/>
                </a:moveTo>
                <a:lnTo>
                  <a:pt x="38100" y="0"/>
                </a:lnTo>
                <a:lnTo>
                  <a:pt x="38100" y="1028700"/>
                </a:lnTo>
                <a:lnTo>
                  <a:pt x="38100" y="1028700"/>
                </a:lnTo>
                <a:cubicBezTo>
                  <a:pt x="17072" y="1028700"/>
                  <a:pt x="0" y="1011628"/>
                  <a:pt x="0" y="9906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5A6F68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43" name="Shape 41"/>
          <p:cNvSpPr/>
          <p:nvPr/>
        </p:nvSpPr>
        <p:spPr>
          <a:xfrm>
            <a:off x="6362700" y="40005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600" y="0"/>
                </a:moveTo>
                <a:lnTo>
                  <a:pt x="228600" y="0"/>
                </a:lnTo>
                <a:cubicBezTo>
                  <a:pt x="354768" y="0"/>
                  <a:pt x="457200" y="102432"/>
                  <a:pt x="457200" y="228600"/>
                </a:cubicBezTo>
                <a:lnTo>
                  <a:pt x="457200" y="228600"/>
                </a:lnTo>
                <a:cubicBezTo>
                  <a:pt x="457200" y="354768"/>
                  <a:pt x="354768" y="457200"/>
                  <a:pt x="228600" y="457200"/>
                </a:cubicBezTo>
                <a:lnTo>
                  <a:pt x="228600" y="457200"/>
                </a:lnTo>
                <a:cubicBezTo>
                  <a:pt x="102432" y="457200"/>
                  <a:pt x="0" y="354768"/>
                  <a:pt x="0" y="228600"/>
                </a:cubicBezTo>
                <a:lnTo>
                  <a:pt x="0" y="228600"/>
                </a:lnTo>
                <a:cubicBezTo>
                  <a:pt x="0" y="102432"/>
                  <a:pt x="102432" y="0"/>
                  <a:pt x="228600" y="0"/>
                </a:cubicBezTo>
                <a:close/>
              </a:path>
            </a:pathLst>
          </a:custGeom>
          <a:solidFill>
            <a:srgbClr val="5A6F68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44" name="Text 42"/>
          <p:cNvSpPr/>
          <p:nvPr/>
        </p:nvSpPr>
        <p:spPr>
          <a:xfrm>
            <a:off x="6315075" y="4000500"/>
            <a:ext cx="55245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F7F5F2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07</a:t>
            </a:r>
            <a:endParaRPr lang="en-US" sz="1600" dirty="0"/>
          </a:p>
        </p:txBody>
      </p:sp>
      <p:sp>
        <p:nvSpPr>
          <p:cNvPr id="45" name="Text 43"/>
          <p:cNvSpPr/>
          <p:nvPr/>
        </p:nvSpPr>
        <p:spPr>
          <a:xfrm>
            <a:off x="6934200" y="4000500"/>
            <a:ext cx="48196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5A6F68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Beneficial Microorganisms</a:t>
            </a:r>
            <a:endParaRPr lang="en-US" sz="1600" dirty="0"/>
          </a:p>
        </p:txBody>
      </p:sp>
      <p:sp>
        <p:nvSpPr>
          <p:cNvPr id="46" name="Text 44"/>
          <p:cNvSpPr/>
          <p:nvPr/>
        </p:nvSpPr>
        <p:spPr>
          <a:xfrm>
            <a:off x="6934200" y="4305300"/>
            <a:ext cx="4800600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200" dirty="0">
                <a:solidFill>
                  <a:srgbClr val="3D3A39">
                    <a:alpha val="80000"/>
                  </a:srgbClr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Fermentation and Food Production - lactic acid bacteria, fermentation processes, and applications</a:t>
            </a:r>
            <a:endParaRPr lang="en-US" sz="1600" dirty="0"/>
          </a:p>
        </p:txBody>
      </p:sp>
      <p:sp>
        <p:nvSpPr>
          <p:cNvPr id="47" name="Shape 45"/>
          <p:cNvSpPr/>
          <p:nvPr/>
        </p:nvSpPr>
        <p:spPr>
          <a:xfrm>
            <a:off x="6191250" y="5029200"/>
            <a:ext cx="5619750" cy="1028700"/>
          </a:xfrm>
          <a:custGeom>
            <a:avLst/>
            <a:gdLst/>
            <a:ahLst/>
            <a:cxnLst/>
            <a:rect l="l" t="t" r="r" b="b"/>
            <a:pathLst>
              <a:path w="5619750" h="1028700">
                <a:moveTo>
                  <a:pt x="38100" y="0"/>
                </a:moveTo>
                <a:lnTo>
                  <a:pt x="5543554" y="0"/>
                </a:lnTo>
                <a:cubicBezTo>
                  <a:pt x="5585636" y="0"/>
                  <a:pt x="5619750" y="34114"/>
                  <a:pt x="5619750" y="76196"/>
                </a:cubicBezTo>
                <a:lnTo>
                  <a:pt x="5619750" y="952504"/>
                </a:lnTo>
                <a:cubicBezTo>
                  <a:pt x="5619750" y="994586"/>
                  <a:pt x="5585636" y="1028700"/>
                  <a:pt x="5543554" y="1028700"/>
                </a:cubicBezTo>
                <a:lnTo>
                  <a:pt x="38100" y="1028700"/>
                </a:lnTo>
                <a:cubicBezTo>
                  <a:pt x="17072" y="1028700"/>
                  <a:pt x="0" y="1011628"/>
                  <a:pt x="0" y="9906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7150" dist="3810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IQ"/>
          </a:p>
        </p:txBody>
      </p:sp>
      <p:sp>
        <p:nvSpPr>
          <p:cNvPr id="48" name="Shape 46"/>
          <p:cNvSpPr/>
          <p:nvPr/>
        </p:nvSpPr>
        <p:spPr>
          <a:xfrm>
            <a:off x="6191250" y="5029200"/>
            <a:ext cx="38100" cy="1028700"/>
          </a:xfrm>
          <a:custGeom>
            <a:avLst/>
            <a:gdLst/>
            <a:ahLst/>
            <a:cxnLst/>
            <a:rect l="l" t="t" r="r" b="b"/>
            <a:pathLst>
              <a:path w="38100" h="1028700">
                <a:moveTo>
                  <a:pt x="38100" y="0"/>
                </a:moveTo>
                <a:lnTo>
                  <a:pt x="38100" y="0"/>
                </a:lnTo>
                <a:lnTo>
                  <a:pt x="38100" y="1028700"/>
                </a:lnTo>
                <a:lnTo>
                  <a:pt x="38100" y="1028700"/>
                </a:lnTo>
                <a:cubicBezTo>
                  <a:pt x="17072" y="1028700"/>
                  <a:pt x="0" y="1011628"/>
                  <a:pt x="0" y="9906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B49A84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49" name="Shape 47"/>
          <p:cNvSpPr/>
          <p:nvPr/>
        </p:nvSpPr>
        <p:spPr>
          <a:xfrm>
            <a:off x="6362700" y="51816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600" y="0"/>
                </a:moveTo>
                <a:lnTo>
                  <a:pt x="228600" y="0"/>
                </a:lnTo>
                <a:cubicBezTo>
                  <a:pt x="354768" y="0"/>
                  <a:pt x="457200" y="102432"/>
                  <a:pt x="457200" y="228600"/>
                </a:cubicBezTo>
                <a:lnTo>
                  <a:pt x="457200" y="228600"/>
                </a:lnTo>
                <a:cubicBezTo>
                  <a:pt x="457200" y="354768"/>
                  <a:pt x="354768" y="457200"/>
                  <a:pt x="228600" y="457200"/>
                </a:cubicBezTo>
                <a:lnTo>
                  <a:pt x="228600" y="457200"/>
                </a:lnTo>
                <a:cubicBezTo>
                  <a:pt x="102432" y="457200"/>
                  <a:pt x="0" y="354768"/>
                  <a:pt x="0" y="228600"/>
                </a:cubicBezTo>
                <a:lnTo>
                  <a:pt x="0" y="228600"/>
                </a:lnTo>
                <a:cubicBezTo>
                  <a:pt x="0" y="102432"/>
                  <a:pt x="102432" y="0"/>
                  <a:pt x="228600" y="0"/>
                </a:cubicBezTo>
                <a:close/>
              </a:path>
            </a:pathLst>
          </a:custGeom>
          <a:solidFill>
            <a:srgbClr val="B49A84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50" name="Text 48"/>
          <p:cNvSpPr/>
          <p:nvPr/>
        </p:nvSpPr>
        <p:spPr>
          <a:xfrm>
            <a:off x="6315075" y="5181600"/>
            <a:ext cx="55245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F7F5F2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08</a:t>
            </a:r>
            <a:endParaRPr lang="en-US" sz="1600" dirty="0"/>
          </a:p>
        </p:txBody>
      </p:sp>
      <p:sp>
        <p:nvSpPr>
          <p:cNvPr id="51" name="Text 49"/>
          <p:cNvSpPr/>
          <p:nvPr/>
        </p:nvSpPr>
        <p:spPr>
          <a:xfrm>
            <a:off x="6934200" y="5181600"/>
            <a:ext cx="48196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5A6F68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Modern Food Microbiology</a:t>
            </a:r>
            <a:endParaRPr lang="en-US" sz="1600" dirty="0"/>
          </a:p>
        </p:txBody>
      </p:sp>
      <p:sp>
        <p:nvSpPr>
          <p:cNvPr id="52" name="Text 50"/>
          <p:cNvSpPr/>
          <p:nvPr/>
        </p:nvSpPr>
        <p:spPr>
          <a:xfrm>
            <a:off x="6934200" y="5486400"/>
            <a:ext cx="4800600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200" dirty="0">
                <a:solidFill>
                  <a:srgbClr val="3D3A39">
                    <a:alpha val="80000"/>
                  </a:srgbClr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Advanced Techniques and Future Directions - rapid detection, genomics, and emerging technologies</a:t>
            </a:r>
            <a:endParaRPr lang="en-US" sz="1600" dirty="0"/>
          </a:p>
        </p:txBody>
      </p:sp>
      <p:sp>
        <p:nvSpPr>
          <p:cNvPr id="25" name="Shape 23"/>
          <p:cNvSpPr/>
          <p:nvPr/>
        </p:nvSpPr>
        <p:spPr>
          <a:xfrm>
            <a:off x="6348412" y="1627846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600" y="0"/>
                </a:moveTo>
                <a:lnTo>
                  <a:pt x="228600" y="0"/>
                </a:lnTo>
                <a:cubicBezTo>
                  <a:pt x="354768" y="0"/>
                  <a:pt x="457200" y="102432"/>
                  <a:pt x="457200" y="228600"/>
                </a:cubicBezTo>
                <a:lnTo>
                  <a:pt x="457200" y="228600"/>
                </a:lnTo>
                <a:cubicBezTo>
                  <a:pt x="457200" y="354768"/>
                  <a:pt x="354768" y="457200"/>
                  <a:pt x="228600" y="457200"/>
                </a:cubicBezTo>
                <a:lnTo>
                  <a:pt x="228600" y="457200"/>
                </a:lnTo>
                <a:cubicBezTo>
                  <a:pt x="102432" y="457200"/>
                  <a:pt x="0" y="354768"/>
                  <a:pt x="0" y="228600"/>
                </a:cubicBezTo>
                <a:lnTo>
                  <a:pt x="0" y="228600"/>
                </a:lnTo>
                <a:cubicBezTo>
                  <a:pt x="0" y="102432"/>
                  <a:pt x="102432" y="0"/>
                  <a:pt x="228600" y="0"/>
                </a:cubicBezTo>
                <a:close/>
              </a:path>
            </a:pathLst>
          </a:custGeom>
          <a:solidFill>
            <a:srgbClr val="5A6F68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26" name="Text 24"/>
          <p:cNvSpPr/>
          <p:nvPr/>
        </p:nvSpPr>
        <p:spPr>
          <a:xfrm>
            <a:off x="6300787" y="1627846"/>
            <a:ext cx="55245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F7F5F2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05</a:t>
            </a:r>
            <a:endParaRPr lang="en-US" sz="1600" dirty="0"/>
          </a:p>
        </p:txBody>
      </p:sp>
      <p:sp>
        <p:nvSpPr>
          <p:cNvPr id="27" name="Text 25"/>
          <p:cNvSpPr/>
          <p:nvPr/>
        </p:nvSpPr>
        <p:spPr>
          <a:xfrm>
            <a:off x="6919912" y="1627846"/>
            <a:ext cx="48196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5A6F68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Detection and Study Methods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6919912" y="1932646"/>
            <a:ext cx="4800600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200" dirty="0">
                <a:solidFill>
                  <a:srgbClr val="3D3A39">
                    <a:alpha val="80000"/>
                  </a:srgbClr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Tools for Observing and Understanding Microbes - microscopy, staining, and genetic techniques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A86BC-A402-E33A-ACDF-DEA76FB1F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746E8BF3-3F25-F23D-5C4B-FA1A63B40BD5}"/>
              </a:ext>
            </a:extLst>
          </p:cNvPr>
          <p:cNvSpPr/>
          <p:nvPr/>
        </p:nvSpPr>
        <p:spPr>
          <a:xfrm>
            <a:off x="342954" y="342954"/>
            <a:ext cx="11574684" cy="2057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80" b="1" kern="0" spc="108" dirty="0">
                <a:solidFill>
                  <a:srgbClr val="C47A5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CELL MORPHOLOGY</a:t>
            </a:r>
            <a:endParaRPr lang="en-US" sz="1600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BF0E5C99-4100-2342-16F8-4FE42416A20C}"/>
              </a:ext>
            </a:extLst>
          </p:cNvPr>
          <p:cNvSpPr/>
          <p:nvPr/>
        </p:nvSpPr>
        <p:spPr>
          <a:xfrm>
            <a:off x="342954" y="617316"/>
            <a:ext cx="11660422" cy="3429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430" b="1" dirty="0">
                <a:solidFill>
                  <a:srgbClr val="5A6F68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Bacterial Cell Size, Shape, and Arrangement</a:t>
            </a:r>
            <a:endParaRPr lang="en-US" sz="1600" dirty="0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3F6B04A9-9FF8-8AA2-7C12-768064A06109}"/>
              </a:ext>
            </a:extLst>
          </p:cNvPr>
          <p:cNvSpPr/>
          <p:nvPr/>
        </p:nvSpPr>
        <p:spPr>
          <a:xfrm>
            <a:off x="342954" y="1063156"/>
            <a:ext cx="823089" cy="34295"/>
          </a:xfrm>
          <a:custGeom>
            <a:avLst/>
            <a:gdLst/>
            <a:ahLst/>
            <a:cxnLst/>
            <a:rect l="l" t="t" r="r" b="b"/>
            <a:pathLst>
              <a:path w="823089" h="34295">
                <a:moveTo>
                  <a:pt x="0" y="0"/>
                </a:moveTo>
                <a:lnTo>
                  <a:pt x="823089" y="0"/>
                </a:lnTo>
                <a:lnTo>
                  <a:pt x="823089" y="34295"/>
                </a:lnTo>
                <a:lnTo>
                  <a:pt x="0" y="34295"/>
                </a:lnTo>
                <a:lnTo>
                  <a:pt x="0" y="0"/>
                </a:lnTo>
                <a:close/>
              </a:path>
            </a:pathLst>
          </a:custGeom>
          <a:solidFill>
            <a:srgbClr val="C47A5B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20" name="Shape 18">
            <a:extLst>
              <a:ext uri="{FF2B5EF4-FFF2-40B4-BE49-F238E27FC236}">
                <a16:creationId xmlns:a16="http://schemas.microsoft.com/office/drawing/2014/main" id="{02050CDC-44E5-5ED6-94D2-6669EBECE340}"/>
              </a:ext>
            </a:extLst>
          </p:cNvPr>
          <p:cNvSpPr/>
          <p:nvPr/>
        </p:nvSpPr>
        <p:spPr>
          <a:xfrm>
            <a:off x="238782" y="1351665"/>
            <a:ext cx="5667308" cy="3023565"/>
          </a:xfrm>
          <a:custGeom>
            <a:avLst/>
            <a:gdLst/>
            <a:ahLst/>
            <a:cxnLst/>
            <a:rect l="l" t="t" r="r" b="b"/>
            <a:pathLst>
              <a:path w="5667308" h="2906532">
                <a:moveTo>
                  <a:pt x="34295" y="0"/>
                </a:moveTo>
                <a:lnTo>
                  <a:pt x="5633013" y="0"/>
                </a:lnTo>
                <a:cubicBezTo>
                  <a:pt x="5651953" y="0"/>
                  <a:pt x="5667308" y="15355"/>
                  <a:pt x="5667308" y="34295"/>
                </a:cubicBezTo>
                <a:lnTo>
                  <a:pt x="5667308" y="2837937"/>
                </a:lnTo>
                <a:cubicBezTo>
                  <a:pt x="5667308" y="2875821"/>
                  <a:pt x="5636597" y="2906532"/>
                  <a:pt x="5598714" y="2906532"/>
                </a:cubicBezTo>
                <a:lnTo>
                  <a:pt x="68594" y="2906532"/>
                </a:lnTo>
                <a:cubicBezTo>
                  <a:pt x="30711" y="2906532"/>
                  <a:pt x="0" y="2875821"/>
                  <a:pt x="0" y="2837937"/>
                </a:cubicBezTo>
                <a:lnTo>
                  <a:pt x="0" y="34295"/>
                </a:lnTo>
                <a:cubicBezTo>
                  <a:pt x="0" y="15355"/>
                  <a:pt x="15355" y="0"/>
                  <a:pt x="34295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1443" dist="34295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IQ"/>
          </a:p>
        </p:txBody>
      </p:sp>
      <p:sp>
        <p:nvSpPr>
          <p:cNvPr id="22" name="Text 20">
            <a:extLst>
              <a:ext uri="{FF2B5EF4-FFF2-40B4-BE49-F238E27FC236}">
                <a16:creationId xmlns:a16="http://schemas.microsoft.com/office/drawing/2014/main" id="{EEC34508-B081-2821-69D2-2B4824C012B3}"/>
              </a:ext>
            </a:extLst>
          </p:cNvPr>
          <p:cNvSpPr/>
          <p:nvPr/>
        </p:nvSpPr>
        <p:spPr>
          <a:xfrm>
            <a:off x="375963" y="1505995"/>
            <a:ext cx="5478684" cy="2400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rgbClr val="5A6F68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Cell Division Process</a:t>
            </a:r>
            <a:endParaRPr lang="en-US" sz="2000" dirty="0"/>
          </a:p>
        </p:txBody>
      </p:sp>
      <p:sp>
        <p:nvSpPr>
          <p:cNvPr id="23" name="Shape 21">
            <a:extLst>
              <a:ext uri="{FF2B5EF4-FFF2-40B4-BE49-F238E27FC236}">
                <a16:creationId xmlns:a16="http://schemas.microsoft.com/office/drawing/2014/main" id="{6F066B91-FE06-FD18-9C4F-CEC9DF9AD3B4}"/>
              </a:ext>
            </a:extLst>
          </p:cNvPr>
          <p:cNvSpPr/>
          <p:nvPr/>
        </p:nvSpPr>
        <p:spPr>
          <a:xfrm>
            <a:off x="375963" y="2058472"/>
            <a:ext cx="2666464" cy="974416"/>
          </a:xfrm>
          <a:custGeom>
            <a:avLst/>
            <a:gdLst/>
            <a:ahLst/>
            <a:cxnLst/>
            <a:rect l="l" t="t" r="r" b="b"/>
            <a:pathLst>
              <a:path w="2666464" h="891679">
                <a:moveTo>
                  <a:pt x="68588" y="0"/>
                </a:moveTo>
                <a:lnTo>
                  <a:pt x="2597876" y="0"/>
                </a:lnTo>
                <a:cubicBezTo>
                  <a:pt x="2635756" y="0"/>
                  <a:pt x="2666464" y="30708"/>
                  <a:pt x="2666464" y="68588"/>
                </a:cubicBezTo>
                <a:lnTo>
                  <a:pt x="2666464" y="823091"/>
                </a:lnTo>
                <a:cubicBezTo>
                  <a:pt x="2666464" y="860971"/>
                  <a:pt x="2635756" y="891679"/>
                  <a:pt x="2597876" y="891679"/>
                </a:cubicBezTo>
                <a:lnTo>
                  <a:pt x="68588" y="891679"/>
                </a:lnTo>
                <a:cubicBezTo>
                  <a:pt x="30708" y="891679"/>
                  <a:pt x="0" y="860971"/>
                  <a:pt x="0" y="823091"/>
                </a:cubicBezTo>
                <a:lnTo>
                  <a:pt x="0" y="68588"/>
                </a:lnTo>
                <a:cubicBezTo>
                  <a:pt x="0" y="30708"/>
                  <a:pt x="30708" y="0"/>
                  <a:pt x="68588" y="0"/>
                </a:cubicBezTo>
                <a:close/>
              </a:path>
            </a:pathLst>
          </a:custGeom>
          <a:solidFill>
            <a:srgbClr val="5A6F68">
              <a:alpha val="10196"/>
            </a:srgbClr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24" name="Shape 22">
            <a:extLst>
              <a:ext uri="{FF2B5EF4-FFF2-40B4-BE49-F238E27FC236}">
                <a16:creationId xmlns:a16="http://schemas.microsoft.com/office/drawing/2014/main" id="{5ECCA4E9-FC75-FB79-5E39-A7EE275E6C81}"/>
              </a:ext>
            </a:extLst>
          </p:cNvPr>
          <p:cNvSpPr/>
          <p:nvPr/>
        </p:nvSpPr>
        <p:spPr>
          <a:xfrm>
            <a:off x="1535776" y="2127063"/>
            <a:ext cx="342954" cy="342954"/>
          </a:xfrm>
          <a:custGeom>
            <a:avLst/>
            <a:gdLst/>
            <a:ahLst/>
            <a:cxnLst/>
            <a:rect l="l" t="t" r="r" b="b"/>
            <a:pathLst>
              <a:path w="342954" h="342954">
                <a:moveTo>
                  <a:pt x="171477" y="0"/>
                </a:moveTo>
                <a:lnTo>
                  <a:pt x="171477" y="0"/>
                </a:lnTo>
                <a:cubicBezTo>
                  <a:pt x="266181" y="0"/>
                  <a:pt x="342954" y="76773"/>
                  <a:pt x="342954" y="171477"/>
                </a:cubicBezTo>
                <a:lnTo>
                  <a:pt x="342954" y="171477"/>
                </a:lnTo>
                <a:cubicBezTo>
                  <a:pt x="342954" y="266181"/>
                  <a:pt x="266181" y="342954"/>
                  <a:pt x="171477" y="342954"/>
                </a:cubicBezTo>
                <a:lnTo>
                  <a:pt x="171477" y="342954"/>
                </a:lnTo>
                <a:cubicBezTo>
                  <a:pt x="76773" y="342954"/>
                  <a:pt x="0" y="266181"/>
                  <a:pt x="0" y="171477"/>
                </a:cubicBezTo>
                <a:lnTo>
                  <a:pt x="0" y="171477"/>
                </a:lnTo>
                <a:cubicBezTo>
                  <a:pt x="0" y="76773"/>
                  <a:pt x="76773" y="0"/>
                  <a:pt x="171477" y="0"/>
                </a:cubicBezTo>
                <a:close/>
              </a:path>
            </a:pathLst>
          </a:custGeom>
          <a:solidFill>
            <a:srgbClr val="5A6F68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25" name="Text 23">
            <a:extLst>
              <a:ext uri="{FF2B5EF4-FFF2-40B4-BE49-F238E27FC236}">
                <a16:creationId xmlns:a16="http://schemas.microsoft.com/office/drawing/2014/main" id="{386FAEBE-671D-0A60-3819-ED06EA3A5167}"/>
              </a:ext>
            </a:extLst>
          </p:cNvPr>
          <p:cNvSpPr/>
          <p:nvPr/>
        </p:nvSpPr>
        <p:spPr>
          <a:xfrm>
            <a:off x="1497194" y="2127063"/>
            <a:ext cx="420118" cy="3429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15" b="1" dirty="0">
                <a:solidFill>
                  <a:srgbClr val="F7F5F2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1</a:t>
            </a:r>
            <a:endParaRPr lang="en-US" sz="1600" dirty="0"/>
          </a:p>
        </p:txBody>
      </p:sp>
      <p:sp>
        <p:nvSpPr>
          <p:cNvPr id="26" name="Text 24">
            <a:extLst>
              <a:ext uri="{FF2B5EF4-FFF2-40B4-BE49-F238E27FC236}">
                <a16:creationId xmlns:a16="http://schemas.microsoft.com/office/drawing/2014/main" id="{37C68988-1DA8-1B81-EE71-4E121056A70A}"/>
              </a:ext>
            </a:extLst>
          </p:cNvPr>
          <p:cNvSpPr/>
          <p:nvPr/>
        </p:nvSpPr>
        <p:spPr>
          <a:xfrm>
            <a:off x="410258" y="2504312"/>
            <a:ext cx="2597873" cy="2057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400" b="1" dirty="0">
                <a:solidFill>
                  <a:srgbClr val="5A6F68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Cell Elongation</a:t>
            </a:r>
            <a:endParaRPr lang="en-US" sz="2400" dirty="0"/>
          </a:p>
        </p:txBody>
      </p:sp>
      <p:sp>
        <p:nvSpPr>
          <p:cNvPr id="27" name="Text 25">
            <a:extLst>
              <a:ext uri="{FF2B5EF4-FFF2-40B4-BE49-F238E27FC236}">
                <a16:creationId xmlns:a16="http://schemas.microsoft.com/office/drawing/2014/main" id="{B2742992-81B2-0E58-8EFF-73325E4047C5}"/>
              </a:ext>
            </a:extLst>
          </p:cNvPr>
          <p:cNvSpPr/>
          <p:nvPr/>
        </p:nvSpPr>
        <p:spPr>
          <a:xfrm>
            <a:off x="414545" y="2710084"/>
            <a:ext cx="2589300" cy="171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The cell grows in size</a:t>
            </a:r>
            <a:endParaRPr lang="en-US" sz="3200" dirty="0"/>
          </a:p>
        </p:txBody>
      </p:sp>
      <p:sp>
        <p:nvSpPr>
          <p:cNvPr id="28" name="Shape 26">
            <a:extLst>
              <a:ext uri="{FF2B5EF4-FFF2-40B4-BE49-F238E27FC236}">
                <a16:creationId xmlns:a16="http://schemas.microsoft.com/office/drawing/2014/main" id="{8292040E-11C6-C4B1-C008-0A83076D1DF1}"/>
              </a:ext>
            </a:extLst>
          </p:cNvPr>
          <p:cNvSpPr/>
          <p:nvPr/>
        </p:nvSpPr>
        <p:spPr>
          <a:xfrm>
            <a:off x="3107200" y="2058472"/>
            <a:ext cx="2666464" cy="974416"/>
          </a:xfrm>
          <a:custGeom>
            <a:avLst/>
            <a:gdLst/>
            <a:ahLst/>
            <a:cxnLst/>
            <a:rect l="l" t="t" r="r" b="b"/>
            <a:pathLst>
              <a:path w="2666464" h="891679">
                <a:moveTo>
                  <a:pt x="68588" y="0"/>
                </a:moveTo>
                <a:lnTo>
                  <a:pt x="2597876" y="0"/>
                </a:lnTo>
                <a:cubicBezTo>
                  <a:pt x="2635756" y="0"/>
                  <a:pt x="2666464" y="30708"/>
                  <a:pt x="2666464" y="68588"/>
                </a:cubicBezTo>
                <a:lnTo>
                  <a:pt x="2666464" y="823091"/>
                </a:lnTo>
                <a:cubicBezTo>
                  <a:pt x="2666464" y="860971"/>
                  <a:pt x="2635756" y="891679"/>
                  <a:pt x="2597876" y="891679"/>
                </a:cubicBezTo>
                <a:lnTo>
                  <a:pt x="68588" y="891679"/>
                </a:lnTo>
                <a:cubicBezTo>
                  <a:pt x="30708" y="891679"/>
                  <a:pt x="0" y="860971"/>
                  <a:pt x="0" y="823091"/>
                </a:cubicBezTo>
                <a:lnTo>
                  <a:pt x="0" y="68588"/>
                </a:lnTo>
                <a:cubicBezTo>
                  <a:pt x="0" y="30708"/>
                  <a:pt x="30708" y="0"/>
                  <a:pt x="68588" y="0"/>
                </a:cubicBezTo>
                <a:close/>
              </a:path>
            </a:pathLst>
          </a:custGeom>
          <a:solidFill>
            <a:srgbClr val="5A6F68">
              <a:alpha val="10196"/>
            </a:srgbClr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29" name="Shape 27">
            <a:extLst>
              <a:ext uri="{FF2B5EF4-FFF2-40B4-BE49-F238E27FC236}">
                <a16:creationId xmlns:a16="http://schemas.microsoft.com/office/drawing/2014/main" id="{C07DEE63-BF05-3D7B-DACA-D77B31389450}"/>
              </a:ext>
            </a:extLst>
          </p:cNvPr>
          <p:cNvSpPr/>
          <p:nvPr/>
        </p:nvSpPr>
        <p:spPr>
          <a:xfrm>
            <a:off x="4267013" y="2127063"/>
            <a:ext cx="342954" cy="342954"/>
          </a:xfrm>
          <a:custGeom>
            <a:avLst/>
            <a:gdLst/>
            <a:ahLst/>
            <a:cxnLst/>
            <a:rect l="l" t="t" r="r" b="b"/>
            <a:pathLst>
              <a:path w="342954" h="342954">
                <a:moveTo>
                  <a:pt x="171477" y="0"/>
                </a:moveTo>
                <a:lnTo>
                  <a:pt x="171477" y="0"/>
                </a:lnTo>
                <a:cubicBezTo>
                  <a:pt x="266181" y="0"/>
                  <a:pt x="342954" y="76773"/>
                  <a:pt x="342954" y="171477"/>
                </a:cubicBezTo>
                <a:lnTo>
                  <a:pt x="342954" y="171477"/>
                </a:lnTo>
                <a:cubicBezTo>
                  <a:pt x="342954" y="266181"/>
                  <a:pt x="266181" y="342954"/>
                  <a:pt x="171477" y="342954"/>
                </a:cubicBezTo>
                <a:lnTo>
                  <a:pt x="171477" y="342954"/>
                </a:lnTo>
                <a:cubicBezTo>
                  <a:pt x="76773" y="342954"/>
                  <a:pt x="0" y="266181"/>
                  <a:pt x="0" y="171477"/>
                </a:cubicBezTo>
                <a:lnTo>
                  <a:pt x="0" y="171477"/>
                </a:lnTo>
                <a:cubicBezTo>
                  <a:pt x="0" y="76773"/>
                  <a:pt x="76773" y="0"/>
                  <a:pt x="171477" y="0"/>
                </a:cubicBezTo>
                <a:close/>
              </a:path>
            </a:pathLst>
          </a:custGeom>
          <a:solidFill>
            <a:srgbClr val="5A6F68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30" name="Text 28">
            <a:extLst>
              <a:ext uri="{FF2B5EF4-FFF2-40B4-BE49-F238E27FC236}">
                <a16:creationId xmlns:a16="http://schemas.microsoft.com/office/drawing/2014/main" id="{8071E872-986F-810B-F383-9B040B42CB53}"/>
              </a:ext>
            </a:extLst>
          </p:cNvPr>
          <p:cNvSpPr/>
          <p:nvPr/>
        </p:nvSpPr>
        <p:spPr>
          <a:xfrm>
            <a:off x="4228430" y="2127063"/>
            <a:ext cx="420118" cy="3429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15" b="1" dirty="0">
                <a:solidFill>
                  <a:srgbClr val="F7F5F2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2</a:t>
            </a:r>
            <a:endParaRPr lang="en-US" sz="1600" dirty="0"/>
          </a:p>
        </p:txBody>
      </p:sp>
      <p:sp>
        <p:nvSpPr>
          <p:cNvPr id="31" name="Text 29">
            <a:extLst>
              <a:ext uri="{FF2B5EF4-FFF2-40B4-BE49-F238E27FC236}">
                <a16:creationId xmlns:a16="http://schemas.microsoft.com/office/drawing/2014/main" id="{4D60F141-2C7B-64B5-A2FB-46BAECD443FC}"/>
              </a:ext>
            </a:extLst>
          </p:cNvPr>
          <p:cNvSpPr/>
          <p:nvPr/>
        </p:nvSpPr>
        <p:spPr>
          <a:xfrm>
            <a:off x="3141495" y="2504312"/>
            <a:ext cx="2597873" cy="2057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400" b="1" dirty="0">
                <a:solidFill>
                  <a:srgbClr val="5A6F68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Septum Formation</a:t>
            </a:r>
            <a:endParaRPr lang="en-US" sz="2400" dirty="0"/>
          </a:p>
        </p:txBody>
      </p:sp>
      <p:sp>
        <p:nvSpPr>
          <p:cNvPr id="32" name="Text 30">
            <a:extLst>
              <a:ext uri="{FF2B5EF4-FFF2-40B4-BE49-F238E27FC236}">
                <a16:creationId xmlns:a16="http://schemas.microsoft.com/office/drawing/2014/main" id="{0A775583-09C0-4311-1509-0BCC4C1D1C37}"/>
              </a:ext>
            </a:extLst>
          </p:cNvPr>
          <p:cNvSpPr/>
          <p:nvPr/>
        </p:nvSpPr>
        <p:spPr>
          <a:xfrm>
            <a:off x="3145782" y="2710084"/>
            <a:ext cx="2589300" cy="171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Division site created</a:t>
            </a:r>
            <a:endParaRPr lang="en-US" sz="3200" dirty="0"/>
          </a:p>
        </p:txBody>
      </p:sp>
      <p:sp>
        <p:nvSpPr>
          <p:cNvPr id="33" name="Shape 31">
            <a:extLst>
              <a:ext uri="{FF2B5EF4-FFF2-40B4-BE49-F238E27FC236}">
                <a16:creationId xmlns:a16="http://schemas.microsoft.com/office/drawing/2014/main" id="{08C1646E-92BF-8171-219A-A42A93EBBF16}"/>
              </a:ext>
            </a:extLst>
          </p:cNvPr>
          <p:cNvSpPr/>
          <p:nvPr/>
        </p:nvSpPr>
        <p:spPr>
          <a:xfrm>
            <a:off x="375963" y="3204365"/>
            <a:ext cx="2666464" cy="974416"/>
          </a:xfrm>
          <a:custGeom>
            <a:avLst/>
            <a:gdLst/>
            <a:ahLst/>
            <a:cxnLst/>
            <a:rect l="l" t="t" r="r" b="b"/>
            <a:pathLst>
              <a:path w="2666464" h="891679">
                <a:moveTo>
                  <a:pt x="68588" y="0"/>
                </a:moveTo>
                <a:lnTo>
                  <a:pt x="2597876" y="0"/>
                </a:lnTo>
                <a:cubicBezTo>
                  <a:pt x="2635756" y="0"/>
                  <a:pt x="2666464" y="30708"/>
                  <a:pt x="2666464" y="68588"/>
                </a:cubicBezTo>
                <a:lnTo>
                  <a:pt x="2666464" y="823091"/>
                </a:lnTo>
                <a:cubicBezTo>
                  <a:pt x="2666464" y="860971"/>
                  <a:pt x="2635756" y="891679"/>
                  <a:pt x="2597876" y="891679"/>
                </a:cubicBezTo>
                <a:lnTo>
                  <a:pt x="68588" y="891679"/>
                </a:lnTo>
                <a:cubicBezTo>
                  <a:pt x="30708" y="891679"/>
                  <a:pt x="0" y="860971"/>
                  <a:pt x="0" y="823091"/>
                </a:cubicBezTo>
                <a:lnTo>
                  <a:pt x="0" y="68588"/>
                </a:lnTo>
                <a:cubicBezTo>
                  <a:pt x="0" y="30708"/>
                  <a:pt x="30708" y="0"/>
                  <a:pt x="68588" y="0"/>
                </a:cubicBezTo>
                <a:close/>
              </a:path>
            </a:pathLst>
          </a:custGeom>
          <a:solidFill>
            <a:srgbClr val="5A6F68">
              <a:alpha val="10196"/>
            </a:srgbClr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34" name="Shape 32">
            <a:extLst>
              <a:ext uri="{FF2B5EF4-FFF2-40B4-BE49-F238E27FC236}">
                <a16:creationId xmlns:a16="http://schemas.microsoft.com/office/drawing/2014/main" id="{DF1DA01B-B598-F6F6-48E1-5B1AA935804A}"/>
              </a:ext>
            </a:extLst>
          </p:cNvPr>
          <p:cNvSpPr/>
          <p:nvPr/>
        </p:nvSpPr>
        <p:spPr>
          <a:xfrm>
            <a:off x="1535776" y="3272956"/>
            <a:ext cx="342954" cy="342954"/>
          </a:xfrm>
          <a:custGeom>
            <a:avLst/>
            <a:gdLst/>
            <a:ahLst/>
            <a:cxnLst/>
            <a:rect l="l" t="t" r="r" b="b"/>
            <a:pathLst>
              <a:path w="342954" h="342954">
                <a:moveTo>
                  <a:pt x="171477" y="0"/>
                </a:moveTo>
                <a:lnTo>
                  <a:pt x="171477" y="0"/>
                </a:lnTo>
                <a:cubicBezTo>
                  <a:pt x="266181" y="0"/>
                  <a:pt x="342954" y="76773"/>
                  <a:pt x="342954" y="171477"/>
                </a:cubicBezTo>
                <a:lnTo>
                  <a:pt x="342954" y="171477"/>
                </a:lnTo>
                <a:cubicBezTo>
                  <a:pt x="342954" y="266181"/>
                  <a:pt x="266181" y="342954"/>
                  <a:pt x="171477" y="342954"/>
                </a:cubicBezTo>
                <a:lnTo>
                  <a:pt x="171477" y="342954"/>
                </a:lnTo>
                <a:cubicBezTo>
                  <a:pt x="76773" y="342954"/>
                  <a:pt x="0" y="266181"/>
                  <a:pt x="0" y="171477"/>
                </a:cubicBezTo>
                <a:lnTo>
                  <a:pt x="0" y="171477"/>
                </a:lnTo>
                <a:cubicBezTo>
                  <a:pt x="0" y="76773"/>
                  <a:pt x="76773" y="0"/>
                  <a:pt x="171477" y="0"/>
                </a:cubicBezTo>
                <a:close/>
              </a:path>
            </a:pathLst>
          </a:custGeom>
          <a:solidFill>
            <a:srgbClr val="5A6F68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35" name="Text 33">
            <a:extLst>
              <a:ext uri="{FF2B5EF4-FFF2-40B4-BE49-F238E27FC236}">
                <a16:creationId xmlns:a16="http://schemas.microsoft.com/office/drawing/2014/main" id="{35797F39-2372-8CAC-D7F9-877562F4474E}"/>
              </a:ext>
            </a:extLst>
          </p:cNvPr>
          <p:cNvSpPr/>
          <p:nvPr/>
        </p:nvSpPr>
        <p:spPr>
          <a:xfrm>
            <a:off x="1497194" y="3272956"/>
            <a:ext cx="420118" cy="3429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15" b="1" dirty="0">
                <a:solidFill>
                  <a:srgbClr val="F7F5F2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3</a:t>
            </a:r>
            <a:endParaRPr lang="en-US" sz="1600" dirty="0"/>
          </a:p>
        </p:txBody>
      </p:sp>
      <p:sp>
        <p:nvSpPr>
          <p:cNvPr id="36" name="Text 34">
            <a:extLst>
              <a:ext uri="{FF2B5EF4-FFF2-40B4-BE49-F238E27FC236}">
                <a16:creationId xmlns:a16="http://schemas.microsoft.com/office/drawing/2014/main" id="{8F66024C-6586-6097-A015-61667631F61F}"/>
              </a:ext>
            </a:extLst>
          </p:cNvPr>
          <p:cNvSpPr/>
          <p:nvPr/>
        </p:nvSpPr>
        <p:spPr>
          <a:xfrm>
            <a:off x="410258" y="3650205"/>
            <a:ext cx="2597873" cy="2057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400" b="1" dirty="0">
                <a:solidFill>
                  <a:srgbClr val="5A6F68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Cell Wall Synthesis</a:t>
            </a:r>
            <a:endParaRPr lang="en-US" sz="2400" dirty="0"/>
          </a:p>
        </p:txBody>
      </p:sp>
      <p:sp>
        <p:nvSpPr>
          <p:cNvPr id="37" name="Text 35">
            <a:extLst>
              <a:ext uri="{FF2B5EF4-FFF2-40B4-BE49-F238E27FC236}">
                <a16:creationId xmlns:a16="http://schemas.microsoft.com/office/drawing/2014/main" id="{4F445AE6-D5D7-787E-648B-4065BAD37814}"/>
              </a:ext>
            </a:extLst>
          </p:cNvPr>
          <p:cNvSpPr/>
          <p:nvPr/>
        </p:nvSpPr>
        <p:spPr>
          <a:xfrm>
            <a:off x="414545" y="3855977"/>
            <a:ext cx="2589300" cy="171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New wall material</a:t>
            </a:r>
            <a:endParaRPr lang="en-US" sz="3200" dirty="0"/>
          </a:p>
        </p:txBody>
      </p:sp>
      <p:sp>
        <p:nvSpPr>
          <p:cNvPr id="38" name="Shape 36">
            <a:extLst>
              <a:ext uri="{FF2B5EF4-FFF2-40B4-BE49-F238E27FC236}">
                <a16:creationId xmlns:a16="http://schemas.microsoft.com/office/drawing/2014/main" id="{2A096B59-B658-9382-3F7B-A1FE74F99412}"/>
              </a:ext>
            </a:extLst>
          </p:cNvPr>
          <p:cNvSpPr/>
          <p:nvPr/>
        </p:nvSpPr>
        <p:spPr>
          <a:xfrm>
            <a:off x="3107200" y="3204365"/>
            <a:ext cx="2666464" cy="974416"/>
          </a:xfrm>
          <a:custGeom>
            <a:avLst/>
            <a:gdLst/>
            <a:ahLst/>
            <a:cxnLst/>
            <a:rect l="l" t="t" r="r" b="b"/>
            <a:pathLst>
              <a:path w="2666464" h="891679">
                <a:moveTo>
                  <a:pt x="68588" y="0"/>
                </a:moveTo>
                <a:lnTo>
                  <a:pt x="2597876" y="0"/>
                </a:lnTo>
                <a:cubicBezTo>
                  <a:pt x="2635756" y="0"/>
                  <a:pt x="2666464" y="30708"/>
                  <a:pt x="2666464" y="68588"/>
                </a:cubicBezTo>
                <a:lnTo>
                  <a:pt x="2666464" y="823091"/>
                </a:lnTo>
                <a:cubicBezTo>
                  <a:pt x="2666464" y="860971"/>
                  <a:pt x="2635756" y="891679"/>
                  <a:pt x="2597876" y="891679"/>
                </a:cubicBezTo>
                <a:lnTo>
                  <a:pt x="68588" y="891679"/>
                </a:lnTo>
                <a:cubicBezTo>
                  <a:pt x="30708" y="891679"/>
                  <a:pt x="0" y="860971"/>
                  <a:pt x="0" y="823091"/>
                </a:cubicBezTo>
                <a:lnTo>
                  <a:pt x="0" y="68588"/>
                </a:lnTo>
                <a:cubicBezTo>
                  <a:pt x="0" y="30708"/>
                  <a:pt x="30708" y="0"/>
                  <a:pt x="68588" y="0"/>
                </a:cubicBezTo>
                <a:close/>
              </a:path>
            </a:pathLst>
          </a:custGeom>
          <a:solidFill>
            <a:srgbClr val="5A6F68">
              <a:alpha val="10196"/>
            </a:srgbClr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39" name="Shape 37">
            <a:extLst>
              <a:ext uri="{FF2B5EF4-FFF2-40B4-BE49-F238E27FC236}">
                <a16:creationId xmlns:a16="http://schemas.microsoft.com/office/drawing/2014/main" id="{5418B075-270A-790E-1B8E-5DC241DCDB97}"/>
              </a:ext>
            </a:extLst>
          </p:cNvPr>
          <p:cNvSpPr/>
          <p:nvPr/>
        </p:nvSpPr>
        <p:spPr>
          <a:xfrm>
            <a:off x="4267013" y="3272956"/>
            <a:ext cx="342954" cy="342954"/>
          </a:xfrm>
          <a:custGeom>
            <a:avLst/>
            <a:gdLst/>
            <a:ahLst/>
            <a:cxnLst/>
            <a:rect l="l" t="t" r="r" b="b"/>
            <a:pathLst>
              <a:path w="342954" h="342954">
                <a:moveTo>
                  <a:pt x="171477" y="0"/>
                </a:moveTo>
                <a:lnTo>
                  <a:pt x="171477" y="0"/>
                </a:lnTo>
                <a:cubicBezTo>
                  <a:pt x="266181" y="0"/>
                  <a:pt x="342954" y="76773"/>
                  <a:pt x="342954" y="171477"/>
                </a:cubicBezTo>
                <a:lnTo>
                  <a:pt x="342954" y="171477"/>
                </a:lnTo>
                <a:cubicBezTo>
                  <a:pt x="342954" y="266181"/>
                  <a:pt x="266181" y="342954"/>
                  <a:pt x="171477" y="342954"/>
                </a:cubicBezTo>
                <a:lnTo>
                  <a:pt x="171477" y="342954"/>
                </a:lnTo>
                <a:cubicBezTo>
                  <a:pt x="76773" y="342954"/>
                  <a:pt x="0" y="266181"/>
                  <a:pt x="0" y="171477"/>
                </a:cubicBezTo>
                <a:lnTo>
                  <a:pt x="0" y="171477"/>
                </a:lnTo>
                <a:cubicBezTo>
                  <a:pt x="0" y="76773"/>
                  <a:pt x="76773" y="0"/>
                  <a:pt x="171477" y="0"/>
                </a:cubicBezTo>
                <a:close/>
              </a:path>
            </a:pathLst>
          </a:custGeom>
          <a:solidFill>
            <a:srgbClr val="5A6F68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40" name="Text 38">
            <a:extLst>
              <a:ext uri="{FF2B5EF4-FFF2-40B4-BE49-F238E27FC236}">
                <a16:creationId xmlns:a16="http://schemas.microsoft.com/office/drawing/2014/main" id="{6AB171BB-CDBD-E3B6-2CFE-9250B5CDF7EB}"/>
              </a:ext>
            </a:extLst>
          </p:cNvPr>
          <p:cNvSpPr/>
          <p:nvPr/>
        </p:nvSpPr>
        <p:spPr>
          <a:xfrm>
            <a:off x="4228430" y="3272956"/>
            <a:ext cx="420118" cy="3429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15" b="1" dirty="0">
                <a:solidFill>
                  <a:srgbClr val="F7F5F2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4</a:t>
            </a:r>
            <a:endParaRPr lang="en-US" sz="1600" dirty="0"/>
          </a:p>
        </p:txBody>
      </p:sp>
      <p:sp>
        <p:nvSpPr>
          <p:cNvPr id="41" name="Text 39">
            <a:extLst>
              <a:ext uri="{FF2B5EF4-FFF2-40B4-BE49-F238E27FC236}">
                <a16:creationId xmlns:a16="http://schemas.microsoft.com/office/drawing/2014/main" id="{007BEBDB-9D5D-2481-3E21-7BC65686A729}"/>
              </a:ext>
            </a:extLst>
          </p:cNvPr>
          <p:cNvSpPr/>
          <p:nvPr/>
        </p:nvSpPr>
        <p:spPr>
          <a:xfrm>
            <a:off x="3141495" y="3650205"/>
            <a:ext cx="2597873" cy="2057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400" b="1" dirty="0">
                <a:solidFill>
                  <a:srgbClr val="5A6F68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Cell Separation</a:t>
            </a:r>
            <a:endParaRPr lang="en-US" sz="2400" dirty="0"/>
          </a:p>
        </p:txBody>
      </p:sp>
      <p:sp>
        <p:nvSpPr>
          <p:cNvPr id="42" name="Text 40">
            <a:extLst>
              <a:ext uri="{FF2B5EF4-FFF2-40B4-BE49-F238E27FC236}">
                <a16:creationId xmlns:a16="http://schemas.microsoft.com/office/drawing/2014/main" id="{E8A90671-C749-5295-A0FE-67E24455D918}"/>
              </a:ext>
            </a:extLst>
          </p:cNvPr>
          <p:cNvSpPr/>
          <p:nvPr/>
        </p:nvSpPr>
        <p:spPr>
          <a:xfrm>
            <a:off x="3145782" y="3855977"/>
            <a:ext cx="2589300" cy="171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Two daughter cells</a:t>
            </a:r>
            <a:endParaRPr lang="en-US" sz="3200" dirty="0"/>
          </a:p>
        </p:txBody>
      </p:sp>
      <p:pic>
        <p:nvPicPr>
          <p:cNvPr id="78" name="Picture 77" descr="Diagram of a cell structure&#10;&#10;AI-generated content may be incorrect.">
            <a:extLst>
              <a:ext uri="{FF2B5EF4-FFF2-40B4-BE49-F238E27FC236}">
                <a16:creationId xmlns:a16="http://schemas.microsoft.com/office/drawing/2014/main" id="{52ABD28B-9EAA-8B91-783B-7F5A14B4A8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54" t="5358" r="1875" b="5481"/>
          <a:stretch>
            <a:fillRect/>
          </a:stretch>
        </p:blipFill>
        <p:spPr>
          <a:xfrm>
            <a:off x="5906090" y="860920"/>
            <a:ext cx="6133675" cy="537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6140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B49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382000" y="571500"/>
            <a:ext cx="5715000" cy="5715000"/>
          </a:xfrm>
          <a:custGeom>
            <a:avLst/>
            <a:gdLst/>
            <a:ahLst/>
            <a:cxnLst/>
            <a:rect l="l" t="t" r="r" b="b"/>
            <a:pathLst>
              <a:path w="5715000" h="5715000">
                <a:moveTo>
                  <a:pt x="2857500" y="0"/>
                </a:moveTo>
                <a:lnTo>
                  <a:pt x="2857500" y="0"/>
                </a:lnTo>
                <a:cubicBezTo>
                  <a:pt x="4434597" y="0"/>
                  <a:pt x="5715000" y="1280403"/>
                  <a:pt x="5715000" y="2857500"/>
                </a:cubicBezTo>
                <a:lnTo>
                  <a:pt x="5715000" y="2857500"/>
                </a:lnTo>
                <a:cubicBezTo>
                  <a:pt x="5715000" y="4434597"/>
                  <a:pt x="4434597" y="5715000"/>
                  <a:pt x="2857500" y="5715000"/>
                </a:cubicBezTo>
                <a:lnTo>
                  <a:pt x="2857500" y="5715000"/>
                </a:lnTo>
                <a:cubicBezTo>
                  <a:pt x="1280403" y="5715000"/>
                  <a:pt x="0" y="4434597"/>
                  <a:pt x="0" y="2857500"/>
                </a:cubicBezTo>
                <a:lnTo>
                  <a:pt x="0" y="2857500"/>
                </a:lnTo>
                <a:cubicBezTo>
                  <a:pt x="0" y="1280403"/>
                  <a:pt x="1280403" y="0"/>
                  <a:pt x="2857500" y="0"/>
                </a:cubicBezTo>
                <a:close/>
              </a:path>
            </a:pathLst>
          </a:custGeom>
          <a:solidFill>
            <a:srgbClr val="5A6F68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3" name="Shape 1"/>
          <p:cNvSpPr/>
          <p:nvPr/>
        </p:nvSpPr>
        <p:spPr>
          <a:xfrm>
            <a:off x="5131073" y="1244203"/>
            <a:ext cx="1933575" cy="495300"/>
          </a:xfrm>
          <a:custGeom>
            <a:avLst/>
            <a:gdLst/>
            <a:ahLst/>
            <a:cxnLst/>
            <a:rect l="l" t="t" r="r" b="b"/>
            <a:pathLst>
              <a:path w="1933575" h="495300">
                <a:moveTo>
                  <a:pt x="0" y="0"/>
                </a:moveTo>
                <a:lnTo>
                  <a:pt x="1933575" y="0"/>
                </a:lnTo>
                <a:lnTo>
                  <a:pt x="1933575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solidFill>
            <a:srgbClr val="C47A5B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4" name="Text 2"/>
          <p:cNvSpPr/>
          <p:nvPr/>
        </p:nvSpPr>
        <p:spPr>
          <a:xfrm>
            <a:off x="5083448" y="1244203"/>
            <a:ext cx="2028825" cy="495300"/>
          </a:xfrm>
          <a:prstGeom prst="rect">
            <a:avLst/>
          </a:prstGeom>
          <a:noFill/>
          <a:ln/>
        </p:spPr>
        <p:txBody>
          <a:bodyPr wrap="square" lIns="304800" tIns="114300" rIns="304800" bIns="114300" rtlCol="0" anchor="ctr"/>
          <a:lstStyle/>
          <a:p>
            <a:pPr algn="ctr">
              <a:lnSpc>
                <a:spcPct val="120000"/>
              </a:lnSpc>
            </a:pPr>
            <a:r>
              <a:rPr lang="en-US" sz="1500" b="1" kern="0" spc="150" dirty="0">
                <a:solidFill>
                  <a:srgbClr val="F7F5F2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CHAPTER 05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2824683" y="2120503"/>
            <a:ext cx="6543675" cy="2286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7200" b="1" dirty="0">
                <a:solidFill>
                  <a:srgbClr val="F7F5F2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Bacterial Growth</a:t>
            </a:r>
            <a:endParaRPr lang="en-US" sz="1600" dirty="0"/>
          </a:p>
          <a:p>
            <a:pPr algn="ctr">
              <a:lnSpc>
                <a:spcPct val="100000"/>
              </a:lnSpc>
            </a:pPr>
            <a:r>
              <a:rPr lang="en-US" sz="7200" b="1" dirty="0">
                <a:solidFill>
                  <a:srgbClr val="F7F5F2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and Culturing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5181600" y="4711303"/>
            <a:ext cx="1828800" cy="57150"/>
          </a:xfrm>
          <a:custGeom>
            <a:avLst/>
            <a:gdLst/>
            <a:ahLst/>
            <a:cxnLst/>
            <a:rect l="l" t="t" r="r" b="b"/>
            <a:pathLst>
              <a:path w="1828800" h="57150">
                <a:moveTo>
                  <a:pt x="0" y="0"/>
                </a:moveTo>
                <a:lnTo>
                  <a:pt x="1828800" y="0"/>
                </a:lnTo>
                <a:lnTo>
                  <a:pt x="1828800" y="57150"/>
                </a:lnTo>
                <a:lnTo>
                  <a:pt x="0" y="57150"/>
                </a:lnTo>
                <a:lnTo>
                  <a:pt x="0" y="0"/>
                </a:lnTo>
                <a:close/>
              </a:path>
            </a:pathLst>
          </a:custGeom>
          <a:solidFill>
            <a:srgbClr val="C47A5B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7" name="Text 5"/>
          <p:cNvSpPr/>
          <p:nvPr/>
        </p:nvSpPr>
        <p:spPr>
          <a:xfrm>
            <a:off x="3583186" y="5149453"/>
            <a:ext cx="5029200" cy="4667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r>
              <a:rPr lang="en-US" sz="2250" dirty="0">
                <a:solidFill>
                  <a:srgbClr val="F7F5F2">
                    <a:alpha val="90000"/>
                  </a:srgbClr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Understanding Microbial Multiplication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16B00-A371-F8A4-11D2-C2152F3A8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A30F5754-55D1-ED52-AFC5-9068FCB13E34}"/>
              </a:ext>
            </a:extLst>
          </p:cNvPr>
          <p:cNvSpPr/>
          <p:nvPr/>
        </p:nvSpPr>
        <p:spPr>
          <a:xfrm>
            <a:off x="364757" y="364757"/>
            <a:ext cx="11535438" cy="2188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49" b="1" kern="0" spc="115" dirty="0">
                <a:solidFill>
                  <a:srgbClr val="C47A5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CULTURE TECHNIQUES</a:t>
            </a:r>
            <a:endParaRPr lang="en-US" sz="1600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E4604E13-55F4-006A-6008-47EED26AC59C}"/>
              </a:ext>
            </a:extLst>
          </p:cNvPr>
          <p:cNvSpPr/>
          <p:nvPr/>
        </p:nvSpPr>
        <p:spPr>
          <a:xfrm>
            <a:off x="364757" y="656562"/>
            <a:ext cx="11626627" cy="3647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585" b="1" dirty="0">
                <a:solidFill>
                  <a:srgbClr val="5A6F68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Culture Media and Growth Conditions</a:t>
            </a:r>
            <a:endParaRPr lang="en-US" sz="1600" dirty="0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68F6ED9D-274E-853B-CF4B-80C91DAE2514}"/>
              </a:ext>
            </a:extLst>
          </p:cNvPr>
          <p:cNvSpPr/>
          <p:nvPr/>
        </p:nvSpPr>
        <p:spPr>
          <a:xfrm>
            <a:off x="364757" y="1130746"/>
            <a:ext cx="875417" cy="36476"/>
          </a:xfrm>
          <a:custGeom>
            <a:avLst/>
            <a:gdLst/>
            <a:ahLst/>
            <a:cxnLst/>
            <a:rect l="l" t="t" r="r" b="b"/>
            <a:pathLst>
              <a:path w="875417" h="36476">
                <a:moveTo>
                  <a:pt x="0" y="0"/>
                </a:moveTo>
                <a:lnTo>
                  <a:pt x="875417" y="0"/>
                </a:lnTo>
                <a:lnTo>
                  <a:pt x="875417" y="36476"/>
                </a:lnTo>
                <a:lnTo>
                  <a:pt x="0" y="36476"/>
                </a:lnTo>
                <a:lnTo>
                  <a:pt x="0" y="0"/>
                </a:lnTo>
                <a:close/>
              </a:path>
            </a:pathLst>
          </a:custGeom>
          <a:solidFill>
            <a:srgbClr val="C47A5B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6C1A9BF9-D80B-1935-00D7-3D10008DD9EC}"/>
              </a:ext>
            </a:extLst>
          </p:cNvPr>
          <p:cNvSpPr/>
          <p:nvPr/>
        </p:nvSpPr>
        <p:spPr>
          <a:xfrm>
            <a:off x="364757" y="1331363"/>
            <a:ext cx="6370580" cy="3569129"/>
          </a:xfrm>
          <a:custGeom>
            <a:avLst/>
            <a:gdLst/>
            <a:ahLst/>
            <a:cxnLst/>
            <a:rect l="l" t="t" r="r" b="b"/>
            <a:pathLst>
              <a:path w="5635494" h="2680963">
                <a:moveTo>
                  <a:pt x="36476" y="0"/>
                </a:moveTo>
                <a:lnTo>
                  <a:pt x="5599019" y="0"/>
                </a:lnTo>
                <a:cubicBezTo>
                  <a:pt x="5619164" y="0"/>
                  <a:pt x="5635494" y="16331"/>
                  <a:pt x="5635494" y="36476"/>
                </a:cubicBezTo>
                <a:lnTo>
                  <a:pt x="5635494" y="2608014"/>
                </a:lnTo>
                <a:cubicBezTo>
                  <a:pt x="5635494" y="2648276"/>
                  <a:pt x="5602807" y="2680963"/>
                  <a:pt x="5562545" y="2680963"/>
                </a:cubicBezTo>
                <a:lnTo>
                  <a:pt x="72949" y="2680963"/>
                </a:lnTo>
                <a:cubicBezTo>
                  <a:pt x="32687" y="2680963"/>
                  <a:pt x="0" y="2648276"/>
                  <a:pt x="0" y="2608014"/>
                </a:cubicBezTo>
                <a:lnTo>
                  <a:pt x="0" y="36476"/>
                </a:lnTo>
                <a:cubicBezTo>
                  <a:pt x="0" y="16331"/>
                  <a:pt x="16331" y="0"/>
                  <a:pt x="36476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4714" dist="36476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IQ"/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63E60D0A-6E3A-6395-A1D8-3175BEC501D7}"/>
              </a:ext>
            </a:extLst>
          </p:cNvPr>
          <p:cNvSpPr/>
          <p:nvPr/>
        </p:nvSpPr>
        <p:spPr>
          <a:xfrm>
            <a:off x="364757" y="1331363"/>
            <a:ext cx="5635494" cy="36476"/>
          </a:xfrm>
          <a:custGeom>
            <a:avLst/>
            <a:gdLst/>
            <a:ahLst/>
            <a:cxnLst/>
            <a:rect l="l" t="t" r="r" b="b"/>
            <a:pathLst>
              <a:path w="5635494" h="36476">
                <a:moveTo>
                  <a:pt x="36476" y="0"/>
                </a:moveTo>
                <a:lnTo>
                  <a:pt x="5599019" y="0"/>
                </a:lnTo>
                <a:cubicBezTo>
                  <a:pt x="5619164" y="0"/>
                  <a:pt x="5635494" y="16331"/>
                  <a:pt x="5635494" y="36476"/>
                </a:cubicBezTo>
                <a:lnTo>
                  <a:pt x="5635494" y="36476"/>
                </a:lnTo>
                <a:lnTo>
                  <a:pt x="0" y="36476"/>
                </a:lnTo>
                <a:lnTo>
                  <a:pt x="0" y="36476"/>
                </a:lnTo>
                <a:cubicBezTo>
                  <a:pt x="0" y="16331"/>
                  <a:pt x="16331" y="0"/>
                  <a:pt x="36476" y="0"/>
                </a:cubicBezTo>
                <a:close/>
              </a:path>
            </a:pathLst>
          </a:custGeom>
          <a:solidFill>
            <a:srgbClr val="5A6F68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8A710FCE-623E-5BC5-B41F-1ECED06C8C12}"/>
              </a:ext>
            </a:extLst>
          </p:cNvPr>
          <p:cNvSpPr/>
          <p:nvPr/>
        </p:nvSpPr>
        <p:spPr>
          <a:xfrm>
            <a:off x="510660" y="1495503"/>
            <a:ext cx="5434878" cy="25533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rgbClr val="5A6F68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Essential Media Components</a:t>
            </a:r>
            <a:endParaRPr lang="en-US" sz="1600" dirty="0"/>
          </a:p>
        </p:txBody>
      </p:sp>
      <p:sp>
        <p:nvSpPr>
          <p:cNvPr id="8" name="Shape 6">
            <a:extLst>
              <a:ext uri="{FF2B5EF4-FFF2-40B4-BE49-F238E27FC236}">
                <a16:creationId xmlns:a16="http://schemas.microsoft.com/office/drawing/2014/main" id="{D9A12109-E227-B9E8-1067-8AFF30CB85DD}"/>
              </a:ext>
            </a:extLst>
          </p:cNvPr>
          <p:cNvSpPr/>
          <p:nvPr/>
        </p:nvSpPr>
        <p:spPr>
          <a:xfrm>
            <a:off x="510660" y="1927166"/>
            <a:ext cx="5343689" cy="620087"/>
          </a:xfrm>
          <a:custGeom>
            <a:avLst/>
            <a:gdLst/>
            <a:ahLst/>
            <a:cxnLst/>
            <a:rect l="l" t="t" r="r" b="b"/>
            <a:pathLst>
              <a:path w="5343689" h="620087">
                <a:moveTo>
                  <a:pt x="72953" y="0"/>
                </a:moveTo>
                <a:lnTo>
                  <a:pt x="5270736" y="0"/>
                </a:lnTo>
                <a:cubicBezTo>
                  <a:pt x="5311027" y="0"/>
                  <a:pt x="5343689" y="32662"/>
                  <a:pt x="5343689" y="72953"/>
                </a:cubicBezTo>
                <a:lnTo>
                  <a:pt x="5343689" y="547134"/>
                </a:lnTo>
                <a:cubicBezTo>
                  <a:pt x="5343689" y="587424"/>
                  <a:pt x="5311027" y="620087"/>
                  <a:pt x="5270736" y="620087"/>
                </a:cubicBezTo>
                <a:lnTo>
                  <a:pt x="72953" y="620087"/>
                </a:lnTo>
                <a:cubicBezTo>
                  <a:pt x="32662" y="620087"/>
                  <a:pt x="0" y="587424"/>
                  <a:pt x="0" y="547134"/>
                </a:cubicBezTo>
                <a:lnTo>
                  <a:pt x="0" y="72953"/>
                </a:lnTo>
                <a:cubicBezTo>
                  <a:pt x="0" y="32689"/>
                  <a:pt x="32689" y="0"/>
                  <a:pt x="72953" y="0"/>
                </a:cubicBezTo>
                <a:close/>
              </a:path>
            </a:pathLst>
          </a:custGeom>
          <a:solidFill>
            <a:srgbClr val="5A6F68">
              <a:alpha val="10196"/>
            </a:srgbClr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513C3A24-660A-0B01-A2F9-3C2110B8C2AF}"/>
              </a:ext>
            </a:extLst>
          </p:cNvPr>
          <p:cNvSpPr/>
          <p:nvPr/>
        </p:nvSpPr>
        <p:spPr>
          <a:xfrm>
            <a:off x="583611" y="2000118"/>
            <a:ext cx="5270737" cy="2188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rgbClr val="5A6F68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Energy Sources</a:t>
            </a:r>
            <a:endParaRPr lang="en-US" sz="1400" dirty="0"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FD36E939-7767-D4B6-0FF7-1891840A9E79}"/>
              </a:ext>
            </a:extLst>
          </p:cNvPr>
          <p:cNvSpPr/>
          <p:nvPr/>
        </p:nvSpPr>
        <p:spPr>
          <a:xfrm>
            <a:off x="583611" y="2255448"/>
            <a:ext cx="5270737" cy="2188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4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Carbohydrates, proteins, lipids for metabolism</a:t>
            </a:r>
            <a:endParaRPr lang="en-US" sz="1400" dirty="0"/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EEE32063-FFB9-F922-7FFC-C085B6248956}"/>
              </a:ext>
            </a:extLst>
          </p:cNvPr>
          <p:cNvSpPr/>
          <p:nvPr/>
        </p:nvSpPr>
        <p:spPr>
          <a:xfrm>
            <a:off x="510659" y="2967151"/>
            <a:ext cx="5343689" cy="620087"/>
          </a:xfrm>
          <a:custGeom>
            <a:avLst/>
            <a:gdLst/>
            <a:ahLst/>
            <a:cxnLst/>
            <a:rect l="l" t="t" r="r" b="b"/>
            <a:pathLst>
              <a:path w="5343689" h="620087">
                <a:moveTo>
                  <a:pt x="72953" y="0"/>
                </a:moveTo>
                <a:lnTo>
                  <a:pt x="5270736" y="0"/>
                </a:lnTo>
                <a:cubicBezTo>
                  <a:pt x="5311027" y="0"/>
                  <a:pt x="5343689" y="32662"/>
                  <a:pt x="5343689" y="72953"/>
                </a:cubicBezTo>
                <a:lnTo>
                  <a:pt x="5343689" y="547134"/>
                </a:lnTo>
                <a:cubicBezTo>
                  <a:pt x="5343689" y="587424"/>
                  <a:pt x="5311027" y="620087"/>
                  <a:pt x="5270736" y="620087"/>
                </a:cubicBezTo>
                <a:lnTo>
                  <a:pt x="72953" y="620087"/>
                </a:lnTo>
                <a:cubicBezTo>
                  <a:pt x="32662" y="620087"/>
                  <a:pt x="0" y="587424"/>
                  <a:pt x="0" y="547134"/>
                </a:cubicBezTo>
                <a:lnTo>
                  <a:pt x="0" y="72953"/>
                </a:lnTo>
                <a:cubicBezTo>
                  <a:pt x="0" y="32689"/>
                  <a:pt x="32689" y="0"/>
                  <a:pt x="72953" y="0"/>
                </a:cubicBezTo>
                <a:close/>
              </a:path>
            </a:pathLst>
          </a:custGeom>
          <a:solidFill>
            <a:srgbClr val="C47A5B">
              <a:alpha val="10196"/>
            </a:srgbClr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4A993C64-6C93-7F34-EB99-7799A49FD253}"/>
              </a:ext>
            </a:extLst>
          </p:cNvPr>
          <p:cNvSpPr/>
          <p:nvPr/>
        </p:nvSpPr>
        <p:spPr>
          <a:xfrm>
            <a:off x="583610" y="3040103"/>
            <a:ext cx="5270737" cy="2188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rgbClr val="C47A5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Essential Elements &amp; Ions</a:t>
            </a:r>
            <a:endParaRPr lang="en-US" sz="1400" dirty="0"/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34752C80-47D8-E7B9-A7FB-43A64B03C7E5}"/>
              </a:ext>
            </a:extLst>
          </p:cNvPr>
          <p:cNvSpPr/>
          <p:nvPr/>
        </p:nvSpPr>
        <p:spPr>
          <a:xfrm>
            <a:off x="583610" y="3295433"/>
            <a:ext cx="5270737" cy="2188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4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N, P, S, K, Na, Mg, trace elements</a:t>
            </a:r>
            <a:endParaRPr lang="en-US" sz="1400" dirty="0"/>
          </a:p>
        </p:txBody>
      </p:sp>
      <p:sp>
        <p:nvSpPr>
          <p:cNvPr id="14" name="Shape 12">
            <a:extLst>
              <a:ext uri="{FF2B5EF4-FFF2-40B4-BE49-F238E27FC236}">
                <a16:creationId xmlns:a16="http://schemas.microsoft.com/office/drawing/2014/main" id="{4F2C8B26-F408-9EFE-2185-F9B5BFE14C3C}"/>
              </a:ext>
            </a:extLst>
          </p:cNvPr>
          <p:cNvSpPr/>
          <p:nvPr/>
        </p:nvSpPr>
        <p:spPr>
          <a:xfrm>
            <a:off x="510659" y="4007137"/>
            <a:ext cx="5343689" cy="620087"/>
          </a:xfrm>
          <a:custGeom>
            <a:avLst/>
            <a:gdLst/>
            <a:ahLst/>
            <a:cxnLst/>
            <a:rect l="l" t="t" r="r" b="b"/>
            <a:pathLst>
              <a:path w="5343689" h="620087">
                <a:moveTo>
                  <a:pt x="72953" y="0"/>
                </a:moveTo>
                <a:lnTo>
                  <a:pt x="5270736" y="0"/>
                </a:lnTo>
                <a:cubicBezTo>
                  <a:pt x="5311027" y="0"/>
                  <a:pt x="5343689" y="32662"/>
                  <a:pt x="5343689" y="72953"/>
                </a:cubicBezTo>
                <a:lnTo>
                  <a:pt x="5343689" y="547134"/>
                </a:lnTo>
                <a:cubicBezTo>
                  <a:pt x="5343689" y="587424"/>
                  <a:pt x="5311027" y="620087"/>
                  <a:pt x="5270736" y="620087"/>
                </a:cubicBezTo>
                <a:lnTo>
                  <a:pt x="72953" y="620087"/>
                </a:lnTo>
                <a:cubicBezTo>
                  <a:pt x="32662" y="620087"/>
                  <a:pt x="0" y="587424"/>
                  <a:pt x="0" y="547134"/>
                </a:cubicBezTo>
                <a:lnTo>
                  <a:pt x="0" y="72953"/>
                </a:lnTo>
                <a:cubicBezTo>
                  <a:pt x="0" y="32689"/>
                  <a:pt x="32689" y="0"/>
                  <a:pt x="72953" y="0"/>
                </a:cubicBezTo>
                <a:close/>
              </a:path>
            </a:pathLst>
          </a:custGeom>
          <a:solidFill>
            <a:srgbClr val="B49A84">
              <a:alpha val="10196"/>
            </a:srgbClr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15" name="Text 13">
            <a:extLst>
              <a:ext uri="{FF2B5EF4-FFF2-40B4-BE49-F238E27FC236}">
                <a16:creationId xmlns:a16="http://schemas.microsoft.com/office/drawing/2014/main" id="{8DCFB849-BB91-6820-62F9-6FF90B3D4503}"/>
              </a:ext>
            </a:extLst>
          </p:cNvPr>
          <p:cNvSpPr/>
          <p:nvPr/>
        </p:nvSpPr>
        <p:spPr>
          <a:xfrm>
            <a:off x="583610" y="4080088"/>
            <a:ext cx="5270737" cy="2188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rgbClr val="B49A84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Growth Factors (for auxotrophs)</a:t>
            </a:r>
            <a:endParaRPr lang="en-US" sz="1400" dirty="0"/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46C99083-C708-6E11-5D4B-DD08C4BA298D}"/>
              </a:ext>
            </a:extLst>
          </p:cNvPr>
          <p:cNvSpPr/>
          <p:nvPr/>
        </p:nvSpPr>
        <p:spPr>
          <a:xfrm>
            <a:off x="583610" y="4335418"/>
            <a:ext cx="5270737" cy="2188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4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Amino acids, vitamins, nucleotides</a:t>
            </a:r>
            <a:endParaRPr lang="en-US" sz="1400" dirty="0"/>
          </a:p>
        </p:txBody>
      </p:sp>
      <p:pic>
        <p:nvPicPr>
          <p:cNvPr id="11266" name="Picture 2" descr="Media Composition::Institute of Cell and Tissue Culture  Technologies::Department of Biotechnology and Food Science::BOKU">
            <a:extLst>
              <a:ext uri="{FF2B5EF4-FFF2-40B4-BE49-F238E27FC236}">
                <a16:creationId xmlns:a16="http://schemas.microsoft.com/office/drawing/2014/main" id="{8F37C77A-7D0B-DDD9-83B8-FC3ED31FF0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0" t="8341" r="9161" b="10387"/>
          <a:stretch>
            <a:fillRect/>
          </a:stretch>
        </p:blipFill>
        <p:spPr bwMode="auto">
          <a:xfrm>
            <a:off x="5876649" y="1655087"/>
            <a:ext cx="6048287" cy="35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09331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7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64757" y="364757"/>
            <a:ext cx="11535438" cy="2188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49" b="1" kern="0" spc="115" dirty="0">
                <a:solidFill>
                  <a:srgbClr val="C47A5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CULTURE TECHNIQUES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64757" y="656562"/>
            <a:ext cx="11626627" cy="3647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585" b="1" dirty="0">
                <a:solidFill>
                  <a:srgbClr val="5A6F68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Culture Media and Growth Conditions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64757" y="1130746"/>
            <a:ext cx="875417" cy="36476"/>
          </a:xfrm>
          <a:custGeom>
            <a:avLst/>
            <a:gdLst/>
            <a:ahLst/>
            <a:cxnLst/>
            <a:rect l="l" t="t" r="r" b="b"/>
            <a:pathLst>
              <a:path w="875417" h="36476">
                <a:moveTo>
                  <a:pt x="0" y="0"/>
                </a:moveTo>
                <a:lnTo>
                  <a:pt x="875417" y="0"/>
                </a:lnTo>
                <a:lnTo>
                  <a:pt x="875417" y="36476"/>
                </a:lnTo>
                <a:lnTo>
                  <a:pt x="0" y="36476"/>
                </a:lnTo>
                <a:lnTo>
                  <a:pt x="0" y="0"/>
                </a:lnTo>
                <a:close/>
              </a:path>
            </a:pathLst>
          </a:custGeom>
          <a:solidFill>
            <a:srgbClr val="C47A5B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17" name="Shape 15"/>
          <p:cNvSpPr/>
          <p:nvPr/>
        </p:nvSpPr>
        <p:spPr>
          <a:xfrm>
            <a:off x="364757" y="1422116"/>
            <a:ext cx="5635494" cy="2498585"/>
          </a:xfrm>
          <a:custGeom>
            <a:avLst/>
            <a:gdLst/>
            <a:ahLst/>
            <a:cxnLst/>
            <a:rect l="l" t="t" r="r" b="b"/>
            <a:pathLst>
              <a:path w="5635494" h="2498585">
                <a:moveTo>
                  <a:pt x="36476" y="0"/>
                </a:moveTo>
                <a:lnTo>
                  <a:pt x="5599019" y="0"/>
                </a:lnTo>
                <a:cubicBezTo>
                  <a:pt x="5619164" y="0"/>
                  <a:pt x="5635494" y="16331"/>
                  <a:pt x="5635494" y="36476"/>
                </a:cubicBezTo>
                <a:lnTo>
                  <a:pt x="5635494" y="2425626"/>
                </a:lnTo>
                <a:cubicBezTo>
                  <a:pt x="5635494" y="2465920"/>
                  <a:pt x="5602830" y="2498585"/>
                  <a:pt x="5562536" y="2498585"/>
                </a:cubicBezTo>
                <a:lnTo>
                  <a:pt x="72959" y="2498585"/>
                </a:lnTo>
                <a:cubicBezTo>
                  <a:pt x="32665" y="2498585"/>
                  <a:pt x="0" y="2465920"/>
                  <a:pt x="0" y="2425626"/>
                </a:cubicBezTo>
                <a:lnTo>
                  <a:pt x="0" y="36476"/>
                </a:lnTo>
                <a:cubicBezTo>
                  <a:pt x="0" y="16344"/>
                  <a:pt x="16344" y="0"/>
                  <a:pt x="36476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4714" dist="36476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IQ"/>
          </a:p>
        </p:txBody>
      </p:sp>
      <p:sp>
        <p:nvSpPr>
          <p:cNvPr id="18" name="Shape 16"/>
          <p:cNvSpPr/>
          <p:nvPr/>
        </p:nvSpPr>
        <p:spPr>
          <a:xfrm>
            <a:off x="364757" y="1422116"/>
            <a:ext cx="5635494" cy="36476"/>
          </a:xfrm>
          <a:custGeom>
            <a:avLst/>
            <a:gdLst/>
            <a:ahLst/>
            <a:cxnLst/>
            <a:rect l="l" t="t" r="r" b="b"/>
            <a:pathLst>
              <a:path w="5635494" h="36476">
                <a:moveTo>
                  <a:pt x="36476" y="0"/>
                </a:moveTo>
                <a:lnTo>
                  <a:pt x="5599019" y="0"/>
                </a:lnTo>
                <a:cubicBezTo>
                  <a:pt x="5619164" y="0"/>
                  <a:pt x="5635494" y="16331"/>
                  <a:pt x="5635494" y="36476"/>
                </a:cubicBezTo>
                <a:lnTo>
                  <a:pt x="5635494" y="36476"/>
                </a:lnTo>
                <a:lnTo>
                  <a:pt x="0" y="36476"/>
                </a:lnTo>
                <a:lnTo>
                  <a:pt x="0" y="36476"/>
                </a:lnTo>
                <a:cubicBezTo>
                  <a:pt x="0" y="16331"/>
                  <a:pt x="16331" y="0"/>
                  <a:pt x="36476" y="0"/>
                </a:cubicBezTo>
                <a:close/>
              </a:path>
            </a:pathLst>
          </a:custGeom>
          <a:solidFill>
            <a:srgbClr val="C47A5B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19" name="Text 17"/>
          <p:cNvSpPr/>
          <p:nvPr/>
        </p:nvSpPr>
        <p:spPr>
          <a:xfrm>
            <a:off x="510660" y="1586256"/>
            <a:ext cx="5434878" cy="25533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5A6F68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Media Classifications</a:t>
            </a:r>
            <a:endParaRPr lang="en-US" sz="2000" dirty="0"/>
          </a:p>
        </p:txBody>
      </p:sp>
      <p:sp>
        <p:nvSpPr>
          <p:cNvPr id="20" name="Shape 18"/>
          <p:cNvSpPr/>
          <p:nvPr/>
        </p:nvSpPr>
        <p:spPr>
          <a:xfrm>
            <a:off x="510660" y="1951013"/>
            <a:ext cx="1732595" cy="1823785"/>
          </a:xfrm>
          <a:custGeom>
            <a:avLst/>
            <a:gdLst/>
            <a:ahLst/>
            <a:cxnLst/>
            <a:rect l="l" t="t" r="r" b="b"/>
            <a:pathLst>
              <a:path w="1732595" h="1823785">
                <a:moveTo>
                  <a:pt x="72960" y="0"/>
                </a:moveTo>
                <a:lnTo>
                  <a:pt x="1659636" y="0"/>
                </a:lnTo>
                <a:cubicBezTo>
                  <a:pt x="1699930" y="0"/>
                  <a:pt x="1732595" y="32665"/>
                  <a:pt x="1732595" y="72960"/>
                </a:cubicBezTo>
                <a:lnTo>
                  <a:pt x="1732595" y="1750825"/>
                </a:lnTo>
                <a:cubicBezTo>
                  <a:pt x="1732595" y="1791119"/>
                  <a:pt x="1699930" y="1823785"/>
                  <a:pt x="1659636" y="1823785"/>
                </a:cubicBezTo>
                <a:lnTo>
                  <a:pt x="72960" y="1823785"/>
                </a:lnTo>
                <a:cubicBezTo>
                  <a:pt x="32665" y="1823785"/>
                  <a:pt x="0" y="1791119"/>
                  <a:pt x="0" y="1750825"/>
                </a:cubicBezTo>
                <a:lnTo>
                  <a:pt x="0" y="72960"/>
                </a:lnTo>
                <a:cubicBezTo>
                  <a:pt x="0" y="32692"/>
                  <a:pt x="32692" y="0"/>
                  <a:pt x="72960" y="0"/>
                </a:cubicBezTo>
                <a:close/>
              </a:path>
            </a:pathLst>
          </a:custGeom>
          <a:solidFill>
            <a:srgbClr val="5A6F68">
              <a:alpha val="10196"/>
            </a:srgbClr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21" name="Text 19"/>
          <p:cNvSpPr/>
          <p:nvPr/>
        </p:nvSpPr>
        <p:spPr>
          <a:xfrm>
            <a:off x="547135" y="2023965"/>
            <a:ext cx="1659644" cy="2188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b="1" dirty="0">
                <a:solidFill>
                  <a:srgbClr val="5A6F68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Physical State</a:t>
            </a:r>
            <a:endParaRPr lang="en-US" dirty="0"/>
          </a:p>
        </p:txBody>
      </p:sp>
      <p:sp>
        <p:nvSpPr>
          <p:cNvPr id="22" name="Text 20"/>
          <p:cNvSpPr/>
          <p:nvPr/>
        </p:nvSpPr>
        <p:spPr>
          <a:xfrm>
            <a:off x="547135" y="2379653"/>
            <a:ext cx="1659644" cy="2188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4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• Solid (agar)</a:t>
            </a:r>
            <a:endParaRPr lang="en-US" sz="1400" dirty="0"/>
          </a:p>
        </p:txBody>
      </p:sp>
      <p:sp>
        <p:nvSpPr>
          <p:cNvPr id="23" name="Text 21"/>
          <p:cNvSpPr/>
          <p:nvPr/>
        </p:nvSpPr>
        <p:spPr>
          <a:xfrm>
            <a:off x="547135" y="2634983"/>
            <a:ext cx="1659644" cy="2188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4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• Liquid</a:t>
            </a:r>
            <a:endParaRPr lang="en-US" sz="1400" dirty="0"/>
          </a:p>
        </p:txBody>
      </p:sp>
      <p:sp>
        <p:nvSpPr>
          <p:cNvPr id="24" name="Text 22"/>
          <p:cNvSpPr/>
          <p:nvPr/>
        </p:nvSpPr>
        <p:spPr>
          <a:xfrm>
            <a:off x="547135" y="2890313"/>
            <a:ext cx="1659644" cy="2188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4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• Semiliquid</a:t>
            </a:r>
            <a:endParaRPr lang="en-US" sz="1400" dirty="0"/>
          </a:p>
        </p:txBody>
      </p:sp>
      <p:sp>
        <p:nvSpPr>
          <p:cNvPr id="25" name="Shape 23"/>
          <p:cNvSpPr/>
          <p:nvPr/>
        </p:nvSpPr>
        <p:spPr>
          <a:xfrm>
            <a:off x="2317560" y="1951013"/>
            <a:ext cx="1732595" cy="1823785"/>
          </a:xfrm>
          <a:custGeom>
            <a:avLst/>
            <a:gdLst/>
            <a:ahLst/>
            <a:cxnLst/>
            <a:rect l="l" t="t" r="r" b="b"/>
            <a:pathLst>
              <a:path w="1732595" h="1823785">
                <a:moveTo>
                  <a:pt x="72960" y="0"/>
                </a:moveTo>
                <a:lnTo>
                  <a:pt x="1659636" y="0"/>
                </a:lnTo>
                <a:cubicBezTo>
                  <a:pt x="1699930" y="0"/>
                  <a:pt x="1732595" y="32665"/>
                  <a:pt x="1732595" y="72960"/>
                </a:cubicBezTo>
                <a:lnTo>
                  <a:pt x="1732595" y="1750825"/>
                </a:lnTo>
                <a:cubicBezTo>
                  <a:pt x="1732595" y="1791119"/>
                  <a:pt x="1699930" y="1823785"/>
                  <a:pt x="1659636" y="1823785"/>
                </a:cubicBezTo>
                <a:lnTo>
                  <a:pt x="72960" y="1823785"/>
                </a:lnTo>
                <a:cubicBezTo>
                  <a:pt x="32665" y="1823785"/>
                  <a:pt x="0" y="1791119"/>
                  <a:pt x="0" y="1750825"/>
                </a:cubicBezTo>
                <a:lnTo>
                  <a:pt x="0" y="72960"/>
                </a:lnTo>
                <a:cubicBezTo>
                  <a:pt x="0" y="32692"/>
                  <a:pt x="32692" y="0"/>
                  <a:pt x="72960" y="0"/>
                </a:cubicBezTo>
                <a:close/>
              </a:path>
            </a:pathLst>
          </a:custGeom>
          <a:solidFill>
            <a:srgbClr val="C47A5B">
              <a:alpha val="10196"/>
            </a:srgbClr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26" name="Text 24"/>
          <p:cNvSpPr/>
          <p:nvPr/>
        </p:nvSpPr>
        <p:spPr>
          <a:xfrm>
            <a:off x="2354036" y="2023965"/>
            <a:ext cx="1659644" cy="2188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b="1" dirty="0">
                <a:solidFill>
                  <a:srgbClr val="C47A5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Composition</a:t>
            </a:r>
            <a:endParaRPr lang="en-US" dirty="0"/>
          </a:p>
        </p:txBody>
      </p:sp>
      <p:sp>
        <p:nvSpPr>
          <p:cNvPr id="27" name="Text 25"/>
          <p:cNvSpPr/>
          <p:nvPr/>
        </p:nvSpPr>
        <p:spPr>
          <a:xfrm>
            <a:off x="2354036" y="2379653"/>
            <a:ext cx="1659644" cy="2188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4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• Defined</a:t>
            </a:r>
            <a:endParaRPr lang="en-US" sz="1400" dirty="0"/>
          </a:p>
        </p:txBody>
      </p:sp>
      <p:sp>
        <p:nvSpPr>
          <p:cNvPr id="28" name="Text 26"/>
          <p:cNvSpPr/>
          <p:nvPr/>
        </p:nvSpPr>
        <p:spPr>
          <a:xfrm>
            <a:off x="2354036" y="2634983"/>
            <a:ext cx="1659644" cy="2188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4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• Complex</a:t>
            </a:r>
            <a:endParaRPr lang="en-US" sz="1400" dirty="0"/>
          </a:p>
        </p:txBody>
      </p:sp>
      <p:sp>
        <p:nvSpPr>
          <p:cNvPr id="29" name="Shape 27"/>
          <p:cNvSpPr/>
          <p:nvPr/>
        </p:nvSpPr>
        <p:spPr>
          <a:xfrm>
            <a:off x="4124460" y="1951013"/>
            <a:ext cx="1732595" cy="1823785"/>
          </a:xfrm>
          <a:custGeom>
            <a:avLst/>
            <a:gdLst/>
            <a:ahLst/>
            <a:cxnLst/>
            <a:rect l="l" t="t" r="r" b="b"/>
            <a:pathLst>
              <a:path w="1732595" h="1823785">
                <a:moveTo>
                  <a:pt x="72960" y="0"/>
                </a:moveTo>
                <a:lnTo>
                  <a:pt x="1659636" y="0"/>
                </a:lnTo>
                <a:cubicBezTo>
                  <a:pt x="1699930" y="0"/>
                  <a:pt x="1732595" y="32665"/>
                  <a:pt x="1732595" y="72960"/>
                </a:cubicBezTo>
                <a:lnTo>
                  <a:pt x="1732595" y="1750825"/>
                </a:lnTo>
                <a:cubicBezTo>
                  <a:pt x="1732595" y="1791119"/>
                  <a:pt x="1699930" y="1823785"/>
                  <a:pt x="1659636" y="1823785"/>
                </a:cubicBezTo>
                <a:lnTo>
                  <a:pt x="72960" y="1823785"/>
                </a:lnTo>
                <a:cubicBezTo>
                  <a:pt x="32665" y="1823785"/>
                  <a:pt x="0" y="1791119"/>
                  <a:pt x="0" y="1750825"/>
                </a:cubicBezTo>
                <a:lnTo>
                  <a:pt x="0" y="72960"/>
                </a:lnTo>
                <a:cubicBezTo>
                  <a:pt x="0" y="32692"/>
                  <a:pt x="32692" y="0"/>
                  <a:pt x="72960" y="0"/>
                </a:cubicBezTo>
                <a:close/>
              </a:path>
            </a:pathLst>
          </a:custGeom>
          <a:solidFill>
            <a:srgbClr val="B49A84">
              <a:alpha val="10196"/>
            </a:srgbClr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30" name="Text 28"/>
          <p:cNvSpPr/>
          <p:nvPr/>
        </p:nvSpPr>
        <p:spPr>
          <a:xfrm>
            <a:off x="4160936" y="2023965"/>
            <a:ext cx="1659644" cy="2188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b="1" dirty="0">
                <a:solidFill>
                  <a:srgbClr val="B49A84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Function</a:t>
            </a:r>
            <a:endParaRPr lang="en-US" dirty="0"/>
          </a:p>
        </p:txBody>
      </p:sp>
      <p:sp>
        <p:nvSpPr>
          <p:cNvPr id="31" name="Text 29"/>
          <p:cNvSpPr/>
          <p:nvPr/>
        </p:nvSpPr>
        <p:spPr>
          <a:xfrm>
            <a:off x="4160936" y="2379653"/>
            <a:ext cx="1659644" cy="2188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4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• Universal</a:t>
            </a:r>
            <a:endParaRPr lang="en-US" sz="1400" dirty="0"/>
          </a:p>
        </p:txBody>
      </p:sp>
      <p:sp>
        <p:nvSpPr>
          <p:cNvPr id="32" name="Text 30"/>
          <p:cNvSpPr/>
          <p:nvPr/>
        </p:nvSpPr>
        <p:spPr>
          <a:xfrm>
            <a:off x="4160936" y="2634983"/>
            <a:ext cx="1659644" cy="2188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4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• Selective</a:t>
            </a:r>
            <a:endParaRPr lang="en-US" sz="1400" dirty="0"/>
          </a:p>
        </p:txBody>
      </p:sp>
      <p:sp>
        <p:nvSpPr>
          <p:cNvPr id="33" name="Text 31"/>
          <p:cNvSpPr/>
          <p:nvPr/>
        </p:nvSpPr>
        <p:spPr>
          <a:xfrm>
            <a:off x="4160936" y="2890313"/>
            <a:ext cx="1659644" cy="2188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4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• Differential</a:t>
            </a:r>
            <a:endParaRPr lang="en-US" sz="1400" dirty="0"/>
          </a:p>
        </p:txBody>
      </p:sp>
      <p:pic>
        <p:nvPicPr>
          <p:cNvPr id="10242" name="Picture 2" descr="Bacteriological Culture Methods – Microbiology: A Laboratory Experience">
            <a:extLst>
              <a:ext uri="{FF2B5EF4-FFF2-40B4-BE49-F238E27FC236}">
                <a16:creationId xmlns:a16="http://schemas.microsoft.com/office/drawing/2014/main" id="{DE5B0124-5D4B-D768-F7A1-030012D3C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923" y="1094270"/>
            <a:ext cx="3902632" cy="520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505C0-0748-AC1D-E15B-701B5A56E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BDB966DB-E56F-3159-CA6F-CFDEE9CC16F9}"/>
              </a:ext>
            </a:extLst>
          </p:cNvPr>
          <p:cNvSpPr/>
          <p:nvPr/>
        </p:nvSpPr>
        <p:spPr>
          <a:xfrm>
            <a:off x="364757" y="364757"/>
            <a:ext cx="11535438" cy="2188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49" b="1" kern="0" spc="115" dirty="0">
                <a:solidFill>
                  <a:srgbClr val="C47A5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CULTURE TECHNIQUES</a:t>
            </a:r>
            <a:endParaRPr lang="en-US" sz="1600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D9F76389-2EA5-7CC3-7E84-C5E2925BE44D}"/>
              </a:ext>
            </a:extLst>
          </p:cNvPr>
          <p:cNvSpPr/>
          <p:nvPr/>
        </p:nvSpPr>
        <p:spPr>
          <a:xfrm>
            <a:off x="364757" y="656562"/>
            <a:ext cx="11626627" cy="3647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585" b="1" dirty="0">
                <a:solidFill>
                  <a:srgbClr val="5A6F68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Culture Media and Growth Conditions</a:t>
            </a:r>
            <a:endParaRPr lang="en-US" sz="1600" dirty="0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44A32E69-AD26-CA94-0511-01C5545C86B5}"/>
              </a:ext>
            </a:extLst>
          </p:cNvPr>
          <p:cNvSpPr/>
          <p:nvPr/>
        </p:nvSpPr>
        <p:spPr>
          <a:xfrm>
            <a:off x="364757" y="1130746"/>
            <a:ext cx="875417" cy="36476"/>
          </a:xfrm>
          <a:custGeom>
            <a:avLst/>
            <a:gdLst/>
            <a:ahLst/>
            <a:cxnLst/>
            <a:rect l="l" t="t" r="r" b="b"/>
            <a:pathLst>
              <a:path w="875417" h="36476">
                <a:moveTo>
                  <a:pt x="0" y="0"/>
                </a:moveTo>
                <a:lnTo>
                  <a:pt x="875417" y="0"/>
                </a:lnTo>
                <a:lnTo>
                  <a:pt x="875417" y="36476"/>
                </a:lnTo>
                <a:lnTo>
                  <a:pt x="0" y="36476"/>
                </a:lnTo>
                <a:lnTo>
                  <a:pt x="0" y="0"/>
                </a:lnTo>
                <a:close/>
              </a:path>
            </a:pathLst>
          </a:custGeom>
          <a:solidFill>
            <a:srgbClr val="C47A5B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34" name="Shape 32">
            <a:extLst>
              <a:ext uri="{FF2B5EF4-FFF2-40B4-BE49-F238E27FC236}">
                <a16:creationId xmlns:a16="http://schemas.microsoft.com/office/drawing/2014/main" id="{99222549-2485-07CC-E958-2A62E38651C1}"/>
              </a:ext>
            </a:extLst>
          </p:cNvPr>
          <p:cNvSpPr/>
          <p:nvPr/>
        </p:nvSpPr>
        <p:spPr>
          <a:xfrm>
            <a:off x="364757" y="1364818"/>
            <a:ext cx="4597536" cy="3407904"/>
          </a:xfrm>
          <a:custGeom>
            <a:avLst/>
            <a:gdLst/>
            <a:ahLst/>
            <a:cxnLst/>
            <a:rect l="l" t="t" r="r" b="b"/>
            <a:pathLst>
              <a:path w="5635494" h="3702283">
                <a:moveTo>
                  <a:pt x="36476" y="0"/>
                </a:moveTo>
                <a:lnTo>
                  <a:pt x="5599019" y="0"/>
                </a:lnTo>
                <a:cubicBezTo>
                  <a:pt x="5619164" y="0"/>
                  <a:pt x="5635494" y="16331"/>
                  <a:pt x="5635494" y="36476"/>
                </a:cubicBezTo>
                <a:lnTo>
                  <a:pt x="5635494" y="3629348"/>
                </a:lnTo>
                <a:cubicBezTo>
                  <a:pt x="5635494" y="3669629"/>
                  <a:pt x="5602840" y="3702283"/>
                  <a:pt x="5562559" y="3702283"/>
                </a:cubicBezTo>
                <a:lnTo>
                  <a:pt x="72935" y="3702283"/>
                </a:lnTo>
                <a:cubicBezTo>
                  <a:pt x="32654" y="3702283"/>
                  <a:pt x="0" y="3669629"/>
                  <a:pt x="0" y="3629348"/>
                </a:cubicBezTo>
                <a:lnTo>
                  <a:pt x="0" y="36476"/>
                </a:lnTo>
                <a:cubicBezTo>
                  <a:pt x="0" y="16344"/>
                  <a:pt x="16344" y="0"/>
                  <a:pt x="36476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4714" dist="36476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IQ" sz="1400"/>
          </a:p>
        </p:txBody>
      </p:sp>
      <p:sp>
        <p:nvSpPr>
          <p:cNvPr id="35" name="Shape 33">
            <a:extLst>
              <a:ext uri="{FF2B5EF4-FFF2-40B4-BE49-F238E27FC236}">
                <a16:creationId xmlns:a16="http://schemas.microsoft.com/office/drawing/2014/main" id="{273289EB-8978-44F7-CF26-3DA3CA9987CA}"/>
              </a:ext>
            </a:extLst>
          </p:cNvPr>
          <p:cNvSpPr/>
          <p:nvPr/>
        </p:nvSpPr>
        <p:spPr>
          <a:xfrm>
            <a:off x="364757" y="1364816"/>
            <a:ext cx="4597536" cy="48479"/>
          </a:xfrm>
          <a:custGeom>
            <a:avLst/>
            <a:gdLst/>
            <a:ahLst/>
            <a:cxnLst/>
            <a:rect l="l" t="t" r="r" b="b"/>
            <a:pathLst>
              <a:path w="5635494" h="36476">
                <a:moveTo>
                  <a:pt x="36476" y="0"/>
                </a:moveTo>
                <a:lnTo>
                  <a:pt x="5599019" y="0"/>
                </a:lnTo>
                <a:cubicBezTo>
                  <a:pt x="5619164" y="0"/>
                  <a:pt x="5635494" y="16331"/>
                  <a:pt x="5635494" y="36476"/>
                </a:cubicBezTo>
                <a:lnTo>
                  <a:pt x="5635494" y="36476"/>
                </a:lnTo>
                <a:lnTo>
                  <a:pt x="0" y="36476"/>
                </a:lnTo>
                <a:lnTo>
                  <a:pt x="0" y="36476"/>
                </a:lnTo>
                <a:cubicBezTo>
                  <a:pt x="0" y="16331"/>
                  <a:pt x="16331" y="0"/>
                  <a:pt x="36476" y="0"/>
                </a:cubicBezTo>
                <a:close/>
              </a:path>
            </a:pathLst>
          </a:custGeom>
          <a:solidFill>
            <a:srgbClr val="5A6F68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36" name="Text 34">
            <a:extLst>
              <a:ext uri="{FF2B5EF4-FFF2-40B4-BE49-F238E27FC236}">
                <a16:creationId xmlns:a16="http://schemas.microsoft.com/office/drawing/2014/main" id="{1700DE7F-9634-A438-AEC4-0A695DFEEDE3}"/>
              </a:ext>
            </a:extLst>
          </p:cNvPr>
          <p:cNvSpPr/>
          <p:nvPr/>
        </p:nvSpPr>
        <p:spPr>
          <a:xfrm>
            <a:off x="1033776" y="1721084"/>
            <a:ext cx="6003991" cy="3008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5A6F68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Solid vs. Liquid Cultures</a:t>
            </a:r>
            <a:endParaRPr lang="en-US" dirty="0"/>
          </a:p>
        </p:txBody>
      </p:sp>
      <p:sp>
        <p:nvSpPr>
          <p:cNvPr id="38" name="Shape 35">
            <a:extLst>
              <a:ext uri="{FF2B5EF4-FFF2-40B4-BE49-F238E27FC236}">
                <a16:creationId xmlns:a16="http://schemas.microsoft.com/office/drawing/2014/main" id="{D0A5189F-85A0-1D4C-1823-A0CC6E3A7347}"/>
              </a:ext>
            </a:extLst>
          </p:cNvPr>
          <p:cNvSpPr/>
          <p:nvPr/>
        </p:nvSpPr>
        <p:spPr>
          <a:xfrm>
            <a:off x="465064" y="2268015"/>
            <a:ext cx="3897623" cy="1160985"/>
          </a:xfrm>
          <a:custGeom>
            <a:avLst/>
            <a:gdLst/>
            <a:ahLst/>
            <a:cxnLst/>
            <a:rect l="l" t="t" r="r" b="b"/>
            <a:pathLst>
              <a:path w="5343689" h="802465">
                <a:moveTo>
                  <a:pt x="72952" y="0"/>
                </a:moveTo>
                <a:lnTo>
                  <a:pt x="5270737" y="0"/>
                </a:lnTo>
                <a:cubicBezTo>
                  <a:pt x="5311027" y="0"/>
                  <a:pt x="5343689" y="32662"/>
                  <a:pt x="5343689" y="72952"/>
                </a:cubicBezTo>
                <a:lnTo>
                  <a:pt x="5343689" y="729513"/>
                </a:lnTo>
                <a:cubicBezTo>
                  <a:pt x="5343689" y="769803"/>
                  <a:pt x="5311027" y="802465"/>
                  <a:pt x="5270737" y="802465"/>
                </a:cubicBezTo>
                <a:lnTo>
                  <a:pt x="72952" y="802465"/>
                </a:lnTo>
                <a:cubicBezTo>
                  <a:pt x="32662" y="802465"/>
                  <a:pt x="0" y="769803"/>
                  <a:pt x="0" y="729513"/>
                </a:cubicBezTo>
                <a:lnTo>
                  <a:pt x="0" y="72952"/>
                </a:lnTo>
                <a:cubicBezTo>
                  <a:pt x="0" y="32662"/>
                  <a:pt x="32662" y="0"/>
                  <a:pt x="72952" y="0"/>
                </a:cubicBezTo>
                <a:close/>
              </a:path>
            </a:pathLst>
          </a:custGeom>
          <a:solidFill>
            <a:srgbClr val="5A6F68">
              <a:alpha val="10196"/>
            </a:srgbClr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39" name="Text 36">
            <a:extLst>
              <a:ext uri="{FF2B5EF4-FFF2-40B4-BE49-F238E27FC236}">
                <a16:creationId xmlns:a16="http://schemas.microsoft.com/office/drawing/2014/main" id="{CE82EB36-4073-7B0D-4BF6-35B642C006E8}"/>
              </a:ext>
            </a:extLst>
          </p:cNvPr>
          <p:cNvSpPr/>
          <p:nvPr/>
        </p:nvSpPr>
        <p:spPr>
          <a:xfrm>
            <a:off x="538016" y="2340966"/>
            <a:ext cx="3844413" cy="25787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rgbClr val="5A6F68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Solid Cultures (Agar Plates)</a:t>
            </a:r>
            <a:endParaRPr lang="en-US" sz="1400" dirty="0"/>
          </a:p>
        </p:txBody>
      </p:sp>
      <p:sp>
        <p:nvSpPr>
          <p:cNvPr id="40" name="Text 37">
            <a:extLst>
              <a:ext uri="{FF2B5EF4-FFF2-40B4-BE49-F238E27FC236}">
                <a16:creationId xmlns:a16="http://schemas.microsoft.com/office/drawing/2014/main" id="{A648FD9A-87B2-D7C5-3927-573EC2A58805}"/>
              </a:ext>
            </a:extLst>
          </p:cNvPr>
          <p:cNvSpPr/>
          <p:nvPr/>
        </p:nvSpPr>
        <p:spPr>
          <a:xfrm>
            <a:off x="538016" y="2800655"/>
            <a:ext cx="3844413" cy="4727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400" b="1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Colony formation:</a:t>
            </a:r>
            <a:r>
              <a:rPr lang="en-US" sz="14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10⁷-10⁸ cells derived from </a:t>
            </a:r>
          </a:p>
          <a:p>
            <a:pPr>
              <a:lnSpc>
                <a:spcPct val="110000"/>
              </a:lnSpc>
            </a:pPr>
            <a:r>
              <a:rPr lang="en-US" sz="14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single cell. Characteristic morphology: color, </a:t>
            </a:r>
          </a:p>
          <a:p>
            <a:pPr>
              <a:lnSpc>
                <a:spcPct val="110000"/>
              </a:lnSpc>
            </a:pPr>
            <a:r>
              <a:rPr lang="en-US" sz="14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shape, edges, texture.</a:t>
            </a:r>
            <a:endParaRPr lang="en-US" sz="1400" dirty="0"/>
          </a:p>
        </p:txBody>
      </p:sp>
      <p:sp>
        <p:nvSpPr>
          <p:cNvPr id="41" name="Shape 38">
            <a:extLst>
              <a:ext uri="{FF2B5EF4-FFF2-40B4-BE49-F238E27FC236}">
                <a16:creationId xmlns:a16="http://schemas.microsoft.com/office/drawing/2014/main" id="{02796583-05EE-5275-8D7A-34A36EF8AEAC}"/>
              </a:ext>
            </a:extLst>
          </p:cNvPr>
          <p:cNvSpPr/>
          <p:nvPr/>
        </p:nvSpPr>
        <p:spPr>
          <a:xfrm>
            <a:off x="465064" y="3576123"/>
            <a:ext cx="3897623" cy="945553"/>
          </a:xfrm>
          <a:custGeom>
            <a:avLst/>
            <a:gdLst/>
            <a:ahLst/>
            <a:cxnLst/>
            <a:rect l="l" t="t" r="r" b="b"/>
            <a:pathLst>
              <a:path w="5343689" h="802465">
                <a:moveTo>
                  <a:pt x="72952" y="0"/>
                </a:moveTo>
                <a:lnTo>
                  <a:pt x="5270737" y="0"/>
                </a:lnTo>
                <a:cubicBezTo>
                  <a:pt x="5311027" y="0"/>
                  <a:pt x="5343689" y="32662"/>
                  <a:pt x="5343689" y="72952"/>
                </a:cubicBezTo>
                <a:lnTo>
                  <a:pt x="5343689" y="729513"/>
                </a:lnTo>
                <a:cubicBezTo>
                  <a:pt x="5343689" y="769803"/>
                  <a:pt x="5311027" y="802465"/>
                  <a:pt x="5270737" y="802465"/>
                </a:cubicBezTo>
                <a:lnTo>
                  <a:pt x="72952" y="802465"/>
                </a:lnTo>
                <a:cubicBezTo>
                  <a:pt x="32662" y="802465"/>
                  <a:pt x="0" y="769803"/>
                  <a:pt x="0" y="729513"/>
                </a:cubicBezTo>
                <a:lnTo>
                  <a:pt x="0" y="72952"/>
                </a:lnTo>
                <a:cubicBezTo>
                  <a:pt x="0" y="32662"/>
                  <a:pt x="32662" y="0"/>
                  <a:pt x="72952" y="0"/>
                </a:cubicBezTo>
                <a:close/>
              </a:path>
            </a:pathLst>
          </a:custGeom>
          <a:solidFill>
            <a:srgbClr val="C47A5B">
              <a:alpha val="10196"/>
            </a:srgbClr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42" name="Text 39">
            <a:extLst>
              <a:ext uri="{FF2B5EF4-FFF2-40B4-BE49-F238E27FC236}">
                <a16:creationId xmlns:a16="http://schemas.microsoft.com/office/drawing/2014/main" id="{1557F880-8E0C-64AA-1198-ECB24D960D52}"/>
              </a:ext>
            </a:extLst>
          </p:cNvPr>
          <p:cNvSpPr/>
          <p:nvPr/>
        </p:nvSpPr>
        <p:spPr>
          <a:xfrm>
            <a:off x="538016" y="3649075"/>
            <a:ext cx="5822662" cy="25787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rgbClr val="C47A5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Liquid Cultures</a:t>
            </a:r>
            <a:endParaRPr lang="en-US" sz="1400" dirty="0"/>
          </a:p>
        </p:txBody>
      </p:sp>
      <p:sp>
        <p:nvSpPr>
          <p:cNvPr id="43" name="Text 40">
            <a:extLst>
              <a:ext uri="{FF2B5EF4-FFF2-40B4-BE49-F238E27FC236}">
                <a16:creationId xmlns:a16="http://schemas.microsoft.com/office/drawing/2014/main" id="{5EAEEA8E-19A7-421A-D1A0-2DE7B065F6F9}"/>
              </a:ext>
            </a:extLst>
          </p:cNvPr>
          <p:cNvSpPr/>
          <p:nvPr/>
        </p:nvSpPr>
        <p:spPr>
          <a:xfrm>
            <a:off x="555728" y="3952443"/>
            <a:ext cx="5822662" cy="4727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4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Uniform growth, optical density measurements, </a:t>
            </a:r>
          </a:p>
          <a:p>
            <a:pPr>
              <a:lnSpc>
                <a:spcPct val="110000"/>
              </a:lnSpc>
            </a:pPr>
            <a:r>
              <a:rPr lang="en-US" sz="14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determination of CFU (colony-forming units).</a:t>
            </a:r>
            <a:endParaRPr lang="en-US" sz="1400" dirty="0"/>
          </a:p>
        </p:txBody>
      </p:sp>
      <p:pic>
        <p:nvPicPr>
          <p:cNvPr id="12290" name="Picture 2" descr="Agar vs Liquid Medium: Which is Better? | Aman Gupta posted on the topic |  LinkedIn">
            <a:extLst>
              <a:ext uri="{FF2B5EF4-FFF2-40B4-BE49-F238E27FC236}">
                <a16:creationId xmlns:a16="http://schemas.microsoft.com/office/drawing/2014/main" id="{2F17E265-8C89-3919-DB40-D63D9A10F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293" y="1356557"/>
            <a:ext cx="6946002" cy="462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158134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E76B49-8B73-0A7B-368E-D3AD43248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3DD412EA-22AA-60C9-AB06-929D6031D70A}"/>
              </a:ext>
            </a:extLst>
          </p:cNvPr>
          <p:cNvSpPr/>
          <p:nvPr/>
        </p:nvSpPr>
        <p:spPr>
          <a:xfrm>
            <a:off x="364757" y="364757"/>
            <a:ext cx="11535438" cy="2188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49" b="1" kern="0" spc="115" dirty="0">
                <a:solidFill>
                  <a:srgbClr val="C47A5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CULTURE TECHNIQUES</a:t>
            </a:r>
            <a:endParaRPr lang="en-US" sz="1600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8FC70B06-24DF-B5A1-8960-47B303FB8D8C}"/>
              </a:ext>
            </a:extLst>
          </p:cNvPr>
          <p:cNvSpPr/>
          <p:nvPr/>
        </p:nvSpPr>
        <p:spPr>
          <a:xfrm>
            <a:off x="364757" y="656562"/>
            <a:ext cx="11626627" cy="3647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585" b="1" dirty="0">
                <a:solidFill>
                  <a:srgbClr val="5A6F68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Culture Media and Growth Conditions</a:t>
            </a:r>
            <a:endParaRPr lang="en-US" sz="1600" dirty="0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596E5800-B74B-3215-D9DF-98FB7C105DD7}"/>
              </a:ext>
            </a:extLst>
          </p:cNvPr>
          <p:cNvSpPr/>
          <p:nvPr/>
        </p:nvSpPr>
        <p:spPr>
          <a:xfrm>
            <a:off x="364757" y="1130746"/>
            <a:ext cx="875417" cy="36476"/>
          </a:xfrm>
          <a:custGeom>
            <a:avLst/>
            <a:gdLst/>
            <a:ahLst/>
            <a:cxnLst/>
            <a:rect l="l" t="t" r="r" b="b"/>
            <a:pathLst>
              <a:path w="875417" h="36476">
                <a:moveTo>
                  <a:pt x="0" y="0"/>
                </a:moveTo>
                <a:lnTo>
                  <a:pt x="875417" y="0"/>
                </a:lnTo>
                <a:lnTo>
                  <a:pt x="875417" y="36476"/>
                </a:lnTo>
                <a:lnTo>
                  <a:pt x="0" y="36476"/>
                </a:lnTo>
                <a:lnTo>
                  <a:pt x="0" y="0"/>
                </a:lnTo>
                <a:close/>
              </a:path>
            </a:pathLst>
          </a:custGeom>
          <a:solidFill>
            <a:srgbClr val="C47A5B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44" name="Shape 41">
            <a:extLst>
              <a:ext uri="{FF2B5EF4-FFF2-40B4-BE49-F238E27FC236}">
                <a16:creationId xmlns:a16="http://schemas.microsoft.com/office/drawing/2014/main" id="{F5DDC6E3-B4B0-285D-56EC-CF68DD1C730B}"/>
              </a:ext>
            </a:extLst>
          </p:cNvPr>
          <p:cNvSpPr/>
          <p:nvPr/>
        </p:nvSpPr>
        <p:spPr>
          <a:xfrm>
            <a:off x="365751" y="1588784"/>
            <a:ext cx="5221006" cy="2712564"/>
          </a:xfrm>
          <a:custGeom>
            <a:avLst/>
            <a:gdLst/>
            <a:ahLst/>
            <a:cxnLst/>
            <a:rect l="l" t="t" r="r" b="b"/>
            <a:pathLst>
              <a:path w="5635494" h="1495503">
                <a:moveTo>
                  <a:pt x="72951" y="0"/>
                </a:moveTo>
                <a:lnTo>
                  <a:pt x="5562544" y="0"/>
                </a:lnTo>
                <a:cubicBezTo>
                  <a:pt x="5602833" y="0"/>
                  <a:pt x="5635494" y="32661"/>
                  <a:pt x="5635494" y="72951"/>
                </a:cubicBezTo>
                <a:lnTo>
                  <a:pt x="5635494" y="1422553"/>
                </a:lnTo>
                <a:cubicBezTo>
                  <a:pt x="5635494" y="1462842"/>
                  <a:pt x="5602833" y="1495503"/>
                  <a:pt x="5562544" y="1495503"/>
                </a:cubicBezTo>
                <a:lnTo>
                  <a:pt x="72951" y="1495503"/>
                </a:lnTo>
                <a:cubicBezTo>
                  <a:pt x="32661" y="1495503"/>
                  <a:pt x="0" y="1462842"/>
                  <a:pt x="0" y="1422553"/>
                </a:cubicBezTo>
                <a:lnTo>
                  <a:pt x="0" y="72951"/>
                </a:lnTo>
                <a:cubicBezTo>
                  <a:pt x="0" y="32661"/>
                  <a:pt x="32661" y="0"/>
                  <a:pt x="72951" y="0"/>
                </a:cubicBezTo>
                <a:close/>
              </a:path>
            </a:pathLst>
          </a:custGeom>
          <a:solidFill>
            <a:srgbClr val="5A6F68"/>
          </a:solidFill>
          <a:ln/>
          <a:effectLst>
            <a:outerShdw blurRad="54714" dist="36476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IQ"/>
          </a:p>
        </p:txBody>
      </p:sp>
      <p:sp>
        <p:nvSpPr>
          <p:cNvPr id="45" name="Text 42">
            <a:extLst>
              <a:ext uri="{FF2B5EF4-FFF2-40B4-BE49-F238E27FC236}">
                <a16:creationId xmlns:a16="http://schemas.microsoft.com/office/drawing/2014/main" id="{D6D6E2D5-6070-E657-77B4-24AD55F0326F}"/>
              </a:ext>
            </a:extLst>
          </p:cNvPr>
          <p:cNvSpPr/>
          <p:nvPr/>
        </p:nvSpPr>
        <p:spPr>
          <a:xfrm>
            <a:off x="511653" y="1734687"/>
            <a:ext cx="5425759" cy="25533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F7F5F2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Factors Affecting Growth</a:t>
            </a:r>
            <a:endParaRPr lang="en-US" dirty="0"/>
          </a:p>
        </p:txBody>
      </p:sp>
      <p:sp>
        <p:nvSpPr>
          <p:cNvPr id="46" name="Shape 43">
            <a:extLst>
              <a:ext uri="{FF2B5EF4-FFF2-40B4-BE49-F238E27FC236}">
                <a16:creationId xmlns:a16="http://schemas.microsoft.com/office/drawing/2014/main" id="{A185CACB-BAB9-B038-EA07-27B6BDBD37CD}"/>
              </a:ext>
            </a:extLst>
          </p:cNvPr>
          <p:cNvSpPr/>
          <p:nvPr/>
        </p:nvSpPr>
        <p:spPr>
          <a:xfrm>
            <a:off x="610080" y="2281354"/>
            <a:ext cx="127665" cy="145903"/>
          </a:xfrm>
          <a:custGeom>
            <a:avLst/>
            <a:gdLst/>
            <a:ahLst/>
            <a:cxnLst/>
            <a:rect l="l" t="t" r="r" b="b"/>
            <a:pathLst>
              <a:path w="127665" h="145903">
                <a:moveTo>
                  <a:pt x="82070" y="0"/>
                </a:moveTo>
                <a:lnTo>
                  <a:pt x="36476" y="0"/>
                </a:lnTo>
                <a:cubicBezTo>
                  <a:pt x="31432" y="0"/>
                  <a:pt x="27357" y="4075"/>
                  <a:pt x="27357" y="9119"/>
                </a:cubicBezTo>
                <a:cubicBezTo>
                  <a:pt x="27357" y="14163"/>
                  <a:pt x="31432" y="18238"/>
                  <a:pt x="36476" y="18238"/>
                </a:cubicBezTo>
                <a:lnTo>
                  <a:pt x="36476" y="61410"/>
                </a:lnTo>
                <a:lnTo>
                  <a:pt x="2137" y="121481"/>
                </a:lnTo>
                <a:cubicBezTo>
                  <a:pt x="741" y="123960"/>
                  <a:pt x="0" y="126725"/>
                  <a:pt x="0" y="129574"/>
                </a:cubicBezTo>
                <a:cubicBezTo>
                  <a:pt x="0" y="138608"/>
                  <a:pt x="7295" y="145903"/>
                  <a:pt x="16329" y="145903"/>
                </a:cubicBezTo>
                <a:lnTo>
                  <a:pt x="111336" y="145903"/>
                </a:lnTo>
                <a:cubicBezTo>
                  <a:pt x="120341" y="145903"/>
                  <a:pt x="127665" y="138608"/>
                  <a:pt x="127665" y="129574"/>
                </a:cubicBezTo>
                <a:cubicBezTo>
                  <a:pt x="127665" y="126725"/>
                  <a:pt x="126924" y="123932"/>
                  <a:pt x="125528" y="121481"/>
                </a:cubicBezTo>
                <a:lnTo>
                  <a:pt x="91189" y="61410"/>
                </a:lnTo>
                <a:lnTo>
                  <a:pt x="91189" y="18238"/>
                </a:lnTo>
                <a:cubicBezTo>
                  <a:pt x="96233" y="18238"/>
                  <a:pt x="100308" y="14163"/>
                  <a:pt x="100308" y="9119"/>
                </a:cubicBezTo>
                <a:cubicBezTo>
                  <a:pt x="100308" y="4075"/>
                  <a:pt x="96233" y="0"/>
                  <a:pt x="91189" y="0"/>
                </a:cubicBezTo>
                <a:lnTo>
                  <a:pt x="82070" y="0"/>
                </a:lnTo>
                <a:close/>
                <a:moveTo>
                  <a:pt x="54714" y="61410"/>
                </a:moveTo>
                <a:lnTo>
                  <a:pt x="54714" y="18238"/>
                </a:lnTo>
                <a:lnTo>
                  <a:pt x="72951" y="18238"/>
                </a:lnTo>
                <a:lnTo>
                  <a:pt x="72951" y="61410"/>
                </a:lnTo>
                <a:cubicBezTo>
                  <a:pt x="72951" y="64573"/>
                  <a:pt x="73778" y="67708"/>
                  <a:pt x="75345" y="70472"/>
                </a:cubicBezTo>
                <a:lnTo>
                  <a:pt x="87200" y="91189"/>
                </a:lnTo>
                <a:lnTo>
                  <a:pt x="40465" y="91189"/>
                </a:lnTo>
                <a:lnTo>
                  <a:pt x="52320" y="70472"/>
                </a:lnTo>
                <a:cubicBezTo>
                  <a:pt x="53887" y="67708"/>
                  <a:pt x="54714" y="64602"/>
                  <a:pt x="54714" y="61410"/>
                </a:cubicBezTo>
                <a:close/>
              </a:path>
            </a:pathLst>
          </a:custGeom>
          <a:solidFill>
            <a:srgbClr val="C47A5B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47" name="Text 44">
            <a:extLst>
              <a:ext uri="{FF2B5EF4-FFF2-40B4-BE49-F238E27FC236}">
                <a16:creationId xmlns:a16="http://schemas.microsoft.com/office/drawing/2014/main" id="{8135AACD-5AC1-4826-F4A8-4DE7A03E49EE}"/>
              </a:ext>
            </a:extLst>
          </p:cNvPr>
          <p:cNvSpPr/>
          <p:nvPr/>
        </p:nvSpPr>
        <p:spPr>
          <a:xfrm>
            <a:off x="838052" y="2244878"/>
            <a:ext cx="2473223" cy="25533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F7F5F2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Medium Composition</a:t>
            </a:r>
            <a:endParaRPr lang="en-US" sz="1600" dirty="0"/>
          </a:p>
        </p:txBody>
      </p:sp>
      <p:sp>
        <p:nvSpPr>
          <p:cNvPr id="48" name="Text 45">
            <a:extLst>
              <a:ext uri="{FF2B5EF4-FFF2-40B4-BE49-F238E27FC236}">
                <a16:creationId xmlns:a16="http://schemas.microsoft.com/office/drawing/2014/main" id="{80302AE9-F816-7DD1-3D84-2C7DE77A35DA}"/>
              </a:ext>
            </a:extLst>
          </p:cNvPr>
          <p:cNvSpPr/>
          <p:nvPr/>
        </p:nvSpPr>
        <p:spPr>
          <a:xfrm>
            <a:off x="838052" y="2580808"/>
            <a:ext cx="2020818" cy="2188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F7F5F2">
                    <a:alpha val="90000"/>
                  </a:srgbClr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Nutrient availability</a:t>
            </a:r>
            <a:endParaRPr lang="en-US" sz="1400" dirty="0"/>
          </a:p>
        </p:txBody>
      </p:sp>
      <p:sp>
        <p:nvSpPr>
          <p:cNvPr id="49" name="Shape 46">
            <a:extLst>
              <a:ext uri="{FF2B5EF4-FFF2-40B4-BE49-F238E27FC236}">
                <a16:creationId xmlns:a16="http://schemas.microsoft.com/office/drawing/2014/main" id="{C94FAE44-3566-21F7-1DAE-0ECE277BD6CC}"/>
              </a:ext>
            </a:extLst>
          </p:cNvPr>
          <p:cNvSpPr/>
          <p:nvPr/>
        </p:nvSpPr>
        <p:spPr>
          <a:xfrm>
            <a:off x="3311276" y="2281354"/>
            <a:ext cx="145903" cy="145903"/>
          </a:xfrm>
          <a:custGeom>
            <a:avLst/>
            <a:gdLst/>
            <a:ahLst/>
            <a:cxnLst/>
            <a:rect l="l" t="t" r="r" b="b"/>
            <a:pathLst>
              <a:path w="145903" h="145903">
                <a:moveTo>
                  <a:pt x="97629" y="2679"/>
                </a:moveTo>
                <a:cubicBezTo>
                  <a:pt x="94067" y="-883"/>
                  <a:pt x="88283" y="-883"/>
                  <a:pt x="84720" y="2679"/>
                </a:cubicBezTo>
                <a:cubicBezTo>
                  <a:pt x="81158" y="6241"/>
                  <a:pt x="81158" y="12026"/>
                  <a:pt x="84720" y="15588"/>
                </a:cubicBezTo>
                <a:lnTo>
                  <a:pt x="87399" y="18238"/>
                </a:lnTo>
                <a:lnTo>
                  <a:pt x="8008" y="97629"/>
                </a:lnTo>
                <a:cubicBezTo>
                  <a:pt x="2878" y="102759"/>
                  <a:pt x="0" y="109712"/>
                  <a:pt x="0" y="116979"/>
                </a:cubicBezTo>
                <a:lnTo>
                  <a:pt x="0" y="118546"/>
                </a:lnTo>
                <a:cubicBezTo>
                  <a:pt x="0" y="133649"/>
                  <a:pt x="12254" y="145903"/>
                  <a:pt x="27357" y="145903"/>
                </a:cubicBezTo>
                <a:lnTo>
                  <a:pt x="28924" y="145903"/>
                </a:lnTo>
                <a:cubicBezTo>
                  <a:pt x="36191" y="145903"/>
                  <a:pt x="43144" y="143025"/>
                  <a:pt x="48273" y="137895"/>
                </a:cubicBezTo>
                <a:lnTo>
                  <a:pt x="127665" y="58504"/>
                </a:lnTo>
                <a:lnTo>
                  <a:pt x="130344" y="61182"/>
                </a:lnTo>
                <a:cubicBezTo>
                  <a:pt x="133906" y="64744"/>
                  <a:pt x="139691" y="64744"/>
                  <a:pt x="143253" y="61182"/>
                </a:cubicBezTo>
                <a:cubicBezTo>
                  <a:pt x="146815" y="57620"/>
                  <a:pt x="146815" y="51835"/>
                  <a:pt x="143253" y="48273"/>
                </a:cubicBezTo>
                <a:lnTo>
                  <a:pt x="97658" y="2679"/>
                </a:lnTo>
                <a:close/>
                <a:moveTo>
                  <a:pt x="58504" y="72951"/>
                </a:moveTo>
                <a:lnTo>
                  <a:pt x="100308" y="31147"/>
                </a:lnTo>
                <a:lnTo>
                  <a:pt x="114756" y="45595"/>
                </a:lnTo>
                <a:lnTo>
                  <a:pt x="87399" y="72951"/>
                </a:lnTo>
                <a:lnTo>
                  <a:pt x="58475" y="72951"/>
                </a:lnTo>
                <a:close/>
              </a:path>
            </a:pathLst>
          </a:custGeom>
          <a:solidFill>
            <a:srgbClr val="C47A5B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50" name="Text 47">
            <a:extLst>
              <a:ext uri="{FF2B5EF4-FFF2-40B4-BE49-F238E27FC236}">
                <a16:creationId xmlns:a16="http://schemas.microsoft.com/office/drawing/2014/main" id="{7E1292F9-5FE0-0167-EA65-54F2B8BA8A0B}"/>
              </a:ext>
            </a:extLst>
          </p:cNvPr>
          <p:cNvSpPr/>
          <p:nvPr/>
        </p:nvSpPr>
        <p:spPr>
          <a:xfrm>
            <a:off x="3548368" y="2244878"/>
            <a:ext cx="1012200" cy="2188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F7F5F2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pH</a:t>
            </a:r>
            <a:endParaRPr lang="en-US" sz="1600" dirty="0"/>
          </a:p>
        </p:txBody>
      </p:sp>
      <p:sp>
        <p:nvSpPr>
          <p:cNvPr id="51" name="Text 48">
            <a:extLst>
              <a:ext uri="{FF2B5EF4-FFF2-40B4-BE49-F238E27FC236}">
                <a16:creationId xmlns:a16="http://schemas.microsoft.com/office/drawing/2014/main" id="{FF6584F8-AC14-1B2F-7910-E32503E82FF6}"/>
              </a:ext>
            </a:extLst>
          </p:cNvPr>
          <p:cNvSpPr/>
          <p:nvPr/>
        </p:nvSpPr>
        <p:spPr>
          <a:xfrm>
            <a:off x="3548368" y="2565095"/>
            <a:ext cx="1607654" cy="2084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F7F5F2">
                    <a:alpha val="90000"/>
                  </a:srgbClr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Acidity/alkalinity</a:t>
            </a:r>
            <a:endParaRPr lang="en-US" sz="1400" dirty="0"/>
          </a:p>
        </p:txBody>
      </p:sp>
      <p:sp>
        <p:nvSpPr>
          <p:cNvPr id="52" name="Shape 49">
            <a:extLst>
              <a:ext uri="{FF2B5EF4-FFF2-40B4-BE49-F238E27FC236}">
                <a16:creationId xmlns:a16="http://schemas.microsoft.com/office/drawing/2014/main" id="{C0384478-306D-40C2-8919-1104AB413A02}"/>
              </a:ext>
            </a:extLst>
          </p:cNvPr>
          <p:cNvSpPr/>
          <p:nvPr/>
        </p:nvSpPr>
        <p:spPr>
          <a:xfrm>
            <a:off x="628318" y="2967409"/>
            <a:ext cx="91189" cy="145903"/>
          </a:xfrm>
          <a:custGeom>
            <a:avLst/>
            <a:gdLst/>
            <a:ahLst/>
            <a:cxnLst/>
            <a:rect l="l" t="t" r="r" b="b"/>
            <a:pathLst>
              <a:path w="91189" h="145903">
                <a:moveTo>
                  <a:pt x="45595" y="0"/>
                </a:moveTo>
                <a:cubicBezTo>
                  <a:pt x="30491" y="0"/>
                  <a:pt x="18238" y="12254"/>
                  <a:pt x="18238" y="27357"/>
                </a:cubicBezTo>
                <a:lnTo>
                  <a:pt x="18238" y="74291"/>
                </a:lnTo>
                <a:cubicBezTo>
                  <a:pt x="9831" y="81785"/>
                  <a:pt x="4559" y="92728"/>
                  <a:pt x="4559" y="104868"/>
                </a:cubicBezTo>
                <a:cubicBezTo>
                  <a:pt x="4559" y="127522"/>
                  <a:pt x="22940" y="145903"/>
                  <a:pt x="45595" y="145903"/>
                </a:cubicBezTo>
                <a:cubicBezTo>
                  <a:pt x="68249" y="145903"/>
                  <a:pt x="86630" y="127522"/>
                  <a:pt x="86630" y="104868"/>
                </a:cubicBezTo>
                <a:cubicBezTo>
                  <a:pt x="86630" y="92728"/>
                  <a:pt x="81358" y="81785"/>
                  <a:pt x="72951" y="74291"/>
                </a:cubicBezTo>
                <a:lnTo>
                  <a:pt x="72951" y="27357"/>
                </a:lnTo>
                <a:cubicBezTo>
                  <a:pt x="72951" y="12254"/>
                  <a:pt x="60698" y="0"/>
                  <a:pt x="45595" y="0"/>
                </a:cubicBezTo>
                <a:close/>
                <a:moveTo>
                  <a:pt x="63832" y="104868"/>
                </a:moveTo>
                <a:cubicBezTo>
                  <a:pt x="63832" y="114927"/>
                  <a:pt x="55654" y="123105"/>
                  <a:pt x="45595" y="123105"/>
                </a:cubicBezTo>
                <a:cubicBezTo>
                  <a:pt x="35535" y="123105"/>
                  <a:pt x="27357" y="114927"/>
                  <a:pt x="27357" y="104868"/>
                </a:cubicBezTo>
                <a:cubicBezTo>
                  <a:pt x="27357" y="97202"/>
                  <a:pt x="32059" y="90648"/>
                  <a:pt x="38755" y="87969"/>
                </a:cubicBezTo>
                <a:lnTo>
                  <a:pt x="38755" y="61553"/>
                </a:lnTo>
                <a:cubicBezTo>
                  <a:pt x="38755" y="57763"/>
                  <a:pt x="41805" y="54714"/>
                  <a:pt x="45595" y="54714"/>
                </a:cubicBezTo>
                <a:cubicBezTo>
                  <a:pt x="49385" y="54714"/>
                  <a:pt x="52434" y="57763"/>
                  <a:pt x="52434" y="61553"/>
                </a:cubicBezTo>
                <a:lnTo>
                  <a:pt x="52434" y="87969"/>
                </a:lnTo>
                <a:cubicBezTo>
                  <a:pt x="59131" y="90676"/>
                  <a:pt x="63832" y="97231"/>
                  <a:pt x="63832" y="104868"/>
                </a:cubicBezTo>
                <a:close/>
              </a:path>
            </a:pathLst>
          </a:custGeom>
          <a:solidFill>
            <a:srgbClr val="C47A5B"/>
          </a:solidFill>
          <a:ln/>
        </p:spPr>
        <p:txBody>
          <a:bodyPr/>
          <a:lstStyle/>
          <a:p>
            <a:endParaRPr lang="en-IQ" sz="1400"/>
          </a:p>
        </p:txBody>
      </p:sp>
      <p:sp>
        <p:nvSpPr>
          <p:cNvPr id="53" name="Text 50">
            <a:extLst>
              <a:ext uri="{FF2B5EF4-FFF2-40B4-BE49-F238E27FC236}">
                <a16:creationId xmlns:a16="http://schemas.microsoft.com/office/drawing/2014/main" id="{06093F31-0325-E4E1-5D28-5B0F52D7844A}"/>
              </a:ext>
            </a:extLst>
          </p:cNvPr>
          <p:cNvSpPr/>
          <p:nvPr/>
        </p:nvSpPr>
        <p:spPr>
          <a:xfrm>
            <a:off x="838053" y="2930933"/>
            <a:ext cx="2361801" cy="2188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F7F5F2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Temperature</a:t>
            </a:r>
            <a:endParaRPr lang="en-US" sz="1600" dirty="0"/>
          </a:p>
        </p:txBody>
      </p:sp>
      <p:sp>
        <p:nvSpPr>
          <p:cNvPr id="54" name="Text 51">
            <a:extLst>
              <a:ext uri="{FF2B5EF4-FFF2-40B4-BE49-F238E27FC236}">
                <a16:creationId xmlns:a16="http://schemas.microsoft.com/office/drawing/2014/main" id="{9CA69D95-581F-81C5-1E4D-9C3EB64183EB}"/>
              </a:ext>
            </a:extLst>
          </p:cNvPr>
          <p:cNvSpPr/>
          <p:nvPr/>
        </p:nvSpPr>
        <p:spPr>
          <a:xfrm>
            <a:off x="820813" y="3372280"/>
            <a:ext cx="2352682" cy="18237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F7F5F2">
                    <a:alpha val="90000"/>
                  </a:srgbClr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Psychrophiles, mesophiles, thermophiles</a:t>
            </a:r>
            <a:endParaRPr lang="en-US" sz="1400" dirty="0"/>
          </a:p>
        </p:txBody>
      </p:sp>
      <p:sp>
        <p:nvSpPr>
          <p:cNvPr id="55" name="Shape 52">
            <a:extLst>
              <a:ext uri="{FF2B5EF4-FFF2-40B4-BE49-F238E27FC236}">
                <a16:creationId xmlns:a16="http://schemas.microsoft.com/office/drawing/2014/main" id="{6665EF5A-B6C6-D5DD-0C33-1ECB0A78738E}"/>
              </a:ext>
            </a:extLst>
          </p:cNvPr>
          <p:cNvSpPr/>
          <p:nvPr/>
        </p:nvSpPr>
        <p:spPr>
          <a:xfrm>
            <a:off x="3311276" y="2967409"/>
            <a:ext cx="145903" cy="145903"/>
          </a:xfrm>
          <a:custGeom>
            <a:avLst/>
            <a:gdLst/>
            <a:ahLst/>
            <a:cxnLst/>
            <a:rect l="l" t="t" r="r" b="b"/>
            <a:pathLst>
              <a:path w="145903" h="145903">
                <a:moveTo>
                  <a:pt x="82070" y="9119"/>
                </a:moveTo>
                <a:cubicBezTo>
                  <a:pt x="82070" y="14163"/>
                  <a:pt x="86145" y="18238"/>
                  <a:pt x="91189" y="18238"/>
                </a:cubicBezTo>
                <a:lnTo>
                  <a:pt x="102588" y="18238"/>
                </a:lnTo>
                <a:cubicBezTo>
                  <a:pt x="106378" y="18238"/>
                  <a:pt x="109427" y="21287"/>
                  <a:pt x="109427" y="25077"/>
                </a:cubicBezTo>
                <a:cubicBezTo>
                  <a:pt x="109427" y="28867"/>
                  <a:pt x="106378" y="31916"/>
                  <a:pt x="102588" y="31916"/>
                </a:cubicBezTo>
                <a:lnTo>
                  <a:pt x="9119" y="31916"/>
                </a:lnTo>
                <a:cubicBezTo>
                  <a:pt x="4075" y="31916"/>
                  <a:pt x="0" y="35991"/>
                  <a:pt x="0" y="41035"/>
                </a:cubicBezTo>
                <a:cubicBezTo>
                  <a:pt x="0" y="46079"/>
                  <a:pt x="4075" y="50154"/>
                  <a:pt x="9119" y="50154"/>
                </a:cubicBezTo>
                <a:lnTo>
                  <a:pt x="102588" y="50154"/>
                </a:lnTo>
                <a:cubicBezTo>
                  <a:pt x="116437" y="50154"/>
                  <a:pt x="127665" y="38926"/>
                  <a:pt x="127665" y="25077"/>
                </a:cubicBezTo>
                <a:cubicBezTo>
                  <a:pt x="127665" y="11228"/>
                  <a:pt x="116437" y="0"/>
                  <a:pt x="102588" y="0"/>
                </a:cubicBezTo>
                <a:lnTo>
                  <a:pt x="91189" y="0"/>
                </a:lnTo>
                <a:cubicBezTo>
                  <a:pt x="86145" y="0"/>
                  <a:pt x="82070" y="4075"/>
                  <a:pt x="82070" y="9119"/>
                </a:cubicBezTo>
                <a:close/>
                <a:moveTo>
                  <a:pt x="100308" y="109427"/>
                </a:moveTo>
                <a:cubicBezTo>
                  <a:pt x="100308" y="114471"/>
                  <a:pt x="104383" y="118546"/>
                  <a:pt x="109427" y="118546"/>
                </a:cubicBezTo>
                <a:lnTo>
                  <a:pt x="118546" y="118546"/>
                </a:lnTo>
                <a:cubicBezTo>
                  <a:pt x="133649" y="118546"/>
                  <a:pt x="145903" y="106292"/>
                  <a:pt x="145903" y="91189"/>
                </a:cubicBezTo>
                <a:cubicBezTo>
                  <a:pt x="145903" y="76086"/>
                  <a:pt x="133649" y="63832"/>
                  <a:pt x="118546" y="63832"/>
                </a:cubicBezTo>
                <a:lnTo>
                  <a:pt x="9119" y="63832"/>
                </a:lnTo>
                <a:cubicBezTo>
                  <a:pt x="4075" y="63832"/>
                  <a:pt x="0" y="67907"/>
                  <a:pt x="0" y="72951"/>
                </a:cubicBezTo>
                <a:cubicBezTo>
                  <a:pt x="0" y="77995"/>
                  <a:pt x="4075" y="82070"/>
                  <a:pt x="9119" y="82070"/>
                </a:cubicBezTo>
                <a:lnTo>
                  <a:pt x="118546" y="82070"/>
                </a:lnTo>
                <a:cubicBezTo>
                  <a:pt x="123590" y="82070"/>
                  <a:pt x="127665" y="86145"/>
                  <a:pt x="127665" y="91189"/>
                </a:cubicBezTo>
                <a:cubicBezTo>
                  <a:pt x="127665" y="96233"/>
                  <a:pt x="123590" y="100308"/>
                  <a:pt x="118546" y="100308"/>
                </a:cubicBezTo>
                <a:lnTo>
                  <a:pt x="109427" y="100308"/>
                </a:lnTo>
                <a:cubicBezTo>
                  <a:pt x="104383" y="100308"/>
                  <a:pt x="100308" y="104383"/>
                  <a:pt x="100308" y="109427"/>
                </a:cubicBezTo>
                <a:close/>
                <a:moveTo>
                  <a:pt x="36476" y="145903"/>
                </a:moveTo>
                <a:lnTo>
                  <a:pt x="47874" y="145903"/>
                </a:lnTo>
                <a:cubicBezTo>
                  <a:pt x="61724" y="145903"/>
                  <a:pt x="72951" y="134675"/>
                  <a:pt x="72951" y="120826"/>
                </a:cubicBezTo>
                <a:cubicBezTo>
                  <a:pt x="72951" y="106976"/>
                  <a:pt x="61724" y="95749"/>
                  <a:pt x="47874" y="95749"/>
                </a:cubicBezTo>
                <a:lnTo>
                  <a:pt x="9119" y="95749"/>
                </a:lnTo>
                <a:cubicBezTo>
                  <a:pt x="4075" y="95749"/>
                  <a:pt x="0" y="99824"/>
                  <a:pt x="0" y="104868"/>
                </a:cubicBezTo>
                <a:cubicBezTo>
                  <a:pt x="0" y="109912"/>
                  <a:pt x="4075" y="113987"/>
                  <a:pt x="9119" y="113987"/>
                </a:cubicBezTo>
                <a:lnTo>
                  <a:pt x="47874" y="113987"/>
                </a:lnTo>
                <a:cubicBezTo>
                  <a:pt x="51664" y="113987"/>
                  <a:pt x="54714" y="117036"/>
                  <a:pt x="54714" y="120826"/>
                </a:cubicBezTo>
                <a:cubicBezTo>
                  <a:pt x="54714" y="124616"/>
                  <a:pt x="51664" y="127665"/>
                  <a:pt x="47874" y="127665"/>
                </a:cubicBezTo>
                <a:lnTo>
                  <a:pt x="36476" y="127665"/>
                </a:lnTo>
                <a:cubicBezTo>
                  <a:pt x="31432" y="127665"/>
                  <a:pt x="27357" y="131740"/>
                  <a:pt x="27357" y="136784"/>
                </a:cubicBezTo>
                <a:cubicBezTo>
                  <a:pt x="27357" y="141828"/>
                  <a:pt x="31432" y="145903"/>
                  <a:pt x="36476" y="145903"/>
                </a:cubicBezTo>
                <a:close/>
              </a:path>
            </a:pathLst>
          </a:custGeom>
          <a:solidFill>
            <a:srgbClr val="C47A5B"/>
          </a:solidFill>
          <a:ln/>
        </p:spPr>
        <p:txBody>
          <a:bodyPr/>
          <a:lstStyle/>
          <a:p>
            <a:endParaRPr lang="en-IQ" sz="1400"/>
          </a:p>
        </p:txBody>
      </p:sp>
      <p:sp>
        <p:nvSpPr>
          <p:cNvPr id="56" name="Text 53">
            <a:extLst>
              <a:ext uri="{FF2B5EF4-FFF2-40B4-BE49-F238E27FC236}">
                <a16:creationId xmlns:a16="http://schemas.microsoft.com/office/drawing/2014/main" id="{23DCD68A-F4A3-B491-211A-4E250274C4A8}"/>
              </a:ext>
            </a:extLst>
          </p:cNvPr>
          <p:cNvSpPr/>
          <p:nvPr/>
        </p:nvSpPr>
        <p:spPr>
          <a:xfrm>
            <a:off x="3548368" y="2930933"/>
            <a:ext cx="1832904" cy="2188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F7F5F2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Oxygen Availability</a:t>
            </a:r>
            <a:endParaRPr lang="en-US" sz="1600" dirty="0"/>
          </a:p>
        </p:txBody>
      </p:sp>
      <p:sp>
        <p:nvSpPr>
          <p:cNvPr id="57" name="Text 54">
            <a:extLst>
              <a:ext uri="{FF2B5EF4-FFF2-40B4-BE49-F238E27FC236}">
                <a16:creationId xmlns:a16="http://schemas.microsoft.com/office/drawing/2014/main" id="{7CFC5749-8A3E-FD58-50D4-4798F48D5932}"/>
              </a:ext>
            </a:extLst>
          </p:cNvPr>
          <p:cNvSpPr/>
          <p:nvPr/>
        </p:nvSpPr>
        <p:spPr>
          <a:xfrm>
            <a:off x="3557487" y="3332165"/>
            <a:ext cx="1823785" cy="18237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F7F5F2">
                    <a:alpha val="90000"/>
                  </a:srgbClr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Aerobes, anaerobes, facultative</a:t>
            </a:r>
            <a:endParaRPr lang="en-US" sz="1400" dirty="0"/>
          </a:p>
        </p:txBody>
      </p:sp>
      <p:pic>
        <p:nvPicPr>
          <p:cNvPr id="13314" name="Picture 2" descr="Spoilage Organism Testing - Eurofins USA">
            <a:extLst>
              <a:ext uri="{FF2B5EF4-FFF2-40B4-BE49-F238E27FC236}">
                <a16:creationId xmlns:a16="http://schemas.microsoft.com/office/drawing/2014/main" id="{A4BF2765-6E62-0D62-3C2A-E6C9D648D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587" y="1302996"/>
            <a:ext cx="5411117" cy="405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721327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7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34486" y="334486"/>
            <a:ext cx="11589926" cy="20069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54" b="1" kern="0" spc="105" dirty="0">
                <a:solidFill>
                  <a:srgbClr val="C47A5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GROWTH KINETICS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34486" y="602074"/>
            <a:ext cx="11673547" cy="33448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370" b="1" dirty="0">
                <a:solidFill>
                  <a:srgbClr val="5A6F68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Bacterial Growth Curve and Kinetics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34486" y="1036905"/>
            <a:ext cx="802765" cy="33449"/>
          </a:xfrm>
          <a:custGeom>
            <a:avLst/>
            <a:gdLst/>
            <a:ahLst/>
            <a:cxnLst/>
            <a:rect l="l" t="t" r="r" b="b"/>
            <a:pathLst>
              <a:path w="802765" h="33449">
                <a:moveTo>
                  <a:pt x="0" y="0"/>
                </a:moveTo>
                <a:lnTo>
                  <a:pt x="802765" y="0"/>
                </a:lnTo>
                <a:lnTo>
                  <a:pt x="802765" y="33449"/>
                </a:lnTo>
                <a:lnTo>
                  <a:pt x="0" y="33449"/>
                </a:lnTo>
                <a:lnTo>
                  <a:pt x="0" y="0"/>
                </a:lnTo>
                <a:close/>
              </a:path>
            </a:pathLst>
          </a:custGeom>
          <a:solidFill>
            <a:srgbClr val="C47A5B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5" name="Shape 3"/>
          <p:cNvSpPr/>
          <p:nvPr/>
        </p:nvSpPr>
        <p:spPr>
          <a:xfrm>
            <a:off x="334486" y="1220872"/>
            <a:ext cx="5867432" cy="4889996"/>
          </a:xfrm>
          <a:custGeom>
            <a:avLst/>
            <a:gdLst/>
            <a:ahLst/>
            <a:cxnLst/>
            <a:rect l="l" t="t" r="r" b="b"/>
            <a:pathLst>
              <a:path w="5677893" h="4799868">
                <a:moveTo>
                  <a:pt x="33449" y="0"/>
                </a:moveTo>
                <a:lnTo>
                  <a:pt x="5644444" y="0"/>
                </a:lnTo>
                <a:cubicBezTo>
                  <a:pt x="5662918" y="0"/>
                  <a:pt x="5677893" y="14975"/>
                  <a:pt x="5677893" y="33449"/>
                </a:cubicBezTo>
                <a:lnTo>
                  <a:pt x="5677893" y="4732958"/>
                </a:lnTo>
                <a:cubicBezTo>
                  <a:pt x="5677893" y="4769912"/>
                  <a:pt x="5647936" y="4799868"/>
                  <a:pt x="5610983" y="4799868"/>
                </a:cubicBezTo>
                <a:lnTo>
                  <a:pt x="66910" y="4799868"/>
                </a:lnTo>
                <a:cubicBezTo>
                  <a:pt x="29957" y="4799868"/>
                  <a:pt x="0" y="4769912"/>
                  <a:pt x="0" y="4732958"/>
                </a:cubicBezTo>
                <a:lnTo>
                  <a:pt x="0" y="33449"/>
                </a:lnTo>
                <a:cubicBezTo>
                  <a:pt x="0" y="14988"/>
                  <a:pt x="14988" y="0"/>
                  <a:pt x="33449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0173" dist="33449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IQ"/>
          </a:p>
        </p:txBody>
      </p:sp>
      <p:sp>
        <p:nvSpPr>
          <p:cNvPr id="6" name="Shape 4"/>
          <p:cNvSpPr/>
          <p:nvPr/>
        </p:nvSpPr>
        <p:spPr>
          <a:xfrm>
            <a:off x="334486" y="1220872"/>
            <a:ext cx="5677893" cy="33449"/>
          </a:xfrm>
          <a:custGeom>
            <a:avLst/>
            <a:gdLst/>
            <a:ahLst/>
            <a:cxnLst/>
            <a:rect l="l" t="t" r="r" b="b"/>
            <a:pathLst>
              <a:path w="5677893" h="33449">
                <a:moveTo>
                  <a:pt x="33449" y="0"/>
                </a:moveTo>
                <a:lnTo>
                  <a:pt x="5644444" y="0"/>
                </a:lnTo>
                <a:cubicBezTo>
                  <a:pt x="5662918" y="0"/>
                  <a:pt x="5677893" y="14975"/>
                  <a:pt x="5677893" y="33449"/>
                </a:cubicBezTo>
                <a:lnTo>
                  <a:pt x="5677893" y="33449"/>
                </a:lnTo>
                <a:lnTo>
                  <a:pt x="0" y="33449"/>
                </a:lnTo>
                <a:lnTo>
                  <a:pt x="0" y="33449"/>
                </a:lnTo>
                <a:cubicBezTo>
                  <a:pt x="0" y="14975"/>
                  <a:pt x="14975" y="0"/>
                  <a:pt x="33449" y="0"/>
                </a:cubicBezTo>
                <a:close/>
              </a:path>
            </a:pathLst>
          </a:custGeom>
          <a:solidFill>
            <a:srgbClr val="5A6F68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7" name="Text 5"/>
          <p:cNvSpPr/>
          <p:nvPr/>
        </p:nvSpPr>
        <p:spPr>
          <a:xfrm>
            <a:off x="426469" y="1371391"/>
            <a:ext cx="5493926" cy="2341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317" b="1" dirty="0">
                <a:solidFill>
                  <a:srgbClr val="5A6F68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Four Phases of Bacterial Growth</a:t>
            </a:r>
            <a:endParaRPr lang="en-US" sz="1600" dirty="0"/>
          </a:p>
        </p:txBody>
      </p:sp>
      <p:pic>
        <p:nvPicPr>
          <p:cNvPr id="8" name="Image 0" descr="https://kimi-img.moonshot.cn/pub/slides/26-02-02-00:33:28-d5vo0m5o082kg6g0du2g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4135" y="1586374"/>
            <a:ext cx="5874111" cy="4484537"/>
          </a:xfrm>
          <a:prstGeom prst="roundRect">
            <a:avLst>
              <a:gd name="adj" fmla="val 0"/>
            </a:avLst>
          </a:prstGeom>
        </p:spPr>
      </p:pic>
      <p:sp>
        <p:nvSpPr>
          <p:cNvPr id="16" name="Shape 13"/>
          <p:cNvSpPr/>
          <p:nvPr/>
        </p:nvSpPr>
        <p:spPr>
          <a:xfrm>
            <a:off x="6178707" y="1220872"/>
            <a:ext cx="5677893" cy="4699521"/>
          </a:xfrm>
          <a:custGeom>
            <a:avLst/>
            <a:gdLst/>
            <a:ahLst/>
            <a:cxnLst/>
            <a:rect l="l" t="t" r="r" b="b"/>
            <a:pathLst>
              <a:path w="5677893" h="4030551">
                <a:moveTo>
                  <a:pt x="33449" y="0"/>
                </a:moveTo>
                <a:lnTo>
                  <a:pt x="5644444" y="0"/>
                </a:lnTo>
                <a:cubicBezTo>
                  <a:pt x="5662918" y="0"/>
                  <a:pt x="5677893" y="14975"/>
                  <a:pt x="5677893" y="33449"/>
                </a:cubicBezTo>
                <a:lnTo>
                  <a:pt x="5677893" y="3963644"/>
                </a:lnTo>
                <a:cubicBezTo>
                  <a:pt x="5677893" y="4000596"/>
                  <a:pt x="5647938" y="4030551"/>
                  <a:pt x="5610986" y="4030551"/>
                </a:cubicBezTo>
                <a:lnTo>
                  <a:pt x="66907" y="4030551"/>
                </a:lnTo>
                <a:cubicBezTo>
                  <a:pt x="29955" y="4030551"/>
                  <a:pt x="0" y="4000596"/>
                  <a:pt x="0" y="3963644"/>
                </a:cubicBezTo>
                <a:lnTo>
                  <a:pt x="0" y="33449"/>
                </a:lnTo>
                <a:cubicBezTo>
                  <a:pt x="0" y="14975"/>
                  <a:pt x="14975" y="0"/>
                  <a:pt x="33449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0173" dist="33449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IQ"/>
          </a:p>
        </p:txBody>
      </p:sp>
      <p:sp>
        <p:nvSpPr>
          <p:cNvPr id="17" name="Shape 14"/>
          <p:cNvSpPr/>
          <p:nvPr/>
        </p:nvSpPr>
        <p:spPr>
          <a:xfrm>
            <a:off x="6178707" y="1220872"/>
            <a:ext cx="5677893" cy="33449"/>
          </a:xfrm>
          <a:custGeom>
            <a:avLst/>
            <a:gdLst/>
            <a:ahLst/>
            <a:cxnLst/>
            <a:rect l="l" t="t" r="r" b="b"/>
            <a:pathLst>
              <a:path w="5677893" h="33449">
                <a:moveTo>
                  <a:pt x="33449" y="0"/>
                </a:moveTo>
                <a:lnTo>
                  <a:pt x="5644444" y="0"/>
                </a:lnTo>
                <a:cubicBezTo>
                  <a:pt x="5662918" y="0"/>
                  <a:pt x="5677893" y="14975"/>
                  <a:pt x="5677893" y="33449"/>
                </a:cubicBezTo>
                <a:lnTo>
                  <a:pt x="5677893" y="33449"/>
                </a:lnTo>
                <a:lnTo>
                  <a:pt x="0" y="33449"/>
                </a:lnTo>
                <a:lnTo>
                  <a:pt x="0" y="33449"/>
                </a:lnTo>
                <a:cubicBezTo>
                  <a:pt x="0" y="14975"/>
                  <a:pt x="14975" y="0"/>
                  <a:pt x="33449" y="0"/>
                </a:cubicBezTo>
                <a:close/>
              </a:path>
            </a:pathLst>
          </a:custGeom>
          <a:solidFill>
            <a:srgbClr val="5A6F68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18" name="Text 15"/>
          <p:cNvSpPr/>
          <p:nvPr/>
        </p:nvSpPr>
        <p:spPr>
          <a:xfrm>
            <a:off x="6312501" y="1371391"/>
            <a:ext cx="5493926" cy="2341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5A6F68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Phase Descriptions</a:t>
            </a:r>
            <a:endParaRPr lang="en-US" dirty="0"/>
          </a:p>
        </p:txBody>
      </p:sp>
      <p:sp>
        <p:nvSpPr>
          <p:cNvPr id="19" name="Shape 16"/>
          <p:cNvSpPr/>
          <p:nvPr/>
        </p:nvSpPr>
        <p:spPr>
          <a:xfrm>
            <a:off x="6329225" y="1705877"/>
            <a:ext cx="5393580" cy="880836"/>
          </a:xfrm>
          <a:custGeom>
            <a:avLst/>
            <a:gdLst/>
            <a:ahLst/>
            <a:cxnLst/>
            <a:rect l="l" t="t" r="r" b="b"/>
            <a:pathLst>
              <a:path w="5393580" h="802765">
                <a:moveTo>
                  <a:pt x="33449" y="0"/>
                </a:moveTo>
                <a:lnTo>
                  <a:pt x="5326686" y="0"/>
                </a:lnTo>
                <a:cubicBezTo>
                  <a:pt x="5363631" y="0"/>
                  <a:pt x="5393580" y="29950"/>
                  <a:pt x="5393580" y="66894"/>
                </a:cubicBezTo>
                <a:lnTo>
                  <a:pt x="5393580" y="735871"/>
                </a:lnTo>
                <a:cubicBezTo>
                  <a:pt x="5393580" y="772816"/>
                  <a:pt x="5363631" y="802765"/>
                  <a:pt x="5326686" y="802765"/>
                </a:cubicBezTo>
                <a:lnTo>
                  <a:pt x="33449" y="802765"/>
                </a:lnTo>
                <a:cubicBezTo>
                  <a:pt x="14975" y="802765"/>
                  <a:pt x="0" y="787790"/>
                  <a:pt x="0" y="769317"/>
                </a:cubicBezTo>
                <a:lnTo>
                  <a:pt x="0" y="33449"/>
                </a:lnTo>
                <a:cubicBezTo>
                  <a:pt x="0" y="14988"/>
                  <a:pt x="14988" y="0"/>
                  <a:pt x="33449" y="0"/>
                </a:cubicBezTo>
                <a:close/>
              </a:path>
            </a:pathLst>
          </a:custGeom>
          <a:solidFill>
            <a:srgbClr val="5A6F68">
              <a:alpha val="10196"/>
            </a:srgbClr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20" name="Shape 17"/>
          <p:cNvSpPr/>
          <p:nvPr/>
        </p:nvSpPr>
        <p:spPr>
          <a:xfrm>
            <a:off x="6329225" y="1705877"/>
            <a:ext cx="33449" cy="802765"/>
          </a:xfrm>
          <a:custGeom>
            <a:avLst/>
            <a:gdLst/>
            <a:ahLst/>
            <a:cxnLst/>
            <a:rect l="l" t="t" r="r" b="b"/>
            <a:pathLst>
              <a:path w="33449" h="802765">
                <a:moveTo>
                  <a:pt x="33449" y="0"/>
                </a:moveTo>
                <a:lnTo>
                  <a:pt x="33449" y="0"/>
                </a:lnTo>
                <a:lnTo>
                  <a:pt x="33449" y="802765"/>
                </a:lnTo>
                <a:lnTo>
                  <a:pt x="33449" y="802765"/>
                </a:lnTo>
                <a:cubicBezTo>
                  <a:pt x="14975" y="802765"/>
                  <a:pt x="0" y="787790"/>
                  <a:pt x="0" y="769317"/>
                </a:cubicBezTo>
                <a:lnTo>
                  <a:pt x="0" y="33449"/>
                </a:lnTo>
                <a:cubicBezTo>
                  <a:pt x="0" y="14975"/>
                  <a:pt x="14975" y="0"/>
                  <a:pt x="33449" y="0"/>
                </a:cubicBezTo>
                <a:close/>
              </a:path>
            </a:pathLst>
          </a:custGeom>
          <a:solidFill>
            <a:srgbClr val="5A6F68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21" name="Shape 18"/>
          <p:cNvSpPr/>
          <p:nvPr/>
        </p:nvSpPr>
        <p:spPr>
          <a:xfrm>
            <a:off x="6412847" y="1772774"/>
            <a:ext cx="267588" cy="267588"/>
          </a:xfrm>
          <a:custGeom>
            <a:avLst/>
            <a:gdLst/>
            <a:ahLst/>
            <a:cxnLst/>
            <a:rect l="l" t="t" r="r" b="b"/>
            <a:pathLst>
              <a:path w="267588" h="267588">
                <a:moveTo>
                  <a:pt x="133794" y="0"/>
                </a:moveTo>
                <a:lnTo>
                  <a:pt x="133794" y="0"/>
                </a:lnTo>
                <a:cubicBezTo>
                  <a:pt x="207687" y="0"/>
                  <a:pt x="267588" y="59902"/>
                  <a:pt x="267588" y="133794"/>
                </a:cubicBezTo>
                <a:lnTo>
                  <a:pt x="267588" y="133794"/>
                </a:lnTo>
                <a:cubicBezTo>
                  <a:pt x="267588" y="207687"/>
                  <a:pt x="207687" y="267588"/>
                  <a:pt x="133794" y="267588"/>
                </a:cubicBezTo>
                <a:lnTo>
                  <a:pt x="133794" y="267588"/>
                </a:lnTo>
                <a:cubicBezTo>
                  <a:pt x="59902" y="267588"/>
                  <a:pt x="0" y="207687"/>
                  <a:pt x="0" y="133794"/>
                </a:cubicBezTo>
                <a:lnTo>
                  <a:pt x="0" y="133794"/>
                </a:lnTo>
                <a:cubicBezTo>
                  <a:pt x="0" y="59902"/>
                  <a:pt x="59902" y="0"/>
                  <a:pt x="133794" y="0"/>
                </a:cubicBezTo>
                <a:close/>
              </a:path>
            </a:pathLst>
          </a:custGeom>
          <a:solidFill>
            <a:srgbClr val="5A6F68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22" name="Text 19"/>
          <p:cNvSpPr/>
          <p:nvPr/>
        </p:nvSpPr>
        <p:spPr>
          <a:xfrm>
            <a:off x="6379398" y="1772774"/>
            <a:ext cx="334486" cy="2675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54" b="1" dirty="0">
                <a:solidFill>
                  <a:srgbClr val="F7F5F2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1</a:t>
            </a:r>
            <a:endParaRPr lang="en-US" sz="1600" dirty="0"/>
          </a:p>
        </p:txBody>
      </p:sp>
      <p:sp>
        <p:nvSpPr>
          <p:cNvPr id="23" name="Text 20"/>
          <p:cNvSpPr/>
          <p:nvPr/>
        </p:nvSpPr>
        <p:spPr>
          <a:xfrm>
            <a:off x="6747332" y="1806224"/>
            <a:ext cx="1192336" cy="20068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5A6F68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Lag Phase</a:t>
            </a:r>
            <a:endParaRPr lang="en-US" sz="3200" dirty="0"/>
          </a:p>
        </p:txBody>
      </p:sp>
      <p:sp>
        <p:nvSpPr>
          <p:cNvPr id="24" name="Text 21"/>
          <p:cNvSpPr/>
          <p:nvPr/>
        </p:nvSpPr>
        <p:spPr>
          <a:xfrm>
            <a:off x="6555003" y="2151853"/>
            <a:ext cx="5309959" cy="3679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4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Cells adapting to new environment. No cell division, but metabolic activity increases. Preparing for growth.</a:t>
            </a:r>
            <a:endParaRPr lang="en-US" sz="2400" dirty="0"/>
          </a:p>
        </p:txBody>
      </p:sp>
      <p:sp>
        <p:nvSpPr>
          <p:cNvPr id="25" name="Shape 22"/>
          <p:cNvSpPr/>
          <p:nvPr/>
        </p:nvSpPr>
        <p:spPr>
          <a:xfrm>
            <a:off x="6329225" y="2731653"/>
            <a:ext cx="5393580" cy="891961"/>
          </a:xfrm>
          <a:custGeom>
            <a:avLst/>
            <a:gdLst/>
            <a:ahLst/>
            <a:cxnLst/>
            <a:rect l="l" t="t" r="r" b="b"/>
            <a:pathLst>
              <a:path w="5393580" h="802765">
                <a:moveTo>
                  <a:pt x="33449" y="0"/>
                </a:moveTo>
                <a:lnTo>
                  <a:pt x="5326686" y="0"/>
                </a:lnTo>
                <a:cubicBezTo>
                  <a:pt x="5363631" y="0"/>
                  <a:pt x="5393580" y="29950"/>
                  <a:pt x="5393580" y="66894"/>
                </a:cubicBezTo>
                <a:lnTo>
                  <a:pt x="5393580" y="735871"/>
                </a:lnTo>
                <a:cubicBezTo>
                  <a:pt x="5393580" y="772816"/>
                  <a:pt x="5363631" y="802765"/>
                  <a:pt x="5326686" y="802765"/>
                </a:cubicBezTo>
                <a:lnTo>
                  <a:pt x="33449" y="802765"/>
                </a:lnTo>
                <a:cubicBezTo>
                  <a:pt x="14975" y="802765"/>
                  <a:pt x="0" y="787790"/>
                  <a:pt x="0" y="769317"/>
                </a:cubicBezTo>
                <a:lnTo>
                  <a:pt x="0" y="33449"/>
                </a:lnTo>
                <a:cubicBezTo>
                  <a:pt x="0" y="14988"/>
                  <a:pt x="14988" y="0"/>
                  <a:pt x="33449" y="0"/>
                </a:cubicBezTo>
                <a:close/>
              </a:path>
            </a:pathLst>
          </a:custGeom>
          <a:solidFill>
            <a:srgbClr val="C47A5B">
              <a:alpha val="10196"/>
            </a:srgbClr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26" name="Shape 23"/>
          <p:cNvSpPr/>
          <p:nvPr/>
        </p:nvSpPr>
        <p:spPr>
          <a:xfrm>
            <a:off x="6329225" y="2731653"/>
            <a:ext cx="55736" cy="903112"/>
          </a:xfrm>
          <a:custGeom>
            <a:avLst/>
            <a:gdLst/>
            <a:ahLst/>
            <a:cxnLst/>
            <a:rect l="l" t="t" r="r" b="b"/>
            <a:pathLst>
              <a:path w="33449" h="802765">
                <a:moveTo>
                  <a:pt x="33449" y="0"/>
                </a:moveTo>
                <a:lnTo>
                  <a:pt x="33449" y="0"/>
                </a:lnTo>
                <a:lnTo>
                  <a:pt x="33449" y="802765"/>
                </a:lnTo>
                <a:lnTo>
                  <a:pt x="33449" y="802765"/>
                </a:lnTo>
                <a:cubicBezTo>
                  <a:pt x="14975" y="802765"/>
                  <a:pt x="0" y="787790"/>
                  <a:pt x="0" y="769317"/>
                </a:cubicBezTo>
                <a:lnTo>
                  <a:pt x="0" y="33449"/>
                </a:lnTo>
                <a:cubicBezTo>
                  <a:pt x="0" y="14975"/>
                  <a:pt x="14975" y="0"/>
                  <a:pt x="33449" y="0"/>
                </a:cubicBezTo>
                <a:close/>
              </a:path>
            </a:pathLst>
          </a:custGeom>
          <a:solidFill>
            <a:srgbClr val="C47A5B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27" name="Shape 24"/>
          <p:cNvSpPr/>
          <p:nvPr/>
        </p:nvSpPr>
        <p:spPr>
          <a:xfrm>
            <a:off x="6412847" y="2798550"/>
            <a:ext cx="267588" cy="267588"/>
          </a:xfrm>
          <a:custGeom>
            <a:avLst/>
            <a:gdLst/>
            <a:ahLst/>
            <a:cxnLst/>
            <a:rect l="l" t="t" r="r" b="b"/>
            <a:pathLst>
              <a:path w="267588" h="267588">
                <a:moveTo>
                  <a:pt x="133794" y="0"/>
                </a:moveTo>
                <a:lnTo>
                  <a:pt x="133794" y="0"/>
                </a:lnTo>
                <a:cubicBezTo>
                  <a:pt x="207687" y="0"/>
                  <a:pt x="267588" y="59902"/>
                  <a:pt x="267588" y="133794"/>
                </a:cubicBezTo>
                <a:lnTo>
                  <a:pt x="267588" y="133794"/>
                </a:lnTo>
                <a:cubicBezTo>
                  <a:pt x="267588" y="207687"/>
                  <a:pt x="207687" y="267588"/>
                  <a:pt x="133794" y="267588"/>
                </a:cubicBezTo>
                <a:lnTo>
                  <a:pt x="133794" y="267588"/>
                </a:lnTo>
                <a:cubicBezTo>
                  <a:pt x="59902" y="267588"/>
                  <a:pt x="0" y="207687"/>
                  <a:pt x="0" y="133794"/>
                </a:cubicBezTo>
                <a:lnTo>
                  <a:pt x="0" y="133794"/>
                </a:lnTo>
                <a:cubicBezTo>
                  <a:pt x="0" y="59902"/>
                  <a:pt x="59902" y="0"/>
                  <a:pt x="133794" y="0"/>
                </a:cubicBezTo>
                <a:close/>
              </a:path>
            </a:pathLst>
          </a:custGeom>
          <a:solidFill>
            <a:srgbClr val="C47A5B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28" name="Text 25"/>
          <p:cNvSpPr/>
          <p:nvPr/>
        </p:nvSpPr>
        <p:spPr>
          <a:xfrm>
            <a:off x="6379398" y="2798550"/>
            <a:ext cx="334486" cy="2675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54" b="1" dirty="0">
                <a:solidFill>
                  <a:srgbClr val="F7F5F2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2</a:t>
            </a:r>
            <a:endParaRPr lang="en-US" sz="1600" dirty="0"/>
          </a:p>
        </p:txBody>
      </p:sp>
      <p:sp>
        <p:nvSpPr>
          <p:cNvPr id="29" name="Text 26"/>
          <p:cNvSpPr/>
          <p:nvPr/>
        </p:nvSpPr>
        <p:spPr>
          <a:xfrm>
            <a:off x="6747332" y="2898897"/>
            <a:ext cx="2619692" cy="13379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C47A5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Log/Exponential Phase</a:t>
            </a:r>
            <a:endParaRPr lang="en-US" sz="3200" dirty="0"/>
          </a:p>
        </p:txBody>
      </p:sp>
      <p:sp>
        <p:nvSpPr>
          <p:cNvPr id="30" name="Text 27"/>
          <p:cNvSpPr/>
          <p:nvPr/>
        </p:nvSpPr>
        <p:spPr>
          <a:xfrm>
            <a:off x="6580089" y="3188781"/>
            <a:ext cx="5309959" cy="3679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4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Rapid cell division at constant rate. Population doubles at regular intervals. Cells most metabolically active.</a:t>
            </a:r>
            <a:endParaRPr lang="en-US" sz="2400" dirty="0"/>
          </a:p>
        </p:txBody>
      </p:sp>
      <p:sp>
        <p:nvSpPr>
          <p:cNvPr id="31" name="Shape 28"/>
          <p:cNvSpPr/>
          <p:nvPr/>
        </p:nvSpPr>
        <p:spPr>
          <a:xfrm>
            <a:off x="6318979" y="3779705"/>
            <a:ext cx="5393580" cy="953283"/>
          </a:xfrm>
          <a:custGeom>
            <a:avLst/>
            <a:gdLst/>
            <a:ahLst/>
            <a:cxnLst/>
            <a:rect l="l" t="t" r="r" b="b"/>
            <a:pathLst>
              <a:path w="5393580" h="802765">
                <a:moveTo>
                  <a:pt x="33449" y="0"/>
                </a:moveTo>
                <a:lnTo>
                  <a:pt x="5326686" y="0"/>
                </a:lnTo>
                <a:cubicBezTo>
                  <a:pt x="5363631" y="0"/>
                  <a:pt x="5393580" y="29950"/>
                  <a:pt x="5393580" y="66894"/>
                </a:cubicBezTo>
                <a:lnTo>
                  <a:pt x="5393580" y="735871"/>
                </a:lnTo>
                <a:cubicBezTo>
                  <a:pt x="5393580" y="772816"/>
                  <a:pt x="5363631" y="802765"/>
                  <a:pt x="5326686" y="802765"/>
                </a:cubicBezTo>
                <a:lnTo>
                  <a:pt x="33449" y="802765"/>
                </a:lnTo>
                <a:cubicBezTo>
                  <a:pt x="14975" y="802765"/>
                  <a:pt x="0" y="787790"/>
                  <a:pt x="0" y="769317"/>
                </a:cubicBezTo>
                <a:lnTo>
                  <a:pt x="0" y="33449"/>
                </a:lnTo>
                <a:cubicBezTo>
                  <a:pt x="0" y="14988"/>
                  <a:pt x="14988" y="0"/>
                  <a:pt x="33449" y="0"/>
                </a:cubicBezTo>
                <a:close/>
              </a:path>
            </a:pathLst>
          </a:custGeom>
          <a:solidFill>
            <a:srgbClr val="B49A84">
              <a:alpha val="10196"/>
            </a:srgbClr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32" name="Shape 29"/>
          <p:cNvSpPr/>
          <p:nvPr/>
        </p:nvSpPr>
        <p:spPr>
          <a:xfrm>
            <a:off x="6330120" y="3790856"/>
            <a:ext cx="45719" cy="953283"/>
          </a:xfrm>
          <a:custGeom>
            <a:avLst/>
            <a:gdLst/>
            <a:ahLst/>
            <a:cxnLst/>
            <a:rect l="l" t="t" r="r" b="b"/>
            <a:pathLst>
              <a:path w="33449" h="802765">
                <a:moveTo>
                  <a:pt x="33449" y="0"/>
                </a:moveTo>
                <a:lnTo>
                  <a:pt x="33449" y="0"/>
                </a:lnTo>
                <a:lnTo>
                  <a:pt x="33449" y="802765"/>
                </a:lnTo>
                <a:lnTo>
                  <a:pt x="33449" y="802765"/>
                </a:lnTo>
                <a:cubicBezTo>
                  <a:pt x="14975" y="802765"/>
                  <a:pt x="0" y="787790"/>
                  <a:pt x="0" y="769317"/>
                </a:cubicBezTo>
                <a:lnTo>
                  <a:pt x="0" y="33449"/>
                </a:lnTo>
                <a:cubicBezTo>
                  <a:pt x="0" y="14975"/>
                  <a:pt x="14975" y="0"/>
                  <a:pt x="33449" y="0"/>
                </a:cubicBezTo>
                <a:close/>
              </a:path>
            </a:pathLst>
          </a:custGeom>
          <a:solidFill>
            <a:srgbClr val="B49A84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33" name="Shape 30"/>
          <p:cNvSpPr/>
          <p:nvPr/>
        </p:nvSpPr>
        <p:spPr>
          <a:xfrm>
            <a:off x="6402601" y="3846602"/>
            <a:ext cx="267588" cy="267588"/>
          </a:xfrm>
          <a:custGeom>
            <a:avLst/>
            <a:gdLst/>
            <a:ahLst/>
            <a:cxnLst/>
            <a:rect l="l" t="t" r="r" b="b"/>
            <a:pathLst>
              <a:path w="267588" h="267588">
                <a:moveTo>
                  <a:pt x="133794" y="0"/>
                </a:moveTo>
                <a:lnTo>
                  <a:pt x="133794" y="0"/>
                </a:lnTo>
                <a:cubicBezTo>
                  <a:pt x="207687" y="0"/>
                  <a:pt x="267588" y="59902"/>
                  <a:pt x="267588" y="133794"/>
                </a:cubicBezTo>
                <a:lnTo>
                  <a:pt x="267588" y="133794"/>
                </a:lnTo>
                <a:cubicBezTo>
                  <a:pt x="267588" y="207687"/>
                  <a:pt x="207687" y="267588"/>
                  <a:pt x="133794" y="267588"/>
                </a:cubicBezTo>
                <a:lnTo>
                  <a:pt x="133794" y="267588"/>
                </a:lnTo>
                <a:cubicBezTo>
                  <a:pt x="59902" y="267588"/>
                  <a:pt x="0" y="207687"/>
                  <a:pt x="0" y="133794"/>
                </a:cubicBezTo>
                <a:lnTo>
                  <a:pt x="0" y="133794"/>
                </a:lnTo>
                <a:cubicBezTo>
                  <a:pt x="0" y="59902"/>
                  <a:pt x="59902" y="0"/>
                  <a:pt x="133794" y="0"/>
                </a:cubicBezTo>
                <a:close/>
              </a:path>
            </a:pathLst>
          </a:custGeom>
          <a:solidFill>
            <a:srgbClr val="B49A84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34" name="Text 31"/>
          <p:cNvSpPr/>
          <p:nvPr/>
        </p:nvSpPr>
        <p:spPr>
          <a:xfrm>
            <a:off x="6369152" y="3846602"/>
            <a:ext cx="334486" cy="2675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54" b="1" dirty="0">
                <a:solidFill>
                  <a:srgbClr val="F7F5F2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3</a:t>
            </a:r>
            <a:endParaRPr lang="en-US" sz="1600" dirty="0"/>
          </a:p>
        </p:txBody>
      </p:sp>
      <p:sp>
        <p:nvSpPr>
          <p:cNvPr id="35" name="Text 32"/>
          <p:cNvSpPr/>
          <p:nvPr/>
        </p:nvSpPr>
        <p:spPr>
          <a:xfrm>
            <a:off x="6737085" y="3880051"/>
            <a:ext cx="2129039" cy="2006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B49A84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Stationary Phase</a:t>
            </a:r>
            <a:endParaRPr lang="en-US" sz="3200" dirty="0"/>
          </a:p>
        </p:txBody>
      </p:sp>
      <p:sp>
        <p:nvSpPr>
          <p:cNvPr id="36" name="Text 33"/>
          <p:cNvSpPr/>
          <p:nvPr/>
        </p:nvSpPr>
        <p:spPr>
          <a:xfrm>
            <a:off x="6613537" y="4214536"/>
            <a:ext cx="5309959" cy="3679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4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Growth rate equals death rate. Nutrient depletion and waste accumulation. Cells enter survival mode.</a:t>
            </a:r>
            <a:endParaRPr lang="en-US" sz="2400" dirty="0"/>
          </a:p>
        </p:txBody>
      </p:sp>
      <p:sp>
        <p:nvSpPr>
          <p:cNvPr id="37" name="Shape 34"/>
          <p:cNvSpPr/>
          <p:nvPr/>
        </p:nvSpPr>
        <p:spPr>
          <a:xfrm>
            <a:off x="6329225" y="4900214"/>
            <a:ext cx="5393580" cy="953283"/>
          </a:xfrm>
          <a:custGeom>
            <a:avLst/>
            <a:gdLst/>
            <a:ahLst/>
            <a:cxnLst/>
            <a:rect l="l" t="t" r="r" b="b"/>
            <a:pathLst>
              <a:path w="5393580" h="802765">
                <a:moveTo>
                  <a:pt x="33449" y="0"/>
                </a:moveTo>
                <a:lnTo>
                  <a:pt x="5326686" y="0"/>
                </a:lnTo>
                <a:cubicBezTo>
                  <a:pt x="5363631" y="0"/>
                  <a:pt x="5393580" y="29950"/>
                  <a:pt x="5393580" y="66894"/>
                </a:cubicBezTo>
                <a:lnTo>
                  <a:pt x="5393580" y="735871"/>
                </a:lnTo>
                <a:cubicBezTo>
                  <a:pt x="5393580" y="772816"/>
                  <a:pt x="5363631" y="802765"/>
                  <a:pt x="5326686" y="802765"/>
                </a:cubicBezTo>
                <a:lnTo>
                  <a:pt x="33449" y="802765"/>
                </a:lnTo>
                <a:cubicBezTo>
                  <a:pt x="14975" y="802765"/>
                  <a:pt x="0" y="787790"/>
                  <a:pt x="0" y="769317"/>
                </a:cubicBezTo>
                <a:lnTo>
                  <a:pt x="0" y="33449"/>
                </a:lnTo>
                <a:cubicBezTo>
                  <a:pt x="0" y="14988"/>
                  <a:pt x="14988" y="0"/>
                  <a:pt x="33449" y="0"/>
                </a:cubicBezTo>
                <a:close/>
              </a:path>
            </a:pathLst>
          </a:custGeom>
          <a:solidFill>
            <a:srgbClr val="5A6F68">
              <a:alpha val="10196"/>
            </a:srgbClr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38" name="Shape 35"/>
          <p:cNvSpPr/>
          <p:nvPr/>
        </p:nvSpPr>
        <p:spPr>
          <a:xfrm>
            <a:off x="6307828" y="4866765"/>
            <a:ext cx="77133" cy="986732"/>
          </a:xfrm>
          <a:custGeom>
            <a:avLst/>
            <a:gdLst/>
            <a:ahLst/>
            <a:cxnLst/>
            <a:rect l="l" t="t" r="r" b="b"/>
            <a:pathLst>
              <a:path w="33449" h="802765">
                <a:moveTo>
                  <a:pt x="33449" y="0"/>
                </a:moveTo>
                <a:lnTo>
                  <a:pt x="33449" y="0"/>
                </a:lnTo>
                <a:lnTo>
                  <a:pt x="33449" y="802765"/>
                </a:lnTo>
                <a:lnTo>
                  <a:pt x="33449" y="802765"/>
                </a:lnTo>
                <a:cubicBezTo>
                  <a:pt x="14975" y="802765"/>
                  <a:pt x="0" y="787790"/>
                  <a:pt x="0" y="769317"/>
                </a:cubicBezTo>
                <a:lnTo>
                  <a:pt x="0" y="33449"/>
                </a:lnTo>
                <a:cubicBezTo>
                  <a:pt x="0" y="14975"/>
                  <a:pt x="14975" y="0"/>
                  <a:pt x="33449" y="0"/>
                </a:cubicBezTo>
                <a:close/>
              </a:path>
            </a:pathLst>
          </a:custGeom>
          <a:solidFill>
            <a:srgbClr val="5A6F68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39" name="Shape 36"/>
          <p:cNvSpPr/>
          <p:nvPr/>
        </p:nvSpPr>
        <p:spPr>
          <a:xfrm>
            <a:off x="6412847" y="5017283"/>
            <a:ext cx="267588" cy="267588"/>
          </a:xfrm>
          <a:custGeom>
            <a:avLst/>
            <a:gdLst/>
            <a:ahLst/>
            <a:cxnLst/>
            <a:rect l="l" t="t" r="r" b="b"/>
            <a:pathLst>
              <a:path w="267588" h="267588">
                <a:moveTo>
                  <a:pt x="133794" y="0"/>
                </a:moveTo>
                <a:lnTo>
                  <a:pt x="133794" y="0"/>
                </a:lnTo>
                <a:cubicBezTo>
                  <a:pt x="207687" y="0"/>
                  <a:pt x="267588" y="59902"/>
                  <a:pt x="267588" y="133794"/>
                </a:cubicBezTo>
                <a:lnTo>
                  <a:pt x="267588" y="133794"/>
                </a:lnTo>
                <a:cubicBezTo>
                  <a:pt x="267588" y="207687"/>
                  <a:pt x="207687" y="267588"/>
                  <a:pt x="133794" y="267588"/>
                </a:cubicBezTo>
                <a:lnTo>
                  <a:pt x="133794" y="267588"/>
                </a:lnTo>
                <a:cubicBezTo>
                  <a:pt x="59902" y="267588"/>
                  <a:pt x="0" y="207687"/>
                  <a:pt x="0" y="133794"/>
                </a:cubicBezTo>
                <a:lnTo>
                  <a:pt x="0" y="133794"/>
                </a:lnTo>
                <a:cubicBezTo>
                  <a:pt x="0" y="59902"/>
                  <a:pt x="59902" y="0"/>
                  <a:pt x="133794" y="0"/>
                </a:cubicBezTo>
                <a:close/>
              </a:path>
            </a:pathLst>
          </a:custGeom>
          <a:solidFill>
            <a:srgbClr val="5A6F68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40" name="Text 37"/>
          <p:cNvSpPr/>
          <p:nvPr/>
        </p:nvSpPr>
        <p:spPr>
          <a:xfrm>
            <a:off x="6379398" y="5017283"/>
            <a:ext cx="334486" cy="2675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54" b="1" dirty="0">
                <a:solidFill>
                  <a:srgbClr val="F7F5F2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4</a:t>
            </a:r>
            <a:endParaRPr lang="en-US" sz="1600" dirty="0"/>
          </a:p>
        </p:txBody>
      </p:sp>
      <p:sp>
        <p:nvSpPr>
          <p:cNvPr id="41" name="Text 38"/>
          <p:cNvSpPr/>
          <p:nvPr/>
        </p:nvSpPr>
        <p:spPr>
          <a:xfrm>
            <a:off x="6747332" y="4983836"/>
            <a:ext cx="2619692" cy="2675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5A6F68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Death/Decline Phase</a:t>
            </a:r>
            <a:endParaRPr lang="en-US" sz="3200" dirty="0"/>
          </a:p>
        </p:txBody>
      </p:sp>
      <p:sp>
        <p:nvSpPr>
          <p:cNvPr id="42" name="Text 39"/>
          <p:cNvSpPr/>
          <p:nvPr/>
        </p:nvSpPr>
        <p:spPr>
          <a:xfrm>
            <a:off x="6518756" y="5385217"/>
            <a:ext cx="5309959" cy="3679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4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Cell death exceeds division. Nutrient exhaustion and toxic waste buildup. The population decreases exponentially.</a:t>
            </a:r>
            <a:endParaRPr lang="en-US" sz="2400" dirty="0"/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6F8333-D1E8-BADD-ACC6-DF5BB152FA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177" t="1724" r="6608" b="4785"/>
          <a:stretch>
            <a:fillRect/>
          </a:stretch>
        </p:blipFill>
        <p:spPr>
          <a:xfrm>
            <a:off x="-371708" y="9177455"/>
            <a:ext cx="6467708" cy="5441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ED629D-32F5-8D96-B0B1-C7A69A395CC2}"/>
              </a:ext>
            </a:extLst>
          </p:cNvPr>
          <p:cNvSpPr txBox="1"/>
          <p:nvPr/>
        </p:nvSpPr>
        <p:spPr>
          <a:xfrm>
            <a:off x="438615" y="937392"/>
            <a:ext cx="6200077" cy="5440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00000"/>
              </a:lnSpc>
            </a:pPr>
            <a:r>
              <a:rPr lang="en-IQ" sz="1600" dirty="0"/>
              <a:t>1. Escherichia coli (especially Shiga toxin–producing strains, multidrug‑resistant)                </a:t>
            </a:r>
          </a:p>
          <a:p>
            <a:pPr lvl="0">
              <a:lnSpc>
                <a:spcPct val="200000"/>
              </a:lnSpc>
            </a:pPr>
            <a:r>
              <a:rPr lang="en-IQ" sz="1600" dirty="0"/>
              <a:t>2. Salmonella enterica (non‑typhoidal, multidrug‑ and fluoroquinolone‑resistant)</a:t>
            </a:r>
          </a:p>
          <a:p>
            <a:pPr lvl="0">
              <a:lnSpc>
                <a:spcPct val="200000"/>
              </a:lnSpc>
            </a:pPr>
            <a:r>
              <a:rPr lang="en-IQ" sz="1600" dirty="0"/>
              <a:t>3. Campylobacter jejuni (fluoroquinolone‑ and macrolide‑resistant)</a:t>
            </a:r>
          </a:p>
          <a:p>
            <a:pPr lvl="0">
              <a:lnSpc>
                <a:spcPct val="200000"/>
              </a:lnSpc>
            </a:pPr>
            <a:r>
              <a:rPr lang="en-IQ" sz="1600" dirty="0"/>
              <a:t>4. Staphylococcus aureus (including MRSA, food‑handling contamination)</a:t>
            </a:r>
          </a:p>
          <a:p>
            <a:pPr lvl="0">
              <a:lnSpc>
                <a:spcPct val="200000"/>
              </a:lnSpc>
            </a:pPr>
            <a:r>
              <a:rPr lang="en-IQ" sz="1600" dirty="0"/>
              <a:t>5. Enterococcus faecium (vancomycin‑resistant strains in food animals/products)</a:t>
            </a:r>
          </a:p>
          <a:p>
            <a:pPr lvl="0">
              <a:lnSpc>
                <a:spcPct val="200000"/>
              </a:lnSpc>
            </a:pPr>
            <a:r>
              <a:rPr lang="en-IQ" sz="1600" dirty="0"/>
              <a:t>6. Clostridium perfringens (toxin‑producing, resistant strains reported)</a:t>
            </a:r>
          </a:p>
          <a:p>
            <a:pPr lvl="0">
              <a:lnSpc>
                <a:spcPct val="200000"/>
              </a:lnSpc>
            </a:pPr>
            <a:r>
              <a:rPr lang="en-IQ" sz="1600" dirty="0"/>
              <a:t>7. Vibrio parahaemolyticus (seafood‑borne, multidrug‑resistant strains)</a:t>
            </a:r>
          </a:p>
          <a:p>
            <a:pPr lvl="0">
              <a:lnSpc>
                <a:spcPct val="200000"/>
              </a:lnSpc>
            </a:pPr>
            <a:r>
              <a:rPr lang="en-IQ" sz="1600" dirty="0"/>
              <a:t>8. Yersinia enterocolitica (foodborne, resistant strains in pork and dairy)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45874D-15E9-52D8-77A5-B8B1B631E31A}"/>
              </a:ext>
            </a:extLst>
          </p:cNvPr>
          <p:cNvSpPr txBox="1"/>
          <p:nvPr/>
        </p:nvSpPr>
        <p:spPr>
          <a:xfrm>
            <a:off x="3850888" y="218726"/>
            <a:ext cx="4490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Q" sz="2800" b="1" dirty="0"/>
              <a:t>Poster Presentation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E97B58-6658-8D2D-35D2-9E638388F134}"/>
              </a:ext>
            </a:extLst>
          </p:cNvPr>
          <p:cNvSpPr txBox="1"/>
          <p:nvPr/>
        </p:nvSpPr>
        <p:spPr>
          <a:xfrm>
            <a:off x="6884020" y="937392"/>
            <a:ext cx="5307980" cy="5440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IQ" sz="1600" dirty="0"/>
              <a:t>9. Shigella spp. (multidrug‑ and fluoroquinolone‑resistant)</a:t>
            </a:r>
          </a:p>
          <a:p>
            <a:pPr>
              <a:lnSpc>
                <a:spcPct val="200000"/>
              </a:lnSpc>
            </a:pPr>
            <a:r>
              <a:rPr lang="en-IQ" sz="1600" dirty="0"/>
              <a:t>10. </a:t>
            </a:r>
            <a:r>
              <a:rPr lang="en-US" sz="1600" dirty="0" err="1"/>
              <a:t>Clostridioides</a:t>
            </a:r>
            <a:r>
              <a:rPr lang="en-US" sz="1600" dirty="0"/>
              <a:t> difficile</a:t>
            </a:r>
          </a:p>
          <a:p>
            <a:pPr>
              <a:lnSpc>
                <a:spcPct val="200000"/>
              </a:lnSpc>
            </a:pPr>
            <a:r>
              <a:rPr lang="en-IQ" sz="1600" dirty="0"/>
              <a:t>11. </a:t>
            </a:r>
            <a:r>
              <a:rPr lang="en-US" sz="1600" dirty="0" err="1"/>
              <a:t>Cronobacter</a:t>
            </a:r>
            <a:r>
              <a:rPr lang="en-US" sz="1600" dirty="0"/>
              <a:t> </a:t>
            </a:r>
            <a:r>
              <a:rPr lang="en-US" sz="1600" dirty="0" err="1"/>
              <a:t>sakazakii</a:t>
            </a:r>
            <a:endParaRPr lang="en-US" sz="1600" dirty="0"/>
          </a:p>
          <a:p>
            <a:pPr>
              <a:lnSpc>
                <a:spcPct val="200000"/>
              </a:lnSpc>
            </a:pPr>
            <a:r>
              <a:rPr lang="en-IQ" sz="1600" dirty="0"/>
              <a:t>12.</a:t>
            </a:r>
            <a:r>
              <a:rPr lang="en-US" sz="1600" dirty="0"/>
              <a:t> Aeromonas spp.</a:t>
            </a:r>
          </a:p>
          <a:p>
            <a:pPr>
              <a:lnSpc>
                <a:spcPct val="200000"/>
              </a:lnSpc>
            </a:pPr>
            <a:r>
              <a:rPr lang="en-IQ" sz="1600" dirty="0"/>
              <a:t>13. </a:t>
            </a:r>
            <a:r>
              <a:rPr lang="en-US" sz="1600" dirty="0" err="1"/>
              <a:t>Aliarcobacter</a:t>
            </a:r>
            <a:r>
              <a:rPr lang="en-US" sz="1600" dirty="0"/>
              <a:t> (Arcobacter) </a:t>
            </a:r>
            <a:r>
              <a:rPr lang="en-US" sz="1600" dirty="0" err="1"/>
              <a:t>butzleri</a:t>
            </a:r>
            <a:endParaRPr lang="en-US" sz="1600" dirty="0"/>
          </a:p>
          <a:p>
            <a:pPr>
              <a:lnSpc>
                <a:spcPct val="200000"/>
              </a:lnSpc>
            </a:pPr>
            <a:r>
              <a:rPr lang="en-IQ" sz="1600" dirty="0"/>
              <a:t>14. Bacillus cereus (toxin‑producing, some antibiotic resistance)</a:t>
            </a:r>
            <a:endParaRPr lang="en-US" sz="1600" dirty="0"/>
          </a:p>
          <a:p>
            <a:pPr>
              <a:lnSpc>
                <a:spcPct val="200000"/>
              </a:lnSpc>
            </a:pPr>
            <a:r>
              <a:rPr lang="en-IQ" sz="1600" dirty="0"/>
              <a:t>15. Vibrio vulnificus (seafood‑borne, multidrug‑resistant strains)</a:t>
            </a:r>
          </a:p>
          <a:p>
            <a:pPr>
              <a:lnSpc>
                <a:spcPct val="200000"/>
              </a:lnSpc>
            </a:pPr>
            <a:r>
              <a:rPr lang="en-IQ" sz="1600" dirty="0"/>
              <a:t>16. Listeria monocytogenes (multidrug‑resistant strains emerging)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08D6F3A-383E-24C7-FB48-2E5622320A55}"/>
              </a:ext>
            </a:extLst>
          </p:cNvPr>
          <p:cNvSpPr/>
          <p:nvPr/>
        </p:nvSpPr>
        <p:spPr>
          <a:xfrm>
            <a:off x="6655606" y="1013873"/>
            <a:ext cx="45719" cy="584412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Q"/>
          </a:p>
        </p:txBody>
      </p:sp>
    </p:spTree>
    <p:extLst>
      <p:ext uri="{BB962C8B-B14F-4D97-AF65-F5344CB8AC3E}">
        <p14:creationId xmlns:p14="http://schemas.microsoft.com/office/powerpoint/2010/main" val="3197953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5A6F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017000" y="-1587500"/>
            <a:ext cx="4762500" cy="4762500"/>
          </a:xfrm>
          <a:custGeom>
            <a:avLst/>
            <a:gdLst/>
            <a:ahLst/>
            <a:cxnLst/>
            <a:rect l="l" t="t" r="r" b="b"/>
            <a:pathLst>
              <a:path w="4762500" h="4762500">
                <a:moveTo>
                  <a:pt x="2381250" y="0"/>
                </a:moveTo>
                <a:lnTo>
                  <a:pt x="2381250" y="0"/>
                </a:lnTo>
                <a:cubicBezTo>
                  <a:pt x="3695498" y="0"/>
                  <a:pt x="4762500" y="1067002"/>
                  <a:pt x="4762500" y="2381250"/>
                </a:cubicBezTo>
                <a:lnTo>
                  <a:pt x="4762500" y="2381250"/>
                </a:lnTo>
                <a:cubicBezTo>
                  <a:pt x="4762500" y="3695498"/>
                  <a:pt x="3695498" y="4762500"/>
                  <a:pt x="2381250" y="4762500"/>
                </a:cubicBezTo>
                <a:lnTo>
                  <a:pt x="2381250" y="4762500"/>
                </a:lnTo>
                <a:cubicBezTo>
                  <a:pt x="1067002" y="4762500"/>
                  <a:pt x="0" y="3695498"/>
                  <a:pt x="0" y="2381250"/>
                </a:cubicBezTo>
                <a:lnTo>
                  <a:pt x="0" y="2381250"/>
                </a:lnTo>
                <a:cubicBezTo>
                  <a:pt x="0" y="1067002"/>
                  <a:pt x="1067002" y="0"/>
                  <a:pt x="2381250" y="0"/>
                </a:cubicBezTo>
                <a:close/>
              </a:path>
            </a:pathLst>
          </a:custGeom>
          <a:solidFill>
            <a:srgbClr val="C47A5B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3" name="Shape 1"/>
          <p:cNvSpPr/>
          <p:nvPr/>
        </p:nvSpPr>
        <p:spPr>
          <a:xfrm>
            <a:off x="-1322917" y="5802828"/>
            <a:ext cx="3968750" cy="3968750"/>
          </a:xfrm>
          <a:custGeom>
            <a:avLst/>
            <a:gdLst/>
            <a:ahLst/>
            <a:cxnLst/>
            <a:rect l="l" t="t" r="r" b="b"/>
            <a:pathLst>
              <a:path w="3968750" h="3968750">
                <a:moveTo>
                  <a:pt x="1984375" y="0"/>
                </a:moveTo>
                <a:lnTo>
                  <a:pt x="1984375" y="0"/>
                </a:lnTo>
                <a:cubicBezTo>
                  <a:pt x="3079581" y="0"/>
                  <a:pt x="3968750" y="889169"/>
                  <a:pt x="3968750" y="1984375"/>
                </a:cubicBezTo>
                <a:lnTo>
                  <a:pt x="3968750" y="1984375"/>
                </a:lnTo>
                <a:cubicBezTo>
                  <a:pt x="3968750" y="3079581"/>
                  <a:pt x="3079581" y="3968750"/>
                  <a:pt x="1984375" y="3968750"/>
                </a:cubicBezTo>
                <a:lnTo>
                  <a:pt x="1984375" y="3968750"/>
                </a:lnTo>
                <a:cubicBezTo>
                  <a:pt x="889169" y="3968750"/>
                  <a:pt x="0" y="3079581"/>
                  <a:pt x="0" y="1984375"/>
                </a:cubicBezTo>
                <a:lnTo>
                  <a:pt x="0" y="1984375"/>
                </a:lnTo>
                <a:cubicBezTo>
                  <a:pt x="0" y="889169"/>
                  <a:pt x="889169" y="0"/>
                  <a:pt x="1984375" y="0"/>
                </a:cubicBezTo>
                <a:close/>
              </a:path>
            </a:pathLst>
          </a:custGeom>
          <a:solidFill>
            <a:srgbClr val="B49A84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4" name="Shape 2"/>
          <p:cNvSpPr/>
          <p:nvPr/>
        </p:nvSpPr>
        <p:spPr>
          <a:xfrm>
            <a:off x="5305847" y="2879886"/>
            <a:ext cx="1579563" cy="412750"/>
          </a:xfrm>
          <a:custGeom>
            <a:avLst/>
            <a:gdLst/>
            <a:ahLst/>
            <a:cxnLst/>
            <a:rect l="l" t="t" r="r" b="b"/>
            <a:pathLst>
              <a:path w="1579563" h="412750">
                <a:moveTo>
                  <a:pt x="0" y="0"/>
                </a:moveTo>
                <a:lnTo>
                  <a:pt x="1579563" y="0"/>
                </a:lnTo>
                <a:lnTo>
                  <a:pt x="1579563" y="412750"/>
                </a:lnTo>
                <a:lnTo>
                  <a:pt x="0" y="412750"/>
                </a:lnTo>
                <a:lnTo>
                  <a:pt x="0" y="0"/>
                </a:lnTo>
                <a:close/>
              </a:path>
            </a:pathLst>
          </a:custGeom>
          <a:solidFill>
            <a:srgbClr val="C47A5B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5" name="Text 3"/>
          <p:cNvSpPr/>
          <p:nvPr/>
        </p:nvSpPr>
        <p:spPr>
          <a:xfrm>
            <a:off x="5266159" y="2879886"/>
            <a:ext cx="1658938" cy="412750"/>
          </a:xfrm>
          <a:prstGeom prst="rect">
            <a:avLst/>
          </a:prstGeom>
          <a:noFill/>
          <a:ln/>
        </p:spPr>
        <p:txBody>
          <a:bodyPr wrap="square" lIns="254000" tIns="95250" rIns="254000" bIns="95250" rtlCol="0" anchor="ctr"/>
          <a:lstStyle/>
          <a:p>
            <a:pPr algn="ctr">
              <a:lnSpc>
                <a:spcPct val="120000"/>
              </a:lnSpc>
            </a:pPr>
            <a:r>
              <a:rPr lang="en-US" sz="1250" b="1" kern="0" spc="125" dirty="0">
                <a:solidFill>
                  <a:srgbClr val="F7F5F2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CHAPTER 01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2466950" y="3610136"/>
            <a:ext cx="7254875" cy="952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6000" b="1" dirty="0">
                <a:solidFill>
                  <a:srgbClr val="F7F5F2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Historical Foundations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5334000" y="4816636"/>
            <a:ext cx="1524000" cy="47625"/>
          </a:xfrm>
          <a:custGeom>
            <a:avLst/>
            <a:gdLst/>
            <a:ahLst/>
            <a:cxnLst/>
            <a:rect l="l" t="t" r="r" b="b"/>
            <a:pathLst>
              <a:path w="1524000" h="47625">
                <a:moveTo>
                  <a:pt x="0" y="0"/>
                </a:moveTo>
                <a:lnTo>
                  <a:pt x="1524000" y="0"/>
                </a:lnTo>
                <a:lnTo>
                  <a:pt x="1524000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  <a:solidFill>
            <a:srgbClr val="C47A5B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8" name="Text 6"/>
          <p:cNvSpPr/>
          <p:nvPr/>
        </p:nvSpPr>
        <p:spPr>
          <a:xfrm>
            <a:off x="3600772" y="5181761"/>
            <a:ext cx="4992688" cy="38893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r>
              <a:rPr lang="en-US" sz="1875" dirty="0">
                <a:solidFill>
                  <a:srgbClr val="F7F5F2">
                    <a:alpha val="90000"/>
                  </a:srgbClr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From Ancient Observations to Modern Science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672BE-D6B8-A80D-98FA-55D9959C3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8E1C071E-9714-36BE-20E9-C7DD94B58ADF}"/>
              </a:ext>
            </a:extLst>
          </p:cNvPr>
          <p:cNvSpPr/>
          <p:nvPr/>
        </p:nvSpPr>
        <p:spPr>
          <a:xfrm>
            <a:off x="357275" y="357275"/>
            <a:ext cx="11548905" cy="21436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125" b="1" kern="0" spc="113" dirty="0">
                <a:solidFill>
                  <a:srgbClr val="C47A5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HISTORICAL FOUNDATIONS</a:t>
            </a:r>
            <a:endParaRPr lang="en-US" sz="1600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7DC6AE0F-0F67-38AE-4DCE-B9521842CA62}"/>
              </a:ext>
            </a:extLst>
          </p:cNvPr>
          <p:cNvSpPr/>
          <p:nvPr/>
        </p:nvSpPr>
        <p:spPr>
          <a:xfrm>
            <a:off x="357275" y="643095"/>
            <a:ext cx="11638224" cy="3572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532" b="1" dirty="0">
                <a:solidFill>
                  <a:srgbClr val="5A6F68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The Birth of Microbiology: Key Pioneers</a:t>
            </a:r>
            <a:endParaRPr lang="en-US" sz="1600" dirty="0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596CA53E-9154-F44D-42D2-DD38C6A754A5}"/>
              </a:ext>
            </a:extLst>
          </p:cNvPr>
          <p:cNvSpPr/>
          <p:nvPr/>
        </p:nvSpPr>
        <p:spPr>
          <a:xfrm>
            <a:off x="357275" y="1107552"/>
            <a:ext cx="857459" cy="35727"/>
          </a:xfrm>
          <a:custGeom>
            <a:avLst/>
            <a:gdLst/>
            <a:ahLst/>
            <a:cxnLst/>
            <a:rect l="l" t="t" r="r" b="b"/>
            <a:pathLst>
              <a:path w="857459" h="35727">
                <a:moveTo>
                  <a:pt x="0" y="0"/>
                </a:moveTo>
                <a:lnTo>
                  <a:pt x="857459" y="0"/>
                </a:lnTo>
                <a:lnTo>
                  <a:pt x="857459" y="35727"/>
                </a:lnTo>
                <a:lnTo>
                  <a:pt x="0" y="35727"/>
                </a:lnTo>
                <a:lnTo>
                  <a:pt x="0" y="0"/>
                </a:lnTo>
                <a:close/>
              </a:path>
            </a:pathLst>
          </a:custGeom>
          <a:solidFill>
            <a:srgbClr val="C47A5B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13" name="Shape 11">
            <a:extLst>
              <a:ext uri="{FF2B5EF4-FFF2-40B4-BE49-F238E27FC236}">
                <a16:creationId xmlns:a16="http://schemas.microsoft.com/office/drawing/2014/main" id="{DDAA99F4-6060-70A4-A568-E9C1854A0ECE}"/>
              </a:ext>
            </a:extLst>
          </p:cNvPr>
          <p:cNvSpPr/>
          <p:nvPr/>
        </p:nvSpPr>
        <p:spPr>
          <a:xfrm>
            <a:off x="357275" y="1928448"/>
            <a:ext cx="5738725" cy="2381325"/>
          </a:xfrm>
          <a:custGeom>
            <a:avLst/>
            <a:gdLst/>
            <a:ahLst/>
            <a:cxnLst/>
            <a:rect l="l" t="t" r="r" b="b"/>
            <a:pathLst>
              <a:path w="5653873" h="1661327">
                <a:moveTo>
                  <a:pt x="35727" y="0"/>
                </a:moveTo>
                <a:lnTo>
                  <a:pt x="5618145" y="0"/>
                </a:lnTo>
                <a:cubicBezTo>
                  <a:pt x="5637877" y="0"/>
                  <a:pt x="5653873" y="15996"/>
                  <a:pt x="5653873" y="35727"/>
                </a:cubicBezTo>
                <a:lnTo>
                  <a:pt x="5653873" y="1589874"/>
                </a:lnTo>
                <a:cubicBezTo>
                  <a:pt x="5653873" y="1629337"/>
                  <a:pt x="5621882" y="1661327"/>
                  <a:pt x="5582419" y="1661327"/>
                </a:cubicBezTo>
                <a:lnTo>
                  <a:pt x="71454" y="1661327"/>
                </a:lnTo>
                <a:cubicBezTo>
                  <a:pt x="32017" y="1661327"/>
                  <a:pt x="0" y="1629310"/>
                  <a:pt x="0" y="1589874"/>
                </a:cubicBezTo>
                <a:lnTo>
                  <a:pt x="0" y="35727"/>
                </a:lnTo>
                <a:cubicBezTo>
                  <a:pt x="0" y="16009"/>
                  <a:pt x="16009" y="0"/>
                  <a:pt x="35727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3591" dist="35727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IQ"/>
          </a:p>
        </p:txBody>
      </p:sp>
      <p:sp>
        <p:nvSpPr>
          <p:cNvPr id="14" name="Shape 12">
            <a:extLst>
              <a:ext uri="{FF2B5EF4-FFF2-40B4-BE49-F238E27FC236}">
                <a16:creationId xmlns:a16="http://schemas.microsoft.com/office/drawing/2014/main" id="{DC9D351D-4D06-86CA-2EC0-F10C8B8D1FD8}"/>
              </a:ext>
            </a:extLst>
          </p:cNvPr>
          <p:cNvSpPr/>
          <p:nvPr/>
        </p:nvSpPr>
        <p:spPr>
          <a:xfrm>
            <a:off x="357275" y="1360457"/>
            <a:ext cx="5653873" cy="35727"/>
          </a:xfrm>
          <a:custGeom>
            <a:avLst/>
            <a:gdLst/>
            <a:ahLst/>
            <a:cxnLst/>
            <a:rect l="l" t="t" r="r" b="b"/>
            <a:pathLst>
              <a:path w="5653873" h="35727">
                <a:moveTo>
                  <a:pt x="35727" y="0"/>
                </a:moveTo>
                <a:lnTo>
                  <a:pt x="5618145" y="0"/>
                </a:lnTo>
                <a:cubicBezTo>
                  <a:pt x="5637877" y="0"/>
                  <a:pt x="5653873" y="15996"/>
                  <a:pt x="5653873" y="35727"/>
                </a:cubicBezTo>
                <a:lnTo>
                  <a:pt x="5653873" y="35727"/>
                </a:lnTo>
                <a:lnTo>
                  <a:pt x="0" y="35727"/>
                </a:lnTo>
                <a:lnTo>
                  <a:pt x="0" y="35727"/>
                </a:lnTo>
                <a:cubicBezTo>
                  <a:pt x="0" y="15996"/>
                  <a:pt x="15996" y="0"/>
                  <a:pt x="35727" y="0"/>
                </a:cubicBezTo>
                <a:close/>
              </a:path>
            </a:pathLst>
          </a:custGeom>
          <a:solidFill>
            <a:srgbClr val="B49A84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15" name="Shape 13">
            <a:extLst>
              <a:ext uri="{FF2B5EF4-FFF2-40B4-BE49-F238E27FC236}">
                <a16:creationId xmlns:a16="http://schemas.microsoft.com/office/drawing/2014/main" id="{517491D5-AB57-84D0-75A6-0A2A7847E43D}"/>
              </a:ext>
            </a:extLst>
          </p:cNvPr>
          <p:cNvSpPr/>
          <p:nvPr/>
        </p:nvSpPr>
        <p:spPr>
          <a:xfrm>
            <a:off x="491253" y="1928448"/>
            <a:ext cx="518048" cy="517212"/>
          </a:xfrm>
          <a:custGeom>
            <a:avLst/>
            <a:gdLst/>
            <a:ahLst/>
            <a:cxnLst/>
            <a:rect l="l" t="t" r="r" b="b"/>
            <a:pathLst>
              <a:path w="428730" h="428730">
                <a:moveTo>
                  <a:pt x="214365" y="0"/>
                </a:moveTo>
                <a:lnTo>
                  <a:pt x="214365" y="0"/>
                </a:lnTo>
                <a:cubicBezTo>
                  <a:pt x="332676" y="0"/>
                  <a:pt x="428730" y="96054"/>
                  <a:pt x="428730" y="214365"/>
                </a:cubicBezTo>
                <a:lnTo>
                  <a:pt x="428730" y="214365"/>
                </a:lnTo>
                <a:cubicBezTo>
                  <a:pt x="428730" y="332676"/>
                  <a:pt x="332676" y="428730"/>
                  <a:pt x="214365" y="428730"/>
                </a:cubicBezTo>
                <a:lnTo>
                  <a:pt x="214365" y="428730"/>
                </a:lnTo>
                <a:cubicBezTo>
                  <a:pt x="96054" y="428730"/>
                  <a:pt x="0" y="332676"/>
                  <a:pt x="0" y="214365"/>
                </a:cubicBezTo>
                <a:lnTo>
                  <a:pt x="0" y="214365"/>
                </a:lnTo>
                <a:cubicBezTo>
                  <a:pt x="0" y="96054"/>
                  <a:pt x="96054" y="0"/>
                  <a:pt x="214365" y="0"/>
                </a:cubicBezTo>
                <a:close/>
              </a:path>
            </a:pathLst>
          </a:custGeom>
          <a:solidFill>
            <a:srgbClr val="B49A84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D969ACF8-86AA-F2C1-5133-C4E35C99854D}"/>
              </a:ext>
            </a:extLst>
          </p:cNvPr>
          <p:cNvSpPr/>
          <p:nvPr/>
        </p:nvSpPr>
        <p:spPr>
          <a:xfrm>
            <a:off x="491253" y="1964175"/>
            <a:ext cx="518048" cy="42873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600" b="1" dirty="0">
                <a:solidFill>
                  <a:srgbClr val="F7F5F2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1665</a:t>
            </a:r>
            <a:endParaRPr lang="en-US" dirty="0"/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30CD47E8-04F1-4FDC-86DB-01C2BD0048B3}"/>
              </a:ext>
            </a:extLst>
          </p:cNvPr>
          <p:cNvSpPr/>
          <p:nvPr/>
        </p:nvSpPr>
        <p:spPr>
          <a:xfrm>
            <a:off x="1071823" y="2053493"/>
            <a:ext cx="1897287" cy="2679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5A6F68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Robert Hooke</a:t>
            </a:r>
            <a:endParaRPr lang="en-US" sz="2800" dirty="0"/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112F46E4-2378-8F73-6A21-007A80022503}"/>
              </a:ext>
            </a:extLst>
          </p:cNvPr>
          <p:cNvSpPr/>
          <p:nvPr/>
        </p:nvSpPr>
        <p:spPr>
          <a:xfrm>
            <a:off x="491253" y="2745505"/>
            <a:ext cx="5368053" cy="4644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English scientist who </a:t>
            </a:r>
            <a:r>
              <a:rPr lang="en-US" sz="1400" b="1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used the first compound microscope</a:t>
            </a:r>
            <a:r>
              <a:rPr lang="en-US" sz="14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to observe cork cells, publishing detailed drawings in "Micrographia" and coining the term "cell."</a:t>
            </a:r>
            <a:endParaRPr lang="en-US" sz="2000" dirty="0"/>
          </a:p>
        </p:txBody>
      </p:sp>
      <p:sp>
        <p:nvSpPr>
          <p:cNvPr id="19" name="Shape 17">
            <a:extLst>
              <a:ext uri="{FF2B5EF4-FFF2-40B4-BE49-F238E27FC236}">
                <a16:creationId xmlns:a16="http://schemas.microsoft.com/office/drawing/2014/main" id="{F6DF526D-987C-6223-EE54-AD6361A25759}"/>
              </a:ext>
            </a:extLst>
          </p:cNvPr>
          <p:cNvSpPr/>
          <p:nvPr/>
        </p:nvSpPr>
        <p:spPr>
          <a:xfrm>
            <a:off x="491253" y="3669743"/>
            <a:ext cx="223297" cy="214365"/>
          </a:xfrm>
          <a:custGeom>
            <a:avLst/>
            <a:gdLst/>
            <a:ahLst/>
            <a:cxnLst/>
            <a:rect l="l" t="t" r="r" b="b"/>
            <a:pathLst>
              <a:path w="125046" h="142910">
                <a:moveTo>
                  <a:pt x="107182" y="142910"/>
                </a:moveTo>
                <a:lnTo>
                  <a:pt x="26796" y="142910"/>
                </a:lnTo>
                <a:cubicBezTo>
                  <a:pt x="12002" y="142910"/>
                  <a:pt x="0" y="130908"/>
                  <a:pt x="0" y="116114"/>
                </a:cubicBezTo>
                <a:lnTo>
                  <a:pt x="0" y="26796"/>
                </a:lnTo>
                <a:cubicBezTo>
                  <a:pt x="0" y="12002"/>
                  <a:pt x="12002" y="0"/>
                  <a:pt x="26796" y="0"/>
                </a:cubicBezTo>
                <a:lnTo>
                  <a:pt x="111648" y="0"/>
                </a:lnTo>
                <a:cubicBezTo>
                  <a:pt x="119045" y="0"/>
                  <a:pt x="125046" y="6001"/>
                  <a:pt x="125046" y="13398"/>
                </a:cubicBezTo>
                <a:lnTo>
                  <a:pt x="125046" y="93785"/>
                </a:lnTo>
                <a:cubicBezTo>
                  <a:pt x="125046" y="99618"/>
                  <a:pt x="121306" y="104587"/>
                  <a:pt x="116114" y="106429"/>
                </a:cubicBezTo>
                <a:lnTo>
                  <a:pt x="116114" y="125046"/>
                </a:lnTo>
                <a:cubicBezTo>
                  <a:pt x="121055" y="125046"/>
                  <a:pt x="125046" y="129038"/>
                  <a:pt x="125046" y="133978"/>
                </a:cubicBezTo>
                <a:cubicBezTo>
                  <a:pt x="125046" y="138918"/>
                  <a:pt x="121055" y="142910"/>
                  <a:pt x="116114" y="142910"/>
                </a:cubicBezTo>
                <a:lnTo>
                  <a:pt x="107182" y="142910"/>
                </a:lnTo>
                <a:close/>
                <a:moveTo>
                  <a:pt x="26796" y="107182"/>
                </a:moveTo>
                <a:cubicBezTo>
                  <a:pt x="21855" y="107182"/>
                  <a:pt x="17864" y="111174"/>
                  <a:pt x="17864" y="116114"/>
                </a:cubicBezTo>
                <a:cubicBezTo>
                  <a:pt x="17864" y="121055"/>
                  <a:pt x="21855" y="125046"/>
                  <a:pt x="26796" y="125046"/>
                </a:cubicBezTo>
                <a:lnTo>
                  <a:pt x="98251" y="125046"/>
                </a:lnTo>
                <a:lnTo>
                  <a:pt x="98251" y="107182"/>
                </a:lnTo>
                <a:lnTo>
                  <a:pt x="26796" y="107182"/>
                </a:lnTo>
                <a:close/>
                <a:moveTo>
                  <a:pt x="35727" y="42426"/>
                </a:moveTo>
                <a:cubicBezTo>
                  <a:pt x="35727" y="46139"/>
                  <a:pt x="38714" y="49125"/>
                  <a:pt x="42426" y="49125"/>
                </a:cubicBezTo>
                <a:lnTo>
                  <a:pt x="91552" y="49125"/>
                </a:lnTo>
                <a:cubicBezTo>
                  <a:pt x="95264" y="49125"/>
                  <a:pt x="98251" y="46139"/>
                  <a:pt x="98251" y="42426"/>
                </a:cubicBezTo>
                <a:cubicBezTo>
                  <a:pt x="98251" y="38714"/>
                  <a:pt x="95264" y="35727"/>
                  <a:pt x="91552" y="35727"/>
                </a:cubicBezTo>
                <a:lnTo>
                  <a:pt x="42426" y="35727"/>
                </a:lnTo>
                <a:cubicBezTo>
                  <a:pt x="38714" y="35727"/>
                  <a:pt x="35727" y="38714"/>
                  <a:pt x="35727" y="42426"/>
                </a:cubicBezTo>
                <a:close/>
                <a:moveTo>
                  <a:pt x="42426" y="62523"/>
                </a:moveTo>
                <a:cubicBezTo>
                  <a:pt x="38714" y="62523"/>
                  <a:pt x="35727" y="65510"/>
                  <a:pt x="35727" y="69222"/>
                </a:cubicBezTo>
                <a:cubicBezTo>
                  <a:pt x="35727" y="72934"/>
                  <a:pt x="38714" y="75921"/>
                  <a:pt x="42426" y="75921"/>
                </a:cubicBezTo>
                <a:lnTo>
                  <a:pt x="91552" y="75921"/>
                </a:lnTo>
                <a:cubicBezTo>
                  <a:pt x="95264" y="75921"/>
                  <a:pt x="98251" y="72934"/>
                  <a:pt x="98251" y="69222"/>
                </a:cubicBezTo>
                <a:cubicBezTo>
                  <a:pt x="98251" y="65510"/>
                  <a:pt x="95264" y="62523"/>
                  <a:pt x="91552" y="62523"/>
                </a:cubicBezTo>
                <a:lnTo>
                  <a:pt x="42426" y="62523"/>
                </a:lnTo>
                <a:close/>
              </a:path>
            </a:pathLst>
          </a:custGeom>
          <a:solidFill>
            <a:srgbClr val="B49A84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20" name="Text 18">
            <a:extLst>
              <a:ext uri="{FF2B5EF4-FFF2-40B4-BE49-F238E27FC236}">
                <a16:creationId xmlns:a16="http://schemas.microsoft.com/office/drawing/2014/main" id="{7F2979E5-3F60-07C6-AC32-23A7A69FCDED}"/>
              </a:ext>
            </a:extLst>
          </p:cNvPr>
          <p:cNvSpPr/>
          <p:nvPr/>
        </p:nvSpPr>
        <p:spPr>
          <a:xfrm>
            <a:off x="762992" y="3705470"/>
            <a:ext cx="4446153" cy="37430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rgbClr val="B49A84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Published "Micrographia" - foundational microscopy text</a:t>
            </a:r>
            <a:endParaRPr lang="en-US" sz="2400" dirty="0"/>
          </a:p>
        </p:txBody>
      </p:sp>
      <p:pic>
        <p:nvPicPr>
          <p:cNvPr id="4098" name="Picture 2" descr="Cell Theory | Definition &amp; Scientists - Lesson | Study.com">
            <a:extLst>
              <a:ext uri="{FF2B5EF4-FFF2-40B4-BE49-F238E27FC236}">
                <a16:creationId xmlns:a16="http://schemas.microsoft.com/office/drawing/2014/main" id="{A6CBBF6D-0211-DD5C-ACD6-E0334FFEF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33562"/>
            <a:ext cx="57150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20239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7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57275" y="357275"/>
            <a:ext cx="11548905" cy="21436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00" b="1" kern="0" spc="113" dirty="0">
                <a:solidFill>
                  <a:srgbClr val="C47A5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HISTORICAL FOUNDATIONS</a:t>
            </a: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357275" y="643095"/>
            <a:ext cx="11638224" cy="3572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rgbClr val="5A6F68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The Birth of Microbiology: Key Pioneers</a:t>
            </a:r>
            <a:endParaRPr lang="en-US" dirty="0"/>
          </a:p>
        </p:txBody>
      </p:sp>
      <p:sp>
        <p:nvSpPr>
          <p:cNvPr id="4" name="Shape 2"/>
          <p:cNvSpPr/>
          <p:nvPr/>
        </p:nvSpPr>
        <p:spPr>
          <a:xfrm>
            <a:off x="357275" y="1107552"/>
            <a:ext cx="857459" cy="35727"/>
          </a:xfrm>
          <a:custGeom>
            <a:avLst/>
            <a:gdLst/>
            <a:ahLst/>
            <a:cxnLst/>
            <a:rect l="l" t="t" r="r" b="b"/>
            <a:pathLst>
              <a:path w="857459" h="35727">
                <a:moveTo>
                  <a:pt x="0" y="0"/>
                </a:moveTo>
                <a:lnTo>
                  <a:pt x="857459" y="0"/>
                </a:lnTo>
                <a:lnTo>
                  <a:pt x="857459" y="35727"/>
                </a:lnTo>
                <a:lnTo>
                  <a:pt x="0" y="35727"/>
                </a:lnTo>
                <a:lnTo>
                  <a:pt x="0" y="0"/>
                </a:lnTo>
                <a:close/>
              </a:path>
            </a:pathLst>
          </a:custGeom>
          <a:solidFill>
            <a:srgbClr val="C47A5B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5" name="Shape 3"/>
          <p:cNvSpPr/>
          <p:nvPr/>
        </p:nvSpPr>
        <p:spPr>
          <a:xfrm>
            <a:off x="250091" y="1802764"/>
            <a:ext cx="6946775" cy="2521809"/>
          </a:xfrm>
          <a:custGeom>
            <a:avLst/>
            <a:gdLst/>
            <a:ahLst/>
            <a:cxnLst/>
            <a:rect l="l" t="t" r="r" b="b"/>
            <a:pathLst>
              <a:path w="5653873" h="1893556">
                <a:moveTo>
                  <a:pt x="35727" y="0"/>
                </a:moveTo>
                <a:lnTo>
                  <a:pt x="5618145" y="0"/>
                </a:lnTo>
                <a:cubicBezTo>
                  <a:pt x="5637877" y="0"/>
                  <a:pt x="5653873" y="15996"/>
                  <a:pt x="5653873" y="35727"/>
                </a:cubicBezTo>
                <a:lnTo>
                  <a:pt x="5653873" y="1822093"/>
                </a:lnTo>
                <a:cubicBezTo>
                  <a:pt x="5653873" y="1861561"/>
                  <a:pt x="5621878" y="1893556"/>
                  <a:pt x="5582410" y="1893556"/>
                </a:cubicBezTo>
                <a:lnTo>
                  <a:pt x="71463" y="1893556"/>
                </a:lnTo>
                <a:cubicBezTo>
                  <a:pt x="31995" y="1893556"/>
                  <a:pt x="0" y="1861561"/>
                  <a:pt x="0" y="1822093"/>
                </a:cubicBezTo>
                <a:lnTo>
                  <a:pt x="0" y="35727"/>
                </a:lnTo>
                <a:cubicBezTo>
                  <a:pt x="0" y="15996"/>
                  <a:pt x="15996" y="0"/>
                  <a:pt x="35727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3591" dist="35727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IQ"/>
          </a:p>
        </p:txBody>
      </p:sp>
      <p:sp>
        <p:nvSpPr>
          <p:cNvPr id="6" name="Shape 4"/>
          <p:cNvSpPr/>
          <p:nvPr/>
        </p:nvSpPr>
        <p:spPr>
          <a:xfrm>
            <a:off x="357275" y="1304053"/>
            <a:ext cx="5653873" cy="35727"/>
          </a:xfrm>
          <a:custGeom>
            <a:avLst/>
            <a:gdLst/>
            <a:ahLst/>
            <a:cxnLst/>
            <a:rect l="l" t="t" r="r" b="b"/>
            <a:pathLst>
              <a:path w="5653873" h="35727">
                <a:moveTo>
                  <a:pt x="35727" y="0"/>
                </a:moveTo>
                <a:lnTo>
                  <a:pt x="5618145" y="0"/>
                </a:lnTo>
                <a:cubicBezTo>
                  <a:pt x="5637877" y="0"/>
                  <a:pt x="5653873" y="15996"/>
                  <a:pt x="5653873" y="35727"/>
                </a:cubicBezTo>
                <a:lnTo>
                  <a:pt x="5653873" y="35727"/>
                </a:lnTo>
                <a:lnTo>
                  <a:pt x="0" y="35727"/>
                </a:lnTo>
                <a:lnTo>
                  <a:pt x="0" y="35727"/>
                </a:lnTo>
                <a:cubicBezTo>
                  <a:pt x="0" y="15996"/>
                  <a:pt x="15996" y="0"/>
                  <a:pt x="35727" y="0"/>
                </a:cubicBezTo>
                <a:close/>
              </a:path>
            </a:pathLst>
          </a:custGeom>
          <a:solidFill>
            <a:srgbClr val="5A6F68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7" name="Shape 5"/>
          <p:cNvSpPr/>
          <p:nvPr/>
        </p:nvSpPr>
        <p:spPr>
          <a:xfrm>
            <a:off x="428728" y="1999266"/>
            <a:ext cx="526770" cy="570976"/>
          </a:xfrm>
          <a:custGeom>
            <a:avLst/>
            <a:gdLst/>
            <a:ahLst/>
            <a:cxnLst/>
            <a:rect l="l" t="t" r="r" b="b"/>
            <a:pathLst>
              <a:path w="428730" h="428730">
                <a:moveTo>
                  <a:pt x="214365" y="0"/>
                </a:moveTo>
                <a:lnTo>
                  <a:pt x="214365" y="0"/>
                </a:lnTo>
                <a:cubicBezTo>
                  <a:pt x="332676" y="0"/>
                  <a:pt x="428730" y="96054"/>
                  <a:pt x="428730" y="214365"/>
                </a:cubicBezTo>
                <a:lnTo>
                  <a:pt x="428730" y="214365"/>
                </a:lnTo>
                <a:cubicBezTo>
                  <a:pt x="428730" y="332676"/>
                  <a:pt x="332676" y="428730"/>
                  <a:pt x="214365" y="428730"/>
                </a:cubicBezTo>
                <a:lnTo>
                  <a:pt x="214365" y="428730"/>
                </a:lnTo>
                <a:cubicBezTo>
                  <a:pt x="96054" y="428730"/>
                  <a:pt x="0" y="332676"/>
                  <a:pt x="0" y="214365"/>
                </a:cubicBezTo>
                <a:lnTo>
                  <a:pt x="0" y="214365"/>
                </a:lnTo>
                <a:cubicBezTo>
                  <a:pt x="0" y="96054"/>
                  <a:pt x="96054" y="0"/>
                  <a:pt x="214365" y="0"/>
                </a:cubicBezTo>
                <a:close/>
              </a:path>
            </a:pathLst>
          </a:custGeom>
          <a:solidFill>
            <a:srgbClr val="5A6F68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8" name="Text 6"/>
          <p:cNvSpPr/>
          <p:nvPr/>
        </p:nvSpPr>
        <p:spPr>
          <a:xfrm>
            <a:off x="384068" y="1999266"/>
            <a:ext cx="636513" cy="5709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7" b="1" dirty="0">
                <a:solidFill>
                  <a:srgbClr val="F7F5F2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17th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1154558" y="2107227"/>
            <a:ext cx="3901536" cy="3330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5A6F68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Antonie van Leeuwenhoek (1632-1723)</a:t>
            </a:r>
            <a:endParaRPr lang="en-US" sz="2000" dirty="0"/>
          </a:p>
        </p:txBody>
      </p:sp>
      <p:sp>
        <p:nvSpPr>
          <p:cNvPr id="10" name="Text 8"/>
          <p:cNvSpPr/>
          <p:nvPr/>
        </p:nvSpPr>
        <p:spPr>
          <a:xfrm>
            <a:off x="428729" y="2651625"/>
            <a:ext cx="6456166" cy="9278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400" b="1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"Father of Microbiology"</a:t>
            </a:r>
            <a:r>
              <a:rPr lang="en-US" sz="14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- Dutch scientist who designed simple microscopes and was the first to observe and describe single-celled organisms, including bacteria and protozoa (1673-1723).</a:t>
            </a:r>
            <a:endParaRPr lang="en-US" sz="2000" dirty="0"/>
          </a:p>
        </p:txBody>
      </p:sp>
      <p:sp>
        <p:nvSpPr>
          <p:cNvPr id="11" name="Shape 9"/>
          <p:cNvSpPr/>
          <p:nvPr/>
        </p:nvSpPr>
        <p:spPr>
          <a:xfrm>
            <a:off x="390047" y="3626438"/>
            <a:ext cx="220250" cy="271709"/>
          </a:xfrm>
          <a:custGeom>
            <a:avLst/>
            <a:gdLst/>
            <a:ahLst/>
            <a:cxnLst/>
            <a:rect l="l" t="t" r="r" b="b"/>
            <a:pathLst>
              <a:path w="142910" h="142910">
                <a:moveTo>
                  <a:pt x="49125" y="0"/>
                </a:moveTo>
                <a:cubicBezTo>
                  <a:pt x="41729" y="0"/>
                  <a:pt x="35727" y="6001"/>
                  <a:pt x="35727" y="13398"/>
                </a:cubicBezTo>
                <a:lnTo>
                  <a:pt x="35727" y="71455"/>
                </a:lnTo>
                <a:cubicBezTo>
                  <a:pt x="35727" y="78852"/>
                  <a:pt x="41729" y="84853"/>
                  <a:pt x="49125" y="84853"/>
                </a:cubicBezTo>
                <a:lnTo>
                  <a:pt x="66989" y="84853"/>
                </a:lnTo>
                <a:cubicBezTo>
                  <a:pt x="74386" y="84853"/>
                  <a:pt x="80387" y="78852"/>
                  <a:pt x="80387" y="71455"/>
                </a:cubicBezTo>
                <a:lnTo>
                  <a:pt x="80387" y="53591"/>
                </a:lnTo>
                <a:lnTo>
                  <a:pt x="89319" y="53591"/>
                </a:lnTo>
                <a:cubicBezTo>
                  <a:pt x="109053" y="53591"/>
                  <a:pt x="125046" y="69585"/>
                  <a:pt x="125046" y="89319"/>
                </a:cubicBezTo>
                <a:cubicBezTo>
                  <a:pt x="125046" y="109053"/>
                  <a:pt x="109053" y="125046"/>
                  <a:pt x="89319" y="125046"/>
                </a:cubicBezTo>
                <a:lnTo>
                  <a:pt x="8932" y="125046"/>
                </a:lnTo>
                <a:cubicBezTo>
                  <a:pt x="3991" y="125046"/>
                  <a:pt x="0" y="129038"/>
                  <a:pt x="0" y="133978"/>
                </a:cubicBezTo>
                <a:cubicBezTo>
                  <a:pt x="0" y="138918"/>
                  <a:pt x="3991" y="142910"/>
                  <a:pt x="8932" y="142910"/>
                </a:cubicBezTo>
                <a:lnTo>
                  <a:pt x="133978" y="142910"/>
                </a:lnTo>
                <a:cubicBezTo>
                  <a:pt x="138918" y="142910"/>
                  <a:pt x="142910" y="138918"/>
                  <a:pt x="142910" y="133978"/>
                </a:cubicBezTo>
                <a:cubicBezTo>
                  <a:pt x="142910" y="129038"/>
                  <a:pt x="138918" y="125046"/>
                  <a:pt x="133978" y="125046"/>
                </a:cubicBezTo>
                <a:lnTo>
                  <a:pt x="129261" y="125046"/>
                </a:lnTo>
                <a:cubicBezTo>
                  <a:pt x="137746" y="115556"/>
                  <a:pt x="142910" y="103051"/>
                  <a:pt x="142910" y="89319"/>
                </a:cubicBezTo>
                <a:cubicBezTo>
                  <a:pt x="142910" y="59732"/>
                  <a:pt x="118905" y="35727"/>
                  <a:pt x="89319" y="35727"/>
                </a:cubicBezTo>
                <a:lnTo>
                  <a:pt x="80387" y="35727"/>
                </a:lnTo>
                <a:lnTo>
                  <a:pt x="80387" y="13398"/>
                </a:lnTo>
                <a:cubicBezTo>
                  <a:pt x="80387" y="6001"/>
                  <a:pt x="74386" y="0"/>
                  <a:pt x="66989" y="0"/>
                </a:cubicBezTo>
                <a:lnTo>
                  <a:pt x="49125" y="0"/>
                </a:lnTo>
                <a:close/>
                <a:moveTo>
                  <a:pt x="33495" y="98251"/>
                </a:moveTo>
                <a:cubicBezTo>
                  <a:pt x="29782" y="98251"/>
                  <a:pt x="26796" y="101237"/>
                  <a:pt x="26796" y="104949"/>
                </a:cubicBezTo>
                <a:cubicBezTo>
                  <a:pt x="26796" y="108662"/>
                  <a:pt x="29782" y="111648"/>
                  <a:pt x="33495" y="111648"/>
                </a:cubicBezTo>
                <a:lnTo>
                  <a:pt x="82620" y="111648"/>
                </a:lnTo>
                <a:cubicBezTo>
                  <a:pt x="86332" y="111648"/>
                  <a:pt x="89319" y="108662"/>
                  <a:pt x="89319" y="104949"/>
                </a:cubicBezTo>
                <a:cubicBezTo>
                  <a:pt x="89319" y="101237"/>
                  <a:pt x="86332" y="98251"/>
                  <a:pt x="82620" y="98251"/>
                </a:cubicBezTo>
                <a:lnTo>
                  <a:pt x="33495" y="98251"/>
                </a:lnTo>
                <a:close/>
              </a:path>
            </a:pathLst>
          </a:custGeom>
          <a:solidFill>
            <a:srgbClr val="5A6F68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12" name="Text 10"/>
          <p:cNvSpPr/>
          <p:nvPr/>
        </p:nvSpPr>
        <p:spPr>
          <a:xfrm>
            <a:off x="692113" y="3652777"/>
            <a:ext cx="4525346" cy="28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5A6F68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Discovered "Animalcules" - live microorganisms</a:t>
            </a:r>
            <a:endParaRPr lang="en-US" sz="2000" dirty="0"/>
          </a:p>
        </p:txBody>
      </p:sp>
      <p:pic>
        <p:nvPicPr>
          <p:cNvPr id="1030" name="Picture 6" descr="36 Leeuwenhoek Microscope Stock Photos, High-Res Pictures, and Images -  Getty Images | Electron microscope, Fluorescent microscope, Hiv">
            <a:extLst>
              <a:ext uri="{FF2B5EF4-FFF2-40B4-BE49-F238E27FC236}">
                <a16:creationId xmlns:a16="http://schemas.microsoft.com/office/drawing/2014/main" id="{F5D8FEA9-185E-325E-7549-5E9E55F57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431" y="999632"/>
            <a:ext cx="4326749" cy="485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782BD-3BC0-413C-0522-90C805081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B22EDB8A-F5D2-2866-3B9E-E87D491733AB}"/>
              </a:ext>
            </a:extLst>
          </p:cNvPr>
          <p:cNvSpPr/>
          <p:nvPr/>
        </p:nvSpPr>
        <p:spPr>
          <a:xfrm>
            <a:off x="357275" y="357275"/>
            <a:ext cx="11548905" cy="21436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125" b="1" kern="0" spc="113" dirty="0">
                <a:solidFill>
                  <a:srgbClr val="C47A5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HISTORICAL FOUNDATIONS</a:t>
            </a:r>
            <a:endParaRPr lang="en-US" sz="1600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BD9B4167-9450-597E-10E9-88767CDB9C50}"/>
              </a:ext>
            </a:extLst>
          </p:cNvPr>
          <p:cNvSpPr/>
          <p:nvPr/>
        </p:nvSpPr>
        <p:spPr>
          <a:xfrm>
            <a:off x="357275" y="643095"/>
            <a:ext cx="11638224" cy="3572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532" b="1" dirty="0">
                <a:solidFill>
                  <a:srgbClr val="5A6F68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The Birth of Microbiology: Key Pioneers</a:t>
            </a:r>
            <a:endParaRPr lang="en-US" sz="1600" dirty="0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F0294B2C-91B0-6A49-9D32-A67428F134F1}"/>
              </a:ext>
            </a:extLst>
          </p:cNvPr>
          <p:cNvSpPr/>
          <p:nvPr/>
        </p:nvSpPr>
        <p:spPr>
          <a:xfrm>
            <a:off x="357275" y="1107552"/>
            <a:ext cx="857459" cy="35727"/>
          </a:xfrm>
          <a:custGeom>
            <a:avLst/>
            <a:gdLst/>
            <a:ahLst/>
            <a:cxnLst/>
            <a:rect l="l" t="t" r="r" b="b"/>
            <a:pathLst>
              <a:path w="857459" h="35727">
                <a:moveTo>
                  <a:pt x="0" y="0"/>
                </a:moveTo>
                <a:lnTo>
                  <a:pt x="857459" y="0"/>
                </a:lnTo>
                <a:lnTo>
                  <a:pt x="857459" y="35727"/>
                </a:lnTo>
                <a:lnTo>
                  <a:pt x="0" y="35727"/>
                </a:lnTo>
                <a:lnTo>
                  <a:pt x="0" y="0"/>
                </a:lnTo>
                <a:close/>
              </a:path>
            </a:pathLst>
          </a:custGeom>
          <a:solidFill>
            <a:srgbClr val="C47A5B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067822FC-B6FB-5B76-7344-4B82E94E1795}"/>
              </a:ext>
            </a:extLst>
          </p:cNvPr>
          <p:cNvSpPr/>
          <p:nvPr/>
        </p:nvSpPr>
        <p:spPr>
          <a:xfrm>
            <a:off x="357275" y="1304053"/>
            <a:ext cx="5653873" cy="35727"/>
          </a:xfrm>
          <a:custGeom>
            <a:avLst/>
            <a:gdLst/>
            <a:ahLst/>
            <a:cxnLst/>
            <a:rect l="l" t="t" r="r" b="b"/>
            <a:pathLst>
              <a:path w="5653873" h="35727">
                <a:moveTo>
                  <a:pt x="35727" y="0"/>
                </a:moveTo>
                <a:lnTo>
                  <a:pt x="5618145" y="0"/>
                </a:lnTo>
                <a:cubicBezTo>
                  <a:pt x="5637877" y="0"/>
                  <a:pt x="5653873" y="15996"/>
                  <a:pt x="5653873" y="35727"/>
                </a:cubicBezTo>
                <a:lnTo>
                  <a:pt x="5653873" y="35727"/>
                </a:lnTo>
                <a:lnTo>
                  <a:pt x="0" y="35727"/>
                </a:lnTo>
                <a:lnTo>
                  <a:pt x="0" y="35727"/>
                </a:lnTo>
                <a:cubicBezTo>
                  <a:pt x="0" y="15996"/>
                  <a:pt x="15996" y="0"/>
                  <a:pt x="35727" y="0"/>
                </a:cubicBezTo>
                <a:close/>
              </a:path>
            </a:pathLst>
          </a:custGeom>
          <a:solidFill>
            <a:srgbClr val="5A6F68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21" name="Shape 19">
            <a:extLst>
              <a:ext uri="{FF2B5EF4-FFF2-40B4-BE49-F238E27FC236}">
                <a16:creationId xmlns:a16="http://schemas.microsoft.com/office/drawing/2014/main" id="{59016E3B-9D1A-C3D5-E51F-D9F8FBDBE920}"/>
              </a:ext>
            </a:extLst>
          </p:cNvPr>
          <p:cNvSpPr/>
          <p:nvPr/>
        </p:nvSpPr>
        <p:spPr>
          <a:xfrm>
            <a:off x="217426" y="1515744"/>
            <a:ext cx="6194132" cy="3197478"/>
          </a:xfrm>
          <a:custGeom>
            <a:avLst/>
            <a:gdLst/>
            <a:ahLst/>
            <a:cxnLst/>
            <a:rect l="l" t="t" r="r" b="b"/>
            <a:pathLst>
              <a:path w="5653873" h="2751015">
                <a:moveTo>
                  <a:pt x="35727" y="0"/>
                </a:moveTo>
                <a:lnTo>
                  <a:pt x="5618145" y="0"/>
                </a:lnTo>
                <a:cubicBezTo>
                  <a:pt x="5637877" y="0"/>
                  <a:pt x="5653873" y="15996"/>
                  <a:pt x="5653873" y="35727"/>
                </a:cubicBezTo>
                <a:lnTo>
                  <a:pt x="5653873" y="2679572"/>
                </a:lnTo>
                <a:cubicBezTo>
                  <a:pt x="5653873" y="2719029"/>
                  <a:pt x="5621886" y="2751015"/>
                  <a:pt x="5582429" y="2751015"/>
                </a:cubicBezTo>
                <a:lnTo>
                  <a:pt x="71444" y="2751015"/>
                </a:lnTo>
                <a:cubicBezTo>
                  <a:pt x="31987" y="2751015"/>
                  <a:pt x="0" y="2719029"/>
                  <a:pt x="0" y="2679572"/>
                </a:cubicBezTo>
                <a:lnTo>
                  <a:pt x="0" y="35727"/>
                </a:lnTo>
                <a:cubicBezTo>
                  <a:pt x="0" y="15996"/>
                  <a:pt x="15996" y="0"/>
                  <a:pt x="35727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3591" dist="35727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IQ"/>
          </a:p>
        </p:txBody>
      </p:sp>
      <p:sp>
        <p:nvSpPr>
          <p:cNvPr id="22" name="Shape 20">
            <a:extLst>
              <a:ext uri="{FF2B5EF4-FFF2-40B4-BE49-F238E27FC236}">
                <a16:creationId xmlns:a16="http://schemas.microsoft.com/office/drawing/2014/main" id="{A856B19B-EF05-C38D-BB59-2B782713646C}"/>
              </a:ext>
            </a:extLst>
          </p:cNvPr>
          <p:cNvSpPr/>
          <p:nvPr/>
        </p:nvSpPr>
        <p:spPr>
          <a:xfrm>
            <a:off x="217426" y="1515744"/>
            <a:ext cx="5914433" cy="45719"/>
          </a:xfrm>
          <a:custGeom>
            <a:avLst/>
            <a:gdLst/>
            <a:ahLst/>
            <a:cxnLst/>
            <a:rect l="l" t="t" r="r" b="b"/>
            <a:pathLst>
              <a:path w="5653873" h="35727">
                <a:moveTo>
                  <a:pt x="35727" y="0"/>
                </a:moveTo>
                <a:lnTo>
                  <a:pt x="5618145" y="0"/>
                </a:lnTo>
                <a:cubicBezTo>
                  <a:pt x="5637877" y="0"/>
                  <a:pt x="5653873" y="15996"/>
                  <a:pt x="5653873" y="35727"/>
                </a:cubicBezTo>
                <a:lnTo>
                  <a:pt x="5653873" y="35727"/>
                </a:lnTo>
                <a:lnTo>
                  <a:pt x="0" y="35727"/>
                </a:lnTo>
                <a:lnTo>
                  <a:pt x="0" y="35727"/>
                </a:lnTo>
                <a:cubicBezTo>
                  <a:pt x="0" y="15996"/>
                  <a:pt x="15996" y="0"/>
                  <a:pt x="35727" y="0"/>
                </a:cubicBezTo>
                <a:close/>
              </a:path>
            </a:pathLst>
          </a:custGeom>
          <a:solidFill>
            <a:srgbClr val="C47A5B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23" name="Shape 21">
            <a:extLst>
              <a:ext uri="{FF2B5EF4-FFF2-40B4-BE49-F238E27FC236}">
                <a16:creationId xmlns:a16="http://schemas.microsoft.com/office/drawing/2014/main" id="{13172699-0E1E-0A3F-5A90-07B499CC79D4}"/>
              </a:ext>
            </a:extLst>
          </p:cNvPr>
          <p:cNvSpPr/>
          <p:nvPr/>
        </p:nvSpPr>
        <p:spPr>
          <a:xfrm>
            <a:off x="396063" y="1712245"/>
            <a:ext cx="448488" cy="489926"/>
          </a:xfrm>
          <a:custGeom>
            <a:avLst/>
            <a:gdLst/>
            <a:ahLst/>
            <a:cxnLst/>
            <a:rect l="l" t="t" r="r" b="b"/>
            <a:pathLst>
              <a:path w="428730" h="428730">
                <a:moveTo>
                  <a:pt x="214365" y="0"/>
                </a:moveTo>
                <a:lnTo>
                  <a:pt x="214365" y="0"/>
                </a:lnTo>
                <a:cubicBezTo>
                  <a:pt x="332676" y="0"/>
                  <a:pt x="428730" y="96054"/>
                  <a:pt x="428730" y="214365"/>
                </a:cubicBezTo>
                <a:lnTo>
                  <a:pt x="428730" y="214365"/>
                </a:lnTo>
                <a:cubicBezTo>
                  <a:pt x="428730" y="332676"/>
                  <a:pt x="332676" y="428730"/>
                  <a:pt x="214365" y="428730"/>
                </a:cubicBezTo>
                <a:lnTo>
                  <a:pt x="214365" y="428730"/>
                </a:lnTo>
                <a:cubicBezTo>
                  <a:pt x="96054" y="428730"/>
                  <a:pt x="0" y="332676"/>
                  <a:pt x="0" y="214365"/>
                </a:cubicBezTo>
                <a:lnTo>
                  <a:pt x="0" y="214365"/>
                </a:lnTo>
                <a:cubicBezTo>
                  <a:pt x="0" y="96054"/>
                  <a:pt x="96054" y="0"/>
                  <a:pt x="214365" y="0"/>
                </a:cubicBezTo>
                <a:close/>
              </a:path>
            </a:pathLst>
          </a:custGeom>
          <a:solidFill>
            <a:srgbClr val="C47A5B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24" name="Text 22">
            <a:extLst>
              <a:ext uri="{FF2B5EF4-FFF2-40B4-BE49-F238E27FC236}">
                <a16:creationId xmlns:a16="http://schemas.microsoft.com/office/drawing/2014/main" id="{ED88DA7E-30E4-7327-397F-6B484D3C7644}"/>
              </a:ext>
            </a:extLst>
          </p:cNvPr>
          <p:cNvSpPr/>
          <p:nvPr/>
        </p:nvSpPr>
        <p:spPr>
          <a:xfrm>
            <a:off x="355869" y="1712245"/>
            <a:ext cx="532579" cy="48992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400" b="1" dirty="0">
                <a:solidFill>
                  <a:srgbClr val="F7F5F2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19th</a:t>
            </a:r>
            <a:endParaRPr lang="en-US" dirty="0"/>
          </a:p>
        </p:txBody>
      </p:sp>
      <p:sp>
        <p:nvSpPr>
          <p:cNvPr id="25" name="Text 23">
            <a:extLst>
              <a:ext uri="{FF2B5EF4-FFF2-40B4-BE49-F238E27FC236}">
                <a16:creationId xmlns:a16="http://schemas.microsoft.com/office/drawing/2014/main" id="{AB18E2C0-D696-5285-9CA2-1B10DA084796}"/>
              </a:ext>
            </a:extLst>
          </p:cNvPr>
          <p:cNvSpPr/>
          <p:nvPr/>
        </p:nvSpPr>
        <p:spPr>
          <a:xfrm>
            <a:off x="931975" y="1801564"/>
            <a:ext cx="3069870" cy="2857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5A6F68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Louis Pasteur (1822-1895)</a:t>
            </a:r>
            <a:endParaRPr lang="en-US" sz="2000" dirty="0"/>
          </a:p>
        </p:txBody>
      </p:sp>
      <p:sp>
        <p:nvSpPr>
          <p:cNvPr id="26" name="Text 24">
            <a:extLst>
              <a:ext uri="{FF2B5EF4-FFF2-40B4-BE49-F238E27FC236}">
                <a16:creationId xmlns:a16="http://schemas.microsoft.com/office/drawing/2014/main" id="{5FB89420-5903-0844-BACB-7D509B1DB39C}"/>
              </a:ext>
            </a:extLst>
          </p:cNvPr>
          <p:cNvSpPr/>
          <p:nvPr/>
        </p:nvSpPr>
        <p:spPr>
          <a:xfrm>
            <a:off x="396063" y="2248157"/>
            <a:ext cx="5735796" cy="53075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400" b="1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French chemist and microbiologist</a:t>
            </a:r>
            <a:r>
              <a:rPr lang="en-US" sz="14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who revolutionized science through multiple breakthrough discoveries:</a:t>
            </a:r>
            <a:endParaRPr lang="en-US" sz="2000" dirty="0"/>
          </a:p>
        </p:txBody>
      </p:sp>
      <p:sp>
        <p:nvSpPr>
          <p:cNvPr id="27" name="Text 25">
            <a:extLst>
              <a:ext uri="{FF2B5EF4-FFF2-40B4-BE49-F238E27FC236}">
                <a16:creationId xmlns:a16="http://schemas.microsoft.com/office/drawing/2014/main" id="{062643D0-0365-841E-754D-093BD8F5B087}"/>
              </a:ext>
            </a:extLst>
          </p:cNvPr>
          <p:cNvSpPr/>
          <p:nvPr/>
        </p:nvSpPr>
        <p:spPr>
          <a:xfrm>
            <a:off x="538973" y="2848617"/>
            <a:ext cx="5735796" cy="2653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• </a:t>
            </a:r>
            <a:r>
              <a:rPr lang="en-US" sz="1400" b="1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Disproved spontaneous generation</a:t>
            </a:r>
            <a:r>
              <a:rPr lang="en-US" sz="14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with swan-neck flask experiments</a:t>
            </a:r>
            <a:endParaRPr lang="en-US" sz="2000" dirty="0"/>
          </a:p>
        </p:txBody>
      </p:sp>
      <p:sp>
        <p:nvSpPr>
          <p:cNvPr id="28" name="Text 26">
            <a:extLst>
              <a:ext uri="{FF2B5EF4-FFF2-40B4-BE49-F238E27FC236}">
                <a16:creationId xmlns:a16="http://schemas.microsoft.com/office/drawing/2014/main" id="{876BDB1A-36F5-9116-7E9F-E18F1DFE52D8}"/>
              </a:ext>
            </a:extLst>
          </p:cNvPr>
          <p:cNvSpPr/>
          <p:nvPr/>
        </p:nvSpPr>
        <p:spPr>
          <a:xfrm>
            <a:off x="538973" y="3221174"/>
            <a:ext cx="5735796" cy="2653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• </a:t>
            </a:r>
            <a:r>
              <a:rPr lang="en-US" sz="1400" b="1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Developed germ theory of disease</a:t>
            </a:r>
            <a:r>
              <a:rPr lang="en-US" sz="14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- microorganisms cause diseases</a:t>
            </a:r>
            <a:endParaRPr lang="en-US" sz="2000" dirty="0"/>
          </a:p>
        </p:txBody>
      </p:sp>
      <p:sp>
        <p:nvSpPr>
          <p:cNvPr id="29" name="Text 27">
            <a:extLst>
              <a:ext uri="{FF2B5EF4-FFF2-40B4-BE49-F238E27FC236}">
                <a16:creationId xmlns:a16="http://schemas.microsoft.com/office/drawing/2014/main" id="{7502C239-EE2C-2366-D547-0405FFA5C54A}"/>
              </a:ext>
            </a:extLst>
          </p:cNvPr>
          <p:cNvSpPr/>
          <p:nvPr/>
        </p:nvSpPr>
        <p:spPr>
          <a:xfrm>
            <a:off x="538973" y="3552944"/>
            <a:ext cx="5872585" cy="2653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• </a:t>
            </a:r>
            <a:r>
              <a:rPr lang="en-US" sz="1400" b="1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Created pasteurization process</a:t>
            </a:r>
            <a:r>
              <a:rPr lang="en-US" sz="14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- heat treatment to kill harmful microbes</a:t>
            </a:r>
            <a:endParaRPr lang="en-US" sz="2000" dirty="0"/>
          </a:p>
        </p:txBody>
      </p:sp>
      <p:sp>
        <p:nvSpPr>
          <p:cNvPr id="30" name="Text 28">
            <a:extLst>
              <a:ext uri="{FF2B5EF4-FFF2-40B4-BE49-F238E27FC236}">
                <a16:creationId xmlns:a16="http://schemas.microsoft.com/office/drawing/2014/main" id="{28CF3955-1873-F84B-EF5F-1DE50D504992}"/>
              </a:ext>
            </a:extLst>
          </p:cNvPr>
          <p:cNvSpPr/>
          <p:nvPr/>
        </p:nvSpPr>
        <p:spPr>
          <a:xfrm>
            <a:off x="538973" y="3920441"/>
            <a:ext cx="5872585" cy="2653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• </a:t>
            </a:r>
            <a:r>
              <a:rPr lang="en-US" sz="1400" b="1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Developed rabies vaccine (1885)</a:t>
            </a:r>
            <a:r>
              <a:rPr lang="en-US" sz="14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- major immunization breakthrough</a:t>
            </a:r>
            <a:endParaRPr lang="en-US" sz="2000" dirty="0"/>
          </a:p>
        </p:txBody>
      </p:sp>
      <p:sp>
        <p:nvSpPr>
          <p:cNvPr id="31" name="Text 29">
            <a:extLst>
              <a:ext uri="{FF2B5EF4-FFF2-40B4-BE49-F238E27FC236}">
                <a16:creationId xmlns:a16="http://schemas.microsoft.com/office/drawing/2014/main" id="{5A799C90-D8DB-80FE-12D4-A351E34464A2}"/>
              </a:ext>
            </a:extLst>
          </p:cNvPr>
          <p:cNvSpPr/>
          <p:nvPr/>
        </p:nvSpPr>
        <p:spPr>
          <a:xfrm>
            <a:off x="538973" y="4249630"/>
            <a:ext cx="5465945" cy="2653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• Demonstrated microorganisms perform fermentation</a:t>
            </a:r>
            <a:endParaRPr lang="en-US" sz="2000" dirty="0"/>
          </a:p>
        </p:txBody>
      </p:sp>
      <p:pic>
        <p:nvPicPr>
          <p:cNvPr id="2054" name="Picture 6" descr="The history of the first rabies vaccination in 1885 |">
            <a:extLst>
              <a:ext uri="{FF2B5EF4-FFF2-40B4-BE49-F238E27FC236}">
                <a16:creationId xmlns:a16="http://schemas.microsoft.com/office/drawing/2014/main" id="{261266EB-228E-C8B2-99B8-AD2BB8E70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558" y="3221174"/>
            <a:ext cx="5465945" cy="361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Louis Pasteur (1822-1895) - Apologetics Press">
            <a:extLst>
              <a:ext uri="{FF2B5EF4-FFF2-40B4-BE49-F238E27FC236}">
                <a16:creationId xmlns:a16="http://schemas.microsoft.com/office/drawing/2014/main" id="{5D64DF39-15CC-B0A5-83F2-DCE87DB9E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027" y="270795"/>
            <a:ext cx="4318000" cy="288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55994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2EA2F4-2633-B892-0833-CB3377332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diagram of a chemical reaction&#10;&#10;AI-generated content may be incorrect.">
            <a:extLst>
              <a:ext uri="{FF2B5EF4-FFF2-40B4-BE49-F238E27FC236}">
                <a16:creationId xmlns:a16="http://schemas.microsoft.com/office/drawing/2014/main" id="{465378CF-DBDB-921E-E870-BF3EB986A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924" y="176878"/>
            <a:ext cx="8695567" cy="650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95386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BEB1E-6717-C826-D1E6-2E6250633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607C4BD6-F918-86B5-9ECD-BF9B2C158C0E}"/>
              </a:ext>
            </a:extLst>
          </p:cNvPr>
          <p:cNvSpPr/>
          <p:nvPr/>
        </p:nvSpPr>
        <p:spPr>
          <a:xfrm>
            <a:off x="357275" y="357275"/>
            <a:ext cx="11548905" cy="21436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125" b="1" kern="0" spc="113" dirty="0">
                <a:solidFill>
                  <a:srgbClr val="C47A5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HISTORICAL FOUNDATIONS</a:t>
            </a:r>
            <a:endParaRPr lang="en-US" sz="1600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05E686F3-EB60-F559-B858-00C49B6EAD53}"/>
              </a:ext>
            </a:extLst>
          </p:cNvPr>
          <p:cNvSpPr/>
          <p:nvPr/>
        </p:nvSpPr>
        <p:spPr>
          <a:xfrm>
            <a:off x="357275" y="643095"/>
            <a:ext cx="11638224" cy="3572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532" b="1" dirty="0">
                <a:solidFill>
                  <a:srgbClr val="5A6F68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The Birth of Microbiology: Key Pioneers</a:t>
            </a:r>
            <a:endParaRPr lang="en-US" sz="1600" dirty="0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F75214CB-E5C9-142E-5DAD-CB57F040B878}"/>
              </a:ext>
            </a:extLst>
          </p:cNvPr>
          <p:cNvSpPr/>
          <p:nvPr/>
        </p:nvSpPr>
        <p:spPr>
          <a:xfrm>
            <a:off x="357275" y="1107552"/>
            <a:ext cx="857459" cy="35727"/>
          </a:xfrm>
          <a:custGeom>
            <a:avLst/>
            <a:gdLst/>
            <a:ahLst/>
            <a:cxnLst/>
            <a:rect l="l" t="t" r="r" b="b"/>
            <a:pathLst>
              <a:path w="857459" h="35727">
                <a:moveTo>
                  <a:pt x="0" y="0"/>
                </a:moveTo>
                <a:lnTo>
                  <a:pt x="857459" y="0"/>
                </a:lnTo>
                <a:lnTo>
                  <a:pt x="857459" y="35727"/>
                </a:lnTo>
                <a:lnTo>
                  <a:pt x="0" y="35727"/>
                </a:lnTo>
                <a:lnTo>
                  <a:pt x="0" y="0"/>
                </a:lnTo>
                <a:close/>
              </a:path>
            </a:pathLst>
          </a:custGeom>
          <a:solidFill>
            <a:srgbClr val="C47A5B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BB45B6F5-AB55-2A60-EAA7-5BAAA2CF4C6E}"/>
              </a:ext>
            </a:extLst>
          </p:cNvPr>
          <p:cNvSpPr/>
          <p:nvPr/>
        </p:nvSpPr>
        <p:spPr>
          <a:xfrm>
            <a:off x="357275" y="1304053"/>
            <a:ext cx="5653873" cy="35727"/>
          </a:xfrm>
          <a:custGeom>
            <a:avLst/>
            <a:gdLst/>
            <a:ahLst/>
            <a:cxnLst/>
            <a:rect l="l" t="t" r="r" b="b"/>
            <a:pathLst>
              <a:path w="5653873" h="35727">
                <a:moveTo>
                  <a:pt x="35727" y="0"/>
                </a:moveTo>
                <a:lnTo>
                  <a:pt x="5618145" y="0"/>
                </a:lnTo>
                <a:cubicBezTo>
                  <a:pt x="5637877" y="0"/>
                  <a:pt x="5653873" y="15996"/>
                  <a:pt x="5653873" y="35727"/>
                </a:cubicBezTo>
                <a:lnTo>
                  <a:pt x="5653873" y="35727"/>
                </a:lnTo>
                <a:lnTo>
                  <a:pt x="0" y="35727"/>
                </a:lnTo>
                <a:lnTo>
                  <a:pt x="0" y="35727"/>
                </a:lnTo>
                <a:cubicBezTo>
                  <a:pt x="0" y="15996"/>
                  <a:pt x="15996" y="0"/>
                  <a:pt x="35727" y="0"/>
                </a:cubicBezTo>
                <a:close/>
              </a:path>
            </a:pathLst>
          </a:custGeom>
          <a:solidFill>
            <a:srgbClr val="5A6F68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32" name="Shape 30">
            <a:extLst>
              <a:ext uri="{FF2B5EF4-FFF2-40B4-BE49-F238E27FC236}">
                <a16:creationId xmlns:a16="http://schemas.microsoft.com/office/drawing/2014/main" id="{0D6C47EA-D061-2610-A2D7-A09C76751706}"/>
              </a:ext>
            </a:extLst>
          </p:cNvPr>
          <p:cNvSpPr/>
          <p:nvPr/>
        </p:nvSpPr>
        <p:spPr>
          <a:xfrm>
            <a:off x="357275" y="1625599"/>
            <a:ext cx="5653873" cy="2938540"/>
          </a:xfrm>
          <a:custGeom>
            <a:avLst/>
            <a:gdLst/>
            <a:ahLst/>
            <a:cxnLst/>
            <a:rect l="l" t="t" r="r" b="b"/>
            <a:pathLst>
              <a:path w="5653873" h="2411604">
                <a:moveTo>
                  <a:pt x="35727" y="0"/>
                </a:moveTo>
                <a:lnTo>
                  <a:pt x="5618145" y="0"/>
                </a:lnTo>
                <a:cubicBezTo>
                  <a:pt x="5637877" y="0"/>
                  <a:pt x="5653873" y="15996"/>
                  <a:pt x="5653873" y="35727"/>
                </a:cubicBezTo>
                <a:lnTo>
                  <a:pt x="5653873" y="2340149"/>
                </a:lnTo>
                <a:cubicBezTo>
                  <a:pt x="5653873" y="2379613"/>
                  <a:pt x="5621881" y="2411604"/>
                  <a:pt x="5582417" y="2411604"/>
                </a:cubicBezTo>
                <a:lnTo>
                  <a:pt x="71456" y="2411604"/>
                </a:lnTo>
                <a:cubicBezTo>
                  <a:pt x="31992" y="2411604"/>
                  <a:pt x="0" y="2379613"/>
                  <a:pt x="0" y="2340149"/>
                </a:cubicBezTo>
                <a:lnTo>
                  <a:pt x="0" y="35727"/>
                </a:lnTo>
                <a:cubicBezTo>
                  <a:pt x="0" y="15996"/>
                  <a:pt x="15996" y="0"/>
                  <a:pt x="35727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3591" dist="35727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IQ"/>
          </a:p>
        </p:txBody>
      </p:sp>
      <p:sp>
        <p:nvSpPr>
          <p:cNvPr id="33" name="Shape 31">
            <a:extLst>
              <a:ext uri="{FF2B5EF4-FFF2-40B4-BE49-F238E27FC236}">
                <a16:creationId xmlns:a16="http://schemas.microsoft.com/office/drawing/2014/main" id="{91D38FB9-AFA9-B759-6F3F-730778488156}"/>
              </a:ext>
            </a:extLst>
          </p:cNvPr>
          <p:cNvSpPr/>
          <p:nvPr/>
        </p:nvSpPr>
        <p:spPr>
          <a:xfrm>
            <a:off x="357275" y="1625599"/>
            <a:ext cx="5653873" cy="35727"/>
          </a:xfrm>
          <a:custGeom>
            <a:avLst/>
            <a:gdLst/>
            <a:ahLst/>
            <a:cxnLst/>
            <a:rect l="l" t="t" r="r" b="b"/>
            <a:pathLst>
              <a:path w="5653873" h="35727">
                <a:moveTo>
                  <a:pt x="35727" y="0"/>
                </a:moveTo>
                <a:lnTo>
                  <a:pt x="5618145" y="0"/>
                </a:lnTo>
                <a:cubicBezTo>
                  <a:pt x="5637877" y="0"/>
                  <a:pt x="5653873" y="15996"/>
                  <a:pt x="5653873" y="35727"/>
                </a:cubicBezTo>
                <a:lnTo>
                  <a:pt x="5653873" y="35727"/>
                </a:lnTo>
                <a:lnTo>
                  <a:pt x="0" y="35727"/>
                </a:lnTo>
                <a:lnTo>
                  <a:pt x="0" y="35727"/>
                </a:lnTo>
                <a:cubicBezTo>
                  <a:pt x="0" y="15996"/>
                  <a:pt x="15996" y="0"/>
                  <a:pt x="35727" y="0"/>
                </a:cubicBezTo>
                <a:close/>
              </a:path>
            </a:pathLst>
          </a:custGeom>
          <a:solidFill>
            <a:srgbClr val="5A6F68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34" name="Shape 32">
            <a:extLst>
              <a:ext uri="{FF2B5EF4-FFF2-40B4-BE49-F238E27FC236}">
                <a16:creationId xmlns:a16="http://schemas.microsoft.com/office/drawing/2014/main" id="{00ED27EB-B691-5001-B58B-E0BC40F4B4D9}"/>
              </a:ext>
            </a:extLst>
          </p:cNvPr>
          <p:cNvSpPr/>
          <p:nvPr/>
        </p:nvSpPr>
        <p:spPr>
          <a:xfrm>
            <a:off x="346415" y="1779266"/>
            <a:ext cx="704292" cy="514596"/>
          </a:xfrm>
          <a:custGeom>
            <a:avLst/>
            <a:gdLst/>
            <a:ahLst/>
            <a:cxnLst/>
            <a:rect l="l" t="t" r="r" b="b"/>
            <a:pathLst>
              <a:path w="428730" h="428730">
                <a:moveTo>
                  <a:pt x="214365" y="0"/>
                </a:moveTo>
                <a:lnTo>
                  <a:pt x="214365" y="0"/>
                </a:lnTo>
                <a:cubicBezTo>
                  <a:pt x="332676" y="0"/>
                  <a:pt x="428730" y="96054"/>
                  <a:pt x="428730" y="214365"/>
                </a:cubicBezTo>
                <a:lnTo>
                  <a:pt x="428730" y="214365"/>
                </a:lnTo>
                <a:cubicBezTo>
                  <a:pt x="428730" y="332676"/>
                  <a:pt x="332676" y="428730"/>
                  <a:pt x="214365" y="428730"/>
                </a:cubicBezTo>
                <a:lnTo>
                  <a:pt x="214365" y="428730"/>
                </a:lnTo>
                <a:cubicBezTo>
                  <a:pt x="96054" y="428730"/>
                  <a:pt x="0" y="332676"/>
                  <a:pt x="0" y="214365"/>
                </a:cubicBezTo>
                <a:lnTo>
                  <a:pt x="0" y="214365"/>
                </a:lnTo>
                <a:cubicBezTo>
                  <a:pt x="0" y="96054"/>
                  <a:pt x="96054" y="0"/>
                  <a:pt x="214365" y="0"/>
                </a:cubicBezTo>
                <a:close/>
              </a:path>
            </a:pathLst>
          </a:custGeom>
          <a:solidFill>
            <a:srgbClr val="5A6F68"/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35" name="Text 33">
            <a:extLst>
              <a:ext uri="{FF2B5EF4-FFF2-40B4-BE49-F238E27FC236}">
                <a16:creationId xmlns:a16="http://schemas.microsoft.com/office/drawing/2014/main" id="{B5218249-E214-BD7D-62C3-C84C6522E937}"/>
              </a:ext>
            </a:extLst>
          </p:cNvPr>
          <p:cNvSpPr/>
          <p:nvPr/>
        </p:nvSpPr>
        <p:spPr>
          <a:xfrm>
            <a:off x="357275" y="1822100"/>
            <a:ext cx="652026" cy="42873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600" b="1" dirty="0">
                <a:solidFill>
                  <a:srgbClr val="F7F5F2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1880s</a:t>
            </a:r>
            <a:endParaRPr lang="en-US" dirty="0"/>
          </a:p>
        </p:txBody>
      </p:sp>
      <p:sp>
        <p:nvSpPr>
          <p:cNvPr id="36" name="Text 34">
            <a:extLst>
              <a:ext uri="{FF2B5EF4-FFF2-40B4-BE49-F238E27FC236}">
                <a16:creationId xmlns:a16="http://schemas.microsoft.com/office/drawing/2014/main" id="{801287BE-F153-794D-DDB3-E901A247DE55}"/>
              </a:ext>
            </a:extLst>
          </p:cNvPr>
          <p:cNvSpPr/>
          <p:nvPr/>
        </p:nvSpPr>
        <p:spPr>
          <a:xfrm>
            <a:off x="1214734" y="1911419"/>
            <a:ext cx="3435630" cy="1563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5A6F68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Robert Koch (1843-1910)</a:t>
            </a:r>
            <a:endParaRPr lang="en-US" sz="2800" dirty="0"/>
          </a:p>
        </p:txBody>
      </p:sp>
      <p:sp>
        <p:nvSpPr>
          <p:cNvPr id="37" name="Text 35">
            <a:extLst>
              <a:ext uri="{FF2B5EF4-FFF2-40B4-BE49-F238E27FC236}">
                <a16:creationId xmlns:a16="http://schemas.microsoft.com/office/drawing/2014/main" id="{2CA461F8-914D-42D7-CCA3-90CC9BD9EDB8}"/>
              </a:ext>
            </a:extLst>
          </p:cNvPr>
          <p:cNvSpPr/>
          <p:nvPr/>
        </p:nvSpPr>
        <p:spPr>
          <a:xfrm>
            <a:off x="535912" y="2563445"/>
            <a:ext cx="5368053" cy="4644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400" b="1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German physician and microbiologist</a:t>
            </a:r>
            <a:r>
              <a:rPr lang="en-US" sz="14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 who identified causative agents of major diseases and established rigorous scientific criteria for proving disease causation.</a:t>
            </a:r>
            <a:endParaRPr lang="en-US" sz="2000" dirty="0"/>
          </a:p>
        </p:txBody>
      </p:sp>
      <p:sp>
        <p:nvSpPr>
          <p:cNvPr id="38" name="Text 36">
            <a:extLst>
              <a:ext uri="{FF2B5EF4-FFF2-40B4-BE49-F238E27FC236}">
                <a16:creationId xmlns:a16="http://schemas.microsoft.com/office/drawing/2014/main" id="{53D7DD82-B5C6-0495-8641-D98C1E6EAD99}"/>
              </a:ext>
            </a:extLst>
          </p:cNvPr>
          <p:cNvSpPr/>
          <p:nvPr/>
        </p:nvSpPr>
        <p:spPr>
          <a:xfrm>
            <a:off x="535912" y="3345253"/>
            <a:ext cx="1163796" cy="21436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Identified:</a:t>
            </a:r>
            <a:endParaRPr lang="en-US" sz="2000" dirty="0"/>
          </a:p>
        </p:txBody>
      </p:sp>
      <p:sp>
        <p:nvSpPr>
          <p:cNvPr id="39" name="Text 37">
            <a:extLst>
              <a:ext uri="{FF2B5EF4-FFF2-40B4-BE49-F238E27FC236}">
                <a16:creationId xmlns:a16="http://schemas.microsoft.com/office/drawing/2014/main" id="{98DC6715-64EA-8BE4-2601-0179CE6BF293}"/>
              </a:ext>
            </a:extLst>
          </p:cNvPr>
          <p:cNvSpPr/>
          <p:nvPr/>
        </p:nvSpPr>
        <p:spPr>
          <a:xfrm>
            <a:off x="678822" y="3662604"/>
            <a:ext cx="5225143" cy="21436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• Vibrio cholerae - Cholera</a:t>
            </a:r>
            <a:endParaRPr lang="en-US" sz="2000" dirty="0"/>
          </a:p>
        </p:txBody>
      </p:sp>
      <p:sp>
        <p:nvSpPr>
          <p:cNvPr id="40" name="Text 38">
            <a:extLst>
              <a:ext uri="{FF2B5EF4-FFF2-40B4-BE49-F238E27FC236}">
                <a16:creationId xmlns:a16="http://schemas.microsoft.com/office/drawing/2014/main" id="{24C8CACE-F767-6A2B-1656-D2E06413F087}"/>
              </a:ext>
            </a:extLst>
          </p:cNvPr>
          <p:cNvSpPr/>
          <p:nvPr/>
        </p:nvSpPr>
        <p:spPr>
          <a:xfrm>
            <a:off x="678821" y="3948423"/>
            <a:ext cx="5225143" cy="21436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• Mycobacterium tuberculosis - Tuberculosis</a:t>
            </a:r>
            <a:endParaRPr lang="en-US" sz="2000" dirty="0"/>
          </a:p>
        </p:txBody>
      </p:sp>
      <p:sp>
        <p:nvSpPr>
          <p:cNvPr id="41" name="Text 39">
            <a:extLst>
              <a:ext uri="{FF2B5EF4-FFF2-40B4-BE49-F238E27FC236}">
                <a16:creationId xmlns:a16="http://schemas.microsoft.com/office/drawing/2014/main" id="{DF6749A2-3A63-582C-A25C-3FF78C969AA0}"/>
              </a:ext>
            </a:extLst>
          </p:cNvPr>
          <p:cNvSpPr/>
          <p:nvPr/>
        </p:nvSpPr>
        <p:spPr>
          <a:xfrm>
            <a:off x="678822" y="4278904"/>
            <a:ext cx="5225143" cy="21436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D3A39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• Bacillus anthracis - Anthrax</a:t>
            </a:r>
            <a:endParaRPr lang="en-US" sz="2000" dirty="0"/>
          </a:p>
        </p:txBody>
      </p:sp>
      <p:pic>
        <p:nvPicPr>
          <p:cNvPr id="5122" name="Picture 2" descr="Heinrich Hermann Robert Koch (December 11, 1843 - May 27, 1910) was a German  physician and microbiologist. As the founder of modern bacteriology, he  identified the causative agents of tuberculosis, cholera, and">
            <a:extLst>
              <a:ext uri="{FF2B5EF4-FFF2-40B4-BE49-F238E27FC236}">
                <a16:creationId xmlns:a16="http://schemas.microsoft.com/office/drawing/2014/main" id="{7F44B673-8ABF-7E1F-9465-474A82A0A8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0" b="8234"/>
          <a:stretch>
            <a:fillRect/>
          </a:stretch>
        </p:blipFill>
        <p:spPr bwMode="auto">
          <a:xfrm>
            <a:off x="6408390" y="645992"/>
            <a:ext cx="4940928" cy="562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41466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2B34F7-0848-0FDE-B625-CB96473BD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7836" y="300278"/>
            <a:ext cx="4436327" cy="62574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1979B9-795A-3A53-A408-CC0B83A641BB}"/>
              </a:ext>
            </a:extLst>
          </p:cNvPr>
          <p:cNvSpPr txBox="1"/>
          <p:nvPr/>
        </p:nvSpPr>
        <p:spPr>
          <a:xfrm>
            <a:off x="1189464" y="3244333"/>
            <a:ext cx="6099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5A6F68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Koch’s Postulates</a:t>
            </a:r>
            <a:endParaRPr lang="en-IQ" dirty="0"/>
          </a:p>
        </p:txBody>
      </p:sp>
    </p:spTree>
    <p:extLst>
      <p:ext uri="{BB962C8B-B14F-4D97-AF65-F5344CB8AC3E}">
        <p14:creationId xmlns:p14="http://schemas.microsoft.com/office/powerpoint/2010/main" val="70524677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8DAAC2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</TotalTime>
  <Words>1656</Words>
  <Application>Microsoft Macintosh PowerPoint</Application>
  <PresentationFormat>Widescreen</PresentationFormat>
  <Paragraphs>323</Paragraphs>
  <Slides>27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Liter</vt:lpstr>
      <vt:lpstr>Open Sauce Bold</vt:lpstr>
      <vt:lpstr>Open Sauce</vt:lpstr>
      <vt:lpstr>Arial</vt:lpstr>
      <vt:lpstr>Oranienbaum</vt:lpstr>
      <vt:lpstr>Custom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Food Microbiology</dc:title>
  <dc:subject>Introduction to Food Microbiology</dc:subject>
  <dc:creator>Kimi</dc:creator>
  <cp:lastModifiedBy>Adam Jalal Mohammed</cp:lastModifiedBy>
  <cp:revision>5</cp:revision>
  <dcterms:created xsi:type="dcterms:W3CDTF">2026-02-01T16:47:23Z</dcterms:created>
  <dcterms:modified xsi:type="dcterms:W3CDTF">2026-02-07T08:08:28Z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{"Label":"Introduction to Food Microbiology","ContentProducer":"001191110108MACG2KBH8F10000","ProduceID":"19c1a05e-f4f2-8290-8000-0000303aefc2","ReservedCode1":"","ContentPropagator":"001191110108MACG2KBH8F20000","PropagateID":"19c1a05e-f4f2-8290-8000-0000303aefc2","ReservedCode2":""}</vt:lpwstr>
  </property>
</Properties>
</file>