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84" r:id="rId2"/>
    <p:sldId id="258" r:id="rId3"/>
    <p:sldId id="270" r:id="rId4"/>
    <p:sldId id="261" r:id="rId5"/>
    <p:sldId id="272" r:id="rId6"/>
    <p:sldId id="271" r:id="rId7"/>
    <p:sldId id="273" r:id="rId8"/>
    <p:sldId id="266" r:id="rId9"/>
    <p:sldId id="275" r:id="rId10"/>
    <p:sldId id="267" r:id="rId11"/>
    <p:sldId id="276" r:id="rId12"/>
    <p:sldId id="277" r:id="rId13"/>
    <p:sldId id="278" r:id="rId14"/>
    <p:sldId id="285" r:id="rId15"/>
    <p:sldId id="279" r:id="rId16"/>
    <p:sldId id="280" r:id="rId17"/>
    <p:sldId id="281" r:id="rId18"/>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00"/>
    <a:srgbClr val="FF505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82"/>
  </p:normalViewPr>
  <p:slideViewPr>
    <p:cSldViewPr snapToGrid="0">
      <p:cViewPr varScale="1">
        <p:scale>
          <a:sx n="119" d="100"/>
          <a:sy n="119" d="100"/>
        </p:scale>
        <p:origin x="2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8</a:t>
            </a:fld>
            <a:endParaRPr lang="en-US"/>
          </a:p>
        </p:txBody>
      </p:sp>
    </p:spTree>
    <p:extLst>
      <p:ext uri="{BB962C8B-B14F-4D97-AF65-F5344CB8AC3E}">
        <p14:creationId xmlns:p14="http://schemas.microsoft.com/office/powerpoint/2010/main" val="1590507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17</a:t>
            </a:fld>
            <a:endParaRPr lang="en-US"/>
          </a:p>
        </p:txBody>
      </p:sp>
    </p:spTree>
    <p:extLst>
      <p:ext uri="{BB962C8B-B14F-4D97-AF65-F5344CB8AC3E}">
        <p14:creationId xmlns:p14="http://schemas.microsoft.com/office/powerpoint/2010/main" val="347308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9</a:t>
            </a:fld>
            <a:endParaRPr lang="en-US"/>
          </a:p>
        </p:txBody>
      </p:sp>
    </p:spTree>
    <p:extLst>
      <p:ext uri="{BB962C8B-B14F-4D97-AF65-F5344CB8AC3E}">
        <p14:creationId xmlns:p14="http://schemas.microsoft.com/office/powerpoint/2010/main" val="16885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10</a:t>
            </a:fld>
            <a:endParaRPr lang="en-US"/>
          </a:p>
        </p:txBody>
      </p:sp>
    </p:spTree>
    <p:extLst>
      <p:ext uri="{BB962C8B-B14F-4D97-AF65-F5344CB8AC3E}">
        <p14:creationId xmlns:p14="http://schemas.microsoft.com/office/powerpoint/2010/main" val="257358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11</a:t>
            </a:fld>
            <a:endParaRPr lang="en-US"/>
          </a:p>
        </p:txBody>
      </p:sp>
    </p:spTree>
    <p:extLst>
      <p:ext uri="{BB962C8B-B14F-4D97-AF65-F5344CB8AC3E}">
        <p14:creationId xmlns:p14="http://schemas.microsoft.com/office/powerpoint/2010/main" val="424078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12</a:t>
            </a:fld>
            <a:endParaRPr lang="en-US"/>
          </a:p>
        </p:txBody>
      </p:sp>
    </p:spTree>
    <p:extLst>
      <p:ext uri="{BB962C8B-B14F-4D97-AF65-F5344CB8AC3E}">
        <p14:creationId xmlns:p14="http://schemas.microsoft.com/office/powerpoint/2010/main" val="188333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13</a:t>
            </a:fld>
            <a:endParaRPr lang="en-US"/>
          </a:p>
        </p:txBody>
      </p:sp>
    </p:spTree>
    <p:extLst>
      <p:ext uri="{BB962C8B-B14F-4D97-AF65-F5344CB8AC3E}">
        <p14:creationId xmlns:p14="http://schemas.microsoft.com/office/powerpoint/2010/main" val="81364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0DDB-A029-E123-D797-03AC6FA7E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DC6C8-BAB9-4C40-54FF-CB89D3E02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AE985-05A7-DD3E-A88C-CFFDD52A35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58210-AD88-C685-001C-748CB0A58B4C}"/>
              </a:ext>
            </a:extLst>
          </p:cNvPr>
          <p:cNvSpPr>
            <a:spLocks noGrp="1"/>
          </p:cNvSpPr>
          <p:nvPr>
            <p:ph type="sldNum" sz="quarter" idx="5"/>
          </p:nvPr>
        </p:nvSpPr>
        <p:spPr/>
        <p:txBody>
          <a:bodyPr/>
          <a:lstStyle/>
          <a:p>
            <a:fld id="{D5EF9CAD-0AE4-4D27-A8BE-46A828B50C79}" type="slidenum">
              <a:rPr lang="en-US" smtClean="0"/>
              <a:t>14</a:t>
            </a:fld>
            <a:endParaRPr lang="en-US"/>
          </a:p>
        </p:txBody>
      </p:sp>
    </p:spTree>
    <p:extLst>
      <p:ext uri="{BB962C8B-B14F-4D97-AF65-F5344CB8AC3E}">
        <p14:creationId xmlns:p14="http://schemas.microsoft.com/office/powerpoint/2010/main" val="346516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15</a:t>
            </a:fld>
            <a:endParaRPr lang="en-US"/>
          </a:p>
        </p:txBody>
      </p:sp>
    </p:spTree>
    <p:extLst>
      <p:ext uri="{BB962C8B-B14F-4D97-AF65-F5344CB8AC3E}">
        <p14:creationId xmlns:p14="http://schemas.microsoft.com/office/powerpoint/2010/main" val="371940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16</a:t>
            </a:fld>
            <a:endParaRPr lang="en-US"/>
          </a:p>
        </p:txBody>
      </p:sp>
    </p:spTree>
    <p:extLst>
      <p:ext uri="{BB962C8B-B14F-4D97-AF65-F5344CB8AC3E}">
        <p14:creationId xmlns:p14="http://schemas.microsoft.com/office/powerpoint/2010/main" val="238716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4B5F-B3D3-AE01-3885-C9D149137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5FD64BAA-D9E0-82C2-030A-D9F36A5EB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8498FE36-69FF-145C-FFCA-BEB174489B39}"/>
              </a:ext>
            </a:extLst>
          </p:cNvPr>
          <p:cNvSpPr>
            <a:spLocks noGrp="1"/>
          </p:cNvSpPr>
          <p:nvPr>
            <p:ph type="dt" sz="half" idx="10"/>
          </p:nvPr>
        </p:nvSpPr>
        <p:spPr/>
        <p:txBody>
          <a:bodyPr/>
          <a:lstStyle/>
          <a:p>
            <a:fld id="{EA0C0817-A112-4847-8014-A94B7D2A4EA3}" type="datetime1">
              <a:rPr lang="en-US" smtClean="0"/>
              <a:t>2/9/26</a:t>
            </a:fld>
            <a:endParaRPr lang="en-US" dirty="0"/>
          </a:p>
        </p:txBody>
      </p:sp>
      <p:sp>
        <p:nvSpPr>
          <p:cNvPr id="5" name="Footer Placeholder 4">
            <a:extLst>
              <a:ext uri="{FF2B5EF4-FFF2-40B4-BE49-F238E27FC236}">
                <a16:creationId xmlns:a16="http://schemas.microsoft.com/office/drawing/2014/main" id="{CA6C9642-EDF7-7323-C964-E44F8FFF90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D84208-02CC-60C6-3EAD-1FD91DA3172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6141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57BE-9E70-21A9-6E3E-8E8D137162D6}"/>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4D4B2E61-7694-4280-4F50-3A33CFED5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0BAC413-DA8A-68DA-EF53-267DE5C65A63}"/>
              </a:ext>
            </a:extLst>
          </p:cNvPr>
          <p:cNvSpPr>
            <a:spLocks noGrp="1"/>
          </p:cNvSpPr>
          <p:nvPr>
            <p:ph type="dt" sz="half" idx="10"/>
          </p:nvPr>
        </p:nvSpPr>
        <p:spPr/>
        <p:txBody>
          <a:bodyPr/>
          <a:lstStyle/>
          <a:p>
            <a:fld id="{134F40B7-36AB-4376-BE14-EF7004D79BB9}" type="datetime1">
              <a:rPr lang="en-US" smtClean="0"/>
              <a:t>2/9/26</a:t>
            </a:fld>
            <a:endParaRPr lang="en-US"/>
          </a:p>
        </p:txBody>
      </p:sp>
      <p:sp>
        <p:nvSpPr>
          <p:cNvPr id="5" name="Footer Placeholder 4">
            <a:extLst>
              <a:ext uri="{FF2B5EF4-FFF2-40B4-BE49-F238E27FC236}">
                <a16:creationId xmlns:a16="http://schemas.microsoft.com/office/drawing/2014/main" id="{E23C209D-523D-8D74-9BDD-897EFD82C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B0F0-3332-6A35-C4EF-8F2BFC757F6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7561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E6623-4C83-3389-5A40-E4FBAA093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055A866C-AA67-C003-6EEB-0ACE151405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7D684934-4136-03E4-996C-6D38F4E2BF98}"/>
              </a:ext>
            </a:extLst>
          </p:cNvPr>
          <p:cNvSpPr>
            <a:spLocks noGrp="1"/>
          </p:cNvSpPr>
          <p:nvPr>
            <p:ph type="dt" sz="half" idx="10"/>
          </p:nvPr>
        </p:nvSpPr>
        <p:spPr/>
        <p:txBody>
          <a:bodyPr/>
          <a:lstStyle/>
          <a:p>
            <a:fld id="{FF87CAB8-DCAE-46A5-AADA-B3FAD11A54E0}" type="datetime1">
              <a:rPr lang="en-US" smtClean="0"/>
              <a:t>2/9/26</a:t>
            </a:fld>
            <a:endParaRPr lang="en-US"/>
          </a:p>
        </p:txBody>
      </p:sp>
      <p:sp>
        <p:nvSpPr>
          <p:cNvPr id="5" name="Footer Placeholder 4">
            <a:extLst>
              <a:ext uri="{FF2B5EF4-FFF2-40B4-BE49-F238E27FC236}">
                <a16:creationId xmlns:a16="http://schemas.microsoft.com/office/drawing/2014/main" id="{9BA04462-B392-DF12-4EF0-DC7D312A8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CF8D2-DCB3-9FAD-D024-F402F907814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6792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52F1-2590-62BA-862F-F6E617B6DA05}"/>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A6A6E667-E056-8802-BDFC-D7E0FF333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F9FB542-D004-50BD-4EC5-422E7EE3226B}"/>
              </a:ext>
            </a:extLst>
          </p:cNvPr>
          <p:cNvSpPr>
            <a:spLocks noGrp="1"/>
          </p:cNvSpPr>
          <p:nvPr>
            <p:ph type="dt" sz="half" idx="10"/>
          </p:nvPr>
        </p:nvSpPr>
        <p:spPr/>
        <p:txBody>
          <a:bodyPr/>
          <a:lstStyle/>
          <a:p>
            <a:fld id="{7332B432-ACDA-4023-A761-2BAB76577B62}" type="datetime1">
              <a:rPr lang="en-US" smtClean="0"/>
              <a:t>2/9/26</a:t>
            </a:fld>
            <a:endParaRPr lang="en-US"/>
          </a:p>
        </p:txBody>
      </p:sp>
      <p:sp>
        <p:nvSpPr>
          <p:cNvPr id="5" name="Footer Placeholder 4">
            <a:extLst>
              <a:ext uri="{FF2B5EF4-FFF2-40B4-BE49-F238E27FC236}">
                <a16:creationId xmlns:a16="http://schemas.microsoft.com/office/drawing/2014/main" id="{315F3AB6-6C96-B467-28DD-65B23C8C6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A2357-9CE2-C0AF-BBC7-46242D3B1D3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7574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0D35-ECA3-746C-A087-8A26201E1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EA342C44-44D7-1588-2EC0-E428EC39AC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7F272B-4F2A-CDD1-DAB4-B69D20DDE613}"/>
              </a:ext>
            </a:extLst>
          </p:cNvPr>
          <p:cNvSpPr>
            <a:spLocks noGrp="1"/>
          </p:cNvSpPr>
          <p:nvPr>
            <p:ph type="dt" sz="half" idx="10"/>
          </p:nvPr>
        </p:nvSpPr>
        <p:spPr/>
        <p:txBody>
          <a:bodyPr/>
          <a:lstStyle/>
          <a:p>
            <a:fld id="{D9C646AA-F36E-4540-911D-FFFC0A0EF24A}" type="datetime1">
              <a:rPr lang="en-US" smtClean="0"/>
              <a:t>2/9/26</a:t>
            </a:fld>
            <a:endParaRPr lang="en-US" dirty="0"/>
          </a:p>
        </p:txBody>
      </p:sp>
      <p:sp>
        <p:nvSpPr>
          <p:cNvPr id="5" name="Footer Placeholder 4">
            <a:extLst>
              <a:ext uri="{FF2B5EF4-FFF2-40B4-BE49-F238E27FC236}">
                <a16:creationId xmlns:a16="http://schemas.microsoft.com/office/drawing/2014/main" id="{8124FB8D-9CE2-46C1-C2FD-0ADC2FAB7B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E769E-C5D7-40D0-02CA-0C3129806CC0}"/>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9444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B918-89FF-E927-01C4-895599333A44}"/>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DA697BBB-DC79-840E-684A-08480805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A77F2AA7-0A37-9BCD-A8AD-3981B90F9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DC40081E-B75F-8EF5-FCCB-81FBB37DFEC5}"/>
              </a:ext>
            </a:extLst>
          </p:cNvPr>
          <p:cNvSpPr>
            <a:spLocks noGrp="1"/>
          </p:cNvSpPr>
          <p:nvPr>
            <p:ph type="dt" sz="half" idx="10"/>
          </p:nvPr>
        </p:nvSpPr>
        <p:spPr/>
        <p:txBody>
          <a:bodyPr/>
          <a:lstStyle/>
          <a:p>
            <a:fld id="{69186D26-FA5F-4637-B602-B7C2DC34CFD4}" type="datetime1">
              <a:rPr lang="en-US" smtClean="0"/>
              <a:t>2/9/26</a:t>
            </a:fld>
            <a:endParaRPr lang="en-US"/>
          </a:p>
        </p:txBody>
      </p:sp>
      <p:sp>
        <p:nvSpPr>
          <p:cNvPr id="6" name="Footer Placeholder 5">
            <a:extLst>
              <a:ext uri="{FF2B5EF4-FFF2-40B4-BE49-F238E27FC236}">
                <a16:creationId xmlns:a16="http://schemas.microsoft.com/office/drawing/2014/main" id="{30129241-B23B-BC3E-E9D6-836607B7B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051C1-B6D9-12AB-2BCA-12D231DE945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8269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1AAB-E0C0-12A2-F30E-E19AEE76B1B0}"/>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833209E-C14C-59CA-E5D9-8221E35B3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9CBE7-D3B8-E69A-DE0B-CB55BC89E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F797A104-54F7-9CB0-E59B-E08C388DE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85082-8CB2-502A-AEEB-F1165B362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D798C536-F7B7-2C57-38BA-424768B6F28A}"/>
              </a:ext>
            </a:extLst>
          </p:cNvPr>
          <p:cNvSpPr>
            <a:spLocks noGrp="1"/>
          </p:cNvSpPr>
          <p:nvPr>
            <p:ph type="dt" sz="half" idx="10"/>
          </p:nvPr>
        </p:nvSpPr>
        <p:spPr/>
        <p:txBody>
          <a:bodyPr/>
          <a:lstStyle/>
          <a:p>
            <a:fld id="{8A7F15D8-96D1-4781-BC50-CA8A088B2FE4}" type="datetime1">
              <a:rPr lang="en-US" smtClean="0"/>
              <a:t>2/9/26</a:t>
            </a:fld>
            <a:endParaRPr lang="en-US"/>
          </a:p>
        </p:txBody>
      </p:sp>
      <p:sp>
        <p:nvSpPr>
          <p:cNvPr id="8" name="Footer Placeholder 7">
            <a:extLst>
              <a:ext uri="{FF2B5EF4-FFF2-40B4-BE49-F238E27FC236}">
                <a16:creationId xmlns:a16="http://schemas.microsoft.com/office/drawing/2014/main" id="{B45B0E74-84FF-CA76-27F6-2BA9EE1E28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19E0F-0EAE-49F1-8741-7F248626F89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561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5678-619C-8C5A-439B-B37ACB939CB5}"/>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9F545731-2C20-1BEA-9289-2C1F7011423B}"/>
              </a:ext>
            </a:extLst>
          </p:cNvPr>
          <p:cNvSpPr>
            <a:spLocks noGrp="1"/>
          </p:cNvSpPr>
          <p:nvPr>
            <p:ph type="dt" sz="half" idx="10"/>
          </p:nvPr>
        </p:nvSpPr>
        <p:spPr/>
        <p:txBody>
          <a:bodyPr/>
          <a:lstStyle/>
          <a:p>
            <a:fld id="{F9A96C99-B8F8-4528-BD05-0E16E943DC09}" type="datetime1">
              <a:rPr lang="en-US" smtClean="0"/>
              <a:t>2/9/26</a:t>
            </a:fld>
            <a:endParaRPr lang="en-US"/>
          </a:p>
        </p:txBody>
      </p:sp>
      <p:sp>
        <p:nvSpPr>
          <p:cNvPr id="4" name="Footer Placeholder 3">
            <a:extLst>
              <a:ext uri="{FF2B5EF4-FFF2-40B4-BE49-F238E27FC236}">
                <a16:creationId xmlns:a16="http://schemas.microsoft.com/office/drawing/2014/main" id="{52A0B90E-8CE7-F18A-74EB-C1DA221E3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02B3E4-5960-BFCE-9681-9A47152F9B4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03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A49B7-5BAA-3898-0470-20CE99B86FF0}"/>
              </a:ext>
            </a:extLst>
          </p:cNvPr>
          <p:cNvSpPr>
            <a:spLocks noGrp="1"/>
          </p:cNvSpPr>
          <p:nvPr>
            <p:ph type="dt" sz="half" idx="10"/>
          </p:nvPr>
        </p:nvSpPr>
        <p:spPr/>
        <p:txBody>
          <a:bodyPr/>
          <a:lstStyle/>
          <a:p>
            <a:fld id="{03636942-C211-4B28-8DBD-C953E00AF71B}" type="datetime1">
              <a:rPr lang="en-US" smtClean="0"/>
              <a:t>2/9/26</a:t>
            </a:fld>
            <a:endParaRPr lang="en-US"/>
          </a:p>
        </p:txBody>
      </p:sp>
      <p:sp>
        <p:nvSpPr>
          <p:cNvPr id="3" name="Footer Placeholder 2">
            <a:extLst>
              <a:ext uri="{FF2B5EF4-FFF2-40B4-BE49-F238E27FC236}">
                <a16:creationId xmlns:a16="http://schemas.microsoft.com/office/drawing/2014/main" id="{318B2059-2BA0-3EE9-B72D-CD87FAA236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AD17F-D250-F9CF-A063-67B1B7D1E32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44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60EF-5A0D-CF4B-8742-74A3B42F1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9FAFEEFB-016A-B8FB-7340-1E7527AEA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D0E4C82A-D7DA-AAA0-A83D-AD68085EA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A7ACB-FCBB-AA25-3357-EDF0D6927F04}"/>
              </a:ext>
            </a:extLst>
          </p:cNvPr>
          <p:cNvSpPr>
            <a:spLocks noGrp="1"/>
          </p:cNvSpPr>
          <p:nvPr>
            <p:ph type="dt" sz="half" idx="10"/>
          </p:nvPr>
        </p:nvSpPr>
        <p:spPr/>
        <p:txBody>
          <a:bodyPr/>
          <a:lstStyle/>
          <a:p>
            <a:fld id="{7E8D12A6-918A-48BD-8CB9-CA713993B0EA}" type="datetime1">
              <a:rPr lang="en-US" smtClean="0"/>
              <a:t>2/9/26</a:t>
            </a:fld>
            <a:endParaRPr lang="en-US"/>
          </a:p>
        </p:txBody>
      </p:sp>
      <p:sp>
        <p:nvSpPr>
          <p:cNvPr id="6" name="Footer Placeholder 5">
            <a:extLst>
              <a:ext uri="{FF2B5EF4-FFF2-40B4-BE49-F238E27FC236}">
                <a16:creationId xmlns:a16="http://schemas.microsoft.com/office/drawing/2014/main" id="{56DF19AF-1337-F20D-34BC-0C5DA27C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E9E58-0BBF-6FBC-351E-2F62BB80858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0364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1134-AAF7-3775-ABDF-77333A066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C248647A-668F-6ECC-8887-5394C81E3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53499105-64A1-F732-1213-CED7B3F9E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9C938-D6B6-F406-7D5A-F6C9B2559E36}"/>
              </a:ext>
            </a:extLst>
          </p:cNvPr>
          <p:cNvSpPr>
            <a:spLocks noGrp="1"/>
          </p:cNvSpPr>
          <p:nvPr>
            <p:ph type="dt" sz="half" idx="10"/>
          </p:nvPr>
        </p:nvSpPr>
        <p:spPr/>
        <p:txBody>
          <a:bodyPr/>
          <a:lstStyle/>
          <a:p>
            <a:fld id="{E778CE86-875F-4587-BCF6-FA054AFC0D53}" type="datetime1">
              <a:rPr lang="en-US" smtClean="0"/>
              <a:pPr/>
              <a:t>2/9/26</a:t>
            </a:fld>
            <a:endParaRPr lang="en-US" dirty="0"/>
          </a:p>
        </p:txBody>
      </p:sp>
      <p:sp>
        <p:nvSpPr>
          <p:cNvPr id="6" name="Footer Placeholder 5">
            <a:extLst>
              <a:ext uri="{FF2B5EF4-FFF2-40B4-BE49-F238E27FC236}">
                <a16:creationId xmlns:a16="http://schemas.microsoft.com/office/drawing/2014/main" id="{945C4F08-C7F4-501D-B8E0-699E6BBFA90C}"/>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F79B088-33A7-560D-BC56-1B91DBC4A6A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28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14601-3E48-2DF3-DE61-59412142A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DB3391E6-5029-0737-7B77-9BA099033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84113287-2B06-59A6-9B0F-AE75CCE3B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A2B21-3FCD-4721-B95C-427943F61125}" type="datetime1">
              <a:rPr lang="en-US" smtClean="0"/>
              <a:t>2/9/26</a:t>
            </a:fld>
            <a:endParaRPr lang="en-US"/>
          </a:p>
        </p:txBody>
      </p:sp>
      <p:sp>
        <p:nvSpPr>
          <p:cNvPr id="5" name="Footer Placeholder 4">
            <a:extLst>
              <a:ext uri="{FF2B5EF4-FFF2-40B4-BE49-F238E27FC236}">
                <a16:creationId xmlns:a16="http://schemas.microsoft.com/office/drawing/2014/main" id="{C64C9780-FB38-16AB-345B-559F25EB8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F99F43F-4EC3-295B-25F0-56BC6CAC2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292214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adam.jalal@tiu.edu.iq"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26180" y="225770"/>
            <a:ext cx="2479466" cy="2044472"/>
            <a:chOff x="0" y="0"/>
            <a:chExt cx="5791200" cy="4775200"/>
          </a:xfrm>
        </p:grpSpPr>
        <p:sp>
          <p:nvSpPr>
            <p:cNvPr id="3" name="Freeform 3"/>
            <p:cNvSpPr/>
            <p:nvPr/>
          </p:nvSpPr>
          <p:spPr>
            <a:xfrm>
              <a:off x="0" y="0"/>
              <a:ext cx="5791200" cy="4775200"/>
            </a:xfrm>
            <a:custGeom>
              <a:avLst/>
              <a:gdLst/>
              <a:ahLst/>
              <a:cxnLst/>
              <a:rect l="l" t="t" r="r" b="b"/>
              <a:pathLst>
                <a:path w="5791200" h="4775200">
                  <a:moveTo>
                    <a:pt x="0" y="0"/>
                  </a:moveTo>
                  <a:lnTo>
                    <a:pt x="5791200" y="0"/>
                  </a:lnTo>
                  <a:lnTo>
                    <a:pt x="5791200" y="4775200"/>
                  </a:lnTo>
                  <a:lnTo>
                    <a:pt x="0" y="4775200"/>
                  </a:lnTo>
                  <a:lnTo>
                    <a:pt x="0" y="0"/>
                  </a:lnTo>
                  <a:close/>
                </a:path>
              </a:pathLst>
            </a:custGeom>
            <a:blipFill>
              <a:blip r:embed="rId2"/>
              <a:stretch>
                <a:fillRect t="-4579" b="-4579"/>
              </a:stretch>
            </a:blipFill>
          </p:spPr>
          <p:txBody>
            <a:bodyPr/>
            <a:lstStyle/>
            <a:p>
              <a:endParaRPr lang="en-GB" sz="1200"/>
            </a:p>
          </p:txBody>
        </p:sp>
      </p:grpSp>
      <p:sp>
        <p:nvSpPr>
          <p:cNvPr id="4" name="AutoShape 4"/>
          <p:cNvSpPr/>
          <p:nvPr/>
        </p:nvSpPr>
        <p:spPr>
          <a:xfrm>
            <a:off x="2594613" y="3441023"/>
            <a:ext cx="7002771" cy="0"/>
          </a:xfrm>
          <a:prstGeom prst="line">
            <a:avLst/>
          </a:prstGeom>
          <a:ln w="28575" cap="rnd">
            <a:solidFill>
              <a:srgbClr val="7D1544"/>
            </a:solidFill>
            <a:prstDash val="solid"/>
            <a:headEnd type="none" w="sm" len="sm"/>
            <a:tailEnd type="none" w="sm" len="sm"/>
          </a:ln>
        </p:spPr>
        <p:txBody>
          <a:bodyPr/>
          <a:lstStyle/>
          <a:p>
            <a:endParaRPr lang="en-GB" sz="1200"/>
          </a:p>
        </p:txBody>
      </p:sp>
      <p:grpSp>
        <p:nvGrpSpPr>
          <p:cNvPr id="6" name="Group 6"/>
          <p:cNvGrpSpPr/>
          <p:nvPr/>
        </p:nvGrpSpPr>
        <p:grpSpPr>
          <a:xfrm>
            <a:off x="1" y="6177926"/>
            <a:ext cx="12192002" cy="680074"/>
            <a:chOff x="0" y="-66675"/>
            <a:chExt cx="5145143" cy="268671"/>
          </a:xfrm>
        </p:grpSpPr>
        <p:sp>
          <p:nvSpPr>
            <p:cNvPr id="7" name="Freeform 7"/>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dirty="0"/>
            </a:p>
          </p:txBody>
        </p:sp>
        <p:sp>
          <p:nvSpPr>
            <p:cNvPr id="8" name="TextBox 8"/>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9" name="Freeform 9"/>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10" name="Freeform 10"/>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11" name="TextBox 11"/>
          <p:cNvSpPr txBox="1"/>
          <p:nvPr/>
        </p:nvSpPr>
        <p:spPr>
          <a:xfrm>
            <a:off x="431796" y="2648453"/>
            <a:ext cx="11328400" cy="675826"/>
          </a:xfrm>
          <a:prstGeom prst="rect">
            <a:avLst/>
          </a:prstGeom>
        </p:spPr>
        <p:txBody>
          <a:bodyPr wrap="square" lIns="0" tIns="0" rIns="0" bIns="0" rtlCol="0" anchor="t">
            <a:spAutoFit/>
          </a:bodyPr>
          <a:lstStyle/>
          <a:p>
            <a:pPr algn="ctr">
              <a:lnSpc>
                <a:spcPts val="5890"/>
              </a:lnSpc>
            </a:pPr>
            <a:r>
              <a:rPr lang="en-US" sz="3200" b="1" spc="-96" dirty="0">
                <a:solidFill>
                  <a:srgbClr val="7D1544"/>
                </a:solidFill>
                <a:latin typeface="Open Sauce Bold"/>
                <a:ea typeface="Open Sauce Bold"/>
                <a:cs typeface="Open Sauce Bold"/>
                <a:sym typeface="Open Sauce Bold"/>
              </a:rPr>
              <a:t>Introduction of Microbiology Lab</a:t>
            </a:r>
          </a:p>
        </p:txBody>
      </p:sp>
      <p:sp>
        <p:nvSpPr>
          <p:cNvPr id="12" name="TextBox 12"/>
          <p:cNvSpPr txBox="1"/>
          <p:nvPr/>
        </p:nvSpPr>
        <p:spPr>
          <a:xfrm>
            <a:off x="3582636" y="4923367"/>
            <a:ext cx="5026723" cy="752129"/>
          </a:xfrm>
          <a:prstGeom prst="rect">
            <a:avLst/>
          </a:prstGeom>
        </p:spPr>
        <p:txBody>
          <a:bodyPr lIns="0" tIns="0" rIns="0" bIns="0" rtlCol="0" anchor="t">
            <a:spAutoFit/>
          </a:bodyPr>
          <a:lstStyle/>
          <a:p>
            <a:pPr algn="ctr">
              <a:lnSpc>
                <a:spcPts val="3066"/>
              </a:lnSpc>
            </a:pPr>
            <a:r>
              <a:rPr lang="en-US" sz="1666" b="1" spc="166" dirty="0">
                <a:solidFill>
                  <a:srgbClr val="372A28"/>
                </a:solidFill>
                <a:latin typeface="Open Sauce Bold"/>
                <a:ea typeface="Open Sauce Bold"/>
                <a:cs typeface="Open Sauce Bold"/>
                <a:sym typeface="Open Sauce Bold"/>
              </a:rPr>
              <a:t>Instructor: Adam Jalal Mohammed</a:t>
            </a:r>
          </a:p>
          <a:p>
            <a:pPr algn="ctr">
              <a:lnSpc>
                <a:spcPts val="3066"/>
              </a:lnSpc>
            </a:pPr>
            <a:r>
              <a:rPr lang="en-US" sz="1666" b="1" spc="166" dirty="0">
                <a:solidFill>
                  <a:srgbClr val="211614"/>
                </a:solidFill>
                <a:latin typeface="Open Sauce Bold"/>
                <a:ea typeface="Open Sauce Bold"/>
                <a:cs typeface="Open Sauce Bold"/>
                <a:sym typeface="Open Sauce Bold"/>
              </a:rPr>
              <a:t>Email: </a:t>
            </a:r>
            <a:r>
              <a:rPr lang="en-US" sz="1666" b="1" u="sng" spc="166" dirty="0">
                <a:solidFill>
                  <a:srgbClr val="211614"/>
                </a:solidFill>
                <a:latin typeface="Open Sauce Bold"/>
                <a:ea typeface="Open Sauce Bold"/>
                <a:cs typeface="Open Sauce Bold"/>
                <a:sym typeface="Open Sauce Bold"/>
                <a:hlinkClick r:id="rId7" tooltip="mailto:adam.jalal@tiu.edu.iq"/>
              </a:rPr>
              <a:t>adam.jalal@tiu.edu.iq</a:t>
            </a:r>
          </a:p>
        </p:txBody>
      </p:sp>
      <p:sp>
        <p:nvSpPr>
          <p:cNvPr id="13" name="TextBox 13"/>
          <p:cNvSpPr txBox="1"/>
          <p:nvPr/>
        </p:nvSpPr>
        <p:spPr>
          <a:xfrm>
            <a:off x="224355" y="852047"/>
            <a:ext cx="4526939" cy="799258"/>
          </a:xfrm>
          <a:prstGeom prst="rect">
            <a:avLst/>
          </a:prstGeom>
        </p:spPr>
        <p:txBody>
          <a:bodyPr wrap="square" lIns="0" tIns="0" rIns="0" bIns="0" rtlCol="0" anchor="t">
            <a:spAutoFit/>
          </a:bodyPr>
          <a:lstStyle/>
          <a:p>
            <a:pPr algn="ctr">
              <a:lnSpc>
                <a:spcPts val="2094"/>
              </a:lnSpc>
              <a:spcBef>
                <a:spcPct val="0"/>
              </a:spcBef>
            </a:pPr>
            <a:r>
              <a:rPr lang="en-US" sz="1733" b="1" dirty="0">
                <a:solidFill>
                  <a:srgbClr val="112B3C"/>
                </a:solidFill>
                <a:latin typeface="Open Sauce Bold"/>
                <a:ea typeface="Open Sauce Bold"/>
                <a:cs typeface="Open Sauce Bold"/>
                <a:sym typeface="Open Sauce Bold"/>
              </a:rPr>
              <a:t>Tishk International University</a:t>
            </a:r>
          </a:p>
          <a:p>
            <a:pPr algn="ctr">
              <a:lnSpc>
                <a:spcPts val="2094"/>
              </a:lnSpc>
              <a:spcBef>
                <a:spcPct val="0"/>
              </a:spcBef>
            </a:pPr>
            <a:r>
              <a:rPr lang="en-US" sz="1733" b="1" dirty="0">
                <a:solidFill>
                  <a:srgbClr val="112B3C"/>
                </a:solidFill>
                <a:latin typeface="Open Sauce Bold"/>
                <a:ea typeface="Open Sauce Bold"/>
                <a:cs typeface="Open Sauce Bold"/>
                <a:sym typeface="Open Sauce Bold"/>
              </a:rPr>
              <a:t>Faculty of Applied Science</a:t>
            </a:r>
          </a:p>
          <a:p>
            <a:pPr algn="ctr">
              <a:lnSpc>
                <a:spcPts val="2094"/>
              </a:lnSpc>
              <a:spcBef>
                <a:spcPct val="0"/>
              </a:spcBef>
            </a:pPr>
            <a:r>
              <a:rPr lang="en-US" sz="1733" b="1" dirty="0">
                <a:solidFill>
                  <a:srgbClr val="112B3C"/>
                </a:solidFill>
                <a:latin typeface="Open Sauce Bold"/>
                <a:ea typeface="Open Sauce Bold"/>
                <a:cs typeface="Open Sauce Bold"/>
                <a:sym typeface="Open Sauce Bold"/>
              </a:rPr>
              <a:t>Nutrition and Dietetics Department</a:t>
            </a:r>
          </a:p>
        </p:txBody>
      </p:sp>
      <p:sp>
        <p:nvSpPr>
          <p:cNvPr id="14" name="TextBox 14"/>
          <p:cNvSpPr txBox="1"/>
          <p:nvPr/>
        </p:nvSpPr>
        <p:spPr>
          <a:xfrm>
            <a:off x="2044447" y="3651787"/>
            <a:ext cx="8103103" cy="572593"/>
          </a:xfrm>
          <a:prstGeom prst="rect">
            <a:avLst/>
          </a:prstGeom>
        </p:spPr>
        <p:txBody>
          <a:bodyPr lIns="0" tIns="0" rIns="0" bIns="0" rtlCol="0" anchor="t">
            <a:spAutoFit/>
          </a:bodyPr>
          <a:lstStyle/>
          <a:p>
            <a:pPr algn="ctr">
              <a:lnSpc>
                <a:spcPts val="2333"/>
              </a:lnSpc>
            </a:pPr>
            <a:r>
              <a:rPr lang="en-US" sz="1666" b="1" spc="166" dirty="0">
                <a:solidFill>
                  <a:srgbClr val="372A28"/>
                </a:solidFill>
                <a:latin typeface="Open Sauce Bold"/>
                <a:ea typeface="Open Sauce Bold"/>
                <a:cs typeface="Open Sauce Bold"/>
                <a:sym typeface="Open Sauce Bold"/>
              </a:rPr>
              <a:t>Food Microbiology /1</a:t>
            </a:r>
            <a:r>
              <a:rPr lang="en-US" sz="1666" b="1" spc="166" baseline="30000" dirty="0">
                <a:solidFill>
                  <a:srgbClr val="372A28"/>
                </a:solidFill>
                <a:latin typeface="Open Sauce Bold"/>
                <a:ea typeface="Open Sauce Bold"/>
                <a:cs typeface="Open Sauce Bold"/>
                <a:sym typeface="Open Sauce Bold"/>
              </a:rPr>
              <a:t>st</a:t>
            </a:r>
            <a:r>
              <a:rPr lang="en-US" sz="1666" b="1" spc="166" dirty="0">
                <a:solidFill>
                  <a:srgbClr val="372A28"/>
                </a:solidFill>
                <a:latin typeface="Open Sauce Bold"/>
                <a:ea typeface="Open Sauce Bold"/>
                <a:cs typeface="Open Sauce Bold"/>
                <a:sym typeface="Open Sauce Bold"/>
              </a:rPr>
              <a:t> Lab</a:t>
            </a:r>
          </a:p>
          <a:p>
            <a:pPr algn="ctr">
              <a:lnSpc>
                <a:spcPts val="2333"/>
              </a:lnSpc>
            </a:pPr>
            <a:r>
              <a:rPr lang="en-US" sz="1666" b="1" spc="166" dirty="0">
                <a:solidFill>
                  <a:srgbClr val="372A28"/>
                </a:solidFill>
                <a:latin typeface="Open Sauce Bold"/>
                <a:ea typeface="Open Sauce Bold"/>
                <a:cs typeface="Open Sauce Bold"/>
                <a:sym typeface="Open Sauce Bold"/>
              </a:rPr>
              <a:t>2</a:t>
            </a:r>
            <a:r>
              <a:rPr lang="en-US" sz="1666" b="1" spc="166" baseline="30000" dirty="0">
                <a:solidFill>
                  <a:srgbClr val="372A28"/>
                </a:solidFill>
                <a:latin typeface="Open Sauce Bold"/>
                <a:ea typeface="Open Sauce Bold"/>
                <a:cs typeface="Open Sauce Bold"/>
                <a:sym typeface="Open Sauce Bold"/>
              </a:rPr>
              <a:t>nd</a:t>
            </a:r>
            <a:r>
              <a:rPr lang="en-US" sz="1666" b="1" spc="166" dirty="0">
                <a:solidFill>
                  <a:srgbClr val="372A28"/>
                </a:solidFill>
                <a:latin typeface="Open Sauce Bold"/>
                <a:ea typeface="Open Sauce Bold"/>
                <a:cs typeface="Open Sauce Bold"/>
                <a:sym typeface="Open Sauce Bold"/>
              </a:rPr>
              <a:t> Grade / Spring Semester</a:t>
            </a:r>
          </a:p>
        </p:txBody>
      </p:sp>
      <p:sp>
        <p:nvSpPr>
          <p:cNvPr id="15" name="TextBox 15"/>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6" name="TextBox 15">
            <a:extLst>
              <a:ext uri="{FF2B5EF4-FFF2-40B4-BE49-F238E27FC236}">
                <a16:creationId xmlns:a16="http://schemas.microsoft.com/office/drawing/2014/main" id="{9D167E80-DED9-A66D-7D34-4CB85E1715AD}"/>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346837" y="778716"/>
            <a:ext cx="8229600" cy="1143000"/>
          </a:xfrm>
        </p:spPr>
        <p:txBody>
          <a:bodyPr>
            <a:normAutofit/>
          </a:bodyPr>
          <a:lstStyle/>
          <a:p>
            <a:r>
              <a:rPr lang="en-US" sz="4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Incubator</a:t>
            </a:r>
            <a:endParaRPr lang="en-US" sz="3600" dirty="0">
              <a:solidFill>
                <a:schemeClr val="tx1"/>
              </a:solidFill>
              <a:latin typeface="Cambria" panose="02040503050406030204" pitchFamily="18" charset="0"/>
              <a:ea typeface="Cambria" panose="02040503050406030204" pitchFamily="18" charset="0"/>
            </a:endParaRPr>
          </a:p>
        </p:txBody>
      </p:sp>
      <p:sp>
        <p:nvSpPr>
          <p:cNvPr id="12" name="Content Placeholder 2"/>
          <p:cNvSpPr>
            <a:spLocks noGrp="1"/>
          </p:cNvSpPr>
          <p:nvPr>
            <p:ph idx="1"/>
          </p:nvPr>
        </p:nvSpPr>
        <p:spPr>
          <a:xfrm>
            <a:off x="346837" y="2170539"/>
            <a:ext cx="7120764" cy="5137343"/>
          </a:xfrm>
        </p:spPr>
        <p:txBody>
          <a:bodyPr>
            <a:normAutofit/>
          </a:bodyPr>
          <a:lstStyle/>
          <a:p>
            <a:pPr>
              <a:lnSpc>
                <a:spcPct val="170000"/>
              </a:lnSpc>
              <a:spcBef>
                <a:spcPts val="0"/>
              </a:spcBef>
              <a:buFont typeface="Arial" panose="020B0604020202020204" pitchFamily="34" charset="0"/>
              <a:buChar char="•"/>
            </a:pPr>
            <a:r>
              <a:rPr lang="en-US" sz="2400" dirty="0">
                <a:latin typeface="Cambria" panose="02040503050406030204" pitchFamily="18" charset="0"/>
                <a:ea typeface="Cambria" panose="02040503050406030204" pitchFamily="18" charset="0"/>
              </a:rPr>
              <a:t>These are used to maintain a controlled temperature for the growth of microorganisms, typically at </a:t>
            </a:r>
            <a:r>
              <a:rPr lang="en-US" sz="2400" b="1" dirty="0">
                <a:latin typeface="Cambria" panose="02040503050406030204" pitchFamily="18" charset="0"/>
                <a:ea typeface="Cambria" panose="02040503050406030204" pitchFamily="18" charset="0"/>
              </a:rPr>
              <a:t>37°C for bacteria </a:t>
            </a:r>
            <a:r>
              <a:rPr lang="en-US" sz="2400" dirty="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25°C for fungi</a:t>
            </a:r>
            <a:endParaRPr lang="en-US" sz="22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122" name="Picture 2" descr="Laboratory Incuba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594" y="1803711"/>
            <a:ext cx="4971738" cy="377698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7E2977C1-80B1-918F-022E-D8C2CCA76A74}"/>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8DABF415-A8C2-2E2F-4D1F-8937FFA1C981}"/>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0A253CF9-4A46-50FD-216E-701E782A4A10}"/>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1C26F0B6-67D8-6197-9BC4-C41B34602A87}"/>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E3E64D5F-F6C2-067C-2666-BDC6588F9B3F}"/>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8" name="TextBox 7">
            <a:extLst>
              <a:ext uri="{FF2B5EF4-FFF2-40B4-BE49-F238E27FC236}">
                <a16:creationId xmlns:a16="http://schemas.microsoft.com/office/drawing/2014/main" id="{0E20744E-CFE8-27E8-BB4C-5F0DB98FBE90}"/>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9" name="Freeform 10">
            <a:extLst>
              <a:ext uri="{FF2B5EF4-FFF2-40B4-BE49-F238E27FC236}">
                <a16:creationId xmlns:a16="http://schemas.microsoft.com/office/drawing/2014/main" id="{77B4ABBE-E7D2-9E58-CEEE-E27890C98DFD}"/>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22602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508883" y="778716"/>
            <a:ext cx="8229600" cy="1143000"/>
          </a:xfrm>
        </p:spPr>
        <p:txBody>
          <a:bodyPr>
            <a:normAutofit/>
          </a:bodyPr>
          <a:lstStyle/>
          <a:p>
            <a:r>
              <a:rPr lang="en-US" sz="4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Microscope</a:t>
            </a:r>
            <a:endParaRPr lang="en-US" sz="3600" dirty="0">
              <a:solidFill>
                <a:schemeClr val="tx1"/>
              </a:solidFill>
              <a:latin typeface="Cambria" panose="02040503050406030204" pitchFamily="18" charset="0"/>
              <a:ea typeface="Cambria" panose="02040503050406030204" pitchFamily="18" charset="0"/>
            </a:endParaRPr>
          </a:p>
        </p:txBody>
      </p:sp>
      <p:sp>
        <p:nvSpPr>
          <p:cNvPr id="12" name="Content Placeholder 2"/>
          <p:cNvSpPr>
            <a:spLocks noGrp="1"/>
          </p:cNvSpPr>
          <p:nvPr>
            <p:ph idx="1"/>
          </p:nvPr>
        </p:nvSpPr>
        <p:spPr>
          <a:xfrm>
            <a:off x="411338" y="2170539"/>
            <a:ext cx="7120764" cy="5137343"/>
          </a:xfrm>
        </p:spPr>
        <p:txBody>
          <a:bodyPr>
            <a:normAutofit/>
          </a:bodyPr>
          <a:lstStyle/>
          <a:p>
            <a:pPr>
              <a:lnSpc>
                <a:spcPct val="170000"/>
              </a:lnSpc>
              <a:spcBef>
                <a:spcPts val="0"/>
              </a:spcBef>
            </a:pPr>
            <a:r>
              <a:rPr lang="en-US" sz="2400" dirty="0">
                <a:latin typeface="Cambria" panose="02040503050406030204" pitchFamily="18" charset="0"/>
                <a:ea typeface="Cambria" panose="02040503050406030204" pitchFamily="18" charset="0"/>
              </a:rPr>
              <a:t>A good microscope is an essential tool for any microbiology laboratory.</a:t>
            </a:r>
          </a:p>
          <a:p>
            <a:pPr>
              <a:lnSpc>
                <a:spcPct val="170000"/>
              </a:lnSpc>
              <a:spcBef>
                <a:spcPts val="0"/>
              </a:spcBef>
            </a:pPr>
            <a:r>
              <a:rPr lang="en-US" sz="2400" dirty="0">
                <a:latin typeface="Cambria" panose="02040503050406030204" pitchFamily="18" charset="0"/>
                <a:ea typeface="Cambria" panose="02040503050406030204" pitchFamily="18" charset="0"/>
              </a:rPr>
              <a:t>There are many kinds of microscopes but the type most useful in diagnostic work is the compound microscope</a:t>
            </a:r>
            <a:endParaRPr lang="en-US" sz="22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6146" name="Picture 2" descr="Advanced Biological Binocular Compound Microscope with LEDIllumination –  National Optical"/>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32102" y="1350216"/>
            <a:ext cx="3311793" cy="370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 6">
            <a:extLst>
              <a:ext uri="{FF2B5EF4-FFF2-40B4-BE49-F238E27FC236}">
                <a16:creationId xmlns:a16="http://schemas.microsoft.com/office/drawing/2014/main" id="{BED541A8-B738-C168-CF70-C24A53B244D0}"/>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222B7B41-E611-12CD-D905-A35B087202CB}"/>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4B6FA232-877B-58D6-DA73-9ED9D90853A7}"/>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DEC21FFC-5243-504C-C446-419752144683}"/>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5BDC00BC-F758-AE08-FCF2-47A32ADEAC88}"/>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8" name="TextBox 7">
            <a:extLst>
              <a:ext uri="{FF2B5EF4-FFF2-40B4-BE49-F238E27FC236}">
                <a16:creationId xmlns:a16="http://schemas.microsoft.com/office/drawing/2014/main" id="{42CB253E-6635-B314-807F-0B1C23D51E42}"/>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9" name="Freeform 10">
            <a:extLst>
              <a:ext uri="{FF2B5EF4-FFF2-40B4-BE49-F238E27FC236}">
                <a16:creationId xmlns:a16="http://schemas.microsoft.com/office/drawing/2014/main" id="{AFC81703-CDA3-F9BF-E90E-39D1DDC11ECE}"/>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37946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508883" y="778716"/>
            <a:ext cx="8229600" cy="1143000"/>
          </a:xfrm>
        </p:spPr>
        <p:txBody>
          <a:bodyPr>
            <a:normAutofit/>
          </a:bodyPr>
          <a:lstStyle/>
          <a:p>
            <a:r>
              <a:rPr lang="en-US" sz="4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Autoclave</a:t>
            </a:r>
            <a:endParaRPr lang="en-US" sz="3600" dirty="0">
              <a:solidFill>
                <a:schemeClr val="tx1"/>
              </a:solidFill>
              <a:latin typeface="Cambria" panose="02040503050406030204" pitchFamily="18" charset="0"/>
              <a:ea typeface="Cambria" panose="02040503050406030204" pitchFamily="18" charset="0"/>
            </a:endParaRPr>
          </a:p>
        </p:txBody>
      </p:sp>
      <p:sp>
        <p:nvSpPr>
          <p:cNvPr id="12" name="Content Placeholder 2"/>
          <p:cNvSpPr>
            <a:spLocks noGrp="1"/>
          </p:cNvSpPr>
          <p:nvPr>
            <p:ph idx="1"/>
          </p:nvPr>
        </p:nvSpPr>
        <p:spPr>
          <a:xfrm>
            <a:off x="411338" y="2170539"/>
            <a:ext cx="7120764" cy="5137343"/>
          </a:xfrm>
        </p:spPr>
        <p:txBody>
          <a:bodyPr>
            <a:normAutofit/>
          </a:bodyPr>
          <a:lstStyle/>
          <a:p>
            <a:pPr>
              <a:lnSpc>
                <a:spcPct val="170000"/>
              </a:lnSpc>
              <a:spcBef>
                <a:spcPts val="0"/>
              </a:spcBef>
            </a:pPr>
            <a:r>
              <a:rPr lang="en-US" sz="2400" dirty="0">
                <a:latin typeface="Cambria" panose="02040503050406030204" pitchFamily="18" charset="0"/>
                <a:ea typeface="Cambria" panose="02040503050406030204" pitchFamily="18" charset="0"/>
              </a:rPr>
              <a:t>Autoclaves are used to sterilize equipment, media, and culture vessels by subjecting them to high-pressure steam at temperatures above 121°C</a:t>
            </a:r>
            <a:endParaRPr lang="en-US" sz="22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7170" name="Picture 2" descr="Autoclave Sterilizer, Class N Autoclave, STV-I Series - Infit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028" y="1504188"/>
            <a:ext cx="4289103" cy="4289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C86B39E1-D6DF-C0DE-BC88-E16F1302502F}"/>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DEE9422B-70DE-21BB-3C0F-BA8FEC3C6168}"/>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0B5A4670-B5BD-ECF6-F2EE-FAE28B2D349A}"/>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80FCD1A3-35EF-E1B1-5590-FBA1E0B7A82C}"/>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B42894EE-94DD-32F4-A319-A44547E533EB}"/>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8" name="TextBox 7">
            <a:extLst>
              <a:ext uri="{FF2B5EF4-FFF2-40B4-BE49-F238E27FC236}">
                <a16:creationId xmlns:a16="http://schemas.microsoft.com/office/drawing/2014/main" id="{DCA5EACE-5B69-A00E-9F51-F009A3639003}"/>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9" name="Freeform 10">
            <a:extLst>
              <a:ext uri="{FF2B5EF4-FFF2-40B4-BE49-F238E27FC236}">
                <a16:creationId xmlns:a16="http://schemas.microsoft.com/office/drawing/2014/main" id="{64AB4BEA-8ED6-1287-BFA5-B59633AE0339}"/>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35354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508883" y="505702"/>
            <a:ext cx="3727451" cy="1143000"/>
          </a:xfrm>
        </p:spPr>
        <p:txBody>
          <a:bodyPr>
            <a:normAutofit/>
          </a:bodyPr>
          <a:lstStyle/>
          <a:p>
            <a:r>
              <a:rPr lang="en-US" sz="4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Petri dish</a:t>
            </a:r>
            <a:endParaRPr lang="en-US" sz="3600" dirty="0">
              <a:solidFill>
                <a:schemeClr val="tx1"/>
              </a:solidFill>
              <a:latin typeface="Cambria" panose="02040503050406030204" pitchFamily="18" charset="0"/>
              <a:ea typeface="Cambria" panose="02040503050406030204" pitchFamily="18" charset="0"/>
            </a:endParaRPr>
          </a:p>
        </p:txBody>
      </p:sp>
      <p:sp>
        <p:nvSpPr>
          <p:cNvPr id="12" name="Content Placeholder 2"/>
          <p:cNvSpPr>
            <a:spLocks noGrp="1"/>
          </p:cNvSpPr>
          <p:nvPr>
            <p:ph idx="1"/>
          </p:nvPr>
        </p:nvSpPr>
        <p:spPr>
          <a:xfrm>
            <a:off x="508883" y="2066367"/>
            <a:ext cx="5931589" cy="2713977"/>
          </a:xfrm>
        </p:spPr>
        <p:txBody>
          <a:bodyPr>
            <a:normAutofit fontScale="92500"/>
          </a:bodyPr>
          <a:lstStyle/>
          <a:p>
            <a:pPr>
              <a:lnSpc>
                <a:spcPct val="170000"/>
              </a:lnSpc>
              <a:spcBef>
                <a:spcPts val="0"/>
              </a:spcBef>
            </a:pPr>
            <a:r>
              <a:rPr lang="en-US" sz="2800" dirty="0">
                <a:latin typeface="Cambria" panose="02040503050406030204" pitchFamily="18" charset="0"/>
                <a:ea typeface="Cambria" panose="02040503050406030204" pitchFamily="18" charset="0"/>
              </a:rPr>
              <a:t>Petri dishes are shallow, flat, cylindrical lidded dishes used for growing microorganisms on solid agar media</a:t>
            </a:r>
            <a:endParaRPr lang="en-US" sz="24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8194" name="Picture 2" descr="Buy Online Laboratory Petri dish in India | Bio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872" y="1441334"/>
            <a:ext cx="3666023" cy="366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 6">
            <a:extLst>
              <a:ext uri="{FF2B5EF4-FFF2-40B4-BE49-F238E27FC236}">
                <a16:creationId xmlns:a16="http://schemas.microsoft.com/office/drawing/2014/main" id="{EEBFFD41-BC7F-51F7-A05C-CD9ED1CF5E02}"/>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F8E29385-53D4-71FD-0F96-055F59353CA9}"/>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A6E9ACD2-7240-1C04-3C95-68B5DEA6C85C}"/>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4412DEC9-D719-5C39-315A-4C5F8632554F}"/>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B65D18AA-D0F3-6F4C-71FB-9309D260C67A}"/>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8" name="TextBox 7">
            <a:extLst>
              <a:ext uri="{FF2B5EF4-FFF2-40B4-BE49-F238E27FC236}">
                <a16:creationId xmlns:a16="http://schemas.microsoft.com/office/drawing/2014/main" id="{C5EF4676-26F5-C517-FDC7-D77372813C6F}"/>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9" name="Freeform 10">
            <a:extLst>
              <a:ext uri="{FF2B5EF4-FFF2-40B4-BE49-F238E27FC236}">
                <a16:creationId xmlns:a16="http://schemas.microsoft.com/office/drawing/2014/main" id="{730FBC49-2B2A-7F99-3552-0C098D388499}"/>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10878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0073-D3C3-A132-9617-3D4C28F8CD65}"/>
            </a:ext>
          </a:extLst>
        </p:cNvPr>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A8CD0BBF-5995-3F85-984D-9C5BAEBD4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a:extLst>
              <a:ext uri="{FF2B5EF4-FFF2-40B4-BE49-F238E27FC236}">
                <a16:creationId xmlns:a16="http://schemas.microsoft.com/office/drawing/2014/main" id="{FC468E8C-797F-B737-34A4-C32C2B6AFF19}"/>
              </a:ext>
            </a:extLst>
          </p:cNvPr>
          <p:cNvSpPr>
            <a:spLocks noGrp="1"/>
          </p:cNvSpPr>
          <p:nvPr>
            <p:ph type="title"/>
          </p:nvPr>
        </p:nvSpPr>
        <p:spPr>
          <a:xfrm>
            <a:off x="508883" y="505702"/>
            <a:ext cx="3727451" cy="1143000"/>
          </a:xfrm>
        </p:spPr>
        <p:txBody>
          <a:bodyPr>
            <a:normAutofit/>
          </a:bodyPr>
          <a:lstStyle/>
          <a:p>
            <a:r>
              <a:rPr lang="en-US" sz="4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Agar</a:t>
            </a:r>
            <a:endParaRPr lang="en-US" sz="3600" dirty="0">
              <a:solidFill>
                <a:schemeClr val="tx1"/>
              </a:solidFill>
              <a:latin typeface="Cambria" panose="02040503050406030204" pitchFamily="18" charset="0"/>
              <a:ea typeface="Cambria" panose="02040503050406030204" pitchFamily="18" charset="0"/>
            </a:endParaRPr>
          </a:p>
        </p:txBody>
      </p:sp>
      <p:sp>
        <p:nvSpPr>
          <p:cNvPr id="12" name="Content Placeholder 2">
            <a:extLst>
              <a:ext uri="{FF2B5EF4-FFF2-40B4-BE49-F238E27FC236}">
                <a16:creationId xmlns:a16="http://schemas.microsoft.com/office/drawing/2014/main" id="{921FE159-DCCA-2A9B-1C89-06B1D27CD290}"/>
              </a:ext>
            </a:extLst>
          </p:cNvPr>
          <p:cNvSpPr>
            <a:spLocks noGrp="1"/>
          </p:cNvSpPr>
          <p:nvPr>
            <p:ph idx="1"/>
          </p:nvPr>
        </p:nvSpPr>
        <p:spPr>
          <a:xfrm>
            <a:off x="508883" y="1870069"/>
            <a:ext cx="7397988" cy="3693153"/>
          </a:xfrm>
        </p:spPr>
        <p:txBody>
          <a:bodyPr>
            <a:normAutofit fontScale="92500"/>
          </a:bodyPr>
          <a:lstStyle/>
          <a:p>
            <a:pPr>
              <a:lnSpc>
                <a:spcPct val="150000"/>
              </a:lnSpc>
            </a:pPr>
            <a:r>
              <a:rPr lang="en-US" sz="2400" dirty="0">
                <a:latin typeface="Times New Roman" panose="02020603050405020304" pitchFamily="18" charset="0"/>
                <a:cs typeface="Times New Roman" panose="02020603050405020304" pitchFamily="18" charset="0"/>
              </a:rPr>
              <a:t>Agar is a gel-like substance used in microbiology to grow microorganisms. It is made from red seaweed and is mixed with nutrients to provide food for bacteria and fungi. When heated, agar melts, and when cooled, it solidifies, forming a firm surface. It is used because most microbes cannot break it down, it stays solid at incubation temperatures, and it allows scientists to observe microbial growth clearly.</a:t>
            </a:r>
          </a:p>
        </p:txBody>
      </p:sp>
      <p:grpSp>
        <p:nvGrpSpPr>
          <p:cNvPr id="3" name="Group 6">
            <a:extLst>
              <a:ext uri="{FF2B5EF4-FFF2-40B4-BE49-F238E27FC236}">
                <a16:creationId xmlns:a16="http://schemas.microsoft.com/office/drawing/2014/main" id="{18DE71D2-1449-B643-D946-8280765F5A1D}"/>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48F5B33B-EA97-5243-7C3D-750E1E97C4BD}"/>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FFCEEBA6-C56F-E49B-B06F-47AF6A38AE9F}"/>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D62740AB-1489-BB8F-28A5-1489546BEC5C}"/>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F2BD07CC-1928-4EF9-87A6-34AC0717D03B}"/>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8" name="TextBox 7">
            <a:extLst>
              <a:ext uri="{FF2B5EF4-FFF2-40B4-BE49-F238E27FC236}">
                <a16:creationId xmlns:a16="http://schemas.microsoft.com/office/drawing/2014/main" id="{FC3894AF-548F-A351-8256-9FBBBC7C84B9}"/>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9" name="Freeform 10">
            <a:extLst>
              <a:ext uri="{FF2B5EF4-FFF2-40B4-BE49-F238E27FC236}">
                <a16:creationId xmlns:a16="http://schemas.microsoft.com/office/drawing/2014/main" id="{5082F1FB-2813-FC62-642D-944F7C49DA85}"/>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pic>
        <p:nvPicPr>
          <p:cNvPr id="1030" name="Picture 6" descr="Nutrient Agar">
            <a:extLst>
              <a:ext uri="{FF2B5EF4-FFF2-40B4-BE49-F238E27FC236}">
                <a16:creationId xmlns:a16="http://schemas.microsoft.com/office/drawing/2014/main" id="{02D64060-2888-CCB6-04A8-00CA1C4859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689" t="6683" r="24816" b="4031"/>
          <a:stretch>
            <a:fillRect/>
          </a:stretch>
        </p:blipFill>
        <p:spPr bwMode="auto">
          <a:xfrm>
            <a:off x="8466270" y="1648702"/>
            <a:ext cx="2130014" cy="369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508883" y="741015"/>
            <a:ext cx="8230003" cy="1143000"/>
          </a:xfrm>
        </p:spPr>
        <p:txBody>
          <a:bodyPr>
            <a:normAutofit/>
          </a:bodyPr>
          <a:lstStyle/>
          <a:p>
            <a:r>
              <a:rPr lang="en-US" sz="4000" b="1" dirty="0">
                <a:latin typeface="Cambria" panose="02040503050406030204" pitchFamily="18" charset="0"/>
                <a:ea typeface="Cambria" panose="02040503050406030204" pitchFamily="18" charset="0"/>
              </a:rPr>
              <a:t>Refrigerators and Freezers</a:t>
            </a:r>
            <a:endParaRPr lang="en-US" sz="3600" b="1"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609310" y="2401057"/>
            <a:ext cx="7107259" cy="195136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Cambria" panose="02040503050406030204" pitchFamily="18" charset="0"/>
                <a:ea typeface="Cambria" panose="02040503050406030204" pitchFamily="18" charset="0"/>
              </a:rPr>
              <a:t>These are used for storing culture stocks, reagents, and samples at specific temperatures to preserve their viability. </a:t>
            </a:r>
          </a:p>
        </p:txBody>
      </p:sp>
      <p:pic>
        <p:nvPicPr>
          <p:cNvPr id="9218" name="Picture 2" descr="LABO 340 ULTIMATE Laboratory Refrigerator - KIRSCH pharmaceutical  refrigerators, blood bank refrigerators, blood plasma freezers, laboratory  refrigerators, laboratory freez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781" y="1562582"/>
            <a:ext cx="3109295" cy="4715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Group 6">
            <a:extLst>
              <a:ext uri="{FF2B5EF4-FFF2-40B4-BE49-F238E27FC236}">
                <a16:creationId xmlns:a16="http://schemas.microsoft.com/office/drawing/2014/main" id="{DB8E54CE-BEFB-2E0E-9184-BE5A6B0487D5}"/>
              </a:ext>
            </a:extLst>
          </p:cNvPr>
          <p:cNvGrpSpPr/>
          <p:nvPr/>
        </p:nvGrpSpPr>
        <p:grpSpPr>
          <a:xfrm>
            <a:off x="1" y="6346697"/>
            <a:ext cx="12192000" cy="511303"/>
            <a:chOff x="0" y="0"/>
            <a:chExt cx="5145142" cy="201996"/>
          </a:xfrm>
        </p:grpSpPr>
        <p:sp>
          <p:nvSpPr>
            <p:cNvPr id="5" name="Freeform 7">
              <a:extLst>
                <a:ext uri="{FF2B5EF4-FFF2-40B4-BE49-F238E27FC236}">
                  <a16:creationId xmlns:a16="http://schemas.microsoft.com/office/drawing/2014/main" id="{1DCA711E-076A-DB76-48BB-6CB5C8FD0244}"/>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3EDDD76F-7410-350B-1D0B-70CC9B6CA46B}"/>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509822CD-CF75-A8A5-E4D5-A0E03A0A6432}"/>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TextBox 15">
            <a:extLst>
              <a:ext uri="{FF2B5EF4-FFF2-40B4-BE49-F238E27FC236}">
                <a16:creationId xmlns:a16="http://schemas.microsoft.com/office/drawing/2014/main" id="{E60F7A67-73C1-DA68-D88D-26809DE0B67B}"/>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9" name="TextBox 8">
            <a:extLst>
              <a:ext uri="{FF2B5EF4-FFF2-40B4-BE49-F238E27FC236}">
                <a16:creationId xmlns:a16="http://schemas.microsoft.com/office/drawing/2014/main" id="{CE61D8AD-77DC-D91D-63A3-08BDF046E9BD}"/>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1" name="Freeform 10">
            <a:extLst>
              <a:ext uri="{FF2B5EF4-FFF2-40B4-BE49-F238E27FC236}">
                <a16:creationId xmlns:a16="http://schemas.microsoft.com/office/drawing/2014/main" id="{197DE93E-2A29-53B2-AE2C-4507749DC1C1}"/>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3834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508883" y="741015"/>
            <a:ext cx="8230003" cy="1143000"/>
          </a:xfrm>
        </p:spPr>
        <p:txBody>
          <a:bodyPr>
            <a:normAutofit/>
          </a:bodyPr>
          <a:lstStyle/>
          <a:p>
            <a:r>
              <a:rPr lang="en-US" sz="4000" b="1" dirty="0">
                <a:latin typeface="Cambria" panose="02040503050406030204" pitchFamily="18" charset="0"/>
                <a:ea typeface="Cambria" panose="02040503050406030204" pitchFamily="18" charset="0"/>
              </a:rPr>
              <a:t>Centrifuge</a:t>
            </a:r>
            <a:endParaRPr lang="en-US" sz="3600" b="1"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609310" y="2285310"/>
            <a:ext cx="6219753" cy="195136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Cambria" panose="02040503050406030204" pitchFamily="18" charset="0"/>
                <a:ea typeface="Cambria" panose="02040503050406030204" pitchFamily="18" charset="0"/>
              </a:rPr>
              <a:t>Are used to separate components of a sample based on their density through rapid spinning. </a:t>
            </a:r>
          </a:p>
        </p:txBody>
      </p:sp>
      <p:pic>
        <p:nvPicPr>
          <p:cNvPr id="12292" name="Picture 4" descr="Swirl Clinical Centrifuge | Abdos Lif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281" y="2068612"/>
            <a:ext cx="3745093" cy="366760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6">
            <a:extLst>
              <a:ext uri="{FF2B5EF4-FFF2-40B4-BE49-F238E27FC236}">
                <a16:creationId xmlns:a16="http://schemas.microsoft.com/office/drawing/2014/main" id="{0DD9E374-2004-0745-1218-BE9C2AEFDAE9}"/>
              </a:ext>
            </a:extLst>
          </p:cNvPr>
          <p:cNvGrpSpPr/>
          <p:nvPr/>
        </p:nvGrpSpPr>
        <p:grpSpPr>
          <a:xfrm>
            <a:off x="1" y="6346697"/>
            <a:ext cx="12192000" cy="511303"/>
            <a:chOff x="0" y="0"/>
            <a:chExt cx="5145142" cy="201996"/>
          </a:xfrm>
        </p:grpSpPr>
        <p:sp>
          <p:nvSpPr>
            <p:cNvPr id="5" name="Freeform 7">
              <a:extLst>
                <a:ext uri="{FF2B5EF4-FFF2-40B4-BE49-F238E27FC236}">
                  <a16:creationId xmlns:a16="http://schemas.microsoft.com/office/drawing/2014/main" id="{61CABB83-5F7F-345F-46E1-BFF00966A74C}"/>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45DD6A4C-374E-27B0-1D30-CD0C4C4BF6AA}"/>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ADFEB8B7-A20A-EF78-78A0-348733468D93}"/>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TextBox 15">
            <a:extLst>
              <a:ext uri="{FF2B5EF4-FFF2-40B4-BE49-F238E27FC236}">
                <a16:creationId xmlns:a16="http://schemas.microsoft.com/office/drawing/2014/main" id="{BCD07F91-79CA-B22F-D604-0B157447EA62}"/>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9" name="TextBox 8">
            <a:extLst>
              <a:ext uri="{FF2B5EF4-FFF2-40B4-BE49-F238E27FC236}">
                <a16:creationId xmlns:a16="http://schemas.microsoft.com/office/drawing/2014/main" id="{F40AAA15-0A9D-F4CD-4560-F2ED4F669084}"/>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1" name="Freeform 10">
            <a:extLst>
              <a:ext uri="{FF2B5EF4-FFF2-40B4-BE49-F238E27FC236}">
                <a16:creationId xmlns:a16="http://schemas.microsoft.com/office/drawing/2014/main" id="{B8C399C0-DA16-7B9B-5C76-C265E8F36B9C}"/>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21352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0" name="Title 1"/>
          <p:cNvSpPr>
            <a:spLocks noGrp="1"/>
          </p:cNvSpPr>
          <p:nvPr>
            <p:ph type="title"/>
          </p:nvPr>
        </p:nvSpPr>
        <p:spPr>
          <a:xfrm>
            <a:off x="609310" y="474797"/>
            <a:ext cx="8230003" cy="1143000"/>
          </a:xfrm>
        </p:spPr>
        <p:txBody>
          <a:bodyPr>
            <a:normAutofit fontScale="90000"/>
          </a:bodyPr>
          <a:lstStyle/>
          <a:p>
            <a:r>
              <a:rPr lang="en-US" sz="4000" b="1" dirty="0">
                <a:latin typeface="Cambria" panose="02040503050406030204" pitchFamily="18" charset="0"/>
                <a:ea typeface="Cambria" panose="02040503050406030204" pitchFamily="18" charset="0"/>
              </a:rPr>
              <a:t>Personal protective equipment (PPE)</a:t>
            </a:r>
            <a:endParaRPr lang="en-US" sz="3600" b="1"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609310" y="2401057"/>
            <a:ext cx="7107259" cy="1952329"/>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Cambria" panose="02040503050406030204" pitchFamily="18" charset="0"/>
                <a:ea typeface="Cambria" panose="02040503050406030204" pitchFamily="18" charset="0"/>
              </a:rPr>
              <a:t>lab coats, gloves, safety glasses, and masks are essential for protecting laboratory personnel</a:t>
            </a:r>
          </a:p>
        </p:txBody>
      </p:sp>
      <p:pic>
        <p:nvPicPr>
          <p:cNvPr id="11268" name="Picture 4" descr="Personal protective equipment - Lab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166" y="1525200"/>
            <a:ext cx="3173501" cy="4655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6">
            <a:extLst>
              <a:ext uri="{FF2B5EF4-FFF2-40B4-BE49-F238E27FC236}">
                <a16:creationId xmlns:a16="http://schemas.microsoft.com/office/drawing/2014/main" id="{09703109-2E1B-0240-0522-A7F733FAF006}"/>
              </a:ext>
            </a:extLst>
          </p:cNvPr>
          <p:cNvGrpSpPr/>
          <p:nvPr/>
        </p:nvGrpSpPr>
        <p:grpSpPr>
          <a:xfrm>
            <a:off x="1" y="6346697"/>
            <a:ext cx="12192000" cy="511303"/>
            <a:chOff x="0" y="0"/>
            <a:chExt cx="5145142" cy="201996"/>
          </a:xfrm>
        </p:grpSpPr>
        <p:sp>
          <p:nvSpPr>
            <p:cNvPr id="5" name="Freeform 7">
              <a:extLst>
                <a:ext uri="{FF2B5EF4-FFF2-40B4-BE49-F238E27FC236}">
                  <a16:creationId xmlns:a16="http://schemas.microsoft.com/office/drawing/2014/main" id="{D2F041AE-C998-95DD-7AA2-1AD16F23D7DF}"/>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5F666C02-8BE0-1CD2-9B18-CBCFDA373700}"/>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D2C4F175-B45A-7219-DF15-D751E47D6A6F}"/>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8" name="TextBox 15">
            <a:extLst>
              <a:ext uri="{FF2B5EF4-FFF2-40B4-BE49-F238E27FC236}">
                <a16:creationId xmlns:a16="http://schemas.microsoft.com/office/drawing/2014/main" id="{D17CA27A-77B4-3984-BF9F-53F91705CF11}"/>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9" name="TextBox 8">
            <a:extLst>
              <a:ext uri="{FF2B5EF4-FFF2-40B4-BE49-F238E27FC236}">
                <a16:creationId xmlns:a16="http://schemas.microsoft.com/office/drawing/2014/main" id="{430F4B19-3B98-C9F5-0A00-A00B60ED0CDC}"/>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1" name="Freeform 10">
            <a:extLst>
              <a:ext uri="{FF2B5EF4-FFF2-40B4-BE49-F238E27FC236}">
                <a16:creationId xmlns:a16="http://schemas.microsoft.com/office/drawing/2014/main" id="{6E3928B6-9CCB-26D0-4A63-21982E2CA0F7}"/>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229268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946531" y="866625"/>
            <a:ext cx="9792208" cy="826588"/>
          </a:xfrm>
        </p:spPr>
        <p:txBody>
          <a:bodyPr>
            <a:normAutofit/>
          </a:bodyPr>
          <a:lstStyle/>
          <a:p>
            <a:r>
              <a:rPr lang="en-US"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Definition of Microbiology</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1923385"/>
            <a:ext cx="9530251" cy="4042326"/>
          </a:xfrm>
        </p:spPr>
        <p:txBody>
          <a:bodyPr>
            <a:noAutofit/>
          </a:bodyPr>
          <a:lstStyle/>
          <a:p>
            <a:pPr marL="0" indent="0">
              <a:buNone/>
            </a:pPr>
            <a:r>
              <a:rPr lang="en-US" sz="2800" b="1" dirty="0">
                <a:latin typeface="Cambria" panose="02040503050406030204" pitchFamily="18" charset="0"/>
                <a:ea typeface="Cambria" panose="02040503050406030204" pitchFamily="18" charset="0"/>
              </a:rPr>
              <a:t>Microbiology</a:t>
            </a:r>
            <a:r>
              <a:rPr lang="en-US" sz="2400" dirty="0">
                <a:latin typeface="Cambria" panose="02040503050406030204" pitchFamily="18" charset="0"/>
                <a:ea typeface="Cambria" panose="02040503050406030204" pitchFamily="18" charset="0"/>
              </a:rPr>
              <a:t> is a branch of biology which is </a:t>
            </a:r>
            <a:r>
              <a:rPr lang="en-US" sz="2400" b="1" dirty="0">
                <a:latin typeface="Cambria" panose="02040503050406030204" pitchFamily="18" charset="0"/>
                <a:ea typeface="Cambria" panose="02040503050406030204" pitchFamily="18" charset="0"/>
              </a:rPr>
              <a:t>dealing with microorganisms</a:t>
            </a:r>
            <a:r>
              <a:rPr lang="en-US" sz="2400" dirty="0">
                <a:latin typeface="Cambria" panose="02040503050406030204" pitchFamily="18" charset="0"/>
                <a:ea typeface="Cambria" panose="02040503050406030204" pitchFamily="18" charset="0"/>
              </a:rPr>
              <a:t> and their effects on other living organisms</a:t>
            </a:r>
          </a:p>
          <a:p>
            <a:pPr>
              <a:buFont typeface="Wingdings" panose="05000000000000000000" pitchFamily="2" charset="2"/>
              <a:buChar char="§"/>
            </a:pPr>
            <a:r>
              <a:rPr lang="en-US" sz="2400" b="1" dirty="0">
                <a:solidFill>
                  <a:schemeClr val="accent2">
                    <a:lumMod val="75000"/>
                  </a:schemeClr>
                </a:solidFill>
                <a:latin typeface="Cambria" panose="02040503050406030204" pitchFamily="18" charset="0"/>
                <a:ea typeface="Cambria" panose="02040503050406030204" pitchFamily="18" charset="0"/>
              </a:rPr>
              <a:t>Meaning of Microbiology:</a:t>
            </a:r>
          </a:p>
          <a:p>
            <a:pPr marL="0" indent="0">
              <a:buNone/>
            </a:pPr>
            <a:r>
              <a:rPr lang="en-US" sz="2400" b="1" dirty="0">
                <a:latin typeface="Cambria" panose="02040503050406030204" pitchFamily="18" charset="0"/>
                <a:ea typeface="Cambria" panose="02040503050406030204" pitchFamily="18" charset="0"/>
              </a:rPr>
              <a:t>Micro: </a:t>
            </a:r>
            <a:r>
              <a:rPr lang="en-US" sz="2400" dirty="0">
                <a:latin typeface="Cambria" panose="02040503050406030204" pitchFamily="18" charset="0"/>
                <a:ea typeface="Cambria" panose="02040503050406030204" pitchFamily="18" charset="0"/>
              </a:rPr>
              <a:t>very small</a:t>
            </a:r>
          </a:p>
          <a:p>
            <a:pPr marL="0" indent="0">
              <a:buNone/>
            </a:pPr>
            <a:r>
              <a:rPr lang="en-US" sz="2400" b="1" dirty="0">
                <a:latin typeface="Cambria" panose="02040503050406030204" pitchFamily="18" charset="0"/>
                <a:ea typeface="Cambria" panose="02040503050406030204" pitchFamily="18" charset="0"/>
              </a:rPr>
              <a:t>Bio: </a:t>
            </a:r>
            <a:r>
              <a:rPr lang="en-US" sz="2400" dirty="0">
                <a:latin typeface="Cambria" panose="02040503050406030204" pitchFamily="18" charset="0"/>
                <a:ea typeface="Cambria" panose="02040503050406030204" pitchFamily="18" charset="0"/>
              </a:rPr>
              <a:t>living organisms</a:t>
            </a:r>
          </a:p>
          <a:p>
            <a:pPr marL="0" indent="0">
              <a:buNone/>
            </a:pPr>
            <a:r>
              <a:rPr lang="en-US" sz="2400" b="1" dirty="0">
                <a:latin typeface="Cambria" panose="02040503050406030204" pitchFamily="18" charset="0"/>
                <a:ea typeface="Cambria" panose="02040503050406030204" pitchFamily="18" charset="0"/>
              </a:rPr>
              <a:t>Logy: </a:t>
            </a:r>
            <a:r>
              <a:rPr lang="en-US" sz="2400" dirty="0">
                <a:latin typeface="Cambria" panose="02040503050406030204" pitchFamily="18" charset="0"/>
                <a:ea typeface="Cambria" panose="02040503050406030204" pitchFamily="18" charset="0"/>
              </a:rPr>
              <a:t>the study of.</a:t>
            </a:r>
          </a:p>
          <a:p>
            <a:pPr marL="0" indent="0">
              <a:buNone/>
            </a:pPr>
            <a:r>
              <a:rPr lang="en-US" sz="2400" b="1" dirty="0">
                <a:latin typeface="Cambria" panose="02040503050406030204" pitchFamily="18" charset="0"/>
                <a:ea typeface="Cambria" panose="02040503050406030204" pitchFamily="18" charset="0"/>
              </a:rPr>
              <a:t>Microbiology</a:t>
            </a:r>
            <a:r>
              <a:rPr lang="en-US" sz="2400" dirty="0">
                <a:latin typeface="Cambria" panose="02040503050406030204" pitchFamily="18" charset="0"/>
                <a:ea typeface="Cambria" panose="02040503050406030204" pitchFamily="18" charset="0"/>
              </a:rPr>
              <a:t> is the study of very small living organisms (microorganisms)</a:t>
            </a:r>
          </a:p>
          <a:p>
            <a:pPr marL="0" indent="0">
              <a:buNone/>
            </a:pPr>
            <a:endParaRPr lang="en-US" sz="2400" dirty="0">
              <a:latin typeface="Cambria" panose="02040503050406030204" pitchFamily="18" charset="0"/>
              <a:ea typeface="Cambria" panose="020405030504060302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42450"/>
            <a:ext cx="1047750" cy="1028700"/>
          </a:xfrm>
          <a:prstGeom prst="rect">
            <a:avLst/>
          </a:prstGeom>
        </p:spPr>
      </p:pic>
      <p:grpSp>
        <p:nvGrpSpPr>
          <p:cNvPr id="4" name="Group 6">
            <a:extLst>
              <a:ext uri="{FF2B5EF4-FFF2-40B4-BE49-F238E27FC236}">
                <a16:creationId xmlns:a16="http://schemas.microsoft.com/office/drawing/2014/main" id="{912282EB-937D-FF60-0079-85963BEBFA69}"/>
              </a:ext>
            </a:extLst>
          </p:cNvPr>
          <p:cNvGrpSpPr/>
          <p:nvPr/>
        </p:nvGrpSpPr>
        <p:grpSpPr>
          <a:xfrm>
            <a:off x="1" y="6346697"/>
            <a:ext cx="12192000" cy="511303"/>
            <a:chOff x="0" y="0"/>
            <a:chExt cx="5145142" cy="201996"/>
          </a:xfrm>
        </p:grpSpPr>
        <p:sp>
          <p:nvSpPr>
            <p:cNvPr id="6" name="Freeform 7">
              <a:extLst>
                <a:ext uri="{FF2B5EF4-FFF2-40B4-BE49-F238E27FC236}">
                  <a16:creationId xmlns:a16="http://schemas.microsoft.com/office/drawing/2014/main" id="{7837946C-C9D5-2195-87E2-99401A7EE023}"/>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7" name="TextBox 8">
              <a:extLst>
                <a:ext uri="{FF2B5EF4-FFF2-40B4-BE49-F238E27FC236}">
                  <a16:creationId xmlns:a16="http://schemas.microsoft.com/office/drawing/2014/main" id="{48EB6DD5-BD4E-9685-FDDF-0D119E93E3C7}"/>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8" name="Freeform 9">
            <a:extLst>
              <a:ext uri="{FF2B5EF4-FFF2-40B4-BE49-F238E27FC236}">
                <a16:creationId xmlns:a16="http://schemas.microsoft.com/office/drawing/2014/main" id="{AC85ABD0-9D8F-ACB3-8EA6-FAFCF73FB794}"/>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853A0286-8E01-0D37-E38A-03B954E20E6B}"/>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AB6942BB-F6D6-D2A4-2434-FFF107D50CEA}"/>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4" name="Freeform 10">
            <a:extLst>
              <a:ext uri="{FF2B5EF4-FFF2-40B4-BE49-F238E27FC236}">
                <a16:creationId xmlns:a16="http://schemas.microsoft.com/office/drawing/2014/main" id="{55BF36A5-E717-2778-0C04-47341478D399}"/>
              </a:ext>
            </a:extLst>
          </p:cNvPr>
          <p:cNvSpPr/>
          <p:nvPr/>
        </p:nvSpPr>
        <p:spPr>
          <a:xfrm rot="5400000">
            <a:off x="-7391" y="6372313"/>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15" name="Freeform 10">
            <a:extLst>
              <a:ext uri="{FF2B5EF4-FFF2-40B4-BE49-F238E27FC236}">
                <a16:creationId xmlns:a16="http://schemas.microsoft.com/office/drawing/2014/main" id="{6BA87457-AD41-A15B-F627-B11D3982DCA0}"/>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Tree>
    <p:extLst>
      <p:ext uri="{BB962C8B-B14F-4D97-AF65-F5344CB8AC3E}">
        <p14:creationId xmlns:p14="http://schemas.microsoft.com/office/powerpoint/2010/main" val="142936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3" y="691367"/>
            <a:ext cx="9484360" cy="755468"/>
          </a:xfrm>
        </p:spPr>
        <p:txBody>
          <a:bodyPr>
            <a:normAutofit/>
          </a:bodyPr>
          <a:lstStyle/>
          <a:p>
            <a:r>
              <a:rPr lang="en-US" b="1" dirty="0">
                <a:solidFill>
                  <a:srgbClr val="006600"/>
                </a:solidFill>
                <a:latin typeface="Cambria" panose="02040503050406030204" pitchFamily="18" charset="0"/>
                <a:ea typeface="Cambria" panose="02040503050406030204" pitchFamily="18" charset="0"/>
                <a:cs typeface="Times New Roman" panose="02020603050405020304" pitchFamily="18" charset="0"/>
              </a:rPr>
              <a:t>Branches of Microbiology</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282040" y="1539847"/>
            <a:ext cx="9271306" cy="4318000"/>
          </a:xfrm>
        </p:spPr>
        <p:txBody>
          <a:bodyPr>
            <a:normAutofit/>
          </a:bodyPr>
          <a:lstStyle/>
          <a:p>
            <a:pPr>
              <a:lnSpc>
                <a:spcPct val="200000"/>
              </a:lnSpc>
              <a:buFont typeface="Wingdings" panose="05000000000000000000" pitchFamily="2" charset="2"/>
              <a:buChar char="ü"/>
            </a:pPr>
            <a:r>
              <a:rPr lang="en-US" sz="2400" b="1" dirty="0">
                <a:latin typeface="Cambria" panose="02040503050406030204" pitchFamily="18" charset="0"/>
                <a:ea typeface="Cambria" panose="02040503050406030204" pitchFamily="18" charset="0"/>
              </a:rPr>
              <a:t>Bacteriology: </a:t>
            </a:r>
            <a:r>
              <a:rPr lang="en-US" sz="2400" dirty="0">
                <a:latin typeface="Cambria" panose="02040503050406030204" pitchFamily="18" charset="0"/>
                <a:ea typeface="Cambria" panose="02040503050406030204" pitchFamily="18" charset="0"/>
              </a:rPr>
              <a:t>study of bacteria</a:t>
            </a:r>
          </a:p>
          <a:p>
            <a:pPr>
              <a:lnSpc>
                <a:spcPct val="200000"/>
              </a:lnSpc>
              <a:buFont typeface="Wingdings" panose="05000000000000000000" pitchFamily="2" charset="2"/>
              <a:buChar char="ü"/>
            </a:pPr>
            <a:r>
              <a:rPr lang="en-US" sz="2400" b="1" dirty="0">
                <a:latin typeface="Cambria" panose="02040503050406030204" pitchFamily="18" charset="0"/>
                <a:ea typeface="Cambria" panose="02040503050406030204" pitchFamily="18" charset="0"/>
              </a:rPr>
              <a:t>Phycology:</a:t>
            </a:r>
            <a:r>
              <a:rPr lang="en-US" sz="2400" dirty="0">
                <a:latin typeface="Cambria" panose="02040503050406030204" pitchFamily="18" charset="0"/>
                <a:ea typeface="Cambria" panose="02040503050406030204" pitchFamily="18" charset="0"/>
              </a:rPr>
              <a:t> study of various types of algae</a:t>
            </a:r>
          </a:p>
          <a:p>
            <a:pPr>
              <a:lnSpc>
                <a:spcPct val="200000"/>
              </a:lnSpc>
              <a:buFont typeface="Wingdings" panose="05000000000000000000" pitchFamily="2" charset="2"/>
              <a:buChar char="ü"/>
            </a:pPr>
            <a:r>
              <a:rPr lang="en-US" sz="2400" b="1" dirty="0">
                <a:latin typeface="Cambria" panose="02040503050406030204" pitchFamily="18" charset="0"/>
                <a:ea typeface="Cambria" panose="02040503050406030204" pitchFamily="18" charset="0"/>
              </a:rPr>
              <a:t>Virology:</a:t>
            </a:r>
            <a:r>
              <a:rPr lang="en-US" sz="2400" dirty="0">
                <a:latin typeface="Cambria" panose="02040503050406030204" pitchFamily="18" charset="0"/>
                <a:ea typeface="Cambria" panose="02040503050406030204" pitchFamily="18" charset="0"/>
              </a:rPr>
              <a:t> study of viruses</a:t>
            </a:r>
          </a:p>
          <a:p>
            <a:pPr>
              <a:lnSpc>
                <a:spcPct val="200000"/>
              </a:lnSpc>
              <a:buFont typeface="Wingdings" panose="05000000000000000000" pitchFamily="2" charset="2"/>
              <a:buChar char="ü"/>
            </a:pPr>
            <a:r>
              <a:rPr lang="en-US" sz="2400" b="1" dirty="0">
                <a:latin typeface="Cambria" panose="02040503050406030204" pitchFamily="18" charset="0"/>
                <a:ea typeface="Cambria" panose="02040503050406030204" pitchFamily="18" charset="0"/>
              </a:rPr>
              <a:t>Mycology:</a:t>
            </a:r>
            <a:r>
              <a:rPr lang="en-US" sz="2400" dirty="0">
                <a:latin typeface="Cambria" panose="02040503050406030204" pitchFamily="18" charset="0"/>
                <a:ea typeface="Cambria" panose="02040503050406030204" pitchFamily="18" charset="0"/>
              </a:rPr>
              <a:t> study of fungi</a:t>
            </a:r>
          </a:p>
          <a:p>
            <a:pPr>
              <a:lnSpc>
                <a:spcPct val="200000"/>
              </a:lnSpc>
              <a:buFont typeface="Wingdings" panose="05000000000000000000" pitchFamily="2" charset="2"/>
              <a:buChar char="ü"/>
            </a:pPr>
            <a:r>
              <a:rPr lang="en-US" sz="2400" b="1" dirty="0">
                <a:latin typeface="Cambria" panose="02040503050406030204" pitchFamily="18" charset="0"/>
                <a:ea typeface="Cambria" panose="02040503050406030204" pitchFamily="18" charset="0"/>
              </a:rPr>
              <a:t>Parasitology: </a:t>
            </a:r>
            <a:r>
              <a:rPr lang="en-US" sz="2400" dirty="0">
                <a:latin typeface="Cambria" panose="02040503050406030204" pitchFamily="18" charset="0"/>
                <a:ea typeface="Cambria" panose="02040503050406030204" pitchFamily="18" charset="0"/>
              </a:rPr>
              <a:t>is the study of parasites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42450"/>
            <a:ext cx="1047750" cy="1028700"/>
          </a:xfrm>
          <a:prstGeom prst="rect">
            <a:avLst/>
          </a:prstGeom>
        </p:spPr>
      </p:pic>
      <p:grpSp>
        <p:nvGrpSpPr>
          <p:cNvPr id="4" name="Group 6">
            <a:extLst>
              <a:ext uri="{FF2B5EF4-FFF2-40B4-BE49-F238E27FC236}">
                <a16:creationId xmlns:a16="http://schemas.microsoft.com/office/drawing/2014/main" id="{13B9DA8C-CC95-8386-31B6-7818E2748562}"/>
              </a:ext>
            </a:extLst>
          </p:cNvPr>
          <p:cNvGrpSpPr/>
          <p:nvPr/>
        </p:nvGrpSpPr>
        <p:grpSpPr>
          <a:xfrm>
            <a:off x="1" y="6346697"/>
            <a:ext cx="12192000" cy="511303"/>
            <a:chOff x="0" y="0"/>
            <a:chExt cx="5145142" cy="201996"/>
          </a:xfrm>
        </p:grpSpPr>
        <p:sp>
          <p:nvSpPr>
            <p:cNvPr id="6" name="Freeform 7">
              <a:extLst>
                <a:ext uri="{FF2B5EF4-FFF2-40B4-BE49-F238E27FC236}">
                  <a16:creationId xmlns:a16="http://schemas.microsoft.com/office/drawing/2014/main" id="{9E377DEC-064B-A612-2E61-1622E16CA870}"/>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7" name="TextBox 8">
              <a:extLst>
                <a:ext uri="{FF2B5EF4-FFF2-40B4-BE49-F238E27FC236}">
                  <a16:creationId xmlns:a16="http://schemas.microsoft.com/office/drawing/2014/main" id="{A91A3206-321A-F010-40CA-3B2B0E6C8897}"/>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8" name="Freeform 9">
            <a:extLst>
              <a:ext uri="{FF2B5EF4-FFF2-40B4-BE49-F238E27FC236}">
                <a16:creationId xmlns:a16="http://schemas.microsoft.com/office/drawing/2014/main" id="{22FD8A25-EA5B-FECD-E4C2-C75708923A2C}"/>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526BD18A-9926-6904-023A-F8C620AA829F}"/>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319A439D-8DE0-CEE0-2CF5-FEF9E38C6BCB}"/>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3" name="Freeform 10">
            <a:extLst>
              <a:ext uri="{FF2B5EF4-FFF2-40B4-BE49-F238E27FC236}">
                <a16:creationId xmlns:a16="http://schemas.microsoft.com/office/drawing/2014/main" id="{18EDB47D-7C5F-AFAC-7098-EBD2771CB9C4}"/>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Tree>
    <p:extLst>
      <p:ext uri="{BB962C8B-B14F-4D97-AF65-F5344CB8AC3E}">
        <p14:creationId xmlns:p14="http://schemas.microsoft.com/office/powerpoint/2010/main" val="18719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549720" y="538480"/>
            <a:ext cx="9792208" cy="599440"/>
          </a:xfrm>
        </p:spPr>
        <p:txBody>
          <a:bodyPr>
            <a:noAutofit/>
          </a:bodyPr>
          <a:lstStyle/>
          <a:p>
            <a:br>
              <a:rPr lang="en-US" sz="3200" b="1" i="0" u="none" strike="noStrike" dirty="0">
                <a:effectLst/>
                <a:latin typeface="Cambria" panose="02040503050406030204" pitchFamily="18" charset="0"/>
                <a:ea typeface="Cambria" panose="02040503050406030204" pitchFamily="18" charset="0"/>
              </a:rPr>
            </a:br>
            <a:r>
              <a:rPr lang="en-US" sz="3200" b="1" i="0" u="none" strike="noStrike" dirty="0">
                <a:solidFill>
                  <a:schemeClr val="accent2">
                    <a:lumMod val="75000"/>
                  </a:schemeClr>
                </a:solidFill>
                <a:effectLst/>
                <a:latin typeface="Cambria" panose="02040503050406030204" pitchFamily="18" charset="0"/>
                <a:ea typeface="Cambria" panose="02040503050406030204" pitchFamily="18" charset="0"/>
              </a:rPr>
              <a:t>Importance of Microbiology</a:t>
            </a:r>
            <a:endParaRPr lang="en-US"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96F50C3-8A43-9908-BC1A-D437C199582C}"/>
              </a:ext>
            </a:extLst>
          </p:cNvPr>
          <p:cNvSpPr txBox="1"/>
          <p:nvPr/>
        </p:nvSpPr>
        <p:spPr>
          <a:xfrm>
            <a:off x="528130" y="1925159"/>
            <a:ext cx="10839640" cy="3970318"/>
          </a:xfrm>
          <a:prstGeom prst="rect">
            <a:avLst/>
          </a:prstGeom>
          <a:noFill/>
        </p:spPr>
        <p:txBody>
          <a:bodyPr wrap="square">
            <a:spAutoFit/>
          </a:bodyPr>
          <a:lstStyle/>
          <a:p>
            <a:pPr marL="457200" indent="-457200">
              <a:lnSpc>
                <a:spcPct val="150000"/>
              </a:lnSpc>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Production of antibiotic.</a:t>
            </a:r>
          </a:p>
          <a:p>
            <a:pPr marL="457200" indent="-457200">
              <a:lnSpc>
                <a:spcPct val="150000"/>
              </a:lnSpc>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Diagnosis of disease and treatment.</a:t>
            </a:r>
          </a:p>
          <a:p>
            <a:pPr marL="457200" indent="-457200">
              <a:lnSpc>
                <a:spcPct val="150000"/>
              </a:lnSpc>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Sterilization (process of killing microorganisms)</a:t>
            </a:r>
          </a:p>
          <a:p>
            <a:pPr>
              <a:lnSpc>
                <a:spcPct val="150000"/>
              </a:lnSpc>
              <a:defRPr/>
            </a:pP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Eg</a:t>
            </a:r>
            <a:r>
              <a:rPr lang="en-US" sz="2800" dirty="0">
                <a:latin typeface="Cambria" panose="02040503050406030204" pitchFamily="18" charset="0"/>
                <a:ea typeface="Cambria" panose="02040503050406030204" pitchFamily="18" charset="0"/>
              </a:rPr>
              <a:t>: moist heat sterilization, dry heat sterilization</a:t>
            </a:r>
          </a:p>
          <a:p>
            <a:pPr marL="457200" indent="-457200">
              <a:lnSpc>
                <a:spcPct val="150000"/>
              </a:lnSpc>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Identification of microorganisms. </a:t>
            </a:r>
            <a:r>
              <a:rPr lang="en-US" sz="2800" dirty="0" err="1">
                <a:latin typeface="Cambria" panose="02040503050406030204" pitchFamily="18" charset="0"/>
                <a:ea typeface="Cambria" panose="02040503050406030204" pitchFamily="18" charset="0"/>
              </a:rPr>
              <a:t>Eg</a:t>
            </a:r>
            <a:r>
              <a:rPr lang="en-US" sz="2800" dirty="0">
                <a:latin typeface="Cambria" panose="02040503050406030204" pitchFamily="18" charset="0"/>
                <a:ea typeface="Cambria" panose="02040503050406030204" pitchFamily="18" charset="0"/>
              </a:rPr>
              <a:t>: morphological, cultural or microscopic study.</a:t>
            </a:r>
          </a:p>
        </p:txBody>
      </p:sp>
      <p:grpSp>
        <p:nvGrpSpPr>
          <p:cNvPr id="3" name="Group 6">
            <a:extLst>
              <a:ext uri="{FF2B5EF4-FFF2-40B4-BE49-F238E27FC236}">
                <a16:creationId xmlns:a16="http://schemas.microsoft.com/office/drawing/2014/main" id="{87EC2441-5E5B-0AD2-C8BB-FE15EF46FDC7}"/>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767867E5-06EE-F9EE-4ED0-3432E18AFC67}"/>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D2852C5D-320F-C4A0-A2EC-1C6CD170CDC5}"/>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EB22E753-4834-94CB-0F10-6E796E35C76A}"/>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A96DD6E2-79F9-05A8-58A6-C924B5629B67}"/>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AD0E02FD-89DE-A4A0-C82A-6F68C0B1F848}"/>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3" name="Freeform 10">
            <a:extLst>
              <a:ext uri="{FF2B5EF4-FFF2-40B4-BE49-F238E27FC236}">
                <a16:creationId xmlns:a16="http://schemas.microsoft.com/office/drawing/2014/main" id="{30799C5E-5559-387A-8551-B8DB3A43A85F}"/>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Tree>
    <p:extLst>
      <p:ext uri="{BB962C8B-B14F-4D97-AF65-F5344CB8AC3E}">
        <p14:creationId xmlns:p14="http://schemas.microsoft.com/office/powerpoint/2010/main" val="31334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631000" y="496746"/>
            <a:ext cx="9792208" cy="933453"/>
          </a:xfrm>
        </p:spPr>
        <p:txBody>
          <a:bodyPr>
            <a:noAutofit/>
          </a:bodyPr>
          <a:lstStyle/>
          <a:p>
            <a:br>
              <a:rPr lang="en-US" sz="3200" b="1" i="0" u="none" strike="noStrike" dirty="0">
                <a:effectLst/>
                <a:latin typeface="Cambria" panose="02040503050406030204" pitchFamily="18" charset="0"/>
                <a:ea typeface="Cambria" panose="02040503050406030204" pitchFamily="18" charset="0"/>
              </a:rPr>
            </a:br>
            <a:r>
              <a:rPr lang="en-US" b="1" dirty="0">
                <a:solidFill>
                  <a:srgbClr val="0099FF"/>
                </a:solidFill>
                <a:latin typeface="Cambria" panose="02040503050406030204" pitchFamily="18" charset="0"/>
                <a:ea typeface="Cambria" panose="02040503050406030204" pitchFamily="18" charset="0"/>
                <a:cs typeface="Calibri" panose="020F0502020204030204" pitchFamily="34" charset="0"/>
              </a:rPr>
              <a:t>Tools in Microbiology lab</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96F50C3-8A43-9908-BC1A-D437C199582C}"/>
              </a:ext>
            </a:extLst>
          </p:cNvPr>
          <p:cNvSpPr txBox="1"/>
          <p:nvPr/>
        </p:nvSpPr>
        <p:spPr>
          <a:xfrm>
            <a:off x="631000" y="2079093"/>
            <a:ext cx="10026840" cy="3108543"/>
          </a:xfrm>
          <a:prstGeom prst="rect">
            <a:avLst/>
          </a:prstGeom>
          <a:noFill/>
        </p:spPr>
        <p:txBody>
          <a:bodyPr wrap="square">
            <a:spAutoFit/>
          </a:bodyPr>
          <a:lstStyle/>
          <a:p>
            <a:pPr marL="457200" indent="-457200">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Microbiology laboratories use a variety of tools and equipment for studying microorganisms, experiments, and analyzing samples.</a:t>
            </a:r>
          </a:p>
          <a:p>
            <a:pPr marL="457200" indent="-457200">
              <a:buFont typeface="Wingdings" panose="05000000000000000000" pitchFamily="2" charset="2"/>
              <a:buChar char="§"/>
              <a:defRPr/>
            </a:pPr>
            <a:endParaRPr lang="en-US" sz="28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common tools and equipment found in a microbiology laboratory: </a:t>
            </a:r>
          </a:p>
          <a:p>
            <a:pPr marL="457200" indent="-457200">
              <a:buFont typeface="Wingdings" panose="05000000000000000000" pitchFamily="2" charset="2"/>
              <a:buChar char="§"/>
              <a:defRPr/>
            </a:pPr>
            <a:endParaRPr lang="en-US" sz="2800" dirty="0">
              <a:latin typeface="Cambria" panose="02040503050406030204" pitchFamily="18" charset="0"/>
              <a:ea typeface="Cambria" panose="02040503050406030204" pitchFamily="18" charset="0"/>
            </a:endParaRPr>
          </a:p>
        </p:txBody>
      </p:sp>
      <p:grpSp>
        <p:nvGrpSpPr>
          <p:cNvPr id="3" name="Group 6">
            <a:extLst>
              <a:ext uri="{FF2B5EF4-FFF2-40B4-BE49-F238E27FC236}">
                <a16:creationId xmlns:a16="http://schemas.microsoft.com/office/drawing/2014/main" id="{DC372B34-BC54-6BF3-7D27-95F40659C92C}"/>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9E33881C-4E7F-7009-44AC-C379E2E6ECEE}"/>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19FD05A1-B281-118A-DD54-3F76FC19EC67}"/>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223DA4F8-21B9-D2FF-DF9F-9E8F57C5E29A}"/>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DE94AF59-83EA-E281-3972-7EF98EC2CE73}"/>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B0DAA490-A924-9506-1F6B-DB00DA5CE4BE}"/>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3" name="Freeform 10">
            <a:extLst>
              <a:ext uri="{FF2B5EF4-FFF2-40B4-BE49-F238E27FC236}">
                <a16:creationId xmlns:a16="http://schemas.microsoft.com/office/drawing/2014/main" id="{83040E62-54C0-34ED-BD14-452496CF41BA}"/>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Tree>
    <p:extLst>
      <p:ext uri="{BB962C8B-B14F-4D97-AF65-F5344CB8AC3E}">
        <p14:creationId xmlns:p14="http://schemas.microsoft.com/office/powerpoint/2010/main" val="19794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631000" y="798165"/>
            <a:ext cx="8675560" cy="457200"/>
          </a:xfrm>
        </p:spPr>
        <p:txBody>
          <a:bodyPr>
            <a:noAutofit/>
          </a:bodyPr>
          <a:lstStyle/>
          <a:p>
            <a:br>
              <a:rPr lang="en-US" sz="3200" b="1" i="0" u="none" strike="noStrike" dirty="0">
                <a:effectLst/>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Inoculation Needle &amp; Inoculation Loop. </a:t>
            </a:r>
            <a:endParaRPr lang="en-US" sz="36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96F50C3-8A43-9908-BC1A-D437C199582C}"/>
              </a:ext>
            </a:extLst>
          </p:cNvPr>
          <p:cNvSpPr txBox="1"/>
          <p:nvPr/>
        </p:nvSpPr>
        <p:spPr>
          <a:xfrm>
            <a:off x="631001" y="2079092"/>
            <a:ext cx="4806189" cy="3970318"/>
          </a:xfrm>
          <a:prstGeom prst="rect">
            <a:avLst/>
          </a:prstGeom>
          <a:noFill/>
        </p:spPr>
        <p:txBody>
          <a:bodyPr wrap="square">
            <a:spAutoFit/>
          </a:bodyPr>
          <a:lstStyle/>
          <a:p>
            <a:pPr marL="457200" indent="-457200">
              <a:buFont typeface="Wingdings" panose="05000000000000000000" pitchFamily="2" charset="2"/>
              <a:buChar char="Ø"/>
              <a:defRPr/>
            </a:pPr>
            <a:r>
              <a:rPr lang="en-US" sz="2800" dirty="0">
                <a:latin typeface="Cambria" panose="02040503050406030204" pitchFamily="18" charset="0"/>
                <a:ea typeface="Cambria" panose="02040503050406030204" pitchFamily="18" charset="0"/>
              </a:rPr>
              <a:t>These are used to transfer microorganisms from one culture to another or to streak samples on agar plates. </a:t>
            </a:r>
          </a:p>
          <a:p>
            <a:pPr marL="457200" indent="-457200">
              <a:buFont typeface="Wingdings" panose="05000000000000000000" pitchFamily="2" charset="2"/>
              <a:buChar char="Ø"/>
              <a:defRPr/>
            </a:pPr>
            <a:r>
              <a:rPr lang="en-US" sz="2800" dirty="0">
                <a:latin typeface="Cambria" panose="02040503050406030204" pitchFamily="18" charset="0"/>
                <a:ea typeface="Cambria" panose="02040503050406030204" pitchFamily="18" charset="0"/>
              </a:rPr>
              <a:t> Even smaller amount of liquid culture can be manipulated by using straight needle</a:t>
            </a:r>
            <a:endParaRPr lang="en-US" sz="2800" i="1" dirty="0">
              <a:latin typeface="Cambria" panose="02040503050406030204" pitchFamily="18" charset="0"/>
              <a:ea typeface="Cambria" panose="02040503050406030204" pitchFamily="18" charset="0"/>
            </a:endParaRPr>
          </a:p>
        </p:txBody>
      </p:sp>
      <p:pic>
        <p:nvPicPr>
          <p:cNvPr id="1026" name="Picture 2" descr="Inoculating Loops and Needles- Principle, Parts, Types, 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271" y="2144559"/>
            <a:ext cx="5872480" cy="3616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A85A3ECC-C28B-D350-83F7-4566ACD9E74E}"/>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A0BEFC70-27ED-D2D6-C1D4-135410269299}"/>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0FA50A0A-A181-8B39-6D71-91A6A3C755FC}"/>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A277A56C-BFAD-D1D1-33B8-C21E490DD74D}"/>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FC38A880-8BC2-051E-AAD0-E9BCD7D9BF82}"/>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AC55C7AD-0D4D-DED2-331C-BA429AAAA46C}"/>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3" name="Freeform 10">
            <a:extLst>
              <a:ext uri="{FF2B5EF4-FFF2-40B4-BE49-F238E27FC236}">
                <a16:creationId xmlns:a16="http://schemas.microsoft.com/office/drawing/2014/main" id="{A270CD0C-0280-C6BB-3FEE-42EC10B31C4D}"/>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Tree>
    <p:extLst>
      <p:ext uri="{BB962C8B-B14F-4D97-AF65-F5344CB8AC3E}">
        <p14:creationId xmlns:p14="http://schemas.microsoft.com/office/powerpoint/2010/main" val="26726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631000" y="819780"/>
            <a:ext cx="9792208" cy="933453"/>
          </a:xfrm>
        </p:spPr>
        <p:txBody>
          <a:bodyPr>
            <a:noAutofit/>
          </a:bodyPr>
          <a:lstStyle/>
          <a:p>
            <a:br>
              <a:rPr lang="en-US" sz="3200" b="1" i="0" u="none" strike="noStrike" dirty="0">
                <a:effectLst/>
                <a:latin typeface="Cambria" panose="02040503050406030204" pitchFamily="18" charset="0"/>
                <a:ea typeface="Cambria" panose="02040503050406030204" pitchFamily="18" charset="0"/>
              </a:rPr>
            </a:br>
            <a:r>
              <a:rPr lang="en-US" sz="3600" b="1" u="none" strike="noStrike" dirty="0">
                <a:solidFill>
                  <a:schemeClr val="tx1"/>
                </a:solidFill>
                <a:effectLst/>
                <a:latin typeface="Cambria" panose="02040503050406030204" pitchFamily="18" charset="0"/>
                <a:ea typeface="Cambria" panose="02040503050406030204" pitchFamily="18" charset="0"/>
              </a:rPr>
              <a:t>Bunsen burner</a:t>
            </a:r>
            <a:endParaRPr lang="en-US"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96F50C3-8A43-9908-BC1A-D437C199582C}"/>
              </a:ext>
            </a:extLst>
          </p:cNvPr>
          <p:cNvSpPr txBox="1"/>
          <p:nvPr/>
        </p:nvSpPr>
        <p:spPr>
          <a:xfrm>
            <a:off x="631000" y="2488265"/>
            <a:ext cx="6247320" cy="1815882"/>
          </a:xfrm>
          <a:prstGeom prst="rect">
            <a:avLst/>
          </a:prstGeom>
          <a:noFill/>
        </p:spPr>
        <p:txBody>
          <a:bodyPr wrap="square">
            <a:spAutoFit/>
          </a:bodyPr>
          <a:lstStyle/>
          <a:p>
            <a:pPr marL="457200" indent="-457200">
              <a:buFont typeface="Arial" panose="020B0604020202020204" pitchFamily="34" charset="0"/>
              <a:buChar char="•"/>
              <a:defRPr/>
            </a:pPr>
            <a:r>
              <a:rPr lang="en-US" sz="2800" dirty="0">
                <a:latin typeface="Cambria" panose="02040503050406030204" pitchFamily="18" charset="0"/>
                <a:ea typeface="Cambria" panose="02040503050406030204" pitchFamily="18" charset="0"/>
              </a:rPr>
              <a:t>These gas burners are used to sterilize metal inoculating loops and needles by passing them through a flame</a:t>
            </a:r>
          </a:p>
        </p:txBody>
      </p:sp>
      <p:pic>
        <p:nvPicPr>
          <p:cNvPr id="2050" name="Picture 2" descr="BUNSEN BURNER with NEEDLE VALVE NATURAL GAS | e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857" y="1404351"/>
            <a:ext cx="3810000" cy="35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oup 6">
            <a:extLst>
              <a:ext uri="{FF2B5EF4-FFF2-40B4-BE49-F238E27FC236}">
                <a16:creationId xmlns:a16="http://schemas.microsoft.com/office/drawing/2014/main" id="{98B10D33-B0BE-E1F1-8A8F-DB1709857CFA}"/>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9DE5D0E0-2660-47FA-01E5-9AC31713326A}"/>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6" name="TextBox 8">
              <a:extLst>
                <a:ext uri="{FF2B5EF4-FFF2-40B4-BE49-F238E27FC236}">
                  <a16:creationId xmlns:a16="http://schemas.microsoft.com/office/drawing/2014/main" id="{032D7F09-8730-A122-860B-912A7479BB7F}"/>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7" name="Freeform 9">
            <a:extLst>
              <a:ext uri="{FF2B5EF4-FFF2-40B4-BE49-F238E27FC236}">
                <a16:creationId xmlns:a16="http://schemas.microsoft.com/office/drawing/2014/main" id="{1DC457EF-6BF5-2289-EA89-7269ED240D17}"/>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10" name="TextBox 15">
            <a:extLst>
              <a:ext uri="{FF2B5EF4-FFF2-40B4-BE49-F238E27FC236}">
                <a16:creationId xmlns:a16="http://schemas.microsoft.com/office/drawing/2014/main" id="{160852F4-F23C-B38F-AD72-B65E533A769C}"/>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2" name="TextBox 11">
            <a:extLst>
              <a:ext uri="{FF2B5EF4-FFF2-40B4-BE49-F238E27FC236}">
                <a16:creationId xmlns:a16="http://schemas.microsoft.com/office/drawing/2014/main" id="{81ADC976-9298-67E7-C090-03A933038E54}"/>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3" name="Freeform 10">
            <a:extLst>
              <a:ext uri="{FF2B5EF4-FFF2-40B4-BE49-F238E27FC236}">
                <a16:creationId xmlns:a16="http://schemas.microsoft.com/office/drawing/2014/main" id="{E673AAC1-B815-CE16-B075-A312E66DEF4F}"/>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Tree>
    <p:extLst>
      <p:ext uri="{BB962C8B-B14F-4D97-AF65-F5344CB8AC3E}">
        <p14:creationId xmlns:p14="http://schemas.microsoft.com/office/powerpoint/2010/main" val="31864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itle 1"/>
          <p:cNvSpPr>
            <a:spLocks noGrp="1"/>
          </p:cNvSpPr>
          <p:nvPr>
            <p:ph type="title"/>
          </p:nvPr>
        </p:nvSpPr>
        <p:spPr>
          <a:xfrm>
            <a:off x="533400" y="683357"/>
            <a:ext cx="8229600" cy="1143000"/>
          </a:xfrm>
        </p:spPr>
        <p:txBody>
          <a:bodyPr>
            <a:normAutofit/>
          </a:bodyPr>
          <a:lstStyle/>
          <a:p>
            <a:r>
              <a:rPr 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Water bath</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Content Placeholder 2"/>
          <p:cNvSpPr>
            <a:spLocks noGrp="1"/>
          </p:cNvSpPr>
          <p:nvPr>
            <p:ph idx="1"/>
          </p:nvPr>
        </p:nvSpPr>
        <p:spPr>
          <a:xfrm>
            <a:off x="533400" y="1826357"/>
            <a:ext cx="8999688" cy="2253868"/>
          </a:xfrm>
        </p:spPr>
        <p:txBody>
          <a:bodyPr>
            <a:noAutofit/>
          </a:bodyPr>
          <a:lstStyle/>
          <a:p>
            <a:pPr algn="just">
              <a:lnSpc>
                <a:spcPct val="150000"/>
              </a:lnSpc>
              <a:spcBef>
                <a:spcPts val="0"/>
              </a:spcBef>
              <a:buFont typeface="Wingdings" panose="05000000000000000000" pitchFamily="2" charset="2"/>
              <a:buChar char="v"/>
            </a:pPr>
            <a:r>
              <a:rPr lang="en-US" sz="2400" dirty="0">
                <a:latin typeface="Cambria" panose="02040503050406030204" pitchFamily="18" charset="0"/>
                <a:ea typeface="Cambria" panose="02040503050406030204" pitchFamily="18" charset="0"/>
              </a:rPr>
              <a:t>Water bath is an instrument that is used to provide constant temperature to a sample.</a:t>
            </a:r>
          </a:p>
          <a:p>
            <a:pPr algn="just">
              <a:lnSpc>
                <a:spcPct val="150000"/>
              </a:lnSpc>
              <a:spcBef>
                <a:spcPts val="0"/>
              </a:spcBef>
              <a:buFont typeface="Wingdings" panose="05000000000000000000" pitchFamily="2" charset="2"/>
              <a:buChar char="v"/>
            </a:pPr>
            <a:r>
              <a:rPr lang="en-US" sz="2400" dirty="0">
                <a:latin typeface="Cambria" panose="02040503050406030204" pitchFamily="18" charset="0"/>
                <a:ea typeface="Cambria" panose="02040503050406030204" pitchFamily="18" charset="0"/>
              </a:rPr>
              <a:t> It consists of an insulating box made up of steel fitted with electrode heating coil</a:t>
            </a:r>
            <a:endParaRPr lang="en-US" sz="22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074" name="Picture 2" descr="12L Digital Water Bath Lab Water Bath Thermostatic Heating Water Bath Lab  with Selectable Openings 4 Wells Capacity 800W Without Flask (110V):  Amazon.com: Industrial &amp; Scientific"/>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35520" y="3583989"/>
            <a:ext cx="3901909" cy="28574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2EE43760-D2D9-3BBC-E39F-640590DCC00E}"/>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AE6C9D4E-666E-8C77-CA77-9FE6C8474E2B}"/>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C3ADEF54-985A-33E2-1B79-FD78CB138EBA}"/>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255150FE-257D-EDEF-5B40-62F27A328752}"/>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403E6B18-126E-8EE0-A3A0-AE694AA52CBF}"/>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0" name="TextBox 9">
            <a:extLst>
              <a:ext uri="{FF2B5EF4-FFF2-40B4-BE49-F238E27FC236}">
                <a16:creationId xmlns:a16="http://schemas.microsoft.com/office/drawing/2014/main" id="{2C50936C-9DDD-9DF2-1D99-5E713A2AFF3D}"/>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2" name="Freeform 10">
            <a:extLst>
              <a:ext uri="{FF2B5EF4-FFF2-40B4-BE49-F238E27FC236}">
                <a16:creationId xmlns:a16="http://schemas.microsoft.com/office/drawing/2014/main" id="{A8D391C5-651B-2A13-6175-304F7E3F26CB}"/>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31150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itle 1"/>
          <p:cNvSpPr>
            <a:spLocks noGrp="1"/>
          </p:cNvSpPr>
          <p:nvPr>
            <p:ph type="title"/>
          </p:nvPr>
        </p:nvSpPr>
        <p:spPr>
          <a:xfrm>
            <a:off x="499912" y="367814"/>
            <a:ext cx="8229600" cy="1143000"/>
          </a:xfrm>
        </p:spPr>
        <p:txBody>
          <a:bodyPr>
            <a:normAutofit/>
          </a:bodyPr>
          <a:lstStyle/>
          <a:p>
            <a:r>
              <a:rPr lang="en-US" sz="36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Laminar air flow chamber</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Content Placeholder 2"/>
          <p:cNvSpPr>
            <a:spLocks noGrp="1"/>
          </p:cNvSpPr>
          <p:nvPr>
            <p:ph idx="1"/>
          </p:nvPr>
        </p:nvSpPr>
        <p:spPr>
          <a:xfrm>
            <a:off x="499912" y="1356447"/>
            <a:ext cx="10027826" cy="3750643"/>
          </a:xfrm>
        </p:spPr>
        <p:txBody>
          <a:bodyPr>
            <a:noAutofit/>
          </a:bodyPr>
          <a:lstStyle/>
          <a:p>
            <a:pPr algn="just">
              <a:lnSpc>
                <a:spcPct val="170000"/>
              </a:lnSpc>
              <a:spcBef>
                <a:spcPts val="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Laminar flow cabinets are used in laboratories for contamination sensitive processes like plant tissue culture.</a:t>
            </a:r>
          </a:p>
          <a:p>
            <a:pPr algn="just">
              <a:lnSpc>
                <a:spcPct val="170000"/>
              </a:lnSpc>
              <a:spcBef>
                <a:spcPts val="0"/>
              </a:spcBef>
              <a:buFont typeface="Arial" panose="020B0604020202020204" pitchFamily="34" charset="0"/>
              <a:buChar char="•"/>
            </a:pPr>
            <a:r>
              <a:rPr lang="en-US" sz="2000" dirty="0">
                <a:latin typeface="Cambria" panose="02040503050406030204" pitchFamily="18" charset="0"/>
                <a:ea typeface="Cambria" panose="02040503050406030204" pitchFamily="18" charset="0"/>
              </a:rPr>
              <a:t>Other laboratories processes like media plate preparation and culture of organisms can be performed inside the cabinet.</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4098" name="Picture 2" descr="Laminar Air Flow Chamber | CEPCI Laboratory &amp; Research Instit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712" y="3098800"/>
            <a:ext cx="5635625" cy="3275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6">
            <a:extLst>
              <a:ext uri="{FF2B5EF4-FFF2-40B4-BE49-F238E27FC236}">
                <a16:creationId xmlns:a16="http://schemas.microsoft.com/office/drawing/2014/main" id="{1D816409-4546-7062-ECDB-E9B58991FD26}"/>
              </a:ext>
            </a:extLst>
          </p:cNvPr>
          <p:cNvGrpSpPr/>
          <p:nvPr/>
        </p:nvGrpSpPr>
        <p:grpSpPr>
          <a:xfrm>
            <a:off x="1" y="6346697"/>
            <a:ext cx="12192000" cy="511303"/>
            <a:chOff x="0" y="0"/>
            <a:chExt cx="5145142" cy="201996"/>
          </a:xfrm>
        </p:grpSpPr>
        <p:sp>
          <p:nvSpPr>
            <p:cNvPr id="4" name="Freeform 7">
              <a:extLst>
                <a:ext uri="{FF2B5EF4-FFF2-40B4-BE49-F238E27FC236}">
                  <a16:creationId xmlns:a16="http://schemas.microsoft.com/office/drawing/2014/main" id="{A686FF07-1F55-D90A-EC10-1A134CEA6F91}"/>
                </a:ext>
              </a:extLst>
            </p:cNvPr>
            <p:cNvSpPr/>
            <p:nvPr/>
          </p:nvSpPr>
          <p:spPr>
            <a:xfrm>
              <a:off x="0" y="0"/>
              <a:ext cx="5145143" cy="201996"/>
            </a:xfrm>
            <a:custGeom>
              <a:avLst/>
              <a:gdLst/>
              <a:ahLst/>
              <a:cxnLst/>
              <a:rect l="l" t="t" r="r" b="b"/>
              <a:pathLst>
                <a:path w="5145143" h="201996">
                  <a:moveTo>
                    <a:pt x="0" y="0"/>
                  </a:moveTo>
                  <a:lnTo>
                    <a:pt x="5145143" y="0"/>
                  </a:lnTo>
                  <a:lnTo>
                    <a:pt x="5145143" y="201996"/>
                  </a:lnTo>
                  <a:lnTo>
                    <a:pt x="0" y="201996"/>
                  </a:lnTo>
                  <a:close/>
                </a:path>
              </a:pathLst>
            </a:custGeom>
            <a:solidFill>
              <a:srgbClr val="821546"/>
            </a:solidFill>
          </p:spPr>
          <p:txBody>
            <a:bodyPr/>
            <a:lstStyle/>
            <a:p>
              <a:endParaRPr lang="en-GB" sz="1200"/>
            </a:p>
          </p:txBody>
        </p:sp>
        <p:sp>
          <p:nvSpPr>
            <p:cNvPr id="5" name="TextBox 8">
              <a:extLst>
                <a:ext uri="{FF2B5EF4-FFF2-40B4-BE49-F238E27FC236}">
                  <a16:creationId xmlns:a16="http://schemas.microsoft.com/office/drawing/2014/main" id="{6946112B-CEF4-C4AA-FCB9-DDE43FB37C5B}"/>
                </a:ext>
              </a:extLst>
            </p:cNvPr>
            <p:cNvSpPr txBox="1"/>
            <p:nvPr/>
          </p:nvSpPr>
          <p:spPr>
            <a:xfrm>
              <a:off x="0" y="-66675"/>
              <a:ext cx="5145142" cy="268671"/>
            </a:xfrm>
            <a:prstGeom prst="rect">
              <a:avLst/>
            </a:prstGeom>
          </p:spPr>
          <p:txBody>
            <a:bodyPr lIns="33867" tIns="33867" rIns="33867" bIns="33867" rtlCol="0" anchor="ctr"/>
            <a:lstStyle/>
            <a:p>
              <a:pPr algn="ctr">
                <a:lnSpc>
                  <a:spcPts val="2018"/>
                </a:lnSpc>
              </a:pPr>
              <a:endParaRPr sz="1200"/>
            </a:p>
          </p:txBody>
        </p:sp>
      </p:grpSp>
      <p:sp>
        <p:nvSpPr>
          <p:cNvPr id="6" name="Freeform 9">
            <a:extLst>
              <a:ext uri="{FF2B5EF4-FFF2-40B4-BE49-F238E27FC236}">
                <a16:creationId xmlns:a16="http://schemas.microsoft.com/office/drawing/2014/main" id="{F89761FB-4DBA-273D-77CC-5206A90C21E7}"/>
              </a:ext>
            </a:extLst>
          </p:cNvPr>
          <p:cNvSpPr/>
          <p:nvPr/>
        </p:nvSpPr>
        <p:spPr>
          <a:xfrm>
            <a:off x="10086806" y="6430598"/>
            <a:ext cx="1908344" cy="343502"/>
          </a:xfrm>
          <a:custGeom>
            <a:avLst/>
            <a:gdLst/>
            <a:ahLst/>
            <a:cxnLst/>
            <a:rect l="l" t="t" r="r" b="b"/>
            <a:pathLst>
              <a:path w="2862516" h="515253">
                <a:moveTo>
                  <a:pt x="0" y="0"/>
                </a:moveTo>
                <a:lnTo>
                  <a:pt x="2862516" y="0"/>
                </a:lnTo>
                <a:lnTo>
                  <a:pt x="2862516" y="515253"/>
                </a:lnTo>
                <a:lnTo>
                  <a:pt x="0" y="5152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200"/>
          </a:p>
        </p:txBody>
      </p:sp>
      <p:sp>
        <p:nvSpPr>
          <p:cNvPr id="7" name="TextBox 15">
            <a:extLst>
              <a:ext uri="{FF2B5EF4-FFF2-40B4-BE49-F238E27FC236}">
                <a16:creationId xmlns:a16="http://schemas.microsoft.com/office/drawing/2014/main" id="{FDF3664A-93E8-93AE-9FD7-DD7419A56BF1}"/>
              </a:ext>
            </a:extLst>
          </p:cNvPr>
          <p:cNvSpPr txBox="1"/>
          <p:nvPr/>
        </p:nvSpPr>
        <p:spPr>
          <a:xfrm>
            <a:off x="695846" y="6437566"/>
            <a:ext cx="2199754"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Food Microbiology</a:t>
            </a:r>
          </a:p>
        </p:txBody>
      </p:sp>
      <p:sp>
        <p:nvSpPr>
          <p:cNvPr id="10" name="TextBox 9">
            <a:extLst>
              <a:ext uri="{FF2B5EF4-FFF2-40B4-BE49-F238E27FC236}">
                <a16:creationId xmlns:a16="http://schemas.microsoft.com/office/drawing/2014/main" id="{B63DA63D-D6DC-2EC4-9F2F-C2F678538603}"/>
              </a:ext>
            </a:extLst>
          </p:cNvPr>
          <p:cNvSpPr txBox="1"/>
          <p:nvPr/>
        </p:nvSpPr>
        <p:spPr>
          <a:xfrm>
            <a:off x="5239496" y="6441690"/>
            <a:ext cx="1713002" cy="300531"/>
          </a:xfrm>
          <a:prstGeom prst="rect">
            <a:avLst/>
          </a:prstGeom>
        </p:spPr>
        <p:txBody>
          <a:bodyPr wrap="square" lIns="0" tIns="0" rIns="0" bIns="0" rtlCol="0" anchor="t">
            <a:spAutoFit/>
          </a:bodyPr>
          <a:lstStyle/>
          <a:p>
            <a:pPr algn="ctr">
              <a:lnSpc>
                <a:spcPts val="2485"/>
              </a:lnSpc>
              <a:spcBef>
                <a:spcPct val="0"/>
              </a:spcBef>
            </a:pPr>
            <a:r>
              <a:rPr lang="en-US" sz="1775" dirty="0">
                <a:solidFill>
                  <a:srgbClr val="FFFFFF"/>
                </a:solidFill>
                <a:latin typeface="Open Sauce"/>
                <a:ea typeface="Open Sauce"/>
                <a:cs typeface="Open Sauce"/>
                <a:sym typeface="Open Sauce"/>
              </a:rPr>
              <a:t>2025 - 2026</a:t>
            </a:r>
          </a:p>
        </p:txBody>
      </p:sp>
      <p:sp>
        <p:nvSpPr>
          <p:cNvPr id="12" name="Freeform 10">
            <a:extLst>
              <a:ext uri="{FF2B5EF4-FFF2-40B4-BE49-F238E27FC236}">
                <a16:creationId xmlns:a16="http://schemas.microsoft.com/office/drawing/2014/main" id="{598FB085-0DA3-6FFB-F949-1AA67891D072}"/>
              </a:ext>
            </a:extLst>
          </p:cNvPr>
          <p:cNvSpPr/>
          <p:nvPr/>
        </p:nvSpPr>
        <p:spPr>
          <a:xfrm rot="5400000">
            <a:off x="-7391" y="6360438"/>
            <a:ext cx="511303" cy="483821"/>
          </a:xfrm>
          <a:custGeom>
            <a:avLst/>
            <a:gdLst/>
            <a:ahLst/>
            <a:cxnLst/>
            <a:rect l="l" t="t" r="r" b="b"/>
            <a:pathLst>
              <a:path w="766955" h="725731">
                <a:moveTo>
                  <a:pt x="0" y="0"/>
                </a:moveTo>
                <a:lnTo>
                  <a:pt x="766955" y="0"/>
                </a:lnTo>
                <a:lnTo>
                  <a:pt x="766955" y="725731"/>
                </a:lnTo>
                <a:lnTo>
                  <a:pt x="0" y="725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200"/>
          </a:p>
        </p:txBody>
      </p:sp>
    </p:spTree>
    <p:extLst>
      <p:ext uri="{BB962C8B-B14F-4D97-AF65-F5344CB8AC3E}">
        <p14:creationId xmlns:p14="http://schemas.microsoft.com/office/powerpoint/2010/main" val="378391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TotalTime>
  <Words>676</Words>
  <Application>Microsoft Macintosh PowerPoint</Application>
  <PresentationFormat>Widescreen</PresentationFormat>
  <Paragraphs>103</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Cambria</vt:lpstr>
      <vt:lpstr>Open Sauce</vt:lpstr>
      <vt:lpstr>Open Sauce Bold</vt:lpstr>
      <vt:lpstr>Times New Roman</vt:lpstr>
      <vt:lpstr>Wingdings</vt:lpstr>
      <vt:lpstr>Office Theme</vt:lpstr>
      <vt:lpstr>PowerPoint Presentation</vt:lpstr>
      <vt:lpstr>Definition of Microbiology</vt:lpstr>
      <vt:lpstr>Branches of Microbiology</vt:lpstr>
      <vt:lpstr> Importance of Microbiology</vt:lpstr>
      <vt:lpstr> Tools in Microbiology lab</vt:lpstr>
      <vt:lpstr> Inoculation Needle &amp; Inoculation Loop. </vt:lpstr>
      <vt:lpstr> Bunsen burner</vt:lpstr>
      <vt:lpstr> Water bath</vt:lpstr>
      <vt:lpstr>Laminar air flow chamber</vt:lpstr>
      <vt:lpstr>Incubator</vt:lpstr>
      <vt:lpstr>Microscope</vt:lpstr>
      <vt:lpstr>Autoclave</vt:lpstr>
      <vt:lpstr>Petri dish</vt:lpstr>
      <vt:lpstr>Agar</vt:lpstr>
      <vt:lpstr>Refrigerators and Freezers</vt:lpstr>
      <vt:lpstr>Centrifuge</vt:lpstr>
      <vt:lpstr>Personal protective equipment (PPE)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LENOVO</dc:creator>
  <cp:lastModifiedBy>Adam Jalal Mohammed</cp:lastModifiedBy>
  <cp:revision>91</cp:revision>
  <dcterms:created xsi:type="dcterms:W3CDTF">2023-08-06T13:50:32Z</dcterms:created>
  <dcterms:modified xsi:type="dcterms:W3CDTF">2026-02-09T08:14:55Z</dcterms:modified>
</cp:coreProperties>
</file>