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77" r:id="rId6"/>
    <p:sldId id="260" r:id="rId7"/>
    <p:sldId id="261" r:id="rId8"/>
    <p:sldId id="262" r:id="rId9"/>
    <p:sldId id="264" r:id="rId10"/>
    <p:sldId id="265" r:id="rId11"/>
    <p:sldId id="266" r:id="rId12"/>
    <p:sldId id="267" r:id="rId13"/>
    <p:sldId id="268" r:id="rId14"/>
    <p:sldId id="269" r:id="rId15"/>
    <p:sldId id="270" r:id="rId16"/>
    <p:sldId id="271" r:id="rId17"/>
    <p:sldId id="263" r:id="rId18"/>
    <p:sldId id="272" r:id="rId19"/>
    <p:sldId id="273" r:id="rId20"/>
    <p:sldId id="274" r:id="rId21"/>
  </p:sldIdLst>
  <p:sldSz cx="18288000" cy="10287000"/>
  <p:notesSz cx="6858000" cy="9144000"/>
  <p:embeddedFontLst>
    <p:embeddedFont>
      <p:font typeface="Open Sauce" pitchFamily="2" charset="77"/>
      <p:regular r:id="rId23"/>
    </p:embeddedFont>
    <p:embeddedFont>
      <p:font typeface="Open Sauce Bold" pitchFamily="2"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1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9" autoAdjust="0"/>
    <p:restoredTop sz="94613" autoAdjust="0"/>
  </p:normalViewPr>
  <p:slideViewPr>
    <p:cSldViewPr>
      <p:cViewPr varScale="1">
        <p:scale>
          <a:sx n="77" d="100"/>
          <a:sy n="77" d="100"/>
        </p:scale>
        <p:origin x="23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4931F-09AC-A148-9791-05E3A89DAAEB}" type="datetimeFigureOut">
              <a:rPr lang="en-IQ" smtClean="0"/>
              <a:t>06/04/2026</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BEDB6-EDFF-8546-A996-F30091C8516E}" type="slidenum">
              <a:rPr lang="en-IQ" smtClean="0"/>
              <a:t>‹#›</a:t>
            </a:fld>
            <a:endParaRPr lang="en-IQ"/>
          </a:p>
        </p:txBody>
      </p:sp>
    </p:spTree>
    <p:extLst>
      <p:ext uri="{BB962C8B-B14F-4D97-AF65-F5344CB8AC3E}">
        <p14:creationId xmlns:p14="http://schemas.microsoft.com/office/powerpoint/2010/main" val="6425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adam.jalal@tiu.edu.iq"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B"/>
        </a:solidFill>
        <a:effectLst/>
      </p:bgPr>
    </p:bg>
    <p:spTree>
      <p:nvGrpSpPr>
        <p:cNvPr id="1" name=""/>
        <p:cNvGrpSpPr/>
        <p:nvPr/>
      </p:nvGrpSpPr>
      <p:grpSpPr>
        <a:xfrm>
          <a:off x="0" y="0"/>
          <a:ext cx="0" cy="0"/>
          <a:chOff x="0" y="0"/>
          <a:chExt cx="0" cy="0"/>
        </a:xfrm>
      </p:grpSpPr>
      <p:grpSp>
        <p:nvGrpSpPr>
          <p:cNvPr id="2" name="Group 2"/>
          <p:cNvGrpSpPr/>
          <p:nvPr/>
        </p:nvGrpSpPr>
        <p:grpSpPr>
          <a:xfrm>
            <a:off x="14139270" y="338655"/>
            <a:ext cx="3719199" cy="3066708"/>
            <a:chOff x="0" y="0"/>
            <a:chExt cx="5791200" cy="4775200"/>
          </a:xfrm>
        </p:grpSpPr>
        <p:sp>
          <p:nvSpPr>
            <p:cNvPr id="3" name="Freeform 3"/>
            <p:cNvSpPr/>
            <p:nvPr/>
          </p:nvSpPr>
          <p:spPr>
            <a:xfrm>
              <a:off x="0" y="0"/>
              <a:ext cx="5791200" cy="4775200"/>
            </a:xfrm>
            <a:custGeom>
              <a:avLst/>
              <a:gdLst/>
              <a:ahLst/>
              <a:cxnLst/>
              <a:rect l="l" t="t" r="r" b="b"/>
              <a:pathLst>
                <a:path w="5791200" h="4775200">
                  <a:moveTo>
                    <a:pt x="0" y="0"/>
                  </a:moveTo>
                  <a:lnTo>
                    <a:pt x="5791200" y="0"/>
                  </a:lnTo>
                  <a:lnTo>
                    <a:pt x="5791200" y="4775200"/>
                  </a:lnTo>
                  <a:lnTo>
                    <a:pt x="0" y="4775200"/>
                  </a:lnTo>
                  <a:lnTo>
                    <a:pt x="0" y="0"/>
                  </a:lnTo>
                  <a:close/>
                </a:path>
              </a:pathLst>
            </a:custGeom>
            <a:blipFill>
              <a:blip r:embed="rId2"/>
              <a:stretch>
                <a:fillRect t="-4579" b="-4579"/>
              </a:stretch>
            </a:blipFill>
          </p:spPr>
          <p:txBody>
            <a:bodyPr/>
            <a:lstStyle/>
            <a:p>
              <a:endParaRPr lang="en-GB"/>
            </a:p>
          </p:txBody>
        </p:sp>
      </p:grpSp>
      <p:sp>
        <p:nvSpPr>
          <p:cNvPr id="4" name="AutoShape 4"/>
          <p:cNvSpPr/>
          <p:nvPr/>
        </p:nvSpPr>
        <p:spPr>
          <a:xfrm>
            <a:off x="3891919" y="5161535"/>
            <a:ext cx="10504157" cy="0"/>
          </a:xfrm>
          <a:prstGeom prst="line">
            <a:avLst/>
          </a:prstGeom>
          <a:ln w="28575" cap="rnd">
            <a:solidFill>
              <a:srgbClr val="7D1544"/>
            </a:solidFill>
            <a:prstDash val="solid"/>
            <a:headEnd type="none" w="sm" len="sm"/>
            <a:tailEnd type="none" w="sm" len="sm"/>
          </a:ln>
        </p:spPr>
        <p:txBody>
          <a:bodyPr/>
          <a:lstStyle/>
          <a:p>
            <a:endParaRPr lang="en-GB"/>
          </a:p>
        </p:txBody>
      </p:sp>
      <p:grpSp>
        <p:nvGrpSpPr>
          <p:cNvPr id="6" name="Group 6"/>
          <p:cNvGrpSpPr/>
          <p:nvPr/>
        </p:nvGrpSpPr>
        <p:grpSpPr>
          <a:xfrm>
            <a:off x="1" y="9520045"/>
            <a:ext cx="18288000" cy="766955"/>
            <a:chOff x="0" y="0"/>
            <a:chExt cx="5145142" cy="201996"/>
          </a:xfrm>
        </p:grpSpPr>
        <p:sp>
          <p:nvSpPr>
            <p:cNvPr id="7" name="Freeform 7"/>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a:p>
          </p:txBody>
        </p:sp>
        <p:sp>
          <p:nvSpPr>
            <p:cNvPr id="8" name="TextBox 8"/>
            <p:cNvSpPr txBox="1"/>
            <p:nvPr/>
          </p:nvSpPr>
          <p:spPr>
            <a:xfrm>
              <a:off x="0" y="-66675"/>
              <a:ext cx="5145142" cy="268671"/>
            </a:xfrm>
            <a:prstGeom prst="rect">
              <a:avLst/>
            </a:prstGeom>
          </p:spPr>
          <p:txBody>
            <a:bodyPr lIns="50800" tIns="50800" rIns="50800" bIns="50800" rtlCol="0" anchor="ctr"/>
            <a:lstStyle/>
            <a:p>
              <a:pPr algn="ctr">
                <a:lnSpc>
                  <a:spcPts val="3027"/>
                </a:lnSpc>
              </a:pPr>
              <a:endParaRPr/>
            </a:p>
          </p:txBody>
        </p:sp>
      </p:grpSp>
      <p:sp>
        <p:nvSpPr>
          <p:cNvPr id="9" name="Freeform 9"/>
          <p:cNvSpPr/>
          <p:nvPr/>
        </p:nvSpPr>
        <p:spPr>
          <a:xfrm>
            <a:off x="15130209" y="9645896"/>
            <a:ext cx="2862516" cy="515253"/>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rot="5400000">
            <a:off x="-11087" y="9540657"/>
            <a:ext cx="766955" cy="72573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647694" y="3972679"/>
            <a:ext cx="16992600" cy="1023293"/>
          </a:xfrm>
          <a:prstGeom prst="rect">
            <a:avLst/>
          </a:prstGeom>
        </p:spPr>
        <p:txBody>
          <a:bodyPr wrap="square" lIns="0" tIns="0" rIns="0" bIns="0" rtlCol="0" anchor="t">
            <a:spAutoFit/>
          </a:bodyPr>
          <a:lstStyle/>
          <a:p>
            <a:pPr algn="ctr">
              <a:lnSpc>
                <a:spcPts val="8835"/>
              </a:lnSpc>
            </a:pPr>
            <a:r>
              <a:rPr lang="en-US" sz="4800" b="1" spc="-144" dirty="0">
                <a:solidFill>
                  <a:srgbClr val="7D1544"/>
                </a:solidFill>
                <a:latin typeface="Open Sauce Bold"/>
                <a:ea typeface="Open Sauce Bold"/>
                <a:cs typeface="Open Sauce Bold"/>
                <a:sym typeface="Open Sauce Bold"/>
              </a:rPr>
              <a:t>Pasteurization</a:t>
            </a:r>
          </a:p>
        </p:txBody>
      </p:sp>
      <p:sp>
        <p:nvSpPr>
          <p:cNvPr id="12" name="TextBox 12"/>
          <p:cNvSpPr txBox="1"/>
          <p:nvPr/>
        </p:nvSpPr>
        <p:spPr>
          <a:xfrm>
            <a:off x="5373953" y="7385050"/>
            <a:ext cx="7540085" cy="1111250"/>
          </a:xfrm>
          <a:prstGeom prst="rect">
            <a:avLst/>
          </a:prstGeom>
        </p:spPr>
        <p:txBody>
          <a:bodyPr lIns="0" tIns="0" rIns="0" bIns="0" rtlCol="0" anchor="t">
            <a:spAutoFit/>
          </a:bodyPr>
          <a:lstStyle/>
          <a:p>
            <a:pPr algn="ctr">
              <a:lnSpc>
                <a:spcPts val="4599"/>
              </a:lnSpc>
            </a:pPr>
            <a:r>
              <a:rPr lang="en-US" sz="2499" b="1" spc="249" dirty="0">
                <a:solidFill>
                  <a:srgbClr val="372A28"/>
                </a:solidFill>
                <a:latin typeface="Open Sauce Bold"/>
                <a:ea typeface="Open Sauce Bold"/>
                <a:cs typeface="Open Sauce Bold"/>
                <a:sym typeface="Open Sauce Bold"/>
              </a:rPr>
              <a:t>Instructor: Adam Jalal Mohammed</a:t>
            </a:r>
          </a:p>
          <a:p>
            <a:pPr algn="ctr">
              <a:lnSpc>
                <a:spcPts val="4599"/>
              </a:lnSpc>
            </a:pPr>
            <a:r>
              <a:rPr lang="en-US" sz="2499" b="1" spc="249" dirty="0">
                <a:solidFill>
                  <a:srgbClr val="211614"/>
                </a:solidFill>
                <a:latin typeface="Open Sauce Bold"/>
                <a:ea typeface="Open Sauce Bold"/>
                <a:cs typeface="Open Sauce Bold"/>
                <a:sym typeface="Open Sauce Bold"/>
              </a:rPr>
              <a:t>Email: </a:t>
            </a:r>
            <a:r>
              <a:rPr lang="en-US" sz="2499" b="1" u="sng" spc="249" dirty="0">
                <a:solidFill>
                  <a:srgbClr val="211614"/>
                </a:solidFill>
                <a:latin typeface="Open Sauce Bold"/>
                <a:ea typeface="Open Sauce Bold"/>
                <a:cs typeface="Open Sauce Bold"/>
                <a:sym typeface="Open Sauce Bold"/>
                <a:hlinkClick r:id="rId7" tooltip="mailto:adam.jalal@tiu.edu.iq"/>
              </a:rPr>
              <a:t>adam.jalal@tiu.edu.iq</a:t>
            </a:r>
          </a:p>
        </p:txBody>
      </p:sp>
      <p:sp>
        <p:nvSpPr>
          <p:cNvPr id="13" name="TextBox 13"/>
          <p:cNvSpPr txBox="1"/>
          <p:nvPr/>
        </p:nvSpPr>
        <p:spPr>
          <a:xfrm>
            <a:off x="336531" y="1278071"/>
            <a:ext cx="6790409" cy="1192634"/>
          </a:xfrm>
          <a:prstGeom prst="rect">
            <a:avLst/>
          </a:prstGeom>
        </p:spPr>
        <p:txBody>
          <a:bodyPr wrap="square" lIns="0" tIns="0" rIns="0" bIns="0" rtlCol="0" anchor="t">
            <a:spAutoFit/>
          </a:bodyPr>
          <a:lstStyle/>
          <a:p>
            <a:pPr marL="0" lvl="0" indent="0" algn="ctr">
              <a:lnSpc>
                <a:spcPts val="3141"/>
              </a:lnSpc>
              <a:spcBef>
                <a:spcPct val="0"/>
              </a:spcBef>
            </a:pPr>
            <a:r>
              <a:rPr lang="en-US" sz="2600" b="1" u="none" strike="noStrike" dirty="0">
                <a:solidFill>
                  <a:srgbClr val="112B3C"/>
                </a:solidFill>
                <a:latin typeface="Open Sauce Bold"/>
                <a:ea typeface="Open Sauce Bold"/>
                <a:cs typeface="Open Sauce Bold"/>
                <a:sym typeface="Open Sauce Bold"/>
              </a:rPr>
              <a:t>Tishk International University</a:t>
            </a:r>
          </a:p>
          <a:p>
            <a:pPr marL="0" lvl="0" indent="0" algn="ctr">
              <a:lnSpc>
                <a:spcPts val="3141"/>
              </a:lnSpc>
              <a:spcBef>
                <a:spcPct val="0"/>
              </a:spcBef>
            </a:pPr>
            <a:r>
              <a:rPr lang="en-US" sz="2600" b="1" u="none" strike="noStrike" dirty="0">
                <a:solidFill>
                  <a:srgbClr val="112B3C"/>
                </a:solidFill>
                <a:latin typeface="Open Sauce Bold"/>
                <a:ea typeface="Open Sauce Bold"/>
                <a:cs typeface="Open Sauce Bold"/>
                <a:sym typeface="Open Sauce Bold"/>
              </a:rPr>
              <a:t>Faculty of Applied Science</a:t>
            </a:r>
          </a:p>
          <a:p>
            <a:pPr marL="0" lvl="0" indent="0" algn="ctr">
              <a:lnSpc>
                <a:spcPts val="3141"/>
              </a:lnSpc>
              <a:spcBef>
                <a:spcPct val="0"/>
              </a:spcBef>
            </a:pPr>
            <a:r>
              <a:rPr lang="en-US" sz="2600" b="1" u="none" strike="noStrike" dirty="0">
                <a:solidFill>
                  <a:srgbClr val="112B3C"/>
                </a:solidFill>
                <a:latin typeface="Open Sauce Bold"/>
                <a:ea typeface="Open Sauce Bold"/>
                <a:cs typeface="Open Sauce Bold"/>
                <a:sym typeface="Open Sauce Bold"/>
              </a:rPr>
              <a:t>Nutrition and Dietetics Department</a:t>
            </a:r>
          </a:p>
        </p:txBody>
      </p:sp>
      <p:sp>
        <p:nvSpPr>
          <p:cNvPr id="14" name="TextBox 14"/>
          <p:cNvSpPr txBox="1"/>
          <p:nvPr/>
        </p:nvSpPr>
        <p:spPr>
          <a:xfrm>
            <a:off x="3066669" y="5477680"/>
            <a:ext cx="12154655" cy="859210"/>
          </a:xfrm>
          <a:prstGeom prst="rect">
            <a:avLst/>
          </a:prstGeom>
        </p:spPr>
        <p:txBody>
          <a:bodyPr lIns="0" tIns="0" rIns="0" bIns="0" rtlCol="0" anchor="t">
            <a:spAutoFit/>
          </a:bodyPr>
          <a:lstStyle/>
          <a:p>
            <a:pPr algn="ctr">
              <a:lnSpc>
                <a:spcPts val="3500"/>
              </a:lnSpc>
            </a:pPr>
            <a:r>
              <a:rPr lang="en-US" sz="2499" b="1" spc="249" dirty="0">
                <a:solidFill>
                  <a:srgbClr val="372A28"/>
                </a:solidFill>
                <a:latin typeface="Open Sauce Bold"/>
                <a:ea typeface="Open Sauce Bold"/>
                <a:cs typeface="Open Sauce Bold"/>
                <a:sym typeface="Open Sauce Bold"/>
              </a:rPr>
              <a:t>Food Microbiology /5</a:t>
            </a:r>
            <a:r>
              <a:rPr lang="en-US" sz="2499" b="1" spc="249" baseline="30000" dirty="0">
                <a:solidFill>
                  <a:srgbClr val="372A28"/>
                </a:solidFill>
                <a:latin typeface="Open Sauce Bold"/>
                <a:ea typeface="Open Sauce Bold"/>
                <a:cs typeface="Open Sauce Bold"/>
                <a:sym typeface="Open Sauce Bold"/>
              </a:rPr>
              <a:t>th</a:t>
            </a:r>
            <a:r>
              <a:rPr lang="en-US" sz="2499" b="1" spc="249" dirty="0">
                <a:solidFill>
                  <a:srgbClr val="372A28"/>
                </a:solidFill>
                <a:latin typeface="Open Sauce Bold"/>
                <a:ea typeface="Open Sauce Bold"/>
                <a:cs typeface="Open Sauce Bold"/>
                <a:sym typeface="Open Sauce Bold"/>
              </a:rPr>
              <a:t> Lecture</a:t>
            </a:r>
          </a:p>
          <a:p>
            <a:pPr algn="ctr">
              <a:lnSpc>
                <a:spcPts val="3500"/>
              </a:lnSpc>
            </a:pPr>
            <a:r>
              <a:rPr lang="en-US" sz="2499" b="1" spc="249" dirty="0">
                <a:solidFill>
                  <a:srgbClr val="372A28"/>
                </a:solidFill>
                <a:latin typeface="Open Sauce Bold"/>
                <a:ea typeface="Open Sauce Bold"/>
                <a:cs typeface="Open Sauce Bold"/>
                <a:sym typeface="Open Sauce Bold"/>
              </a:rPr>
              <a:t>2</a:t>
            </a:r>
            <a:r>
              <a:rPr lang="en-US" sz="2499" b="1" spc="249" baseline="30000" dirty="0">
                <a:solidFill>
                  <a:srgbClr val="372A28"/>
                </a:solidFill>
                <a:latin typeface="Open Sauce Bold"/>
                <a:ea typeface="Open Sauce Bold"/>
                <a:cs typeface="Open Sauce Bold"/>
                <a:sym typeface="Open Sauce Bold"/>
              </a:rPr>
              <a:t>nd</a:t>
            </a:r>
            <a:r>
              <a:rPr lang="en-US" sz="2499" b="1" spc="249" dirty="0">
                <a:solidFill>
                  <a:srgbClr val="372A28"/>
                </a:solidFill>
                <a:latin typeface="Open Sauce Bold"/>
                <a:ea typeface="Open Sauce Bold"/>
                <a:cs typeface="Open Sauce Bold"/>
                <a:sym typeface="Open Sauce Bold"/>
              </a:rPr>
              <a:t> Grade / Spring Semester</a:t>
            </a:r>
          </a:p>
        </p:txBody>
      </p:sp>
      <p:sp>
        <p:nvSpPr>
          <p:cNvPr id="15" name="TextBox 15"/>
          <p:cNvSpPr txBox="1"/>
          <p:nvPr/>
        </p:nvSpPr>
        <p:spPr>
          <a:xfrm>
            <a:off x="1043769" y="9656348"/>
            <a:ext cx="3299631" cy="434350"/>
          </a:xfrm>
          <a:prstGeom prst="rect">
            <a:avLst/>
          </a:prstGeom>
        </p:spPr>
        <p:txBody>
          <a:bodyPr wrap="square" lIns="0" tIns="0" rIns="0" bIns="0" rtlCol="0" anchor="t">
            <a:spAutoFit/>
          </a:bodyPr>
          <a:lstStyle/>
          <a:p>
            <a:pPr algn="ctr">
              <a:lnSpc>
                <a:spcPts val="3727"/>
              </a:lnSpc>
              <a:spcBef>
                <a:spcPct val="0"/>
              </a:spcBef>
            </a:pPr>
            <a:r>
              <a:rPr lang="en-US" sz="2662" dirty="0">
                <a:solidFill>
                  <a:srgbClr val="FFFFFF"/>
                </a:solidFill>
                <a:latin typeface="Open Sauce"/>
                <a:ea typeface="Open Sauce"/>
                <a:cs typeface="Open Sauce"/>
                <a:sym typeface="Open Sauce"/>
              </a:rPr>
              <a:t>Food Microbiology</a:t>
            </a:r>
          </a:p>
        </p:txBody>
      </p:sp>
      <p:sp>
        <p:nvSpPr>
          <p:cNvPr id="16" name="TextBox 15">
            <a:extLst>
              <a:ext uri="{FF2B5EF4-FFF2-40B4-BE49-F238E27FC236}">
                <a16:creationId xmlns:a16="http://schemas.microsoft.com/office/drawing/2014/main" id="{9D167E80-DED9-A66D-7D34-4CB85E1715AD}"/>
              </a:ext>
            </a:extLst>
          </p:cNvPr>
          <p:cNvSpPr txBox="1"/>
          <p:nvPr/>
        </p:nvSpPr>
        <p:spPr>
          <a:xfrm>
            <a:off x="7859243" y="9662534"/>
            <a:ext cx="2569503" cy="434350"/>
          </a:xfrm>
          <a:prstGeom prst="rect">
            <a:avLst/>
          </a:prstGeom>
        </p:spPr>
        <p:txBody>
          <a:bodyPr wrap="square" lIns="0" tIns="0" rIns="0" bIns="0" rtlCol="0" anchor="t">
            <a:spAutoFit/>
          </a:bodyPr>
          <a:lstStyle/>
          <a:p>
            <a:pPr algn="ctr">
              <a:lnSpc>
                <a:spcPts val="3727"/>
              </a:lnSpc>
              <a:spcBef>
                <a:spcPct val="0"/>
              </a:spcBef>
            </a:pPr>
            <a:r>
              <a:rPr lang="en-US" sz="2662" dirty="0">
                <a:solidFill>
                  <a:srgbClr val="FFFFFF"/>
                </a:solidFill>
                <a:latin typeface="Open Sauce"/>
                <a:ea typeface="Open Sauce"/>
                <a:cs typeface="Open Sauce"/>
                <a:sym typeface="Open Sauce"/>
              </a:rPr>
              <a:t>2025 - 2026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D79FB-FB24-89E2-9A4B-C210D75AB12C}"/>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B24A8659-429F-CF74-37FD-CAB1C94E6105}"/>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3" name="TextBox 2">
            <a:extLst>
              <a:ext uri="{FF2B5EF4-FFF2-40B4-BE49-F238E27FC236}">
                <a16:creationId xmlns:a16="http://schemas.microsoft.com/office/drawing/2014/main" id="{A8E62900-E04A-AC59-682F-BCF7F6DDEE4D}"/>
              </a:ext>
            </a:extLst>
          </p:cNvPr>
          <p:cNvSpPr txBox="1"/>
          <p:nvPr/>
        </p:nvSpPr>
        <p:spPr>
          <a:xfrm>
            <a:off x="838200" y="2552700"/>
            <a:ext cx="15697200" cy="5987858"/>
          </a:xfrm>
          <a:prstGeom prst="rect">
            <a:avLst/>
          </a:prstGeom>
          <a:noFill/>
        </p:spPr>
        <p:txBody>
          <a:bodyPr wrap="square">
            <a:spAutoFit/>
          </a:bodyPr>
          <a:lstStyle/>
          <a:p>
            <a:pPr lvl="1">
              <a:lnSpc>
                <a:spcPct val="200000"/>
              </a:lnSpc>
            </a:pPr>
            <a:r>
              <a:rPr lang="en-US" sz="2800" dirty="0">
                <a:latin typeface="Arial Rounded MT Bold" panose="020F0704030504030204" pitchFamily="34" charset="77"/>
              </a:rPr>
              <a:t>High Temperature / Short Time (HTST)</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This process of pasteurization involves heating milk to 71.7 °</a:t>
            </a:r>
            <a:r>
              <a:rPr lang="en-IQ" sz="2800" dirty="0">
                <a:latin typeface="Arial Rounded MT Bold" panose="020F0704030504030204" pitchFamily="34" charset="77"/>
                <a:cs typeface="Times New Roman" panose="02020603050405020304" pitchFamily="18" charset="0"/>
              </a:rPr>
              <a:t>C</a:t>
            </a:r>
            <a:r>
              <a:rPr lang="en-US" sz="2800" dirty="0">
                <a:latin typeface="Arial Rounded MT Bold" panose="020F0704030504030204" pitchFamily="34" charset="77"/>
              </a:rPr>
              <a:t> for at least 15 seconds.</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Then rapidly cooled to 10 °</a:t>
            </a:r>
            <a:r>
              <a:rPr lang="en-IQ" sz="2800" dirty="0">
                <a:latin typeface="Arial Rounded MT Bold" panose="020F0704030504030204" pitchFamily="34" charset="77"/>
                <a:cs typeface="Times New Roman" panose="02020603050405020304" pitchFamily="18" charset="0"/>
              </a:rPr>
              <a:t>C.</a:t>
            </a:r>
          </a:p>
          <a:p>
            <a:pPr marL="914400" lvl="1" indent="-457200">
              <a:lnSpc>
                <a:spcPct val="200000"/>
              </a:lnSpc>
              <a:buFont typeface="Arial" panose="020B0604020202020204" pitchFamily="34" charset="0"/>
              <a:buChar char="•"/>
            </a:pPr>
            <a:r>
              <a:rPr lang="en-IQ" sz="2800" dirty="0">
                <a:latin typeface="Arial Rounded MT Bold" panose="020F0704030504030204" pitchFamily="34" charset="77"/>
                <a:cs typeface="Times New Roman" panose="02020603050405020304" pitchFamily="18" charset="0"/>
              </a:rPr>
              <a:t>HTST Milk is forced between metal plates or through </a:t>
            </a:r>
            <a:r>
              <a:rPr lang="en-US" sz="2800" dirty="0">
                <a:latin typeface="Arial Rounded MT Bold" panose="020F0704030504030204" pitchFamily="34" charset="77"/>
                <a:cs typeface="Times New Roman" panose="02020603050405020304" pitchFamily="18" charset="0"/>
              </a:rPr>
              <a:t>pipes heated on the outside by hot water. It is a high-tech commercial used dairy</a:t>
            </a:r>
            <a:r>
              <a:rPr lang="en-IQ" sz="2800" dirty="0">
                <a:latin typeface="Arial Rounded MT Bold" panose="020F0704030504030204" pitchFamily="34" charset="77"/>
                <a:cs typeface="Times New Roman" panose="02020603050405020304" pitchFamily="18" charset="0"/>
              </a:rPr>
              <a:t> pasteurization method.</a:t>
            </a:r>
          </a:p>
          <a:p>
            <a:pPr marL="914400" lvl="1" indent="-457200">
              <a:lnSpc>
                <a:spcPct val="200000"/>
              </a:lnSpc>
              <a:buFont typeface="Arial" panose="020B0604020202020204" pitchFamily="34" charset="0"/>
              <a:buChar char="•"/>
            </a:pPr>
            <a:r>
              <a:rPr lang="en-IQ" sz="2800" dirty="0">
                <a:latin typeface="Arial Rounded MT Bold" panose="020F0704030504030204" pitchFamily="34" charset="77"/>
                <a:cs typeface="Times New Roman" panose="02020603050405020304" pitchFamily="18" charset="0"/>
              </a:rPr>
              <a:t>Milk simply labeled “Pasteurized” is usually treated with the HTST method.</a:t>
            </a:r>
            <a:endParaRPr lang="en-US" sz="2800" dirty="0">
              <a:latin typeface="Arial Rounded MT Bold" panose="020F0704030504030204" pitchFamily="34" charset="77"/>
            </a:endParaRPr>
          </a:p>
        </p:txBody>
      </p:sp>
    </p:spTree>
    <p:extLst>
      <p:ext uri="{BB962C8B-B14F-4D97-AF65-F5344CB8AC3E}">
        <p14:creationId xmlns:p14="http://schemas.microsoft.com/office/powerpoint/2010/main" val="153553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C4FB-6B6A-4D42-9CAA-384127988291}"/>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69095C7E-91B1-A514-714B-7230C563ADF3}"/>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3" name="TextBox 2">
            <a:extLst>
              <a:ext uri="{FF2B5EF4-FFF2-40B4-BE49-F238E27FC236}">
                <a16:creationId xmlns:a16="http://schemas.microsoft.com/office/drawing/2014/main" id="{DA1F7C12-77E7-C80F-299F-FBF33F1F205C}"/>
              </a:ext>
            </a:extLst>
          </p:cNvPr>
          <p:cNvSpPr txBox="1"/>
          <p:nvPr/>
        </p:nvSpPr>
        <p:spPr>
          <a:xfrm>
            <a:off x="838200" y="2171700"/>
            <a:ext cx="15697200" cy="6849632"/>
          </a:xfrm>
          <a:prstGeom prst="rect">
            <a:avLst/>
          </a:prstGeom>
          <a:noFill/>
        </p:spPr>
        <p:txBody>
          <a:bodyPr wrap="square">
            <a:spAutoFit/>
          </a:bodyPr>
          <a:lstStyle/>
          <a:p>
            <a:pPr lvl="1">
              <a:lnSpc>
                <a:spcPct val="200000"/>
              </a:lnSpc>
            </a:pPr>
            <a:r>
              <a:rPr lang="en-US" sz="2800" dirty="0">
                <a:latin typeface="Arial Rounded MT Bold" panose="020F0704030504030204" pitchFamily="34" charset="77"/>
              </a:rPr>
              <a:t>Ultra Pasteurization (UP)</a:t>
            </a:r>
          </a:p>
          <a:p>
            <a:pPr lvl="1">
              <a:lnSpc>
                <a:spcPct val="200000"/>
              </a:lnSpc>
            </a:pPr>
            <a:r>
              <a:rPr lang="en-US" sz="2800" dirty="0">
                <a:latin typeface="Arial Rounded MT Bold" panose="020F0704030504030204" pitchFamily="34" charset="77"/>
              </a:rPr>
              <a:t>The milk is heated to 138 °</a:t>
            </a:r>
            <a:r>
              <a:rPr lang="en-IQ" sz="2800" dirty="0">
                <a:latin typeface="Arial Rounded MT Bold" panose="020F0704030504030204" pitchFamily="34" charset="77"/>
                <a:cs typeface="Times New Roman" panose="02020603050405020304" pitchFamily="18" charset="0"/>
              </a:rPr>
              <a:t>C (280 </a:t>
            </a:r>
            <a:r>
              <a:rPr lang="en-US" sz="2800" dirty="0">
                <a:latin typeface="Arial Rounded MT Bold" panose="020F0704030504030204" pitchFamily="34" charset="77"/>
              </a:rPr>
              <a:t>°F) for 2 seconds.</a:t>
            </a:r>
          </a:p>
          <a:p>
            <a:pPr lvl="1">
              <a:lnSpc>
                <a:spcPct val="200000"/>
              </a:lnSpc>
            </a:pPr>
            <a:r>
              <a:rPr lang="en-US" sz="2800" dirty="0">
                <a:latin typeface="Arial Rounded MT Bold" panose="020F0704030504030204" pitchFamily="34" charset="77"/>
              </a:rPr>
              <a:t>NOTE: This is above boiling temperature, which means that high pressure must be applied to the milk to achieve this temperature, and it is destructive to its nutritional quality.</a:t>
            </a:r>
          </a:p>
          <a:p>
            <a:pPr lvl="1">
              <a:lnSpc>
                <a:spcPct val="200000"/>
              </a:lnSpc>
            </a:pPr>
            <a:r>
              <a:rPr lang="en-US" sz="2800" dirty="0">
                <a:latin typeface="Arial Rounded MT Bold" panose="020F0704030504030204" pitchFamily="34" charset="77"/>
              </a:rPr>
              <a:t>This method is used because it extends the refrigerated shelf-life of the milk to 60-90 days and is the method of choice for national or regional milk brands because it allows time for warehousing and shipment of milk. </a:t>
            </a:r>
          </a:p>
        </p:txBody>
      </p:sp>
    </p:spTree>
    <p:extLst>
      <p:ext uri="{BB962C8B-B14F-4D97-AF65-F5344CB8AC3E}">
        <p14:creationId xmlns:p14="http://schemas.microsoft.com/office/powerpoint/2010/main" val="265176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DFC04-C0E1-DA2E-0AF2-5CBCCBF309B6}"/>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4A9C8848-015B-940D-EE82-506657F740B7}"/>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3" name="TextBox 2">
            <a:extLst>
              <a:ext uri="{FF2B5EF4-FFF2-40B4-BE49-F238E27FC236}">
                <a16:creationId xmlns:a16="http://schemas.microsoft.com/office/drawing/2014/main" id="{2927D7D3-5532-7150-73CD-76D8E25AB8D4}"/>
              </a:ext>
            </a:extLst>
          </p:cNvPr>
          <p:cNvSpPr txBox="1"/>
          <p:nvPr/>
        </p:nvSpPr>
        <p:spPr>
          <a:xfrm>
            <a:off x="838200" y="2171700"/>
            <a:ext cx="15697200" cy="6849632"/>
          </a:xfrm>
          <a:prstGeom prst="rect">
            <a:avLst/>
          </a:prstGeom>
          <a:noFill/>
        </p:spPr>
        <p:txBody>
          <a:bodyPr wrap="square">
            <a:spAutoFit/>
          </a:bodyPr>
          <a:lstStyle/>
          <a:p>
            <a:pPr lvl="1">
              <a:lnSpc>
                <a:spcPct val="200000"/>
              </a:lnSpc>
            </a:pPr>
            <a:r>
              <a:rPr lang="en-US" sz="2800" dirty="0">
                <a:latin typeface="Arial Rounded MT Bold" panose="020F0704030504030204" pitchFamily="34" charset="77"/>
              </a:rPr>
              <a:t>Ultra High Treatment (UHT)</a:t>
            </a:r>
          </a:p>
          <a:p>
            <a:pPr lvl="1">
              <a:lnSpc>
                <a:spcPct val="200000"/>
              </a:lnSpc>
            </a:pPr>
            <a:r>
              <a:rPr lang="en-US" sz="2800" dirty="0">
                <a:latin typeface="Arial Rounded MT Bold" panose="020F0704030504030204" pitchFamily="34" charset="77"/>
              </a:rPr>
              <a:t>UHT, also known as ultra heat treating, processing hold the milk at a temperature of 140 °</a:t>
            </a:r>
            <a:r>
              <a:rPr lang="en-IQ" sz="2800" dirty="0">
                <a:latin typeface="Arial Rounded MT Bold" panose="020F0704030504030204" pitchFamily="34" charset="77"/>
                <a:cs typeface="Times New Roman" panose="02020603050405020304" pitchFamily="18" charset="0"/>
              </a:rPr>
              <a:t>C (284 </a:t>
            </a:r>
            <a:r>
              <a:rPr lang="en-US" sz="2800" dirty="0">
                <a:latin typeface="Arial Rounded MT Bold" panose="020F0704030504030204" pitchFamily="34" charset="77"/>
              </a:rPr>
              <a:t>°F) for 4 seconds.</a:t>
            </a:r>
          </a:p>
          <a:p>
            <a:pPr lvl="1">
              <a:lnSpc>
                <a:spcPct val="200000"/>
              </a:lnSpc>
            </a:pPr>
            <a:r>
              <a:rPr lang="en-US" sz="2800" dirty="0">
                <a:latin typeface="Arial Rounded MT Bold" panose="020F0704030504030204" pitchFamily="34" charset="77"/>
              </a:rPr>
              <a:t> This method lets consumers store milk for several months without refrigeration. </a:t>
            </a:r>
          </a:p>
          <a:p>
            <a:pPr lvl="1">
              <a:lnSpc>
                <a:spcPct val="200000"/>
              </a:lnSpc>
            </a:pPr>
            <a:r>
              <a:rPr lang="en-US" sz="2800" dirty="0">
                <a:latin typeface="Arial Rounded MT Bold" panose="020F0704030504030204" pitchFamily="34" charset="77"/>
              </a:rPr>
              <a:t>Milk labeled “Ultra-High-Treatment” or simply “UHT” has been treated with the UHT method.</a:t>
            </a:r>
          </a:p>
          <a:p>
            <a:pPr lvl="1">
              <a:lnSpc>
                <a:spcPct val="200000"/>
              </a:lnSpc>
            </a:pPr>
            <a:r>
              <a:rPr lang="en-US" sz="2800" dirty="0">
                <a:latin typeface="Arial Rounded MT Bold" panose="020F0704030504030204" pitchFamily="34" charset="77"/>
              </a:rPr>
              <a:t>Most commercial milk brands use this form of pasteurization since it is the quickest and cheapest.  </a:t>
            </a:r>
          </a:p>
        </p:txBody>
      </p:sp>
    </p:spTree>
    <p:extLst>
      <p:ext uri="{BB962C8B-B14F-4D97-AF65-F5344CB8AC3E}">
        <p14:creationId xmlns:p14="http://schemas.microsoft.com/office/powerpoint/2010/main" val="40050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3A10-9D81-2060-3A5A-72DCC6EE91CD}"/>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11771C5-8673-9DC5-7413-4D7A0694D303}"/>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pic>
        <p:nvPicPr>
          <p:cNvPr id="12290" name="Picture 2" descr="Methods of Pasteurization | Zwirner Equipment">
            <a:extLst>
              <a:ext uri="{FF2B5EF4-FFF2-40B4-BE49-F238E27FC236}">
                <a16:creationId xmlns:a16="http://schemas.microsoft.com/office/drawing/2014/main" id="{F5288B3C-E5F8-77E9-C221-945F2DD0A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71700"/>
            <a:ext cx="10972800" cy="710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46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52EE4-1DB7-0B29-8881-C7AB19E70DEE}"/>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BA99CA1E-1DC0-4B4B-3D8B-2C1944918D41}"/>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pic>
        <p:nvPicPr>
          <p:cNvPr id="13314" name="Picture 2" descr="Pasteurization - Simple English Wikipedia, the free encyclopedia">
            <a:extLst>
              <a:ext uri="{FF2B5EF4-FFF2-40B4-BE49-F238E27FC236}">
                <a16:creationId xmlns:a16="http://schemas.microsoft.com/office/drawing/2014/main" id="{AE4F4542-CDDB-922D-82FE-4954987DA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19300"/>
            <a:ext cx="10515600" cy="791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72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A3F6-571F-8343-258E-3D242DB0DF36}"/>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A0109FBF-1901-85CF-5502-E8C15C60BD20}"/>
              </a:ext>
            </a:extLst>
          </p:cNvPr>
          <p:cNvSpPr/>
          <p:nvPr/>
        </p:nvSpPr>
        <p:spPr>
          <a:xfrm>
            <a:off x="838200" y="822960"/>
            <a:ext cx="5715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anose="020F0704030504030204" pitchFamily="34" charset="77"/>
              </a:rPr>
              <a:t>Milk-borne</a:t>
            </a:r>
            <a:r>
              <a:rPr lang="en-IQ" sz="4000" dirty="0">
                <a:latin typeface="Arial Rounded MT Bold" panose="020F0704030504030204" pitchFamily="34" charset="77"/>
              </a:rPr>
              <a:t> diseases</a:t>
            </a:r>
          </a:p>
        </p:txBody>
      </p:sp>
      <p:sp>
        <p:nvSpPr>
          <p:cNvPr id="3" name="TextBox 2">
            <a:extLst>
              <a:ext uri="{FF2B5EF4-FFF2-40B4-BE49-F238E27FC236}">
                <a16:creationId xmlns:a16="http://schemas.microsoft.com/office/drawing/2014/main" id="{47CFE61E-E2A9-1BE3-5395-7091ADB6941D}"/>
              </a:ext>
            </a:extLst>
          </p:cNvPr>
          <p:cNvSpPr txBox="1"/>
          <p:nvPr/>
        </p:nvSpPr>
        <p:spPr>
          <a:xfrm>
            <a:off x="838200" y="2171700"/>
            <a:ext cx="15697200" cy="817211"/>
          </a:xfrm>
          <a:prstGeom prst="rect">
            <a:avLst/>
          </a:prstGeom>
          <a:noFill/>
        </p:spPr>
        <p:txBody>
          <a:bodyPr wrap="square">
            <a:spAutoFit/>
          </a:bodyPr>
          <a:lstStyle/>
          <a:p>
            <a:pPr lvl="1">
              <a:lnSpc>
                <a:spcPct val="200000"/>
              </a:lnSpc>
            </a:pPr>
            <a:r>
              <a:rPr lang="en-GB" sz="2800" dirty="0">
                <a:latin typeface="Arial Rounded MT Bold" panose="020F0704030504030204" pitchFamily="34" charset="77"/>
              </a:rPr>
              <a:t>Infections of animals that can be transmitted to humans.</a:t>
            </a:r>
          </a:p>
        </p:txBody>
      </p:sp>
      <p:sp>
        <p:nvSpPr>
          <p:cNvPr id="4" name="TextBox 3">
            <a:extLst>
              <a:ext uri="{FF2B5EF4-FFF2-40B4-BE49-F238E27FC236}">
                <a16:creationId xmlns:a16="http://schemas.microsoft.com/office/drawing/2014/main" id="{4D5B1348-7B56-7427-44C0-3CAB7793DC67}"/>
              </a:ext>
            </a:extLst>
          </p:cNvPr>
          <p:cNvSpPr txBox="1"/>
          <p:nvPr/>
        </p:nvSpPr>
        <p:spPr>
          <a:xfrm>
            <a:off x="304800" y="3270851"/>
            <a:ext cx="7941425" cy="5987858"/>
          </a:xfrm>
          <a:prstGeom prst="rect">
            <a:avLst/>
          </a:prstGeom>
          <a:noFill/>
        </p:spPr>
        <p:txBody>
          <a:bodyPr wrap="square">
            <a:spAutoFit/>
          </a:bodyPr>
          <a:lstStyle/>
          <a:p>
            <a:pPr lvl="1" algn="ctr">
              <a:lnSpc>
                <a:spcPct val="200000"/>
              </a:lnSpc>
            </a:pPr>
            <a:r>
              <a:rPr lang="en-GB" sz="2800" b="1" dirty="0">
                <a:latin typeface="Arial Rounded MT Bold" panose="020F0704030504030204" pitchFamily="34" charset="77"/>
              </a:rPr>
              <a:t>Primary Importance:</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Tuberculosis</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Brucellosis</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Streptococcal infection</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Staphylococcal enterotoxin poisoning</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Salmonellosis</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Q fever  </a:t>
            </a:r>
          </a:p>
        </p:txBody>
      </p:sp>
      <p:sp>
        <p:nvSpPr>
          <p:cNvPr id="5" name="TextBox 4">
            <a:extLst>
              <a:ext uri="{FF2B5EF4-FFF2-40B4-BE49-F238E27FC236}">
                <a16:creationId xmlns:a16="http://schemas.microsoft.com/office/drawing/2014/main" id="{01ED5B2A-3C27-87E5-0A63-0AC0C66796B7}"/>
              </a:ext>
            </a:extLst>
          </p:cNvPr>
          <p:cNvSpPr txBox="1"/>
          <p:nvPr/>
        </p:nvSpPr>
        <p:spPr>
          <a:xfrm>
            <a:off x="8575964" y="3270851"/>
            <a:ext cx="7941425" cy="5126083"/>
          </a:xfrm>
          <a:prstGeom prst="rect">
            <a:avLst/>
          </a:prstGeom>
          <a:noFill/>
        </p:spPr>
        <p:txBody>
          <a:bodyPr wrap="square">
            <a:spAutoFit/>
          </a:bodyPr>
          <a:lstStyle/>
          <a:p>
            <a:pPr lvl="1" algn="ctr">
              <a:lnSpc>
                <a:spcPct val="200000"/>
              </a:lnSpc>
            </a:pPr>
            <a:r>
              <a:rPr lang="en-GB" sz="2800" b="1" dirty="0">
                <a:latin typeface="Arial Rounded MT Bold" panose="020F0704030504030204" pitchFamily="34" charset="77"/>
              </a:rPr>
              <a:t>Lesser Importance:</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Cox-Pox</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Foot and Mouth disease</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Anthrax</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Leptospirosis</a:t>
            </a:r>
          </a:p>
          <a:p>
            <a:pPr marL="914400" lvl="1" indent="-457200" algn="ctr">
              <a:lnSpc>
                <a:spcPct val="200000"/>
              </a:lnSpc>
              <a:buFont typeface="Arial" panose="020B0604020202020204" pitchFamily="34" charset="0"/>
              <a:buChar char="•"/>
            </a:pPr>
            <a:r>
              <a:rPr lang="en-GB" sz="2800" dirty="0">
                <a:latin typeface="Arial Rounded MT Bold" panose="020F0704030504030204" pitchFamily="34" charset="77"/>
              </a:rPr>
              <a:t>Tick-borne encephalitis</a:t>
            </a:r>
          </a:p>
        </p:txBody>
      </p:sp>
    </p:spTree>
    <p:extLst>
      <p:ext uri="{BB962C8B-B14F-4D97-AF65-F5344CB8AC3E}">
        <p14:creationId xmlns:p14="http://schemas.microsoft.com/office/powerpoint/2010/main" val="350536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D460-9038-BCE2-42FF-9C09D6B82681}"/>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CCB9B76A-D81F-9E87-AD20-CA9AADDCAE45}"/>
              </a:ext>
            </a:extLst>
          </p:cNvPr>
          <p:cNvSpPr/>
          <p:nvPr/>
        </p:nvSpPr>
        <p:spPr>
          <a:xfrm>
            <a:off x="838200" y="822960"/>
            <a:ext cx="5715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anose="020F0704030504030204" pitchFamily="34" charset="77"/>
              </a:rPr>
              <a:t>Milk-borne</a:t>
            </a:r>
            <a:r>
              <a:rPr lang="en-IQ" sz="4000" dirty="0">
                <a:latin typeface="Arial Rounded MT Bold" panose="020F0704030504030204" pitchFamily="34" charset="77"/>
              </a:rPr>
              <a:t> diseases</a:t>
            </a:r>
          </a:p>
        </p:txBody>
      </p:sp>
      <p:sp>
        <p:nvSpPr>
          <p:cNvPr id="3" name="TextBox 2">
            <a:extLst>
              <a:ext uri="{FF2B5EF4-FFF2-40B4-BE49-F238E27FC236}">
                <a16:creationId xmlns:a16="http://schemas.microsoft.com/office/drawing/2014/main" id="{ED7F249B-E102-6BC1-4295-38C914A1582B}"/>
              </a:ext>
            </a:extLst>
          </p:cNvPr>
          <p:cNvSpPr txBox="1"/>
          <p:nvPr/>
        </p:nvSpPr>
        <p:spPr>
          <a:xfrm>
            <a:off x="685800" y="2552700"/>
            <a:ext cx="15697200" cy="817211"/>
          </a:xfrm>
          <a:prstGeom prst="rect">
            <a:avLst/>
          </a:prstGeom>
          <a:noFill/>
        </p:spPr>
        <p:txBody>
          <a:bodyPr wrap="square">
            <a:spAutoFit/>
          </a:bodyPr>
          <a:lstStyle/>
          <a:p>
            <a:pPr lvl="1">
              <a:lnSpc>
                <a:spcPct val="200000"/>
              </a:lnSpc>
            </a:pPr>
            <a:r>
              <a:rPr lang="en-GB" sz="2800" dirty="0">
                <a:latin typeface="Arial Rounded MT Bold" panose="020F0704030504030204" pitchFamily="34" charset="77"/>
              </a:rPr>
              <a:t>Infections primary to human that can be transmitted through milk</a:t>
            </a:r>
          </a:p>
        </p:txBody>
      </p:sp>
      <p:sp>
        <p:nvSpPr>
          <p:cNvPr id="4" name="TextBox 3">
            <a:extLst>
              <a:ext uri="{FF2B5EF4-FFF2-40B4-BE49-F238E27FC236}">
                <a16:creationId xmlns:a16="http://schemas.microsoft.com/office/drawing/2014/main" id="{56555A39-C1F6-5A01-FE60-AAB4A99C0746}"/>
              </a:ext>
            </a:extLst>
          </p:cNvPr>
          <p:cNvSpPr txBox="1"/>
          <p:nvPr/>
        </p:nvSpPr>
        <p:spPr>
          <a:xfrm>
            <a:off x="1066800" y="3533259"/>
            <a:ext cx="7941425" cy="3402535"/>
          </a:xfrm>
          <a:prstGeom prst="rect">
            <a:avLst/>
          </a:prstGeom>
          <a:noFill/>
        </p:spPr>
        <p:txBody>
          <a:bodyPr wrap="square">
            <a:spAutoFit/>
          </a:bodyPr>
          <a:lstStyle/>
          <a:p>
            <a:pPr marL="914400" lvl="1" indent="-457200">
              <a:lnSpc>
                <a:spcPct val="200000"/>
              </a:lnSpc>
              <a:buFont typeface="Arial" panose="020B0604020202020204" pitchFamily="34" charset="0"/>
              <a:buChar char="•"/>
            </a:pPr>
            <a:r>
              <a:rPr lang="en-GB" sz="2800" dirty="0">
                <a:latin typeface="Arial Rounded MT Bold" panose="020F0704030504030204" pitchFamily="34" charset="77"/>
              </a:rPr>
              <a:t>Typhoid and paratyphoid fevers</a:t>
            </a:r>
          </a:p>
          <a:p>
            <a:pPr marL="914400" lvl="1" indent="-457200">
              <a:lnSpc>
                <a:spcPct val="200000"/>
              </a:lnSpc>
              <a:buFont typeface="Arial" panose="020B0604020202020204" pitchFamily="34" charset="0"/>
              <a:buChar char="•"/>
            </a:pPr>
            <a:r>
              <a:rPr lang="en-GB" sz="2800" dirty="0">
                <a:latin typeface="Arial Rounded MT Bold" panose="020F0704030504030204" pitchFamily="34" charset="77"/>
              </a:rPr>
              <a:t>Enteropathogenic Escherichia Coli</a:t>
            </a:r>
          </a:p>
          <a:p>
            <a:pPr marL="914400" lvl="1" indent="-457200">
              <a:lnSpc>
                <a:spcPct val="200000"/>
              </a:lnSpc>
              <a:buFont typeface="Arial" panose="020B0604020202020204" pitchFamily="34" charset="0"/>
              <a:buChar char="•"/>
            </a:pPr>
            <a:r>
              <a:rPr lang="en-GB" sz="2800" dirty="0">
                <a:latin typeface="Arial Rounded MT Bold" panose="020F0704030504030204" pitchFamily="34" charset="77"/>
              </a:rPr>
              <a:t>Shigellosis</a:t>
            </a:r>
          </a:p>
          <a:p>
            <a:pPr marL="914400" lvl="1" indent="-457200">
              <a:lnSpc>
                <a:spcPct val="200000"/>
              </a:lnSpc>
              <a:buFont typeface="Arial" panose="020B0604020202020204" pitchFamily="34" charset="0"/>
              <a:buChar char="•"/>
            </a:pPr>
            <a:r>
              <a:rPr lang="en-GB" sz="2800" dirty="0">
                <a:latin typeface="Arial Rounded MT Bold" panose="020F0704030504030204" pitchFamily="34" charset="77"/>
              </a:rPr>
              <a:t>Cholera</a:t>
            </a:r>
          </a:p>
        </p:txBody>
      </p:sp>
    </p:spTree>
    <p:extLst>
      <p:ext uri="{BB962C8B-B14F-4D97-AF65-F5344CB8AC3E}">
        <p14:creationId xmlns:p14="http://schemas.microsoft.com/office/powerpoint/2010/main" val="89874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2AE93-1E0E-7780-6DDF-6247BA7E2AC3}"/>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C677EFE3-FEFA-B88F-09F4-2612BB213CB6}"/>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4" name="TextBox 3">
            <a:extLst>
              <a:ext uri="{FF2B5EF4-FFF2-40B4-BE49-F238E27FC236}">
                <a16:creationId xmlns:a16="http://schemas.microsoft.com/office/drawing/2014/main" id="{FA7085BF-1EFD-FB31-11E6-FDF3839E7165}"/>
              </a:ext>
            </a:extLst>
          </p:cNvPr>
          <p:cNvSpPr txBox="1"/>
          <p:nvPr/>
        </p:nvSpPr>
        <p:spPr>
          <a:xfrm>
            <a:off x="835429" y="2400300"/>
            <a:ext cx="15697200" cy="3402535"/>
          </a:xfrm>
          <a:prstGeom prst="rect">
            <a:avLst/>
          </a:prstGeom>
          <a:noFill/>
        </p:spPr>
        <p:txBody>
          <a:bodyPr wrap="square">
            <a:spAutoFit/>
          </a:bodyPr>
          <a:lstStyle/>
          <a:p>
            <a:pPr>
              <a:lnSpc>
                <a:spcPct val="200000"/>
              </a:lnSpc>
            </a:pPr>
            <a:r>
              <a:rPr lang="en-US" sz="2800" dirty="0">
                <a:latin typeface="Arial Rounded MT Bold" panose="020F0704030504030204" pitchFamily="34" charset="77"/>
              </a:rPr>
              <a:t>Other methods (used for other foods)</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Flash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Steam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Irradiation Pasteurization</a:t>
            </a:r>
          </a:p>
        </p:txBody>
      </p:sp>
    </p:spTree>
    <p:extLst>
      <p:ext uri="{BB962C8B-B14F-4D97-AF65-F5344CB8AC3E}">
        <p14:creationId xmlns:p14="http://schemas.microsoft.com/office/powerpoint/2010/main" val="268118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FEB6-E988-694F-56C3-49C55D460FA9}"/>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99802EB8-0C8A-437E-0855-1C37DD88DF89}"/>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4" name="TextBox 3">
            <a:extLst>
              <a:ext uri="{FF2B5EF4-FFF2-40B4-BE49-F238E27FC236}">
                <a16:creationId xmlns:a16="http://schemas.microsoft.com/office/drawing/2014/main" id="{95E06B49-A3E5-2712-9360-31149E2D1EE7}"/>
              </a:ext>
            </a:extLst>
          </p:cNvPr>
          <p:cNvSpPr txBox="1"/>
          <p:nvPr/>
        </p:nvSpPr>
        <p:spPr>
          <a:xfrm>
            <a:off x="835429" y="2400300"/>
            <a:ext cx="15697200" cy="3402535"/>
          </a:xfrm>
          <a:prstGeom prst="rect">
            <a:avLst/>
          </a:prstGeom>
          <a:noFill/>
        </p:spPr>
        <p:txBody>
          <a:bodyPr wrap="square">
            <a:spAutoFit/>
          </a:bodyPr>
          <a:lstStyle/>
          <a:p>
            <a:pPr>
              <a:lnSpc>
                <a:spcPct val="200000"/>
              </a:lnSpc>
            </a:pPr>
            <a:r>
              <a:rPr lang="en-US" sz="2800" dirty="0">
                <a:latin typeface="Arial Rounded MT Bold" panose="020F0704030504030204" pitchFamily="34" charset="77"/>
              </a:rPr>
              <a:t>Other methods (used for other foods)</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Flash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Steam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Irradiation Pasteurization</a:t>
            </a:r>
          </a:p>
        </p:txBody>
      </p:sp>
      <p:sp>
        <p:nvSpPr>
          <p:cNvPr id="3" name="Right Arrow 2">
            <a:extLst>
              <a:ext uri="{FF2B5EF4-FFF2-40B4-BE49-F238E27FC236}">
                <a16:creationId xmlns:a16="http://schemas.microsoft.com/office/drawing/2014/main" id="{8E3ACB7A-F5A0-9993-6CCC-2C37BAEAD73A}"/>
              </a:ext>
            </a:extLst>
          </p:cNvPr>
          <p:cNvSpPr/>
          <p:nvPr/>
        </p:nvSpPr>
        <p:spPr>
          <a:xfrm>
            <a:off x="5638800" y="3619500"/>
            <a:ext cx="1524000" cy="467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Q"/>
          </a:p>
        </p:txBody>
      </p:sp>
      <p:sp>
        <p:nvSpPr>
          <p:cNvPr id="5" name="TextBox 4">
            <a:extLst>
              <a:ext uri="{FF2B5EF4-FFF2-40B4-BE49-F238E27FC236}">
                <a16:creationId xmlns:a16="http://schemas.microsoft.com/office/drawing/2014/main" id="{77583AFE-5C49-DE6A-C10F-18EC1A0934AC}"/>
              </a:ext>
            </a:extLst>
          </p:cNvPr>
          <p:cNvSpPr txBox="1"/>
          <p:nvPr/>
        </p:nvSpPr>
        <p:spPr>
          <a:xfrm>
            <a:off x="7543800" y="3444725"/>
            <a:ext cx="9372600" cy="4264309"/>
          </a:xfrm>
          <a:prstGeom prst="rect">
            <a:avLst/>
          </a:prstGeom>
          <a:noFill/>
          <a:ln>
            <a:solidFill>
              <a:schemeClr val="tx1"/>
            </a:solidFill>
          </a:ln>
        </p:spPr>
        <p:txBody>
          <a:bodyPr wrap="square">
            <a:spAutoFit/>
          </a:bodyPr>
          <a:lstStyle/>
          <a:p>
            <a:pPr>
              <a:lnSpc>
                <a:spcPct val="200000"/>
              </a:lnSpc>
            </a:pPr>
            <a:r>
              <a:rPr lang="en-US" sz="2800" dirty="0">
                <a:latin typeface="Arial Rounded MT Bold" panose="020F0704030504030204" pitchFamily="34" charset="77"/>
              </a:rPr>
              <a:t>Used for drink boxes and other liquids that can be stored for long periods of time without refrigeration. This method involves high temperature for 3 – 15 seconds, followed by cooling and packing. Very similar to the UHT treatment of milk. </a:t>
            </a:r>
          </a:p>
        </p:txBody>
      </p:sp>
    </p:spTree>
    <p:extLst>
      <p:ext uri="{BB962C8B-B14F-4D97-AF65-F5344CB8AC3E}">
        <p14:creationId xmlns:p14="http://schemas.microsoft.com/office/powerpoint/2010/main" val="350468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0FEC-8BF2-85BD-71AE-88589E136582}"/>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27494FB-01D6-3B5A-0708-023D359407C1}"/>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4" name="TextBox 3">
            <a:extLst>
              <a:ext uri="{FF2B5EF4-FFF2-40B4-BE49-F238E27FC236}">
                <a16:creationId xmlns:a16="http://schemas.microsoft.com/office/drawing/2014/main" id="{4F03B16D-9572-EA1C-98D6-0A7C3DF86369}"/>
              </a:ext>
            </a:extLst>
          </p:cNvPr>
          <p:cNvSpPr txBox="1"/>
          <p:nvPr/>
        </p:nvSpPr>
        <p:spPr>
          <a:xfrm>
            <a:off x="835429" y="2400300"/>
            <a:ext cx="15697200" cy="3402535"/>
          </a:xfrm>
          <a:prstGeom prst="rect">
            <a:avLst/>
          </a:prstGeom>
          <a:noFill/>
        </p:spPr>
        <p:txBody>
          <a:bodyPr wrap="square">
            <a:spAutoFit/>
          </a:bodyPr>
          <a:lstStyle/>
          <a:p>
            <a:pPr>
              <a:lnSpc>
                <a:spcPct val="200000"/>
              </a:lnSpc>
            </a:pPr>
            <a:r>
              <a:rPr lang="en-US" sz="2800" dirty="0">
                <a:latin typeface="Arial Rounded MT Bold" panose="020F0704030504030204" pitchFamily="34" charset="77"/>
              </a:rPr>
              <a:t>Other methods (used for other foods)</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Flash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Steam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Irradiation Pasteurization</a:t>
            </a:r>
          </a:p>
        </p:txBody>
      </p:sp>
      <p:sp>
        <p:nvSpPr>
          <p:cNvPr id="3" name="Right Arrow 2">
            <a:extLst>
              <a:ext uri="{FF2B5EF4-FFF2-40B4-BE49-F238E27FC236}">
                <a16:creationId xmlns:a16="http://schemas.microsoft.com/office/drawing/2014/main" id="{7B5E94B3-95D6-42DA-F2D1-A524D93AC6E1}"/>
              </a:ext>
            </a:extLst>
          </p:cNvPr>
          <p:cNvSpPr/>
          <p:nvPr/>
        </p:nvSpPr>
        <p:spPr>
          <a:xfrm>
            <a:off x="5791200" y="4457700"/>
            <a:ext cx="1524000" cy="467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Q"/>
          </a:p>
        </p:txBody>
      </p:sp>
      <p:sp>
        <p:nvSpPr>
          <p:cNvPr id="5" name="TextBox 4">
            <a:extLst>
              <a:ext uri="{FF2B5EF4-FFF2-40B4-BE49-F238E27FC236}">
                <a16:creationId xmlns:a16="http://schemas.microsoft.com/office/drawing/2014/main" id="{D052ED54-D7F7-C267-916F-7BBB606DA6F5}"/>
              </a:ext>
            </a:extLst>
          </p:cNvPr>
          <p:cNvSpPr txBox="1"/>
          <p:nvPr/>
        </p:nvSpPr>
        <p:spPr>
          <a:xfrm>
            <a:off x="7543800" y="3444725"/>
            <a:ext cx="9372600" cy="2540760"/>
          </a:xfrm>
          <a:prstGeom prst="rect">
            <a:avLst/>
          </a:prstGeom>
          <a:noFill/>
          <a:ln>
            <a:solidFill>
              <a:schemeClr val="tx1"/>
            </a:solidFill>
          </a:ln>
        </p:spPr>
        <p:txBody>
          <a:bodyPr wrap="square">
            <a:spAutoFit/>
          </a:bodyPr>
          <a:lstStyle/>
          <a:p>
            <a:pPr>
              <a:lnSpc>
                <a:spcPct val="200000"/>
              </a:lnSpc>
            </a:pPr>
            <a:r>
              <a:rPr lang="en-US" sz="2800" dirty="0">
                <a:latin typeface="Arial Rounded MT Bold" panose="020F0704030504030204" pitchFamily="34" charset="77"/>
              </a:rPr>
              <a:t>Used to kill E. Coli, Salmonella, and Listeria in beef carcasses. This results in a surface temperature of about 200 °F.</a:t>
            </a:r>
          </a:p>
        </p:txBody>
      </p:sp>
    </p:spTree>
    <p:extLst>
      <p:ext uri="{BB962C8B-B14F-4D97-AF65-F5344CB8AC3E}">
        <p14:creationId xmlns:p14="http://schemas.microsoft.com/office/powerpoint/2010/main" val="426729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ED00B81-DB47-A2FE-A4F0-1A268B670600}"/>
              </a:ext>
            </a:extLst>
          </p:cNvPr>
          <p:cNvSpPr/>
          <p:nvPr/>
        </p:nvSpPr>
        <p:spPr>
          <a:xfrm>
            <a:off x="838200" y="822960"/>
            <a:ext cx="3886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Q" sz="4000" dirty="0">
                <a:latin typeface="Arial Rounded MT Bold" panose="020F0704030504030204" pitchFamily="34" charset="77"/>
              </a:rPr>
              <a:t>Introduction</a:t>
            </a:r>
          </a:p>
        </p:txBody>
      </p:sp>
      <p:sp>
        <p:nvSpPr>
          <p:cNvPr id="3" name="TextBox 2">
            <a:extLst>
              <a:ext uri="{FF2B5EF4-FFF2-40B4-BE49-F238E27FC236}">
                <a16:creationId xmlns:a16="http://schemas.microsoft.com/office/drawing/2014/main" id="{9245B4C8-C99F-81F6-6633-0906F390898E}"/>
              </a:ext>
            </a:extLst>
          </p:cNvPr>
          <p:cNvSpPr txBox="1"/>
          <p:nvPr/>
        </p:nvSpPr>
        <p:spPr>
          <a:xfrm>
            <a:off x="838200" y="2400300"/>
            <a:ext cx="16916400" cy="3875420"/>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a:latin typeface="Arial Rounded MT Bold" panose="020F0704030504030204" pitchFamily="34" charset="77"/>
                <a:ea typeface="Liter" pitchFamily="34" charset="-122"/>
                <a:cs typeface="Liter" pitchFamily="34" charset="-120"/>
              </a:rPr>
              <a:t>Pasteurization </a:t>
            </a:r>
            <a:r>
              <a:rPr lang="en-US" sz="3200" dirty="0">
                <a:latin typeface="Arial Rounded MT Bold" panose="020F0704030504030204" pitchFamily="34" charset="77"/>
              </a:rPr>
              <a:t>is a process that kills microorganisms (mainly Bacteria) in foods and drinks, such as milk, juice, canned food, and others.</a:t>
            </a:r>
          </a:p>
          <a:p>
            <a:pPr marL="457200" indent="-457200">
              <a:lnSpc>
                <a:spcPct val="200000"/>
              </a:lnSpc>
              <a:buFont typeface="Arial" panose="020B0604020202020204" pitchFamily="34" charset="0"/>
              <a:buChar char="•"/>
            </a:pPr>
            <a:r>
              <a:rPr lang="en-US" sz="3200" dirty="0">
                <a:latin typeface="Arial Rounded MT Bold" panose="020F0704030504030204" pitchFamily="34" charset="77"/>
              </a:rPr>
              <a:t>Pasteurization involves heating food to a temperature that kills disease-causing microorganisms and substantially reduces the level of spoilage organisms. </a:t>
            </a:r>
          </a:p>
        </p:txBody>
      </p:sp>
    </p:spTree>
    <p:extLst>
      <p:ext uri="{BB962C8B-B14F-4D97-AF65-F5344CB8AC3E}">
        <p14:creationId xmlns:p14="http://schemas.microsoft.com/office/powerpoint/2010/main" val="3635783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6AA-5F1B-B17B-2F1F-3EA779A8B6D9}"/>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4086EEB7-5024-8F75-531E-07B308872B98}"/>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4" name="TextBox 3">
            <a:extLst>
              <a:ext uri="{FF2B5EF4-FFF2-40B4-BE49-F238E27FC236}">
                <a16:creationId xmlns:a16="http://schemas.microsoft.com/office/drawing/2014/main" id="{A095BA81-0EC7-9356-C385-03DAEB9637E7}"/>
              </a:ext>
            </a:extLst>
          </p:cNvPr>
          <p:cNvSpPr txBox="1"/>
          <p:nvPr/>
        </p:nvSpPr>
        <p:spPr>
          <a:xfrm>
            <a:off x="835429" y="2400300"/>
            <a:ext cx="15697200" cy="3402535"/>
          </a:xfrm>
          <a:prstGeom prst="rect">
            <a:avLst/>
          </a:prstGeom>
          <a:noFill/>
        </p:spPr>
        <p:txBody>
          <a:bodyPr wrap="square">
            <a:spAutoFit/>
          </a:bodyPr>
          <a:lstStyle/>
          <a:p>
            <a:pPr>
              <a:lnSpc>
                <a:spcPct val="200000"/>
              </a:lnSpc>
            </a:pPr>
            <a:r>
              <a:rPr lang="en-US" sz="2800" dirty="0">
                <a:latin typeface="Arial Rounded MT Bold" panose="020F0704030504030204" pitchFamily="34" charset="77"/>
              </a:rPr>
              <a:t>Other methods (used for other foods)</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Flash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Steam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Irradiation Pasteurization</a:t>
            </a:r>
          </a:p>
        </p:txBody>
      </p:sp>
      <p:sp>
        <p:nvSpPr>
          <p:cNvPr id="3" name="Right Arrow 2">
            <a:extLst>
              <a:ext uri="{FF2B5EF4-FFF2-40B4-BE49-F238E27FC236}">
                <a16:creationId xmlns:a16="http://schemas.microsoft.com/office/drawing/2014/main" id="{1C864D5A-2074-6659-BFE4-F96E68AFB1C0}"/>
              </a:ext>
            </a:extLst>
          </p:cNvPr>
          <p:cNvSpPr/>
          <p:nvPr/>
        </p:nvSpPr>
        <p:spPr>
          <a:xfrm>
            <a:off x="6398029" y="5321700"/>
            <a:ext cx="1524000" cy="467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Q"/>
          </a:p>
        </p:txBody>
      </p:sp>
      <p:sp>
        <p:nvSpPr>
          <p:cNvPr id="5" name="TextBox 4">
            <a:extLst>
              <a:ext uri="{FF2B5EF4-FFF2-40B4-BE49-F238E27FC236}">
                <a16:creationId xmlns:a16="http://schemas.microsoft.com/office/drawing/2014/main" id="{8CE3A92C-78CA-2494-6256-67E29B6F94CF}"/>
              </a:ext>
            </a:extLst>
          </p:cNvPr>
          <p:cNvSpPr txBox="1"/>
          <p:nvPr/>
        </p:nvSpPr>
        <p:spPr>
          <a:xfrm>
            <a:off x="8305800" y="4686300"/>
            <a:ext cx="9372600" cy="2540760"/>
          </a:xfrm>
          <a:prstGeom prst="rect">
            <a:avLst/>
          </a:prstGeom>
          <a:noFill/>
          <a:ln>
            <a:solidFill>
              <a:schemeClr val="tx1"/>
            </a:solidFill>
          </a:ln>
        </p:spPr>
        <p:txBody>
          <a:bodyPr wrap="square">
            <a:spAutoFit/>
          </a:bodyPr>
          <a:lstStyle/>
          <a:p>
            <a:pPr>
              <a:lnSpc>
                <a:spcPct val="200000"/>
              </a:lnSpc>
            </a:pPr>
            <a:r>
              <a:rPr lang="en-US" sz="2800" dirty="0">
                <a:latin typeface="Arial Rounded MT Bold" panose="020F0704030504030204" pitchFamily="34" charset="77"/>
              </a:rPr>
              <a:t>Used on such foods as meats (especially prepared meat, sausages, and cold cuts). The food is exposed to a type of radiation known as gamma rays.</a:t>
            </a:r>
          </a:p>
        </p:txBody>
      </p:sp>
    </p:spTree>
    <p:extLst>
      <p:ext uri="{BB962C8B-B14F-4D97-AF65-F5344CB8AC3E}">
        <p14:creationId xmlns:p14="http://schemas.microsoft.com/office/powerpoint/2010/main" val="315210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89B98-0713-7FE8-92C3-82326D5BA40D}"/>
              </a:ext>
            </a:extLst>
          </p:cNvPr>
          <p:cNvSpPr txBox="1"/>
          <p:nvPr/>
        </p:nvSpPr>
        <p:spPr>
          <a:xfrm>
            <a:off x="838200" y="2400300"/>
            <a:ext cx="15697200" cy="4406976"/>
          </a:xfrm>
          <a:prstGeom prst="rect">
            <a:avLst/>
          </a:prstGeom>
          <a:noFill/>
        </p:spPr>
        <p:txBody>
          <a:bodyPr wrap="square">
            <a:spAutoFit/>
          </a:bodyPr>
          <a:lstStyle/>
          <a:p>
            <a:pPr>
              <a:lnSpc>
                <a:spcPct val="200000"/>
              </a:lnSpc>
            </a:pPr>
            <a:r>
              <a:rPr lang="en-US" sz="2400" dirty="0">
                <a:latin typeface="Arial Rounded MT Bold" panose="020F0704030504030204" pitchFamily="34" charset="77"/>
              </a:rPr>
              <a:t>Pasteurization is not intended to kill all microorganisms in the food. Instead, pasteurization aims to reduce the number of viable pathogens, so they are unlikely to cause disease (assuming the pasteurized products are stored as indicated and consumed before their expiration date).</a:t>
            </a:r>
          </a:p>
          <a:p>
            <a:pPr>
              <a:lnSpc>
                <a:spcPct val="200000"/>
              </a:lnSpc>
            </a:pPr>
            <a:endParaRPr lang="en-US" sz="2400" dirty="0">
              <a:latin typeface="Arial Rounded MT Bold" panose="020F0704030504030204" pitchFamily="34" charset="77"/>
            </a:endParaRPr>
          </a:p>
          <a:p>
            <a:pPr>
              <a:lnSpc>
                <a:spcPct val="200000"/>
              </a:lnSpc>
            </a:pPr>
            <a:r>
              <a:rPr lang="en-US" sz="2400" dirty="0">
                <a:latin typeface="Arial Rounded MT Bold" panose="020F0704030504030204" pitchFamily="34" charset="77"/>
              </a:rPr>
              <a:t>Heat also destroys enzymes that make milk spoil, so pasteurized milk is drinkable</a:t>
            </a:r>
          </a:p>
          <a:p>
            <a:pPr>
              <a:lnSpc>
                <a:spcPct val="200000"/>
              </a:lnSpc>
            </a:pPr>
            <a:r>
              <a:rPr lang="en-US" sz="2400" dirty="0">
                <a:latin typeface="Arial Rounded MT Bold" panose="020F0704030504030204" pitchFamily="34" charset="77"/>
              </a:rPr>
              <a:t>for a longer time. </a:t>
            </a:r>
          </a:p>
        </p:txBody>
      </p:sp>
      <p:pic>
        <p:nvPicPr>
          <p:cNvPr id="4" name="Picture 2" descr="What Is Pasteurization? Definition and Examples">
            <a:extLst>
              <a:ext uri="{FF2B5EF4-FFF2-40B4-BE49-F238E27FC236}">
                <a16:creationId xmlns:a16="http://schemas.microsoft.com/office/drawing/2014/main" id="{74385C4F-2EDB-9514-AA4E-E9C13C334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555" t="9259" r="9507" b="6297"/>
          <a:stretch>
            <a:fillRect/>
          </a:stretch>
        </p:blipFill>
        <p:spPr bwMode="auto">
          <a:xfrm>
            <a:off x="13639800" y="4381500"/>
            <a:ext cx="4222731" cy="529001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4D9F1D74-E9D4-6393-3C42-11A25C484DB4}"/>
              </a:ext>
            </a:extLst>
          </p:cNvPr>
          <p:cNvSpPr/>
          <p:nvPr/>
        </p:nvSpPr>
        <p:spPr>
          <a:xfrm>
            <a:off x="838200" y="822960"/>
            <a:ext cx="3886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Q" sz="4000" dirty="0">
                <a:latin typeface="Arial Rounded MT Bold" panose="020F0704030504030204" pitchFamily="34" charset="77"/>
              </a:rPr>
              <a:t>Introduction</a:t>
            </a:r>
          </a:p>
        </p:txBody>
      </p:sp>
    </p:spTree>
    <p:extLst>
      <p:ext uri="{BB962C8B-B14F-4D97-AF65-F5344CB8AC3E}">
        <p14:creationId xmlns:p14="http://schemas.microsoft.com/office/powerpoint/2010/main" val="297242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D13E393-C42F-B244-BD7A-3343A8FC815E}"/>
              </a:ext>
            </a:extLst>
          </p:cNvPr>
          <p:cNvSpPr/>
          <p:nvPr/>
        </p:nvSpPr>
        <p:spPr>
          <a:xfrm>
            <a:off x="838200" y="822960"/>
            <a:ext cx="3886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History</a:t>
            </a:r>
          </a:p>
        </p:txBody>
      </p:sp>
      <p:sp>
        <p:nvSpPr>
          <p:cNvPr id="3" name="TextBox 2">
            <a:extLst>
              <a:ext uri="{FF2B5EF4-FFF2-40B4-BE49-F238E27FC236}">
                <a16:creationId xmlns:a16="http://schemas.microsoft.com/office/drawing/2014/main" id="{E11DFD12-297F-1F48-7348-84C8935C3333}"/>
              </a:ext>
            </a:extLst>
          </p:cNvPr>
          <p:cNvSpPr txBox="1"/>
          <p:nvPr/>
        </p:nvSpPr>
        <p:spPr>
          <a:xfrm>
            <a:off x="838200" y="2102409"/>
            <a:ext cx="15697200" cy="5145639"/>
          </a:xfrm>
          <a:prstGeom prst="rect">
            <a:avLst/>
          </a:prstGeom>
          <a:noFill/>
        </p:spPr>
        <p:txBody>
          <a:bodyPr wrap="square">
            <a:spAutoFit/>
          </a:bodyPr>
          <a:lstStyle/>
          <a:p>
            <a:pPr>
              <a:lnSpc>
                <a:spcPct val="200000"/>
              </a:lnSpc>
            </a:pPr>
            <a:r>
              <a:rPr lang="en-US" sz="2400" dirty="0">
                <a:latin typeface="Arial Rounded MT Bold" panose="020F0704030504030204" pitchFamily="34" charset="77"/>
              </a:rPr>
              <a:t>It was invented by the French scientist Louis Pasteur during the 19th century.</a:t>
            </a:r>
          </a:p>
          <a:p>
            <a:pPr>
              <a:lnSpc>
                <a:spcPct val="200000"/>
              </a:lnSpc>
            </a:pPr>
            <a:r>
              <a:rPr lang="en-US" sz="2400" dirty="0">
                <a:latin typeface="Arial Rounded MT Bold" panose="020F0704030504030204" pitchFamily="34" charset="77"/>
              </a:rPr>
              <a:t>In 1864 Pasteur discovered that heating beer and wine was enough to kill most of the bacteria that cause spoilage, preventing these beverages from turning sour. </a:t>
            </a:r>
          </a:p>
          <a:p>
            <a:pPr marL="342900" indent="-342900">
              <a:lnSpc>
                <a:spcPct val="200000"/>
              </a:lnSpc>
              <a:buFont typeface="Arial" panose="020B0604020202020204" pitchFamily="34" charset="0"/>
              <a:buChar char="•"/>
            </a:pPr>
            <a:r>
              <a:rPr lang="en-US" sz="2400" dirty="0">
                <a:latin typeface="Arial Rounded MT Bold" panose="020F0704030504030204" pitchFamily="34" charset="77"/>
              </a:rPr>
              <a:t>The process achieves this by eliminating pathogenic microbes and lowering microbial numbers to prolong the quality of the beverage.</a:t>
            </a:r>
          </a:p>
          <a:p>
            <a:pPr marL="342900" indent="-342900">
              <a:lnSpc>
                <a:spcPct val="200000"/>
              </a:lnSpc>
              <a:buFont typeface="Arial" panose="020B0604020202020204" pitchFamily="34" charset="0"/>
              <a:buChar char="•"/>
            </a:pPr>
            <a:r>
              <a:rPr lang="en-US" sz="2400" dirty="0">
                <a:latin typeface="Arial Rounded MT Bold" panose="020F0704030504030204" pitchFamily="34" charset="77"/>
              </a:rPr>
              <a:t>Today, pasteurization is used widely in the dairy industry and other food processing industries to achieve food protection and food safety.</a:t>
            </a:r>
          </a:p>
        </p:txBody>
      </p:sp>
    </p:spTree>
    <p:extLst>
      <p:ext uri="{BB962C8B-B14F-4D97-AF65-F5344CB8AC3E}">
        <p14:creationId xmlns:p14="http://schemas.microsoft.com/office/powerpoint/2010/main" val="130653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hemical reaction&#10;&#10;AI-generated content may be incorrect.">
            <a:extLst>
              <a:ext uri="{FF2B5EF4-FFF2-40B4-BE49-F238E27FC236}">
                <a16:creationId xmlns:a16="http://schemas.microsoft.com/office/drawing/2014/main" id="{66ED7FAF-4D91-8E6C-03AF-482FF29084E0}"/>
              </a:ext>
            </a:extLst>
          </p:cNvPr>
          <p:cNvPicPr>
            <a:picLocks noChangeAspect="1"/>
          </p:cNvPicPr>
          <p:nvPr/>
        </p:nvPicPr>
        <p:blipFill>
          <a:blip r:embed="rId2"/>
          <a:stretch>
            <a:fillRect/>
          </a:stretch>
        </p:blipFill>
        <p:spPr>
          <a:xfrm>
            <a:off x="2765262" y="372233"/>
            <a:ext cx="12757476" cy="9542533"/>
          </a:xfrm>
          <a:prstGeom prst="rect">
            <a:avLst/>
          </a:prstGeom>
        </p:spPr>
      </p:pic>
    </p:spTree>
    <p:extLst>
      <p:ext uri="{BB962C8B-B14F-4D97-AF65-F5344CB8AC3E}">
        <p14:creationId xmlns:p14="http://schemas.microsoft.com/office/powerpoint/2010/main" val="194904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9796-60A1-0C7D-FCFE-480731FB6C78}"/>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90351132-7B81-EE19-3FC0-2D084E8F1C41}"/>
              </a:ext>
            </a:extLst>
          </p:cNvPr>
          <p:cNvSpPr/>
          <p:nvPr/>
        </p:nvSpPr>
        <p:spPr>
          <a:xfrm>
            <a:off x="838200" y="822960"/>
            <a:ext cx="3886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Objectives</a:t>
            </a:r>
          </a:p>
        </p:txBody>
      </p:sp>
      <p:sp>
        <p:nvSpPr>
          <p:cNvPr id="3" name="TextBox 2">
            <a:extLst>
              <a:ext uri="{FF2B5EF4-FFF2-40B4-BE49-F238E27FC236}">
                <a16:creationId xmlns:a16="http://schemas.microsoft.com/office/drawing/2014/main" id="{D01A0125-6462-9EE8-F651-C87DD3285E8E}"/>
              </a:ext>
            </a:extLst>
          </p:cNvPr>
          <p:cNvSpPr txBox="1"/>
          <p:nvPr/>
        </p:nvSpPr>
        <p:spPr>
          <a:xfrm>
            <a:off x="838200" y="3191746"/>
            <a:ext cx="15697200" cy="2540760"/>
          </a:xfrm>
          <a:prstGeom prst="rect">
            <a:avLst/>
          </a:prstGeom>
          <a:noFill/>
        </p:spPr>
        <p:txBody>
          <a:bodyPr wrap="square">
            <a:spAutoFit/>
          </a:bodyPr>
          <a:lstStyle/>
          <a:p>
            <a:pPr marL="342900" indent="-342900">
              <a:lnSpc>
                <a:spcPct val="200000"/>
              </a:lnSpc>
              <a:buFont typeface="Arial" panose="020B0604020202020204" pitchFamily="34" charset="0"/>
              <a:buChar char="•"/>
            </a:pPr>
            <a:r>
              <a:rPr lang="en-US" sz="2800" dirty="0">
                <a:latin typeface="Arial Rounded MT Bold" panose="020F0704030504030204" pitchFamily="34" charset="77"/>
              </a:rPr>
              <a:t>To kill the pathogens that may have entered the milk and be transmitted to the people</a:t>
            </a:r>
          </a:p>
          <a:p>
            <a:pPr marL="342900" indent="-342900">
              <a:lnSpc>
                <a:spcPct val="200000"/>
              </a:lnSpc>
              <a:buFont typeface="Arial" panose="020B0604020202020204" pitchFamily="34" charset="0"/>
              <a:buChar char="•"/>
            </a:pPr>
            <a:r>
              <a:rPr lang="en-US" sz="2800" dirty="0">
                <a:latin typeface="Arial Rounded MT Bold" panose="020F0704030504030204" pitchFamily="34" charset="77"/>
              </a:rPr>
              <a:t>To keep the quality of the milk</a:t>
            </a:r>
          </a:p>
          <a:p>
            <a:pPr marL="342900" indent="-342900">
              <a:lnSpc>
                <a:spcPct val="200000"/>
              </a:lnSpc>
              <a:buFont typeface="Arial" panose="020B0604020202020204" pitchFamily="34" charset="0"/>
              <a:buChar char="•"/>
            </a:pPr>
            <a:r>
              <a:rPr lang="en-US" sz="2800" dirty="0">
                <a:latin typeface="Arial Rounded MT Bold" panose="020F0704030504030204" pitchFamily="34" charset="77"/>
              </a:rPr>
              <a:t>To increase the shelf-life of products</a:t>
            </a:r>
          </a:p>
        </p:txBody>
      </p:sp>
    </p:spTree>
    <p:extLst>
      <p:ext uri="{BB962C8B-B14F-4D97-AF65-F5344CB8AC3E}">
        <p14:creationId xmlns:p14="http://schemas.microsoft.com/office/powerpoint/2010/main" val="231945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68940-A928-B93E-CCDE-EE505715D8BF}"/>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67D966B0-2976-09E6-3468-5C4BACE7D114}"/>
              </a:ext>
            </a:extLst>
          </p:cNvPr>
          <p:cNvSpPr/>
          <p:nvPr/>
        </p:nvSpPr>
        <p:spPr>
          <a:xfrm>
            <a:off x="838200" y="822960"/>
            <a:ext cx="83058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Efficiency of Milk Pasteurization</a:t>
            </a:r>
          </a:p>
        </p:txBody>
      </p:sp>
      <p:sp>
        <p:nvSpPr>
          <p:cNvPr id="3" name="TextBox 2">
            <a:extLst>
              <a:ext uri="{FF2B5EF4-FFF2-40B4-BE49-F238E27FC236}">
                <a16:creationId xmlns:a16="http://schemas.microsoft.com/office/drawing/2014/main" id="{06A363BB-6848-C79D-AD94-BA831724DCE3}"/>
              </a:ext>
            </a:extLst>
          </p:cNvPr>
          <p:cNvSpPr txBox="1"/>
          <p:nvPr/>
        </p:nvSpPr>
        <p:spPr>
          <a:xfrm>
            <a:off x="838200" y="3314700"/>
            <a:ext cx="15697200" cy="4264309"/>
          </a:xfrm>
          <a:prstGeom prst="rect">
            <a:avLst/>
          </a:prstGeom>
          <a:noFill/>
        </p:spPr>
        <p:txBody>
          <a:bodyPr wrap="square">
            <a:spAutoFit/>
          </a:bodyPr>
          <a:lstStyle/>
          <a:p>
            <a:pPr>
              <a:lnSpc>
                <a:spcPct val="200000"/>
              </a:lnSpc>
            </a:pPr>
            <a:r>
              <a:rPr lang="en-US" sz="2800" dirty="0">
                <a:latin typeface="Arial Rounded MT Bold" panose="020F0704030504030204" pitchFamily="34" charset="77"/>
              </a:rPr>
              <a:t>The percentage of reduction of the number of microorganisms in milk depends 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Temperature of pasteurization</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The holding time</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The total number of microbial loads that are spore formers or thermoduric organisms.</a:t>
            </a:r>
          </a:p>
        </p:txBody>
      </p:sp>
    </p:spTree>
    <p:extLst>
      <p:ext uri="{BB962C8B-B14F-4D97-AF65-F5344CB8AC3E}">
        <p14:creationId xmlns:p14="http://schemas.microsoft.com/office/powerpoint/2010/main" val="170302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74B1-221F-C259-3A88-E9F0683E465E}"/>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E6BC2B64-CA14-8CCA-8B4F-0E599CD749EE}"/>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3" name="TextBox 2">
            <a:extLst>
              <a:ext uri="{FF2B5EF4-FFF2-40B4-BE49-F238E27FC236}">
                <a16:creationId xmlns:a16="http://schemas.microsoft.com/office/drawing/2014/main" id="{2E60494C-1B44-96BD-339C-F818AE13B911}"/>
              </a:ext>
            </a:extLst>
          </p:cNvPr>
          <p:cNvSpPr txBox="1"/>
          <p:nvPr/>
        </p:nvSpPr>
        <p:spPr>
          <a:xfrm>
            <a:off x="838200" y="2552700"/>
            <a:ext cx="15697200" cy="5126083"/>
          </a:xfrm>
          <a:prstGeom prst="rect">
            <a:avLst/>
          </a:prstGeom>
          <a:noFill/>
        </p:spPr>
        <p:txBody>
          <a:bodyPr wrap="square">
            <a:spAutoFit/>
          </a:bodyPr>
          <a:lstStyle/>
          <a:p>
            <a:pPr>
              <a:lnSpc>
                <a:spcPct val="200000"/>
              </a:lnSpc>
            </a:pPr>
            <a:r>
              <a:rPr lang="en-US" sz="2800" dirty="0">
                <a:latin typeface="Arial Rounded MT Bold" panose="020F0704030504030204" pitchFamily="34" charset="77"/>
              </a:rPr>
              <a:t>Milk Pasteurization: There are four common types of milk pasteurization that vary with temperature and time the milk is held at that temperature.</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Low Temperature / Long Time (LTLT)</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High Temperature / Short Time (HTST)</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Ultra Pasteurization (UP)</a:t>
            </a:r>
          </a:p>
          <a:p>
            <a:pPr marL="914400" lvl="1" indent="-457200">
              <a:lnSpc>
                <a:spcPct val="200000"/>
              </a:lnSpc>
              <a:buFont typeface="Arial" panose="020B0604020202020204" pitchFamily="34" charset="0"/>
              <a:buChar char="•"/>
            </a:pPr>
            <a:r>
              <a:rPr lang="en-US" sz="2800" dirty="0">
                <a:latin typeface="Arial Rounded MT Bold" panose="020F0704030504030204" pitchFamily="34" charset="77"/>
              </a:rPr>
              <a:t>Ultra High Treatment (UHT)</a:t>
            </a:r>
          </a:p>
        </p:txBody>
      </p:sp>
    </p:spTree>
    <p:extLst>
      <p:ext uri="{BB962C8B-B14F-4D97-AF65-F5344CB8AC3E}">
        <p14:creationId xmlns:p14="http://schemas.microsoft.com/office/powerpoint/2010/main" val="384179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0EF8-164F-64B6-2D54-B7BAFCEEA5DF}"/>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9591E4E5-61B3-9636-5194-C2C482791FBC}"/>
              </a:ext>
            </a:extLst>
          </p:cNvPr>
          <p:cNvSpPr/>
          <p:nvPr/>
        </p:nvSpPr>
        <p:spPr>
          <a:xfrm>
            <a:off x="838200" y="822960"/>
            <a:ext cx="73152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Q" sz="4000" dirty="0">
                <a:latin typeface="Arial Rounded MT Bold" panose="020F0704030504030204" pitchFamily="34" charset="77"/>
              </a:rPr>
              <a:t>Methods of Pasteurization</a:t>
            </a:r>
          </a:p>
        </p:txBody>
      </p:sp>
      <p:sp>
        <p:nvSpPr>
          <p:cNvPr id="3" name="TextBox 2">
            <a:extLst>
              <a:ext uri="{FF2B5EF4-FFF2-40B4-BE49-F238E27FC236}">
                <a16:creationId xmlns:a16="http://schemas.microsoft.com/office/drawing/2014/main" id="{04244F32-9D70-7598-9B20-736682DC7796}"/>
              </a:ext>
            </a:extLst>
          </p:cNvPr>
          <p:cNvSpPr txBox="1"/>
          <p:nvPr/>
        </p:nvSpPr>
        <p:spPr>
          <a:xfrm>
            <a:off x="838200" y="2552700"/>
            <a:ext cx="15697200" cy="3402535"/>
          </a:xfrm>
          <a:prstGeom prst="rect">
            <a:avLst/>
          </a:prstGeom>
          <a:noFill/>
        </p:spPr>
        <p:txBody>
          <a:bodyPr wrap="square">
            <a:spAutoFit/>
          </a:bodyPr>
          <a:lstStyle/>
          <a:p>
            <a:pPr lvl="1">
              <a:lnSpc>
                <a:spcPct val="200000"/>
              </a:lnSpc>
            </a:pPr>
            <a:r>
              <a:rPr lang="en-US" sz="2800" dirty="0">
                <a:latin typeface="Arial Rounded MT Bold" panose="020F0704030504030204" pitchFamily="34" charset="77"/>
              </a:rPr>
              <a:t>Low Temperature / Long Time (LTLT)</a:t>
            </a:r>
          </a:p>
          <a:p>
            <a:pPr lvl="1">
              <a:lnSpc>
                <a:spcPct val="200000"/>
              </a:lnSpc>
            </a:pPr>
            <a:r>
              <a:rPr lang="en-US" sz="2800" dirty="0">
                <a:latin typeface="Arial Rounded MT Bold" panose="020F0704030504030204" pitchFamily="34" charset="77"/>
              </a:rPr>
              <a:t>A less conventional and typically home-use method of pasteurization is to heat milk at 63 °</a:t>
            </a:r>
            <a:r>
              <a:rPr lang="en-IQ" sz="2800" dirty="0">
                <a:latin typeface="Arial Rounded MT Bold" panose="020F0704030504030204" pitchFamily="34" charset="77"/>
                <a:cs typeface="Times New Roman" panose="02020603050405020304" pitchFamily="18" charset="0"/>
              </a:rPr>
              <a:t>C</a:t>
            </a:r>
            <a:r>
              <a:rPr lang="en-US" sz="2800" dirty="0">
                <a:latin typeface="Arial Rounded MT Bold" panose="020F0704030504030204" pitchFamily="34" charset="77"/>
              </a:rPr>
              <a:t> (145 °F) for 30 minutes.</a:t>
            </a:r>
          </a:p>
          <a:p>
            <a:pPr lvl="1">
              <a:lnSpc>
                <a:spcPct val="200000"/>
              </a:lnSpc>
            </a:pPr>
            <a:r>
              <a:rPr lang="en-US" sz="2800" dirty="0">
                <a:latin typeface="Arial Rounded MT Bold" panose="020F0704030504030204" pitchFamily="34" charset="77"/>
              </a:rPr>
              <a:t>It is then quickly cooled to 39 °</a:t>
            </a:r>
            <a:r>
              <a:rPr lang="en-IQ" sz="2800" dirty="0">
                <a:latin typeface="Arial Rounded MT Bold" panose="020F0704030504030204" pitchFamily="34" charset="77"/>
                <a:cs typeface="Times New Roman" panose="02020603050405020304" pitchFamily="18" charset="0"/>
              </a:rPr>
              <a:t>C.</a:t>
            </a:r>
            <a:endParaRPr lang="en-US" sz="2800" dirty="0">
              <a:latin typeface="Arial Rounded MT Bold" panose="020F0704030504030204" pitchFamily="34" charset="77"/>
            </a:endParaRPr>
          </a:p>
        </p:txBody>
      </p:sp>
      <p:pic>
        <p:nvPicPr>
          <p:cNvPr id="1026" name="Picture 2">
            <a:extLst>
              <a:ext uri="{FF2B5EF4-FFF2-40B4-BE49-F238E27FC236}">
                <a16:creationId xmlns:a16="http://schemas.microsoft.com/office/drawing/2014/main" id="{3501CE0A-3551-B973-8371-203BA6110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0" y="46101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60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17224</TotalTime>
  <Words>911</Words>
  <Application>Microsoft Macintosh PowerPoint</Application>
  <PresentationFormat>Custom</PresentationFormat>
  <Paragraphs>105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Open Sauce Bold</vt:lpstr>
      <vt:lpstr>Arial</vt:lpstr>
      <vt:lpstr>Arial Rounded MT Bold</vt:lpstr>
      <vt:lpstr>Calibri</vt:lpstr>
      <vt:lpstr>Open Sauce</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creative modern medical clinic presentation  -  Repaired.pptx</dc:title>
  <cp:lastModifiedBy>Adam Jalal Mohammed</cp:lastModifiedBy>
  <cp:revision>34</cp:revision>
  <dcterms:created xsi:type="dcterms:W3CDTF">2006-08-16T00:00:00Z</dcterms:created>
  <dcterms:modified xsi:type="dcterms:W3CDTF">2026-04-06T07:46:26Z</dcterms:modified>
  <dc:identifier>DAG4-h_Norw</dc:identifier>
</cp:coreProperties>
</file>