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12192000"/>
  <p:embeddedFontLst>
    <p:embeddedFont>
      <p:font typeface="Liter" panose="02000503030000020004" pitchFamily="2" charset="0"/>
      <p:regular r:id="rId21"/>
    </p:embeddedFont>
    <p:embeddedFont>
      <p:font typeface="Open Sauce" pitchFamily="2" charset="77"/>
      <p:regular r:id="rId22"/>
      <p:bold r:id="rId23"/>
      <p:italic r:id="rId24"/>
      <p:boldItalic r:id="rId25"/>
    </p:embeddedFont>
    <p:embeddedFont>
      <p:font typeface="Open Sauce Bold" pitchFamily="2" charset="77"/>
      <p:regular r:id="rId26"/>
      <p:bold r:id="rId27"/>
      <p:italic r:id="rId28"/>
      <p:boldItalic r:id="rId29"/>
    </p:embeddedFont>
    <p:embeddedFont>
      <p:font typeface="Quattrocento Sans" panose="020B0502050000020003" pitchFamily="34" charset="0"/>
      <p:regular r:id="rId30"/>
      <p:bold r:id="rId31"/>
      <p:italic r:id="rId32"/>
      <p:boldItalic r:id="rId33"/>
    </p:embeddedFont>
  </p:embeddedFontLst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6180" y="225770"/>
            <a:ext cx="2479466" cy="2044472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94613" y="3441023"/>
            <a:ext cx="7002771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" y="6346697"/>
            <a:ext cx="12192000" cy="511303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18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806" y="6430598"/>
            <a:ext cx="1908344" cy="343502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-7391" y="6360438"/>
            <a:ext cx="511303" cy="48382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31796" y="2648453"/>
            <a:ext cx="11328400" cy="67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</a:pPr>
            <a:r>
              <a:rPr lang="en-US" sz="3200" b="1" spc="-96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Microbiology of Milk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2636" y="4923367"/>
            <a:ext cx="5026723" cy="7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1666" b="1" u="sng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/>
              </a:rPr>
              <a:t>adam.jalal@tiu.edu.iq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355" y="852047"/>
            <a:ext cx="4526939" cy="79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4447" y="3651787"/>
            <a:ext cx="8103103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Food Microbiology /6th Lecture</a:t>
            </a:r>
          </a:p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nd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Spring Semester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846" y="6437566"/>
            <a:ext cx="2199754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Food Microbiology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5239496" y="6441690"/>
            <a:ext cx="1713002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imagerenderer.com/defc9909e2f6bab84d570866d59f91dc56fb692a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31062" b="3106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>
                  <a:alpha val="98000"/>
                </a:srgbClr>
              </a:gs>
              <a:gs pos="50000">
                <a:srgbClr val="2C5F7C">
                  <a:alpha val="90000"/>
                </a:srgbClr>
              </a:gs>
              <a:gs pos="100000">
                <a:srgbClr val="2C5F7C">
                  <a:alpha val="75000"/>
                </a:srgbClr>
              </a:gs>
            </a:gsLst>
            <a:lin ang="189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1"/>
          <p:cNvSpPr/>
          <p:nvPr/>
        </p:nvSpPr>
        <p:spPr>
          <a:xfrm>
            <a:off x="5385197" y="1957388"/>
            <a:ext cx="1419225" cy="419100"/>
          </a:xfrm>
          <a:custGeom>
            <a:avLst/>
            <a:gdLst/>
            <a:ahLst/>
            <a:cxnLst/>
            <a:rect l="l" t="t" r="r" b="b"/>
            <a:pathLst>
              <a:path w="1419225" h="419100">
                <a:moveTo>
                  <a:pt x="209550" y="0"/>
                </a:moveTo>
                <a:lnTo>
                  <a:pt x="1209675" y="0"/>
                </a:lnTo>
                <a:cubicBezTo>
                  <a:pt x="1325329" y="0"/>
                  <a:pt x="1419225" y="93896"/>
                  <a:pt x="1419225" y="209550"/>
                </a:cubicBezTo>
                <a:lnTo>
                  <a:pt x="1419225" y="209550"/>
                </a:lnTo>
                <a:cubicBezTo>
                  <a:pt x="1419225" y="325204"/>
                  <a:pt x="1325329" y="419100"/>
                  <a:pt x="1209675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Text 2"/>
          <p:cNvSpPr/>
          <p:nvPr/>
        </p:nvSpPr>
        <p:spPr>
          <a:xfrm>
            <a:off x="5532834" y="2071688"/>
            <a:ext cx="112625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394496" y="2605088"/>
            <a:ext cx="740092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of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Raw Milk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426243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5"/>
          <p:cNvSpPr/>
          <p:nvPr/>
        </p:nvSpPr>
        <p:spPr>
          <a:xfrm>
            <a:off x="2480221" y="4529138"/>
            <a:ext cx="72294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the different types of microbial spoilage in untreated milk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381000"/>
            <a:ext cx="618242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Curdling and Protein Breakdown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81000" y="1085850"/>
            <a:ext cx="5600700" cy="2628900"/>
          </a:xfrm>
          <a:custGeom>
            <a:avLst/>
            <a:gdLst/>
            <a:ahLst/>
            <a:cxnLst/>
            <a:rect l="l" t="t" r="r" b="b"/>
            <a:pathLst>
              <a:path w="5600700" h="26289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2514595"/>
                </a:lnTo>
                <a:cubicBezTo>
                  <a:pt x="5600700" y="2577724"/>
                  <a:pt x="5549524" y="2628900"/>
                  <a:pt x="5486395" y="2628900"/>
                </a:cubicBezTo>
                <a:lnTo>
                  <a:pt x="114305" y="2628900"/>
                </a:lnTo>
                <a:cubicBezTo>
                  <a:pt x="51176" y="2628900"/>
                  <a:pt x="0" y="2577724"/>
                  <a:pt x="0" y="251459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81000" y="1085850"/>
            <a:ext cx="5600700" cy="38100"/>
          </a:xfrm>
          <a:custGeom>
            <a:avLst/>
            <a:gdLst/>
            <a:ahLst/>
            <a:cxnLst/>
            <a:rect l="l" t="t" r="r" b="b"/>
            <a:pathLst>
              <a:path w="5600700" h="381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71500" y="1295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04850" y="1428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27471" y="3497"/>
                </a:moveTo>
                <a:cubicBezTo>
                  <a:pt x="122820" y="-1153"/>
                  <a:pt x="115267" y="-1153"/>
                  <a:pt x="110617" y="3497"/>
                </a:cubicBezTo>
                <a:cubicBezTo>
                  <a:pt x="105966" y="8148"/>
                  <a:pt x="105966" y="15701"/>
                  <a:pt x="110617" y="20352"/>
                </a:cubicBezTo>
                <a:lnTo>
                  <a:pt x="114114" y="23812"/>
                </a:lnTo>
                <a:lnTo>
                  <a:pt x="10455" y="127471"/>
                </a:lnTo>
                <a:cubicBezTo>
                  <a:pt x="3758" y="134169"/>
                  <a:pt x="0" y="143247"/>
                  <a:pt x="0" y="152735"/>
                </a:cubicBezTo>
                <a:lnTo>
                  <a:pt x="0" y="154781"/>
                </a:lnTo>
                <a:cubicBezTo>
                  <a:pt x="0" y="174501"/>
                  <a:pt x="15999" y="190500"/>
                  <a:pt x="35719" y="190500"/>
                </a:cubicBezTo>
                <a:lnTo>
                  <a:pt x="37765" y="190500"/>
                </a:lnTo>
                <a:cubicBezTo>
                  <a:pt x="47253" y="190500"/>
                  <a:pt x="56331" y="186742"/>
                  <a:pt x="63029" y="180045"/>
                </a:cubicBezTo>
                <a:lnTo>
                  <a:pt x="166688" y="76386"/>
                </a:lnTo>
                <a:lnTo>
                  <a:pt x="170185" y="79883"/>
                </a:lnTo>
                <a:cubicBezTo>
                  <a:pt x="174836" y="84534"/>
                  <a:pt x="182389" y="84534"/>
                  <a:pt x="187040" y="79883"/>
                </a:cubicBezTo>
                <a:cubicBezTo>
                  <a:pt x="191691" y="75233"/>
                  <a:pt x="191691" y="67680"/>
                  <a:pt x="187040" y="63029"/>
                </a:cubicBezTo>
                <a:lnTo>
                  <a:pt x="127508" y="3497"/>
                </a:lnTo>
                <a:close/>
                <a:moveTo>
                  <a:pt x="76386" y="95250"/>
                </a:moveTo>
                <a:lnTo>
                  <a:pt x="130969" y="40667"/>
                </a:lnTo>
                <a:lnTo>
                  <a:pt x="149833" y="59531"/>
                </a:lnTo>
                <a:lnTo>
                  <a:pt x="114114" y="95250"/>
                </a:lnTo>
                <a:lnTo>
                  <a:pt x="76349" y="9525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143000" y="1371600"/>
            <a:ext cx="1476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Acid Curdling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186690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685800" y="198120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Lactococcus lactis, Lactobacillus bulgaricus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243840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Homofermentative lactic acid bacteria ferment lactose to produce lactic acid, causing the pH to drop to approximately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4.6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6263" y="3052763"/>
            <a:ext cx="5210175" cy="466725"/>
          </a:xfrm>
          <a:custGeom>
            <a:avLst/>
            <a:gdLst/>
            <a:ahLst/>
            <a:cxnLst/>
            <a:rect l="l" t="t" r="r" b="b"/>
            <a:pathLst>
              <a:path w="5210175" h="466725">
                <a:moveTo>
                  <a:pt x="76202" y="0"/>
                </a:moveTo>
                <a:lnTo>
                  <a:pt x="5133973" y="0"/>
                </a:lnTo>
                <a:cubicBezTo>
                  <a:pt x="5176058" y="0"/>
                  <a:pt x="5210175" y="34117"/>
                  <a:pt x="5210175" y="76202"/>
                </a:cubicBezTo>
                <a:lnTo>
                  <a:pt x="5210175" y="390523"/>
                </a:lnTo>
                <a:cubicBezTo>
                  <a:pt x="5210175" y="432608"/>
                  <a:pt x="5176058" y="466725"/>
                  <a:pt x="5133973" y="466725"/>
                </a:cubicBezTo>
                <a:lnTo>
                  <a:pt x="76202" y="466725"/>
                </a:lnTo>
                <a:cubicBezTo>
                  <a:pt x="34117" y="466725"/>
                  <a:pt x="0" y="432608"/>
                  <a:pt x="0" y="390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5" name="Shape 13"/>
          <p:cNvSpPr/>
          <p:nvPr/>
        </p:nvSpPr>
        <p:spPr>
          <a:xfrm>
            <a:off x="733425" y="320516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Text 14"/>
          <p:cNvSpPr/>
          <p:nvPr/>
        </p:nvSpPr>
        <p:spPr>
          <a:xfrm>
            <a:off x="942975" y="3171825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 this pH,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casein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(milk protein) precipitates, causing the milk to curdle.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1000" y="3886200"/>
            <a:ext cx="5600700" cy="2838450"/>
          </a:xfrm>
          <a:custGeom>
            <a:avLst/>
            <a:gdLst/>
            <a:ahLst/>
            <a:cxnLst/>
            <a:rect l="l" t="t" r="r" b="b"/>
            <a:pathLst>
              <a:path w="5600700" h="283845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2724146"/>
                </a:lnTo>
                <a:cubicBezTo>
                  <a:pt x="5600700" y="2787274"/>
                  <a:pt x="5549524" y="2838450"/>
                  <a:pt x="5486396" y="2838450"/>
                </a:cubicBezTo>
                <a:lnTo>
                  <a:pt x="114304" y="2838450"/>
                </a:lnTo>
                <a:cubicBezTo>
                  <a:pt x="51176" y="2838450"/>
                  <a:pt x="0" y="2787274"/>
                  <a:pt x="0" y="27241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381000" y="3886200"/>
            <a:ext cx="5600700" cy="38100"/>
          </a:xfrm>
          <a:custGeom>
            <a:avLst/>
            <a:gdLst/>
            <a:ahLst/>
            <a:cxnLst/>
            <a:rect l="l" t="t" r="r" b="b"/>
            <a:pathLst>
              <a:path w="5600700" h="381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571500" y="40957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716756" y="42291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0"/>
                </a:moveTo>
                <a:lnTo>
                  <a:pt x="47625" y="0"/>
                </a:lnTo>
                <a:cubicBezTo>
                  <a:pt x="41039" y="0"/>
                  <a:pt x="35719" y="5321"/>
                  <a:pt x="35719" y="11906"/>
                </a:cubicBezTo>
                <a:cubicBezTo>
                  <a:pt x="35719" y="18492"/>
                  <a:pt x="41039" y="23812"/>
                  <a:pt x="47625" y="23812"/>
                </a:cubicBezTo>
                <a:lnTo>
                  <a:pt x="47625" y="80181"/>
                </a:lnTo>
                <a:lnTo>
                  <a:pt x="2791" y="158614"/>
                </a:lnTo>
                <a:cubicBezTo>
                  <a:pt x="967" y="161851"/>
                  <a:pt x="0" y="165460"/>
                  <a:pt x="0" y="169180"/>
                </a:cubicBezTo>
                <a:cubicBezTo>
                  <a:pt x="0" y="180975"/>
                  <a:pt x="9525" y="190500"/>
                  <a:pt x="21320" y="190500"/>
                </a:cubicBezTo>
                <a:lnTo>
                  <a:pt x="145368" y="190500"/>
                </a:lnTo>
                <a:cubicBezTo>
                  <a:pt x="157125" y="190500"/>
                  <a:pt x="166688" y="180975"/>
                  <a:pt x="166688" y="169180"/>
                </a:cubicBezTo>
                <a:cubicBezTo>
                  <a:pt x="166688" y="165460"/>
                  <a:pt x="165720" y="161813"/>
                  <a:pt x="163897" y="158614"/>
                </a:cubicBezTo>
                <a:lnTo>
                  <a:pt x="119063" y="80181"/>
                </a:lnTo>
                <a:lnTo>
                  <a:pt x="119063" y="23812"/>
                </a:lnTo>
                <a:cubicBezTo>
                  <a:pt x="125648" y="23812"/>
                  <a:pt x="130969" y="18492"/>
                  <a:pt x="130969" y="11906"/>
                </a:cubicBezTo>
                <a:cubicBezTo>
                  <a:pt x="130969" y="5321"/>
                  <a:pt x="125648" y="0"/>
                  <a:pt x="119063" y="0"/>
                </a:cubicBezTo>
                <a:lnTo>
                  <a:pt x="107156" y="0"/>
                </a:lnTo>
                <a:close/>
                <a:moveTo>
                  <a:pt x="71438" y="80181"/>
                </a:moveTo>
                <a:lnTo>
                  <a:pt x="71438" y="23812"/>
                </a:lnTo>
                <a:lnTo>
                  <a:pt x="95250" y="23812"/>
                </a:lnTo>
                <a:lnTo>
                  <a:pt x="95250" y="80181"/>
                </a:lnTo>
                <a:cubicBezTo>
                  <a:pt x="95250" y="84311"/>
                  <a:pt x="96329" y="88404"/>
                  <a:pt x="98375" y="92013"/>
                </a:cubicBezTo>
                <a:lnTo>
                  <a:pt x="113854" y="119063"/>
                </a:lnTo>
                <a:lnTo>
                  <a:pt x="52834" y="119063"/>
                </a:lnTo>
                <a:lnTo>
                  <a:pt x="68312" y="92013"/>
                </a:lnTo>
                <a:cubicBezTo>
                  <a:pt x="70358" y="88404"/>
                  <a:pt x="71438" y="84348"/>
                  <a:pt x="71438" y="8018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1143000" y="4171950"/>
            <a:ext cx="1657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Sweet Curdling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4667250"/>
            <a:ext cx="5219700" cy="685800"/>
          </a:xfrm>
          <a:custGeom>
            <a:avLst/>
            <a:gdLst/>
            <a:ahLst/>
            <a:cxnLst/>
            <a:rect l="l" t="t" r="r" b="b"/>
            <a:pathLst>
              <a:path w="5219700" h="685800">
                <a:moveTo>
                  <a:pt x="76199" y="0"/>
                </a:moveTo>
                <a:lnTo>
                  <a:pt x="5143501" y="0"/>
                </a:lnTo>
                <a:cubicBezTo>
                  <a:pt x="5185584" y="0"/>
                  <a:pt x="5219700" y="34116"/>
                  <a:pt x="5219700" y="76199"/>
                </a:cubicBezTo>
                <a:lnTo>
                  <a:pt x="5219700" y="609601"/>
                </a:lnTo>
                <a:cubicBezTo>
                  <a:pt x="5219700" y="651684"/>
                  <a:pt x="5185584" y="685800"/>
                  <a:pt x="5143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685800" y="4781550"/>
            <a:ext cx="5067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Bacillus cereus, Pseudomonas shewanella, Streptococcus faecalis var. liquefaciens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71500" y="54673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Caused by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rennin-like enzymes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excreted by bacteria. These enzymes precipitate casein to form a soft curd without significant acid production.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71500" y="6076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704850" y="622458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76200" y="40481"/>
                </a:moveTo>
                <a:cubicBezTo>
                  <a:pt x="80159" y="40481"/>
                  <a:pt x="83344" y="43666"/>
                  <a:pt x="83344" y="47625"/>
                </a:cubicBezTo>
                <a:lnTo>
                  <a:pt x="83344" y="80962"/>
                </a:lnTo>
                <a:cubicBezTo>
                  <a:pt x="83344" y="84921"/>
                  <a:pt x="80159" y="88106"/>
                  <a:pt x="76200" y="88106"/>
                </a:cubicBezTo>
                <a:cubicBezTo>
                  <a:pt x="72241" y="88106"/>
                  <a:pt x="69056" y="84921"/>
                  <a:pt x="69056" y="80962"/>
                </a:cubicBezTo>
                <a:lnTo>
                  <a:pt x="69056" y="47625"/>
                </a:lnTo>
                <a:cubicBezTo>
                  <a:pt x="69056" y="43666"/>
                  <a:pt x="72241" y="40481"/>
                  <a:pt x="76200" y="40481"/>
                </a:cubicBezTo>
                <a:close/>
                <a:moveTo>
                  <a:pt x="68253" y="104775"/>
                </a:moveTo>
                <a:cubicBezTo>
                  <a:pt x="68072" y="101825"/>
                  <a:pt x="69543" y="99018"/>
                  <a:pt x="72072" y="97489"/>
                </a:cubicBezTo>
                <a:cubicBezTo>
                  <a:pt x="74601" y="95959"/>
                  <a:pt x="77770" y="95959"/>
                  <a:pt x="80298" y="97489"/>
                </a:cubicBezTo>
                <a:cubicBezTo>
                  <a:pt x="82827" y="99018"/>
                  <a:pt x="84298" y="101825"/>
                  <a:pt x="84118" y="104775"/>
                </a:cubicBezTo>
                <a:cubicBezTo>
                  <a:pt x="84298" y="107725"/>
                  <a:pt x="82827" y="110532"/>
                  <a:pt x="80298" y="112061"/>
                </a:cubicBezTo>
                <a:cubicBezTo>
                  <a:pt x="77770" y="113591"/>
                  <a:pt x="74601" y="113591"/>
                  <a:pt x="72072" y="112061"/>
                </a:cubicBezTo>
                <a:cubicBezTo>
                  <a:pt x="69543" y="110532"/>
                  <a:pt x="68072" y="107725"/>
                  <a:pt x="68253" y="10477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933450" y="61912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May be followed by digestion of soft curd by proteolytic bacteria.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10300" y="1085850"/>
            <a:ext cx="5600700" cy="2590800"/>
          </a:xfrm>
          <a:custGeom>
            <a:avLst/>
            <a:gdLst/>
            <a:ahLst/>
            <a:cxnLst/>
            <a:rect l="l" t="t" r="r" b="b"/>
            <a:pathLst>
              <a:path w="5600700" h="25908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2476494"/>
                </a:lnTo>
                <a:cubicBezTo>
                  <a:pt x="5600700" y="2539623"/>
                  <a:pt x="5549523" y="2590800"/>
                  <a:pt x="5486394" y="2590800"/>
                </a:cubicBezTo>
                <a:lnTo>
                  <a:pt x="114306" y="2590800"/>
                </a:lnTo>
                <a:cubicBezTo>
                  <a:pt x="51177" y="2590800"/>
                  <a:pt x="0" y="2539623"/>
                  <a:pt x="0" y="247649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9" name="Shape 27"/>
          <p:cNvSpPr/>
          <p:nvPr/>
        </p:nvSpPr>
        <p:spPr>
          <a:xfrm>
            <a:off x="6210300" y="1085850"/>
            <a:ext cx="5600700" cy="38100"/>
          </a:xfrm>
          <a:custGeom>
            <a:avLst/>
            <a:gdLst/>
            <a:ahLst/>
            <a:cxnLst/>
            <a:rect l="l" t="t" r="r" b="b"/>
            <a:pathLst>
              <a:path w="5600700" h="381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400800" y="1295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534150" y="1428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1438" y="95250"/>
                </a:moveTo>
                <a:lnTo>
                  <a:pt x="56741" y="109947"/>
                </a:lnTo>
                <a:cubicBezTo>
                  <a:pt x="52053" y="108124"/>
                  <a:pt x="46992" y="107156"/>
                  <a:pt x="41672" y="107156"/>
                </a:cubicBezTo>
                <a:cubicBezTo>
                  <a:pt x="18641" y="107156"/>
                  <a:pt x="0" y="125797"/>
                  <a:pt x="0" y="148828"/>
                </a:cubicBezTo>
                <a:cubicBezTo>
                  <a:pt x="0" y="171859"/>
                  <a:pt x="18641" y="190500"/>
                  <a:pt x="41672" y="190500"/>
                </a:cubicBezTo>
                <a:cubicBezTo>
                  <a:pt x="64703" y="190500"/>
                  <a:pt x="83344" y="171859"/>
                  <a:pt x="83344" y="148828"/>
                </a:cubicBezTo>
                <a:cubicBezTo>
                  <a:pt x="83344" y="143508"/>
                  <a:pt x="82339" y="138447"/>
                  <a:pt x="80553" y="133759"/>
                </a:cubicBezTo>
                <a:lnTo>
                  <a:pt x="185738" y="28575"/>
                </a:lnTo>
                <a:cubicBezTo>
                  <a:pt x="188379" y="25933"/>
                  <a:pt x="188379" y="21692"/>
                  <a:pt x="185738" y="19050"/>
                </a:cubicBezTo>
                <a:cubicBezTo>
                  <a:pt x="175208" y="8520"/>
                  <a:pt x="158167" y="8520"/>
                  <a:pt x="147637" y="19050"/>
                </a:cubicBezTo>
                <a:lnTo>
                  <a:pt x="95250" y="71438"/>
                </a:lnTo>
                <a:lnTo>
                  <a:pt x="80553" y="56741"/>
                </a:lnTo>
                <a:cubicBezTo>
                  <a:pt x="82376" y="52053"/>
                  <a:pt x="83344" y="46992"/>
                  <a:pt x="83344" y="41672"/>
                </a:cubicBezTo>
                <a:cubicBezTo>
                  <a:pt x="83344" y="18641"/>
                  <a:pt x="64703" y="0"/>
                  <a:pt x="41672" y="0"/>
                </a:cubicBezTo>
                <a:cubicBezTo>
                  <a:pt x="18641" y="0"/>
                  <a:pt x="0" y="18641"/>
                  <a:pt x="0" y="41672"/>
                </a:cubicBezTo>
                <a:cubicBezTo>
                  <a:pt x="0" y="64703"/>
                  <a:pt x="18641" y="83344"/>
                  <a:pt x="41672" y="83344"/>
                </a:cubicBezTo>
                <a:cubicBezTo>
                  <a:pt x="46992" y="83344"/>
                  <a:pt x="52053" y="82339"/>
                  <a:pt x="56741" y="80553"/>
                </a:cubicBezTo>
                <a:lnTo>
                  <a:pt x="71438" y="95250"/>
                </a:lnTo>
                <a:close/>
                <a:moveTo>
                  <a:pt x="107863" y="131676"/>
                </a:moveTo>
                <a:lnTo>
                  <a:pt x="147638" y="171450"/>
                </a:lnTo>
                <a:cubicBezTo>
                  <a:pt x="158167" y="181980"/>
                  <a:pt x="175208" y="181980"/>
                  <a:pt x="185738" y="171450"/>
                </a:cubicBezTo>
                <a:cubicBezTo>
                  <a:pt x="188379" y="168808"/>
                  <a:pt x="188379" y="164567"/>
                  <a:pt x="185738" y="161925"/>
                </a:cubicBezTo>
                <a:lnTo>
                  <a:pt x="131676" y="107863"/>
                </a:lnTo>
                <a:lnTo>
                  <a:pt x="107863" y="131676"/>
                </a:lnTo>
                <a:close/>
                <a:moveTo>
                  <a:pt x="23812" y="41672"/>
                </a:moveTo>
                <a:cubicBezTo>
                  <a:pt x="23812" y="31815"/>
                  <a:pt x="31815" y="23812"/>
                  <a:pt x="41672" y="23812"/>
                </a:cubicBezTo>
                <a:cubicBezTo>
                  <a:pt x="51529" y="23812"/>
                  <a:pt x="59531" y="31815"/>
                  <a:pt x="59531" y="41672"/>
                </a:cubicBezTo>
                <a:cubicBezTo>
                  <a:pt x="59531" y="51529"/>
                  <a:pt x="51529" y="59531"/>
                  <a:pt x="41672" y="59531"/>
                </a:cubicBezTo>
                <a:cubicBezTo>
                  <a:pt x="31815" y="59531"/>
                  <a:pt x="23812" y="51529"/>
                  <a:pt x="23812" y="41672"/>
                </a:cubicBezTo>
                <a:close/>
                <a:moveTo>
                  <a:pt x="41672" y="130969"/>
                </a:moveTo>
                <a:cubicBezTo>
                  <a:pt x="51529" y="130969"/>
                  <a:pt x="59531" y="138971"/>
                  <a:pt x="59531" y="148828"/>
                </a:cubicBezTo>
                <a:cubicBezTo>
                  <a:pt x="59531" y="158685"/>
                  <a:pt x="51529" y="166688"/>
                  <a:pt x="41672" y="166688"/>
                </a:cubicBezTo>
                <a:cubicBezTo>
                  <a:pt x="31815" y="166688"/>
                  <a:pt x="23812" y="158685"/>
                  <a:pt x="23812" y="148828"/>
                </a:cubicBezTo>
                <a:cubicBezTo>
                  <a:pt x="23812" y="138971"/>
                  <a:pt x="31815" y="130969"/>
                  <a:pt x="41672" y="130969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6972300" y="1371600"/>
            <a:ext cx="1238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Proteolysis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00800" y="186690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6515100" y="198120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Bacillus spp., Pseudomonas spp., Proteus spp.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00800" y="243840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hydrolysis of milk protein by microorganisms produces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bitter peptides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create an unpleasant bitter flavor.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05563" y="3052763"/>
            <a:ext cx="5210175" cy="428625"/>
          </a:xfrm>
          <a:custGeom>
            <a:avLst/>
            <a:gdLst/>
            <a:ahLst/>
            <a:cxnLst/>
            <a:rect l="l" t="t" r="r" b="b"/>
            <a:pathLst>
              <a:path w="5210175" h="428625">
                <a:moveTo>
                  <a:pt x="76201" y="0"/>
                </a:moveTo>
                <a:lnTo>
                  <a:pt x="5133974" y="0"/>
                </a:lnTo>
                <a:cubicBezTo>
                  <a:pt x="5176059" y="0"/>
                  <a:pt x="5210175" y="34116"/>
                  <a:pt x="5210175" y="76201"/>
                </a:cubicBezTo>
                <a:lnTo>
                  <a:pt x="5210175" y="352424"/>
                </a:lnTo>
                <a:cubicBezTo>
                  <a:pt x="5210175" y="394509"/>
                  <a:pt x="5176059" y="428625"/>
                  <a:pt x="5133974" y="428625"/>
                </a:cubicBezTo>
                <a:lnTo>
                  <a:pt x="76201" y="428625"/>
                </a:lnTo>
                <a:cubicBezTo>
                  <a:pt x="34116" y="428625"/>
                  <a:pt x="0" y="394509"/>
                  <a:pt x="0" y="3524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6560344" y="3195638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6"/>
          <p:cNvSpPr/>
          <p:nvPr/>
        </p:nvSpPr>
        <p:spPr>
          <a:xfrm>
            <a:off x="6753225" y="3171825"/>
            <a:ext cx="4810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Indicator:</a:t>
            </a: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Bitterness is a clear sign of proteolytic spoilage.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10300" y="3829050"/>
            <a:ext cx="5600700" cy="1943100"/>
          </a:xfrm>
          <a:custGeom>
            <a:avLst/>
            <a:gdLst/>
            <a:ahLst/>
            <a:cxnLst/>
            <a:rect l="l" t="t" r="r" b="b"/>
            <a:pathLst>
              <a:path w="5600700" h="1943100">
                <a:moveTo>
                  <a:pt x="114293" y="0"/>
                </a:moveTo>
                <a:lnTo>
                  <a:pt x="5486407" y="0"/>
                </a:lnTo>
                <a:cubicBezTo>
                  <a:pt x="5549487" y="0"/>
                  <a:pt x="5600700" y="51213"/>
                  <a:pt x="5600700" y="114293"/>
                </a:cubicBezTo>
                <a:lnTo>
                  <a:pt x="5600700" y="1828807"/>
                </a:lnTo>
                <a:cubicBezTo>
                  <a:pt x="5600700" y="1891887"/>
                  <a:pt x="5549487" y="1943100"/>
                  <a:pt x="5486407" y="1943100"/>
                </a:cubicBezTo>
                <a:lnTo>
                  <a:pt x="114293" y="1943100"/>
                </a:lnTo>
                <a:cubicBezTo>
                  <a:pt x="51213" y="1943100"/>
                  <a:pt x="0" y="1891887"/>
                  <a:pt x="0" y="1828807"/>
                </a:cubicBezTo>
                <a:lnTo>
                  <a:pt x="0" y="114293"/>
                </a:lnTo>
                <a:cubicBezTo>
                  <a:pt x="0" y="51213"/>
                  <a:pt x="51213" y="0"/>
                  <a:pt x="114293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6424613" y="4057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6638925" y="4019550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pH Changes During Spoilage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00800" y="4438650"/>
            <a:ext cx="971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Fresh Milk pH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1314807" y="4400550"/>
            <a:ext cx="419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6.6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400800" y="4819650"/>
            <a:ext cx="5219700" cy="114300"/>
          </a:xfrm>
          <a:custGeom>
            <a:avLst/>
            <a:gdLst/>
            <a:ahLst/>
            <a:cxnLst/>
            <a:rect l="l" t="t" r="r" b="b"/>
            <a:pathLst>
              <a:path w="5219700" h="114300">
                <a:moveTo>
                  <a:pt x="57150" y="0"/>
                </a:moveTo>
                <a:lnTo>
                  <a:pt x="5162550" y="0"/>
                </a:lnTo>
                <a:cubicBezTo>
                  <a:pt x="5194092" y="0"/>
                  <a:pt x="5219700" y="25608"/>
                  <a:pt x="5219700" y="57150"/>
                </a:cubicBezTo>
                <a:lnTo>
                  <a:pt x="5219700" y="57150"/>
                </a:lnTo>
                <a:cubicBezTo>
                  <a:pt x="5219700" y="88692"/>
                  <a:pt x="5194092" y="114300"/>
                  <a:pt x="5162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6400800" y="4819650"/>
            <a:ext cx="3448050" cy="114300"/>
          </a:xfrm>
          <a:custGeom>
            <a:avLst/>
            <a:gdLst/>
            <a:ahLst/>
            <a:cxnLst/>
            <a:rect l="l" t="t" r="r" b="b"/>
            <a:pathLst>
              <a:path w="3448050" h="114300">
                <a:moveTo>
                  <a:pt x="57150" y="0"/>
                </a:moveTo>
                <a:lnTo>
                  <a:pt x="3390900" y="0"/>
                </a:lnTo>
                <a:cubicBezTo>
                  <a:pt x="3422442" y="0"/>
                  <a:pt x="3448050" y="25608"/>
                  <a:pt x="3448050" y="57150"/>
                </a:cubicBezTo>
                <a:lnTo>
                  <a:pt x="3448050" y="57150"/>
                </a:lnTo>
                <a:cubicBezTo>
                  <a:pt x="3448050" y="88692"/>
                  <a:pt x="3422442" y="114300"/>
                  <a:pt x="33909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Text 44"/>
          <p:cNvSpPr/>
          <p:nvPr/>
        </p:nvSpPr>
        <p:spPr>
          <a:xfrm>
            <a:off x="6400800" y="5086350"/>
            <a:ext cx="120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Acid Curdling pH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1324630" y="5048250"/>
            <a:ext cx="409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4.6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400800" y="5467350"/>
            <a:ext cx="5219700" cy="114300"/>
          </a:xfrm>
          <a:custGeom>
            <a:avLst/>
            <a:gdLst/>
            <a:ahLst/>
            <a:cxnLst/>
            <a:rect l="l" t="t" r="r" b="b"/>
            <a:pathLst>
              <a:path w="5219700" h="114300">
                <a:moveTo>
                  <a:pt x="57150" y="0"/>
                </a:moveTo>
                <a:lnTo>
                  <a:pt x="5162550" y="0"/>
                </a:lnTo>
                <a:cubicBezTo>
                  <a:pt x="5194092" y="0"/>
                  <a:pt x="5219700" y="25608"/>
                  <a:pt x="5219700" y="57150"/>
                </a:cubicBezTo>
                <a:lnTo>
                  <a:pt x="5219700" y="57150"/>
                </a:lnTo>
                <a:cubicBezTo>
                  <a:pt x="5219700" y="88692"/>
                  <a:pt x="5194092" y="114300"/>
                  <a:pt x="5162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Shape 47"/>
          <p:cNvSpPr/>
          <p:nvPr/>
        </p:nvSpPr>
        <p:spPr>
          <a:xfrm>
            <a:off x="6400800" y="5467350"/>
            <a:ext cx="2400300" cy="114300"/>
          </a:xfrm>
          <a:custGeom>
            <a:avLst/>
            <a:gdLst/>
            <a:ahLst/>
            <a:cxnLst/>
            <a:rect l="l" t="t" r="r" b="b"/>
            <a:pathLst>
              <a:path w="2400300" h="114300">
                <a:moveTo>
                  <a:pt x="57150" y="0"/>
                </a:moveTo>
                <a:lnTo>
                  <a:pt x="2343150" y="0"/>
                </a:lnTo>
                <a:cubicBezTo>
                  <a:pt x="2374692" y="0"/>
                  <a:pt x="2400300" y="25608"/>
                  <a:pt x="2400300" y="57150"/>
                </a:cubicBezTo>
                <a:lnTo>
                  <a:pt x="2400300" y="57150"/>
                </a:lnTo>
                <a:cubicBezTo>
                  <a:pt x="2400300" y="88692"/>
                  <a:pt x="2374692" y="114300"/>
                  <a:pt x="2343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381000"/>
            <a:ext cx="62781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Lipolysis and Other Spoilage Types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400050" y="1066800"/>
            <a:ext cx="3686175" cy="5410200"/>
          </a:xfrm>
          <a:custGeom>
            <a:avLst/>
            <a:gdLst/>
            <a:ahLst/>
            <a:cxnLst/>
            <a:rect l="l" t="t" r="r" b="b"/>
            <a:pathLst>
              <a:path w="3686175" h="5410200">
                <a:moveTo>
                  <a:pt x="38100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5295892"/>
                </a:lnTo>
                <a:cubicBezTo>
                  <a:pt x="3686175" y="5359022"/>
                  <a:pt x="3634997" y="5410200"/>
                  <a:pt x="3571867" y="5410200"/>
                </a:cubicBezTo>
                <a:lnTo>
                  <a:pt x="38100" y="5410200"/>
                </a:lnTo>
                <a:cubicBezTo>
                  <a:pt x="17072" y="5410200"/>
                  <a:pt x="0" y="5393128"/>
                  <a:pt x="0" y="537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400050" y="1066800"/>
            <a:ext cx="38100" cy="5410200"/>
          </a:xfrm>
          <a:custGeom>
            <a:avLst/>
            <a:gdLst/>
            <a:ahLst/>
            <a:cxnLst/>
            <a:rect l="l" t="t" r="r" b="b"/>
            <a:pathLst>
              <a:path w="38100" h="5410200">
                <a:moveTo>
                  <a:pt x="38100" y="0"/>
                </a:moveTo>
                <a:lnTo>
                  <a:pt x="38100" y="0"/>
                </a:lnTo>
                <a:lnTo>
                  <a:pt x="38100" y="5410200"/>
                </a:lnTo>
                <a:lnTo>
                  <a:pt x="38100" y="5410200"/>
                </a:lnTo>
                <a:cubicBezTo>
                  <a:pt x="17072" y="5410200"/>
                  <a:pt x="0" y="5393128"/>
                  <a:pt x="0" y="537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09600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19138" y="13906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47625"/>
                </a:moveTo>
                <a:cubicBezTo>
                  <a:pt x="125648" y="47625"/>
                  <a:pt x="130969" y="42304"/>
                  <a:pt x="130969" y="35719"/>
                </a:cubicBezTo>
                <a:cubicBezTo>
                  <a:pt x="130969" y="29133"/>
                  <a:pt x="125648" y="23812"/>
                  <a:pt x="119063" y="23812"/>
                </a:cubicBezTo>
                <a:lnTo>
                  <a:pt x="71438" y="23812"/>
                </a:lnTo>
                <a:cubicBezTo>
                  <a:pt x="64852" y="23812"/>
                  <a:pt x="59531" y="29133"/>
                  <a:pt x="59531" y="35719"/>
                </a:cubicBezTo>
                <a:cubicBezTo>
                  <a:pt x="59531" y="42304"/>
                  <a:pt x="64852" y="47625"/>
                  <a:pt x="71438" y="47625"/>
                </a:cubicBezTo>
                <a:lnTo>
                  <a:pt x="83344" y="47625"/>
                </a:lnTo>
                <a:lnTo>
                  <a:pt x="83344" y="59531"/>
                </a:lnTo>
                <a:lnTo>
                  <a:pt x="17859" y="59531"/>
                </a:lnTo>
                <a:cubicBezTo>
                  <a:pt x="8000" y="59531"/>
                  <a:pt x="0" y="67531"/>
                  <a:pt x="0" y="77391"/>
                </a:cubicBezTo>
                <a:lnTo>
                  <a:pt x="0" y="101501"/>
                </a:lnTo>
                <a:cubicBezTo>
                  <a:pt x="0" y="108570"/>
                  <a:pt x="4167" y="114970"/>
                  <a:pt x="10604" y="117835"/>
                </a:cubicBezTo>
                <a:lnTo>
                  <a:pt x="35719" y="128997"/>
                </a:lnTo>
                <a:lnTo>
                  <a:pt x="35719" y="136922"/>
                </a:lnTo>
                <a:cubicBezTo>
                  <a:pt x="35719" y="146782"/>
                  <a:pt x="43718" y="154781"/>
                  <a:pt x="53578" y="154781"/>
                </a:cubicBezTo>
                <a:lnTo>
                  <a:pt x="149982" y="154781"/>
                </a:lnTo>
                <a:cubicBezTo>
                  <a:pt x="156828" y="154781"/>
                  <a:pt x="163302" y="151842"/>
                  <a:pt x="167841" y="146707"/>
                </a:cubicBezTo>
                <a:lnTo>
                  <a:pt x="235707" y="69838"/>
                </a:lnTo>
                <a:cubicBezTo>
                  <a:pt x="240283" y="64666"/>
                  <a:pt x="235595" y="56666"/>
                  <a:pt x="228860" y="58117"/>
                </a:cubicBezTo>
                <a:lnTo>
                  <a:pt x="166688" y="71438"/>
                </a:lnTo>
                <a:lnTo>
                  <a:pt x="147898" y="62061"/>
                </a:lnTo>
                <a:cubicBezTo>
                  <a:pt x="144587" y="60424"/>
                  <a:pt x="140940" y="59531"/>
                  <a:pt x="137257" y="59531"/>
                </a:cubicBezTo>
                <a:lnTo>
                  <a:pt x="107156" y="59531"/>
                </a:lnTo>
                <a:lnTo>
                  <a:pt x="107156" y="47625"/>
                </a:lnTo>
                <a:lnTo>
                  <a:pt x="119063" y="47625"/>
                </a:lnTo>
                <a:close/>
                <a:moveTo>
                  <a:pt x="35719" y="77391"/>
                </a:moveTo>
                <a:lnTo>
                  <a:pt x="35719" y="109426"/>
                </a:lnTo>
                <a:lnTo>
                  <a:pt x="17859" y="101501"/>
                </a:lnTo>
                <a:lnTo>
                  <a:pt x="17859" y="77391"/>
                </a:lnTo>
                <a:lnTo>
                  <a:pt x="35719" y="77391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181100" y="1352550"/>
            <a:ext cx="838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Lipolysis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1828800"/>
            <a:ext cx="3286125" cy="685800"/>
          </a:xfrm>
          <a:custGeom>
            <a:avLst/>
            <a:gdLst/>
            <a:ahLst/>
            <a:cxnLst/>
            <a:rect l="l" t="t" r="r" b="b"/>
            <a:pathLst>
              <a:path w="3286125" h="685800">
                <a:moveTo>
                  <a:pt x="76199" y="0"/>
                </a:moveTo>
                <a:lnTo>
                  <a:pt x="3209926" y="0"/>
                </a:lnTo>
                <a:cubicBezTo>
                  <a:pt x="3252009" y="0"/>
                  <a:pt x="3286125" y="34116"/>
                  <a:pt x="3286125" y="76199"/>
                </a:cubicBezTo>
                <a:lnTo>
                  <a:pt x="3286125" y="609601"/>
                </a:lnTo>
                <a:cubicBezTo>
                  <a:pt x="3286125" y="651684"/>
                  <a:pt x="3252009" y="685800"/>
                  <a:pt x="32099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723900" y="1943100"/>
            <a:ext cx="3133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spp., Achromobacter spp.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2628900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fat is hydrolyzed by bacterial lipase into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fatty acids and glycerol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4363" y="3243263"/>
            <a:ext cx="3276600" cy="695325"/>
          </a:xfrm>
          <a:custGeom>
            <a:avLst/>
            <a:gdLst/>
            <a:ahLst/>
            <a:cxnLst/>
            <a:rect l="l" t="t" r="r" b="b"/>
            <a:pathLst>
              <a:path w="3276600" h="695325">
                <a:moveTo>
                  <a:pt x="76201" y="0"/>
                </a:moveTo>
                <a:lnTo>
                  <a:pt x="3200399" y="0"/>
                </a:lnTo>
                <a:cubicBezTo>
                  <a:pt x="3242484" y="0"/>
                  <a:pt x="3276600" y="34116"/>
                  <a:pt x="3276600" y="76201"/>
                </a:cubicBezTo>
                <a:lnTo>
                  <a:pt x="3276600" y="619124"/>
                </a:lnTo>
                <a:cubicBezTo>
                  <a:pt x="3276600" y="661209"/>
                  <a:pt x="3242484" y="695325"/>
                  <a:pt x="3200399" y="695325"/>
                </a:cubicBezTo>
                <a:lnTo>
                  <a:pt x="76201" y="695325"/>
                </a:lnTo>
                <a:cubicBezTo>
                  <a:pt x="34116" y="695325"/>
                  <a:pt x="0" y="661209"/>
                  <a:pt x="0" y="619124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5" name="Shape 13"/>
          <p:cNvSpPr/>
          <p:nvPr/>
        </p:nvSpPr>
        <p:spPr>
          <a:xfrm>
            <a:off x="752475" y="33956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Text 14"/>
          <p:cNvSpPr/>
          <p:nvPr/>
        </p:nvSpPr>
        <p:spPr>
          <a:xfrm>
            <a:off x="981075" y="3362325"/>
            <a:ext cx="28670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Some fatty acids like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butyric acid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create a rancid taste.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260800" y="1066800"/>
            <a:ext cx="3686175" cy="2495550"/>
          </a:xfrm>
          <a:custGeom>
            <a:avLst/>
            <a:gdLst/>
            <a:ahLst/>
            <a:cxnLst/>
            <a:rect l="l" t="t" r="r" b="b"/>
            <a:pathLst>
              <a:path w="3686175" h="2495550">
                <a:moveTo>
                  <a:pt x="38100" y="0"/>
                </a:moveTo>
                <a:lnTo>
                  <a:pt x="3571879" y="0"/>
                </a:lnTo>
                <a:cubicBezTo>
                  <a:pt x="3635003" y="0"/>
                  <a:pt x="3686175" y="51172"/>
                  <a:pt x="3686175" y="114296"/>
                </a:cubicBezTo>
                <a:lnTo>
                  <a:pt x="3686175" y="2381254"/>
                </a:lnTo>
                <a:cubicBezTo>
                  <a:pt x="3686175" y="2444378"/>
                  <a:pt x="3635003" y="2495550"/>
                  <a:pt x="3571879" y="2495550"/>
                </a:cubicBez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4260800" y="1066800"/>
            <a:ext cx="38100" cy="2495550"/>
          </a:xfrm>
          <a:custGeom>
            <a:avLst/>
            <a:gdLst/>
            <a:ahLst/>
            <a:cxnLst/>
            <a:rect l="l" t="t" r="r" b="b"/>
            <a:pathLst>
              <a:path w="38100" h="2495550">
                <a:moveTo>
                  <a:pt x="38100" y="0"/>
                </a:moveTo>
                <a:lnTo>
                  <a:pt x="38100" y="0"/>
                </a:lnTo>
                <a:lnTo>
                  <a:pt x="38100" y="2495550"/>
                </a:ln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4470350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4603700" y="1390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2772" y="46174"/>
                </a:moveTo>
                <a:cubicBezTo>
                  <a:pt x="160474" y="51978"/>
                  <a:pt x="169887" y="57596"/>
                  <a:pt x="180380" y="59010"/>
                </a:cubicBezTo>
                <a:cubicBezTo>
                  <a:pt x="185254" y="59680"/>
                  <a:pt x="189756" y="56220"/>
                  <a:pt x="190426" y="51346"/>
                </a:cubicBezTo>
                <a:cubicBezTo>
                  <a:pt x="191095" y="46472"/>
                  <a:pt x="187635" y="41970"/>
                  <a:pt x="182761" y="41300"/>
                </a:cubicBezTo>
                <a:cubicBezTo>
                  <a:pt x="176845" y="40518"/>
                  <a:pt x="170408" y="37095"/>
                  <a:pt x="163525" y="31924"/>
                </a:cubicBezTo>
                <a:cubicBezTo>
                  <a:pt x="149237" y="21134"/>
                  <a:pt x="129853" y="21134"/>
                  <a:pt x="115528" y="31924"/>
                </a:cubicBezTo>
                <a:cubicBezTo>
                  <a:pt x="106598" y="38658"/>
                  <a:pt x="100385" y="41709"/>
                  <a:pt x="95250" y="41709"/>
                </a:cubicBezTo>
                <a:cubicBezTo>
                  <a:pt x="90115" y="41709"/>
                  <a:pt x="83902" y="38658"/>
                  <a:pt x="74972" y="31924"/>
                </a:cubicBezTo>
                <a:cubicBezTo>
                  <a:pt x="60685" y="21134"/>
                  <a:pt x="41300" y="21134"/>
                  <a:pt x="26975" y="31924"/>
                </a:cubicBezTo>
                <a:cubicBezTo>
                  <a:pt x="20092" y="37095"/>
                  <a:pt x="13655" y="40518"/>
                  <a:pt x="7739" y="41300"/>
                </a:cubicBezTo>
                <a:cubicBezTo>
                  <a:pt x="2865" y="41970"/>
                  <a:pt x="-595" y="46434"/>
                  <a:pt x="74" y="51346"/>
                </a:cubicBezTo>
                <a:cubicBezTo>
                  <a:pt x="744" y="56257"/>
                  <a:pt x="5209" y="59680"/>
                  <a:pt x="10120" y="59010"/>
                </a:cubicBezTo>
                <a:cubicBezTo>
                  <a:pt x="20613" y="57596"/>
                  <a:pt x="30063" y="51978"/>
                  <a:pt x="37728" y="46174"/>
                </a:cubicBezTo>
                <a:cubicBezTo>
                  <a:pt x="45653" y="40184"/>
                  <a:pt x="56294" y="40184"/>
                  <a:pt x="64219" y="46174"/>
                </a:cubicBezTo>
                <a:cubicBezTo>
                  <a:pt x="73223" y="52983"/>
                  <a:pt x="83679" y="59531"/>
                  <a:pt x="95250" y="59531"/>
                </a:cubicBezTo>
                <a:cubicBezTo>
                  <a:pt x="106821" y="59531"/>
                  <a:pt x="117239" y="52946"/>
                  <a:pt x="126281" y="46174"/>
                </a:cubicBezTo>
                <a:cubicBezTo>
                  <a:pt x="134206" y="40184"/>
                  <a:pt x="144847" y="40184"/>
                  <a:pt x="152772" y="46174"/>
                </a:cubicBezTo>
                <a:close/>
                <a:moveTo>
                  <a:pt x="152772" y="99752"/>
                </a:moveTo>
                <a:cubicBezTo>
                  <a:pt x="160474" y="105556"/>
                  <a:pt x="169887" y="111175"/>
                  <a:pt x="180380" y="112588"/>
                </a:cubicBezTo>
                <a:cubicBezTo>
                  <a:pt x="185254" y="113258"/>
                  <a:pt x="189756" y="109798"/>
                  <a:pt x="190426" y="104924"/>
                </a:cubicBezTo>
                <a:cubicBezTo>
                  <a:pt x="191095" y="100050"/>
                  <a:pt x="187635" y="95548"/>
                  <a:pt x="182761" y="94878"/>
                </a:cubicBezTo>
                <a:cubicBezTo>
                  <a:pt x="176845" y="94097"/>
                  <a:pt x="170408" y="90674"/>
                  <a:pt x="163525" y="85502"/>
                </a:cubicBezTo>
                <a:cubicBezTo>
                  <a:pt x="149237" y="74712"/>
                  <a:pt x="129853" y="74712"/>
                  <a:pt x="115528" y="85502"/>
                </a:cubicBezTo>
                <a:cubicBezTo>
                  <a:pt x="106598" y="92236"/>
                  <a:pt x="100385" y="95287"/>
                  <a:pt x="95250" y="95287"/>
                </a:cubicBezTo>
                <a:cubicBezTo>
                  <a:pt x="90115" y="95287"/>
                  <a:pt x="83902" y="92236"/>
                  <a:pt x="74972" y="85502"/>
                </a:cubicBezTo>
                <a:cubicBezTo>
                  <a:pt x="60685" y="74712"/>
                  <a:pt x="41300" y="74712"/>
                  <a:pt x="26975" y="85502"/>
                </a:cubicBezTo>
                <a:cubicBezTo>
                  <a:pt x="20092" y="90674"/>
                  <a:pt x="13655" y="94097"/>
                  <a:pt x="7739" y="94878"/>
                </a:cubicBezTo>
                <a:cubicBezTo>
                  <a:pt x="2865" y="95510"/>
                  <a:pt x="-595" y="100013"/>
                  <a:pt x="74" y="104924"/>
                </a:cubicBezTo>
                <a:cubicBezTo>
                  <a:pt x="744" y="109835"/>
                  <a:pt x="5209" y="113258"/>
                  <a:pt x="10120" y="112588"/>
                </a:cubicBezTo>
                <a:cubicBezTo>
                  <a:pt x="20613" y="111175"/>
                  <a:pt x="30063" y="105556"/>
                  <a:pt x="37728" y="99752"/>
                </a:cubicBezTo>
                <a:cubicBezTo>
                  <a:pt x="45653" y="93762"/>
                  <a:pt x="56294" y="93762"/>
                  <a:pt x="64219" y="99752"/>
                </a:cubicBezTo>
                <a:cubicBezTo>
                  <a:pt x="73223" y="106561"/>
                  <a:pt x="83679" y="113109"/>
                  <a:pt x="95250" y="113109"/>
                </a:cubicBezTo>
                <a:cubicBezTo>
                  <a:pt x="106821" y="113109"/>
                  <a:pt x="117239" y="106524"/>
                  <a:pt x="126281" y="99752"/>
                </a:cubicBezTo>
                <a:cubicBezTo>
                  <a:pt x="134206" y="93762"/>
                  <a:pt x="144847" y="93762"/>
                  <a:pt x="152772" y="99752"/>
                </a:cubicBezTo>
                <a:close/>
                <a:moveTo>
                  <a:pt x="126281" y="153330"/>
                </a:moveTo>
                <a:cubicBezTo>
                  <a:pt x="134206" y="147340"/>
                  <a:pt x="144847" y="147340"/>
                  <a:pt x="152772" y="153330"/>
                </a:cubicBezTo>
                <a:cubicBezTo>
                  <a:pt x="160474" y="159134"/>
                  <a:pt x="169887" y="164753"/>
                  <a:pt x="180380" y="166167"/>
                </a:cubicBezTo>
                <a:cubicBezTo>
                  <a:pt x="185254" y="166836"/>
                  <a:pt x="189756" y="163376"/>
                  <a:pt x="190426" y="158502"/>
                </a:cubicBezTo>
                <a:cubicBezTo>
                  <a:pt x="191095" y="153628"/>
                  <a:pt x="187635" y="149126"/>
                  <a:pt x="182761" y="148456"/>
                </a:cubicBezTo>
                <a:cubicBezTo>
                  <a:pt x="176845" y="147675"/>
                  <a:pt x="170408" y="144252"/>
                  <a:pt x="163525" y="139080"/>
                </a:cubicBezTo>
                <a:cubicBezTo>
                  <a:pt x="149237" y="128290"/>
                  <a:pt x="129853" y="128290"/>
                  <a:pt x="115528" y="139080"/>
                </a:cubicBezTo>
                <a:cubicBezTo>
                  <a:pt x="106598" y="145814"/>
                  <a:pt x="100385" y="148865"/>
                  <a:pt x="95250" y="148865"/>
                </a:cubicBezTo>
                <a:cubicBezTo>
                  <a:pt x="90115" y="148865"/>
                  <a:pt x="83902" y="145814"/>
                  <a:pt x="74972" y="139080"/>
                </a:cubicBezTo>
                <a:cubicBezTo>
                  <a:pt x="60685" y="128290"/>
                  <a:pt x="41300" y="128290"/>
                  <a:pt x="26975" y="139080"/>
                </a:cubicBezTo>
                <a:cubicBezTo>
                  <a:pt x="20092" y="144252"/>
                  <a:pt x="13655" y="147675"/>
                  <a:pt x="7739" y="148456"/>
                </a:cubicBezTo>
                <a:cubicBezTo>
                  <a:pt x="2865" y="149126"/>
                  <a:pt x="-595" y="153591"/>
                  <a:pt x="74" y="158502"/>
                </a:cubicBezTo>
                <a:cubicBezTo>
                  <a:pt x="744" y="163413"/>
                  <a:pt x="5209" y="166836"/>
                  <a:pt x="10120" y="166167"/>
                </a:cubicBezTo>
                <a:cubicBezTo>
                  <a:pt x="20613" y="164753"/>
                  <a:pt x="30063" y="159134"/>
                  <a:pt x="37728" y="153330"/>
                </a:cubicBezTo>
                <a:cubicBezTo>
                  <a:pt x="45653" y="147340"/>
                  <a:pt x="56294" y="147340"/>
                  <a:pt x="64219" y="153330"/>
                </a:cubicBezTo>
                <a:cubicBezTo>
                  <a:pt x="73223" y="160139"/>
                  <a:pt x="83679" y="166688"/>
                  <a:pt x="95250" y="166688"/>
                </a:cubicBezTo>
                <a:cubicBezTo>
                  <a:pt x="106821" y="166688"/>
                  <a:pt x="117239" y="160102"/>
                  <a:pt x="126281" y="15333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5041850" y="1352550"/>
            <a:ext cx="866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Ropiness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470350" y="1828800"/>
            <a:ext cx="3286125" cy="685800"/>
          </a:xfrm>
          <a:custGeom>
            <a:avLst/>
            <a:gdLst/>
            <a:ahLst/>
            <a:cxnLst/>
            <a:rect l="l" t="t" r="r" b="b"/>
            <a:pathLst>
              <a:path w="3286125" h="685800">
                <a:moveTo>
                  <a:pt x="76199" y="0"/>
                </a:moveTo>
                <a:lnTo>
                  <a:pt x="3209926" y="0"/>
                </a:lnTo>
                <a:cubicBezTo>
                  <a:pt x="3252009" y="0"/>
                  <a:pt x="3286125" y="34116"/>
                  <a:pt x="3286125" y="76199"/>
                </a:cubicBezTo>
                <a:lnTo>
                  <a:pt x="3286125" y="609601"/>
                </a:lnTo>
                <a:cubicBezTo>
                  <a:pt x="3286125" y="651684"/>
                  <a:pt x="3252009" y="685800"/>
                  <a:pt x="32099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4584650" y="1943100"/>
            <a:ext cx="3133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Alcaligenes viscolactis, Enterobacter aerogenes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470350" y="2628900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Bacterial ropiness is caused by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slimy capsular material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the cells, giving milk a stringy, viscous consistency.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260800" y="3714750"/>
            <a:ext cx="3686175" cy="2247900"/>
          </a:xfrm>
          <a:custGeom>
            <a:avLst/>
            <a:gdLst/>
            <a:ahLst/>
            <a:cxnLst/>
            <a:rect l="l" t="t" r="r" b="b"/>
            <a:pathLst>
              <a:path w="3686175" h="2247900">
                <a:moveTo>
                  <a:pt x="38100" y="0"/>
                </a:moveTo>
                <a:lnTo>
                  <a:pt x="3571869" y="0"/>
                </a:lnTo>
                <a:cubicBezTo>
                  <a:pt x="3634999" y="0"/>
                  <a:pt x="3686175" y="51176"/>
                  <a:pt x="3686175" y="114306"/>
                </a:cubicBezTo>
                <a:lnTo>
                  <a:pt x="3686175" y="2133594"/>
                </a:lnTo>
                <a:cubicBezTo>
                  <a:pt x="3686175" y="2196724"/>
                  <a:pt x="3634999" y="2247900"/>
                  <a:pt x="3571869" y="2247900"/>
                </a:cubicBez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4260800" y="3714750"/>
            <a:ext cx="38100" cy="2247900"/>
          </a:xfrm>
          <a:custGeom>
            <a:avLst/>
            <a:gdLst/>
            <a:ahLst/>
            <a:cxnLst/>
            <a:rect l="l" t="t" r="r" b="b"/>
            <a:pathLst>
              <a:path w="38100" h="2247900">
                <a:moveTo>
                  <a:pt x="38100" y="0"/>
                </a:moveTo>
                <a:lnTo>
                  <a:pt x="38100" y="0"/>
                </a:lnTo>
                <a:lnTo>
                  <a:pt x="38100" y="2247900"/>
                </a:ln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4470350" y="39052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Shape 26"/>
          <p:cNvSpPr/>
          <p:nvPr/>
        </p:nvSpPr>
        <p:spPr>
          <a:xfrm>
            <a:off x="4603700" y="4038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7156" y="11906"/>
                </a:moveTo>
                <a:cubicBezTo>
                  <a:pt x="107156" y="18492"/>
                  <a:pt x="112477" y="23812"/>
                  <a:pt x="119063" y="23812"/>
                </a:cubicBezTo>
                <a:lnTo>
                  <a:pt x="133945" y="23812"/>
                </a:lnTo>
                <a:cubicBezTo>
                  <a:pt x="138894" y="23812"/>
                  <a:pt x="142875" y="27794"/>
                  <a:pt x="142875" y="32742"/>
                </a:cubicBezTo>
                <a:cubicBezTo>
                  <a:pt x="142875" y="37691"/>
                  <a:pt x="138894" y="41672"/>
                  <a:pt x="133945" y="41672"/>
                </a:cubicBezTo>
                <a:lnTo>
                  <a:pt x="11906" y="41672"/>
                </a:lnTo>
                <a:cubicBezTo>
                  <a:pt x="5321" y="41672"/>
                  <a:pt x="0" y="46992"/>
                  <a:pt x="0" y="53578"/>
                </a:cubicBezTo>
                <a:cubicBezTo>
                  <a:pt x="0" y="60164"/>
                  <a:pt x="5321" y="65484"/>
                  <a:pt x="11906" y="65484"/>
                </a:cubicBezTo>
                <a:lnTo>
                  <a:pt x="133945" y="65484"/>
                </a:lnTo>
                <a:cubicBezTo>
                  <a:pt x="152028" y="65484"/>
                  <a:pt x="166688" y="50825"/>
                  <a:pt x="166688" y="32742"/>
                </a:cubicBezTo>
                <a:cubicBezTo>
                  <a:pt x="166688" y="14660"/>
                  <a:pt x="152028" y="0"/>
                  <a:pt x="133945" y="0"/>
                </a:cubicBezTo>
                <a:lnTo>
                  <a:pt x="119063" y="0"/>
                </a:lnTo>
                <a:cubicBezTo>
                  <a:pt x="112477" y="0"/>
                  <a:pt x="107156" y="5321"/>
                  <a:pt x="107156" y="11906"/>
                </a:cubicBezTo>
                <a:close/>
                <a:moveTo>
                  <a:pt x="130969" y="142875"/>
                </a:moveTo>
                <a:cubicBezTo>
                  <a:pt x="130969" y="149461"/>
                  <a:pt x="136289" y="154781"/>
                  <a:pt x="142875" y="154781"/>
                </a:cubicBezTo>
                <a:lnTo>
                  <a:pt x="154781" y="154781"/>
                </a:lnTo>
                <a:cubicBezTo>
                  <a:pt x="174501" y="154781"/>
                  <a:pt x="190500" y="138782"/>
                  <a:pt x="190500" y="119063"/>
                </a:cubicBezTo>
                <a:cubicBezTo>
                  <a:pt x="190500" y="99343"/>
                  <a:pt x="174501" y="83344"/>
                  <a:pt x="154781" y="83344"/>
                </a:cubicBez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142875" y="130969"/>
                </a:lnTo>
                <a:cubicBezTo>
                  <a:pt x="136289" y="130969"/>
                  <a:pt x="130969" y="136289"/>
                  <a:pt x="130969" y="142875"/>
                </a:cubicBezTo>
                <a:close/>
                <a:moveTo>
                  <a:pt x="47625" y="190500"/>
                </a:moveTo>
                <a:lnTo>
                  <a:pt x="62508" y="190500"/>
                </a:lnTo>
                <a:cubicBezTo>
                  <a:pt x="80590" y="190500"/>
                  <a:pt x="95250" y="175840"/>
                  <a:pt x="95250" y="157758"/>
                </a:cubicBezTo>
                <a:cubicBezTo>
                  <a:pt x="95250" y="139675"/>
                  <a:pt x="80590" y="125016"/>
                  <a:pt x="62508" y="125016"/>
                </a:cubicBezTo>
                <a:lnTo>
                  <a:pt x="11906" y="125016"/>
                </a:lnTo>
                <a:cubicBezTo>
                  <a:pt x="5321" y="125016"/>
                  <a:pt x="0" y="130336"/>
                  <a:pt x="0" y="136922"/>
                </a:cubicBezTo>
                <a:cubicBezTo>
                  <a:pt x="0" y="143508"/>
                  <a:pt x="5321" y="148828"/>
                  <a:pt x="11906" y="148828"/>
                </a:cubicBezTo>
                <a:lnTo>
                  <a:pt x="62508" y="148828"/>
                </a:lnTo>
                <a:cubicBezTo>
                  <a:pt x="67456" y="148828"/>
                  <a:pt x="71438" y="152809"/>
                  <a:pt x="71438" y="157758"/>
                </a:cubicBezTo>
                <a:cubicBezTo>
                  <a:pt x="71438" y="162706"/>
                  <a:pt x="67456" y="166688"/>
                  <a:pt x="62508" y="166688"/>
                </a:cubicBezTo>
                <a:lnTo>
                  <a:pt x="47625" y="166688"/>
                </a:lnTo>
                <a:cubicBezTo>
                  <a:pt x="41039" y="166688"/>
                  <a:pt x="35719" y="172008"/>
                  <a:pt x="35719" y="178594"/>
                </a:cubicBezTo>
                <a:cubicBezTo>
                  <a:pt x="35719" y="185179"/>
                  <a:pt x="41039" y="190500"/>
                  <a:pt x="47625" y="19050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Text 27"/>
          <p:cNvSpPr/>
          <p:nvPr/>
        </p:nvSpPr>
        <p:spPr>
          <a:xfrm>
            <a:off x="5041850" y="4000500"/>
            <a:ext cx="138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Gas Production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470350" y="4476750"/>
            <a:ext cx="3286125" cy="685800"/>
          </a:xfrm>
          <a:custGeom>
            <a:avLst/>
            <a:gdLst/>
            <a:ahLst/>
            <a:cxnLst/>
            <a:rect l="l" t="t" r="r" b="b"/>
            <a:pathLst>
              <a:path w="3286125" h="685800">
                <a:moveTo>
                  <a:pt x="76199" y="0"/>
                </a:moveTo>
                <a:lnTo>
                  <a:pt x="3209926" y="0"/>
                </a:lnTo>
                <a:cubicBezTo>
                  <a:pt x="3252009" y="0"/>
                  <a:pt x="3286125" y="34116"/>
                  <a:pt x="3286125" y="76199"/>
                </a:cubicBezTo>
                <a:lnTo>
                  <a:pt x="3286125" y="609601"/>
                </a:lnTo>
                <a:cubicBezTo>
                  <a:pt x="3286125" y="651684"/>
                  <a:pt x="3252009" y="685800"/>
                  <a:pt x="320992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9"/>
          <p:cNvSpPr/>
          <p:nvPr/>
        </p:nvSpPr>
        <p:spPr>
          <a:xfrm>
            <a:off x="4584650" y="4591050"/>
            <a:ext cx="3133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Causative Organisms: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Coliform bacteria, Bacillus spp., Clostridium spp., yeast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470350" y="5276850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 production is usually accompanied by acid formation, causing milk containers to swell.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121625" y="1066800"/>
            <a:ext cx="3686175" cy="2476500"/>
          </a:xfrm>
          <a:custGeom>
            <a:avLst/>
            <a:gdLst/>
            <a:ahLst/>
            <a:cxnLst/>
            <a:rect l="l" t="t" r="r" b="b"/>
            <a:pathLst>
              <a:path w="3686175" h="2476500">
                <a:moveTo>
                  <a:pt x="38100" y="0"/>
                </a:moveTo>
                <a:lnTo>
                  <a:pt x="3571885" y="0"/>
                </a:lnTo>
                <a:cubicBezTo>
                  <a:pt x="3635005" y="0"/>
                  <a:pt x="3686175" y="51170"/>
                  <a:pt x="3686175" y="114290"/>
                </a:cubicBezTo>
                <a:lnTo>
                  <a:pt x="3686175" y="2362210"/>
                </a:lnTo>
                <a:cubicBezTo>
                  <a:pt x="3686175" y="2425330"/>
                  <a:pt x="3635005" y="2476500"/>
                  <a:pt x="3571885" y="2476500"/>
                </a:cubicBezTo>
                <a:lnTo>
                  <a:pt x="38100" y="2476500"/>
                </a:lnTo>
                <a:cubicBezTo>
                  <a:pt x="17072" y="2476500"/>
                  <a:pt x="0" y="2459428"/>
                  <a:pt x="0" y="2438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4" name="Shape 32"/>
          <p:cNvSpPr/>
          <p:nvPr/>
        </p:nvSpPr>
        <p:spPr>
          <a:xfrm>
            <a:off x="8121625" y="1066800"/>
            <a:ext cx="38100" cy="2476500"/>
          </a:xfrm>
          <a:custGeom>
            <a:avLst/>
            <a:gdLst/>
            <a:ahLst/>
            <a:cxnLst/>
            <a:rect l="l" t="t" r="r" b="b"/>
            <a:pathLst>
              <a:path w="38100" h="2476500">
                <a:moveTo>
                  <a:pt x="38100" y="0"/>
                </a:moveTo>
                <a:lnTo>
                  <a:pt x="38100" y="0"/>
                </a:lnTo>
                <a:lnTo>
                  <a:pt x="38100" y="2476500"/>
                </a:lnTo>
                <a:lnTo>
                  <a:pt x="38100" y="2476500"/>
                </a:lnTo>
                <a:cubicBezTo>
                  <a:pt x="17072" y="2476500"/>
                  <a:pt x="0" y="2459428"/>
                  <a:pt x="0" y="2438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8331175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8464525" y="1390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8902675" y="1352550"/>
            <a:ext cx="2295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Abnormal Flavors &amp; Odors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331175" y="1828800"/>
            <a:ext cx="3286125" cy="609600"/>
          </a:xfrm>
          <a:custGeom>
            <a:avLst/>
            <a:gdLst/>
            <a:ahLst/>
            <a:cxnLst/>
            <a:rect l="l" t="t" r="r" b="b"/>
            <a:pathLst>
              <a:path w="3286125" h="609600">
                <a:moveTo>
                  <a:pt x="76200" y="0"/>
                </a:moveTo>
                <a:lnTo>
                  <a:pt x="3209925" y="0"/>
                </a:lnTo>
                <a:cubicBezTo>
                  <a:pt x="3251981" y="0"/>
                  <a:pt x="3286125" y="34144"/>
                  <a:pt x="3286125" y="76200"/>
                </a:cubicBezTo>
                <a:lnTo>
                  <a:pt x="3286125" y="533400"/>
                </a:lnTo>
                <a:cubicBezTo>
                  <a:pt x="3286125" y="575456"/>
                  <a:pt x="3251981" y="609600"/>
                  <a:pt x="320992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8407375" y="1905000"/>
            <a:ext cx="32099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Bitterness: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Streptococcus faecalis, Bacillus subtilis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331175" y="2514600"/>
            <a:ext cx="3286125" cy="381000"/>
          </a:xfrm>
          <a:custGeom>
            <a:avLst/>
            <a:gdLst/>
            <a:ahLst/>
            <a:cxnLst/>
            <a:rect l="l" t="t" r="r" b="b"/>
            <a:pathLst>
              <a:path w="3286125" h="381000">
                <a:moveTo>
                  <a:pt x="76200" y="0"/>
                </a:moveTo>
                <a:lnTo>
                  <a:pt x="3209925" y="0"/>
                </a:lnTo>
                <a:cubicBezTo>
                  <a:pt x="3251981" y="0"/>
                  <a:pt x="3286125" y="34144"/>
                  <a:pt x="3286125" y="76200"/>
                </a:cubicBezTo>
                <a:lnTo>
                  <a:pt x="3286125" y="304800"/>
                </a:lnTo>
                <a:cubicBezTo>
                  <a:pt x="3286125" y="346856"/>
                  <a:pt x="3251981" y="381000"/>
                  <a:pt x="32099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8407375" y="2590800"/>
            <a:ext cx="3209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Fruity flavor: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perolens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31175" y="2971800"/>
            <a:ext cx="3286125" cy="381000"/>
          </a:xfrm>
          <a:custGeom>
            <a:avLst/>
            <a:gdLst/>
            <a:ahLst/>
            <a:cxnLst/>
            <a:rect l="l" t="t" r="r" b="b"/>
            <a:pathLst>
              <a:path w="3286125" h="381000">
                <a:moveTo>
                  <a:pt x="76200" y="0"/>
                </a:moveTo>
                <a:lnTo>
                  <a:pt x="3209925" y="0"/>
                </a:lnTo>
                <a:cubicBezTo>
                  <a:pt x="3251981" y="0"/>
                  <a:pt x="3286125" y="34144"/>
                  <a:pt x="3286125" y="76200"/>
                </a:cubicBezTo>
                <a:lnTo>
                  <a:pt x="3286125" y="304800"/>
                </a:lnTo>
                <a:cubicBezTo>
                  <a:pt x="3286125" y="346856"/>
                  <a:pt x="3251981" y="381000"/>
                  <a:pt x="320992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8407375" y="3048000"/>
            <a:ext cx="3209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Potato flavor: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graveolens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121625" y="3695700"/>
            <a:ext cx="3686175" cy="2247900"/>
          </a:xfrm>
          <a:custGeom>
            <a:avLst/>
            <a:gdLst/>
            <a:ahLst/>
            <a:cxnLst/>
            <a:rect l="l" t="t" r="r" b="b"/>
            <a:pathLst>
              <a:path w="3686175" h="2247900">
                <a:moveTo>
                  <a:pt x="38100" y="0"/>
                </a:moveTo>
                <a:lnTo>
                  <a:pt x="3571869" y="0"/>
                </a:lnTo>
                <a:cubicBezTo>
                  <a:pt x="3634999" y="0"/>
                  <a:pt x="3686175" y="51176"/>
                  <a:pt x="3686175" y="114306"/>
                </a:cubicBezTo>
                <a:lnTo>
                  <a:pt x="3686175" y="2133594"/>
                </a:lnTo>
                <a:cubicBezTo>
                  <a:pt x="3686175" y="2196724"/>
                  <a:pt x="3634999" y="2247900"/>
                  <a:pt x="3571869" y="2247900"/>
                </a:cubicBez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8121625" y="3695700"/>
            <a:ext cx="38100" cy="2247900"/>
          </a:xfrm>
          <a:custGeom>
            <a:avLst/>
            <a:gdLst/>
            <a:ahLst/>
            <a:cxnLst/>
            <a:rect l="l" t="t" r="r" b="b"/>
            <a:pathLst>
              <a:path w="38100" h="2247900">
                <a:moveTo>
                  <a:pt x="38100" y="0"/>
                </a:moveTo>
                <a:lnTo>
                  <a:pt x="38100" y="0"/>
                </a:lnTo>
                <a:lnTo>
                  <a:pt x="38100" y="2247900"/>
                </a:ln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Shape 44"/>
          <p:cNvSpPr/>
          <p:nvPr/>
        </p:nvSpPr>
        <p:spPr>
          <a:xfrm>
            <a:off x="8331175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Shape 45"/>
          <p:cNvSpPr/>
          <p:nvPr/>
        </p:nvSpPr>
        <p:spPr>
          <a:xfrm>
            <a:off x="8464525" y="40195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95585"/>
                  <a:pt x="190500" y="95920"/>
                  <a:pt x="190500" y="96255"/>
                </a:cubicBezTo>
                <a:cubicBezTo>
                  <a:pt x="190351" y="109835"/>
                  <a:pt x="177998" y="119063"/>
                  <a:pt x="164418" y="119063"/>
                </a:cubicBezTo>
                <a:lnTo>
                  <a:pt x="127992" y="119063"/>
                </a:lnTo>
                <a:cubicBezTo>
                  <a:pt x="118132" y="119063"/>
                  <a:pt x="110133" y="127062"/>
                  <a:pt x="110133" y="136922"/>
                </a:cubicBezTo>
                <a:cubicBezTo>
                  <a:pt x="110133" y="138187"/>
                  <a:pt x="110282" y="139415"/>
                  <a:pt x="110505" y="140605"/>
                </a:cubicBezTo>
                <a:cubicBezTo>
                  <a:pt x="111286" y="144400"/>
                  <a:pt x="112923" y="148047"/>
                  <a:pt x="114523" y="151730"/>
                </a:cubicBezTo>
                <a:cubicBezTo>
                  <a:pt x="116793" y="156865"/>
                  <a:pt x="119025" y="161962"/>
                  <a:pt x="119025" y="167357"/>
                </a:cubicBezTo>
                <a:cubicBezTo>
                  <a:pt x="119025" y="179189"/>
                  <a:pt x="110989" y="189942"/>
                  <a:pt x="99157" y="190426"/>
                </a:cubicBezTo>
                <a:cubicBezTo>
                  <a:pt x="97854" y="190463"/>
                  <a:pt x="96552" y="190500"/>
                  <a:pt x="95213" y="190500"/>
                </a:cubicBezTo>
                <a:cubicBezTo>
                  <a:pt x="42602" y="190500"/>
                  <a:pt x="-37" y="147861"/>
                  <a:pt x="-37" y="95250"/>
                </a:cubicBezTo>
                <a:cubicBezTo>
                  <a:pt x="-37" y="42639"/>
                  <a:pt x="42639" y="0"/>
                  <a:pt x="95250" y="0"/>
                </a:cubicBezTo>
                <a:cubicBezTo>
                  <a:pt x="147861" y="0"/>
                  <a:pt x="190500" y="42639"/>
                  <a:pt x="190500" y="95250"/>
                </a:cubicBezTo>
                <a:close/>
                <a:moveTo>
                  <a:pt x="47625" y="107156"/>
                </a:moveTo>
                <a:cubicBezTo>
                  <a:pt x="47625" y="100585"/>
                  <a:pt x="42290" y="95250"/>
                  <a:pt x="35719" y="95250"/>
                </a:cubicBezTo>
                <a:cubicBezTo>
                  <a:pt x="29148" y="95250"/>
                  <a:pt x="23812" y="100585"/>
                  <a:pt x="23812" y="107156"/>
                </a:cubicBezTo>
                <a:cubicBezTo>
                  <a:pt x="23812" y="113727"/>
                  <a:pt x="29148" y="119063"/>
                  <a:pt x="35719" y="119063"/>
                </a:cubicBezTo>
                <a:cubicBezTo>
                  <a:pt x="42290" y="119063"/>
                  <a:pt x="47625" y="113727"/>
                  <a:pt x="47625" y="107156"/>
                </a:cubicBezTo>
                <a:close/>
                <a:moveTo>
                  <a:pt x="47625" y="71438"/>
                </a:moveTo>
                <a:cubicBezTo>
                  <a:pt x="54196" y="71438"/>
                  <a:pt x="59531" y="66102"/>
                  <a:pt x="59531" y="59531"/>
                </a:cubicBezTo>
                <a:cubicBezTo>
                  <a:pt x="59531" y="52960"/>
                  <a:pt x="54196" y="47625"/>
                  <a:pt x="47625" y="47625"/>
                </a:cubicBezTo>
                <a:cubicBezTo>
                  <a:pt x="41054" y="47625"/>
                  <a:pt x="35719" y="52960"/>
                  <a:pt x="35719" y="59531"/>
                </a:cubicBezTo>
                <a:cubicBezTo>
                  <a:pt x="35719" y="66102"/>
                  <a:pt x="41054" y="71438"/>
                  <a:pt x="47625" y="71438"/>
                </a:cubicBezTo>
                <a:close/>
                <a:moveTo>
                  <a:pt x="107156" y="35719"/>
                </a:moveTo>
                <a:cubicBezTo>
                  <a:pt x="107156" y="29148"/>
                  <a:pt x="101821" y="23812"/>
                  <a:pt x="95250" y="23812"/>
                </a:cubicBezTo>
                <a:cubicBezTo>
                  <a:pt x="88679" y="23812"/>
                  <a:pt x="83344" y="29148"/>
                  <a:pt x="83344" y="35719"/>
                </a:cubicBezTo>
                <a:cubicBezTo>
                  <a:pt x="83344" y="42290"/>
                  <a:pt x="88679" y="47625"/>
                  <a:pt x="95250" y="47625"/>
                </a:cubicBezTo>
                <a:cubicBezTo>
                  <a:pt x="101821" y="47625"/>
                  <a:pt x="107156" y="42290"/>
                  <a:pt x="107156" y="35719"/>
                </a:cubicBezTo>
                <a:close/>
                <a:moveTo>
                  <a:pt x="142875" y="71438"/>
                </a:moveTo>
                <a:cubicBezTo>
                  <a:pt x="149446" y="71438"/>
                  <a:pt x="154781" y="66102"/>
                  <a:pt x="154781" y="59531"/>
                </a:cubicBezTo>
                <a:cubicBezTo>
                  <a:pt x="154781" y="52960"/>
                  <a:pt x="149446" y="47625"/>
                  <a:pt x="142875" y="47625"/>
                </a:cubicBezTo>
                <a:cubicBezTo>
                  <a:pt x="136304" y="47625"/>
                  <a:pt x="130969" y="52960"/>
                  <a:pt x="130969" y="59531"/>
                </a:cubicBezTo>
                <a:cubicBezTo>
                  <a:pt x="130969" y="66102"/>
                  <a:pt x="136304" y="71438"/>
                  <a:pt x="142875" y="71438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8" name="Text 46"/>
          <p:cNvSpPr/>
          <p:nvPr/>
        </p:nvSpPr>
        <p:spPr>
          <a:xfrm>
            <a:off x="8902675" y="3981450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Color Changes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350225" y="4457700"/>
            <a:ext cx="3267075" cy="381000"/>
          </a:xfrm>
          <a:custGeom>
            <a:avLst/>
            <a:gdLst/>
            <a:ahLst/>
            <a:cxnLst/>
            <a:rect l="l" t="t" r="r" b="b"/>
            <a:pathLst>
              <a:path w="3267075" h="381000">
                <a:moveTo>
                  <a:pt x="38100" y="0"/>
                </a:moveTo>
                <a:lnTo>
                  <a:pt x="3190875" y="0"/>
                </a:lnTo>
                <a:cubicBezTo>
                  <a:pt x="3232931" y="0"/>
                  <a:pt x="3267075" y="34144"/>
                  <a:pt x="3267075" y="76200"/>
                </a:cubicBezTo>
                <a:lnTo>
                  <a:pt x="3267075" y="304800"/>
                </a:lnTo>
                <a:cubicBezTo>
                  <a:pt x="3267075" y="346856"/>
                  <a:pt x="3232931" y="381000"/>
                  <a:pt x="31908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FF6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Shape 48"/>
          <p:cNvSpPr/>
          <p:nvPr/>
        </p:nvSpPr>
        <p:spPr>
          <a:xfrm>
            <a:off x="8350225" y="4457700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381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B7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9"/>
          <p:cNvSpPr/>
          <p:nvPr/>
        </p:nvSpPr>
        <p:spPr>
          <a:xfrm>
            <a:off x="8445475" y="4533900"/>
            <a:ext cx="3171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Blue milk: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syncyanea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350225" y="4914900"/>
            <a:ext cx="3267075" cy="381000"/>
          </a:xfrm>
          <a:custGeom>
            <a:avLst/>
            <a:gdLst/>
            <a:ahLst/>
            <a:cxnLst/>
            <a:rect l="l" t="t" r="r" b="b"/>
            <a:pathLst>
              <a:path w="3267075" h="381000">
                <a:moveTo>
                  <a:pt x="38100" y="0"/>
                </a:moveTo>
                <a:lnTo>
                  <a:pt x="3190875" y="0"/>
                </a:lnTo>
                <a:cubicBezTo>
                  <a:pt x="3232931" y="0"/>
                  <a:pt x="3267075" y="34144"/>
                  <a:pt x="3267075" y="76200"/>
                </a:cubicBezTo>
                <a:lnTo>
                  <a:pt x="3267075" y="304800"/>
                </a:lnTo>
                <a:cubicBezTo>
                  <a:pt x="3267075" y="346856"/>
                  <a:pt x="3232931" y="381000"/>
                  <a:pt x="31908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EFCE8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3" name="Shape 51"/>
          <p:cNvSpPr/>
          <p:nvPr/>
        </p:nvSpPr>
        <p:spPr>
          <a:xfrm>
            <a:off x="8350225" y="4914900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381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0B100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4" name="Text 52"/>
          <p:cNvSpPr/>
          <p:nvPr/>
        </p:nvSpPr>
        <p:spPr>
          <a:xfrm>
            <a:off x="8445475" y="4991100"/>
            <a:ext cx="3171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Yellow milk: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synxantha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350225" y="5372100"/>
            <a:ext cx="3267075" cy="381000"/>
          </a:xfrm>
          <a:custGeom>
            <a:avLst/>
            <a:gdLst/>
            <a:ahLst/>
            <a:cxnLst/>
            <a:rect l="l" t="t" r="r" b="b"/>
            <a:pathLst>
              <a:path w="3267075" h="381000">
                <a:moveTo>
                  <a:pt x="38100" y="0"/>
                </a:moveTo>
                <a:lnTo>
                  <a:pt x="3190875" y="0"/>
                </a:lnTo>
                <a:cubicBezTo>
                  <a:pt x="3232931" y="0"/>
                  <a:pt x="3267075" y="34144"/>
                  <a:pt x="3267075" y="76200"/>
                </a:cubicBezTo>
                <a:lnTo>
                  <a:pt x="3267075" y="304800"/>
                </a:lnTo>
                <a:cubicBezTo>
                  <a:pt x="3267075" y="346856"/>
                  <a:pt x="3232931" y="381000"/>
                  <a:pt x="31908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EF2F2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Shape 54"/>
          <p:cNvSpPr/>
          <p:nvPr/>
        </p:nvSpPr>
        <p:spPr>
          <a:xfrm>
            <a:off x="8350225" y="5372100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381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7" name="Text 55"/>
          <p:cNvSpPr/>
          <p:nvPr/>
        </p:nvSpPr>
        <p:spPr>
          <a:xfrm>
            <a:off x="8445475" y="5448300"/>
            <a:ext cx="3171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 milk: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Serratia marcescens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/>
              </a:gs>
              <a:gs pos="50000">
                <a:srgbClr val="2C5F7C">
                  <a:alpha val="95000"/>
                </a:srgbClr>
              </a:gs>
              <a:gs pos="100000">
                <a:srgbClr val="D97A4E">
                  <a:alpha val="2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Shape 1"/>
          <p:cNvSpPr/>
          <p:nvPr/>
        </p:nvSpPr>
        <p:spPr>
          <a:xfrm>
            <a:off x="381000" y="1957388"/>
            <a:ext cx="1428750" cy="419100"/>
          </a:xfrm>
          <a:custGeom>
            <a:avLst/>
            <a:gdLst/>
            <a:ahLst/>
            <a:cxnLst/>
            <a:rect l="l" t="t" r="r" b="b"/>
            <a:pathLst>
              <a:path w="1428750" h="419100">
                <a:moveTo>
                  <a:pt x="209550" y="0"/>
                </a:moveTo>
                <a:lnTo>
                  <a:pt x="1219200" y="0"/>
                </a:lnTo>
                <a:cubicBezTo>
                  <a:pt x="1334854" y="0"/>
                  <a:pt x="1428750" y="93896"/>
                  <a:pt x="1428750" y="209550"/>
                </a:cubicBezTo>
                <a:lnTo>
                  <a:pt x="1428750" y="209550"/>
                </a:lnTo>
                <a:cubicBezTo>
                  <a:pt x="1428750" y="325204"/>
                  <a:pt x="1334854" y="419100"/>
                  <a:pt x="121920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Text 2"/>
          <p:cNvSpPr/>
          <p:nvPr/>
        </p:nvSpPr>
        <p:spPr>
          <a:xfrm>
            <a:off x="571500" y="2071688"/>
            <a:ext cx="113146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05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2605088"/>
            <a:ext cx="6534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of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Processed Milk Products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426243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381000" y="4529138"/>
            <a:ext cx="63627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challenges in pasteurized, sterilized, and dried milk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8928" y="378928"/>
            <a:ext cx="378928" cy="378928"/>
          </a:xfrm>
          <a:custGeom>
            <a:avLst/>
            <a:gdLst/>
            <a:ahLst/>
            <a:cxnLst/>
            <a:rect l="l" t="t" r="r" b="b"/>
            <a:pathLst>
              <a:path w="378928" h="378928">
                <a:moveTo>
                  <a:pt x="189464" y="0"/>
                </a:moveTo>
                <a:lnTo>
                  <a:pt x="189464" y="0"/>
                </a:lnTo>
                <a:cubicBezTo>
                  <a:pt x="294102" y="0"/>
                  <a:pt x="378928" y="84826"/>
                  <a:pt x="378928" y="189464"/>
                </a:cubicBezTo>
                <a:lnTo>
                  <a:pt x="378928" y="189464"/>
                </a:lnTo>
                <a:cubicBezTo>
                  <a:pt x="378928" y="294102"/>
                  <a:pt x="294102" y="378928"/>
                  <a:pt x="189464" y="378928"/>
                </a:cubicBezTo>
                <a:lnTo>
                  <a:pt x="189464" y="378928"/>
                </a:lnTo>
                <a:cubicBezTo>
                  <a:pt x="84826" y="378928"/>
                  <a:pt x="0" y="294102"/>
                  <a:pt x="0" y="189464"/>
                </a:cubicBezTo>
                <a:lnTo>
                  <a:pt x="0" y="189464"/>
                </a:lnTo>
                <a:cubicBezTo>
                  <a:pt x="0" y="84826"/>
                  <a:pt x="84826" y="0"/>
                  <a:pt x="189464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1035" y="378928"/>
            <a:ext cx="454713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1534" y="378928"/>
            <a:ext cx="3846117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85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Processed Milk Spoilage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1534" y="833641"/>
            <a:ext cx="909427" cy="37893"/>
          </a:xfrm>
          <a:custGeom>
            <a:avLst/>
            <a:gdLst/>
            <a:ahLst/>
            <a:cxnLst/>
            <a:rect l="l" t="t" r="r" b="b"/>
            <a:pathLst>
              <a:path w="909427" h="37893">
                <a:moveTo>
                  <a:pt x="0" y="0"/>
                </a:moveTo>
                <a:lnTo>
                  <a:pt x="909427" y="0"/>
                </a:lnTo>
                <a:lnTo>
                  <a:pt x="909427" y="37893"/>
                </a:lnTo>
                <a:lnTo>
                  <a:pt x="0" y="37893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78928" y="1079944"/>
            <a:ext cx="3685072" cy="4869221"/>
          </a:xfrm>
          <a:custGeom>
            <a:avLst/>
            <a:gdLst/>
            <a:ahLst/>
            <a:cxnLst/>
            <a:rect l="l" t="t" r="r" b="b"/>
            <a:pathLst>
              <a:path w="3685072" h="4869221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4755537"/>
                </a:lnTo>
                <a:cubicBezTo>
                  <a:pt x="3685072" y="4818323"/>
                  <a:pt x="3634174" y="4869221"/>
                  <a:pt x="3571388" y="4869221"/>
                </a:cubicBezTo>
                <a:lnTo>
                  <a:pt x="113684" y="4869221"/>
                </a:lnTo>
                <a:cubicBezTo>
                  <a:pt x="50898" y="4869221"/>
                  <a:pt x="0" y="4818323"/>
                  <a:pt x="0" y="4755537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098" dist="9473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78928" y="1079944"/>
            <a:ext cx="3685072" cy="37893"/>
          </a:xfrm>
          <a:custGeom>
            <a:avLst/>
            <a:gdLst/>
            <a:ahLst/>
            <a:cxnLst/>
            <a:rect l="l" t="t" r="r" b="b"/>
            <a:pathLst>
              <a:path w="3685072" h="37893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37893"/>
                </a:lnTo>
                <a:lnTo>
                  <a:pt x="0" y="37893"/>
                </a:ln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68392" y="128835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265249" y="0"/>
                </a:moveTo>
                <a:lnTo>
                  <a:pt x="265249" y="0"/>
                </a:lnTo>
                <a:cubicBezTo>
                  <a:pt x="411645" y="0"/>
                  <a:pt x="530499" y="118854"/>
                  <a:pt x="530499" y="265249"/>
                </a:cubicBezTo>
                <a:lnTo>
                  <a:pt x="530499" y="265249"/>
                </a:lnTo>
                <a:cubicBezTo>
                  <a:pt x="530499" y="411645"/>
                  <a:pt x="411645" y="530499"/>
                  <a:pt x="265249" y="530499"/>
                </a:cubicBezTo>
                <a:lnTo>
                  <a:pt x="265249" y="530499"/>
                </a:lnTo>
                <a:cubicBezTo>
                  <a:pt x="118854" y="530499"/>
                  <a:pt x="0" y="411645"/>
                  <a:pt x="0" y="265249"/>
                </a:cubicBezTo>
                <a:lnTo>
                  <a:pt x="0" y="265249"/>
                </a:lnTo>
                <a:cubicBezTo>
                  <a:pt x="0" y="118854"/>
                  <a:pt x="118854" y="0"/>
                  <a:pt x="265249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19963" y="1439925"/>
            <a:ext cx="227357" cy="227357"/>
          </a:xfrm>
          <a:custGeom>
            <a:avLst/>
            <a:gdLst/>
            <a:ahLst/>
            <a:cxnLst/>
            <a:rect l="l" t="t" r="r" b="b"/>
            <a:pathLst>
              <a:path w="227357" h="227357">
                <a:moveTo>
                  <a:pt x="42629" y="42629"/>
                </a:moveTo>
                <a:cubicBezTo>
                  <a:pt x="42629" y="19094"/>
                  <a:pt x="61724" y="0"/>
                  <a:pt x="85259" y="0"/>
                </a:cubicBezTo>
                <a:cubicBezTo>
                  <a:pt x="108794" y="0"/>
                  <a:pt x="127888" y="19094"/>
                  <a:pt x="127888" y="42629"/>
                </a:cubicBezTo>
                <a:lnTo>
                  <a:pt x="127888" y="115765"/>
                </a:lnTo>
                <a:cubicBezTo>
                  <a:pt x="140988" y="127488"/>
                  <a:pt x="149203" y="144496"/>
                  <a:pt x="149203" y="163413"/>
                </a:cubicBezTo>
                <a:cubicBezTo>
                  <a:pt x="149203" y="198715"/>
                  <a:pt x="120561" y="227357"/>
                  <a:pt x="85259" y="227357"/>
                </a:cubicBezTo>
                <a:cubicBezTo>
                  <a:pt x="49956" y="227357"/>
                  <a:pt x="21315" y="198715"/>
                  <a:pt x="21315" y="163413"/>
                </a:cubicBezTo>
                <a:cubicBezTo>
                  <a:pt x="21315" y="144496"/>
                  <a:pt x="29530" y="127444"/>
                  <a:pt x="42629" y="115765"/>
                </a:cubicBezTo>
                <a:lnTo>
                  <a:pt x="42629" y="42629"/>
                </a:lnTo>
                <a:close/>
                <a:moveTo>
                  <a:pt x="85259" y="191832"/>
                </a:moveTo>
                <a:cubicBezTo>
                  <a:pt x="100934" y="191832"/>
                  <a:pt x="113678" y="179088"/>
                  <a:pt x="113678" y="163413"/>
                </a:cubicBezTo>
                <a:cubicBezTo>
                  <a:pt x="113678" y="151467"/>
                  <a:pt x="106351" y="141254"/>
                  <a:pt x="95916" y="137080"/>
                </a:cubicBezTo>
                <a:lnTo>
                  <a:pt x="95916" y="124336"/>
                </a:lnTo>
                <a:cubicBezTo>
                  <a:pt x="95916" y="118430"/>
                  <a:pt x="91165" y="113678"/>
                  <a:pt x="85259" y="113678"/>
                </a:cubicBezTo>
                <a:cubicBezTo>
                  <a:pt x="79353" y="113678"/>
                  <a:pt x="74601" y="118430"/>
                  <a:pt x="74601" y="124336"/>
                </a:cubicBezTo>
                <a:lnTo>
                  <a:pt x="74601" y="137080"/>
                </a:lnTo>
                <a:cubicBezTo>
                  <a:pt x="64166" y="141299"/>
                  <a:pt x="56839" y="151512"/>
                  <a:pt x="56839" y="163413"/>
                </a:cubicBezTo>
                <a:cubicBezTo>
                  <a:pt x="56839" y="179088"/>
                  <a:pt x="69584" y="191832"/>
                  <a:pt x="85259" y="191832"/>
                </a:cubicBezTo>
                <a:close/>
                <a:moveTo>
                  <a:pt x="206042" y="35524"/>
                </a:moveTo>
                <a:cubicBezTo>
                  <a:pt x="206042" y="27682"/>
                  <a:pt x="199675" y="21315"/>
                  <a:pt x="191832" y="21315"/>
                </a:cubicBezTo>
                <a:cubicBezTo>
                  <a:pt x="183990" y="21315"/>
                  <a:pt x="177622" y="27682"/>
                  <a:pt x="177622" y="35524"/>
                </a:cubicBezTo>
                <a:cubicBezTo>
                  <a:pt x="177622" y="43367"/>
                  <a:pt x="183990" y="49734"/>
                  <a:pt x="191832" y="49734"/>
                </a:cubicBezTo>
                <a:cubicBezTo>
                  <a:pt x="199675" y="49734"/>
                  <a:pt x="206042" y="43367"/>
                  <a:pt x="206042" y="35524"/>
                </a:cubicBezTo>
                <a:close/>
                <a:moveTo>
                  <a:pt x="156308" y="35524"/>
                </a:moveTo>
                <a:cubicBezTo>
                  <a:pt x="156308" y="15918"/>
                  <a:pt x="172226" y="0"/>
                  <a:pt x="191832" y="0"/>
                </a:cubicBezTo>
                <a:cubicBezTo>
                  <a:pt x="211439" y="0"/>
                  <a:pt x="227357" y="15918"/>
                  <a:pt x="227357" y="35524"/>
                </a:cubicBezTo>
                <a:cubicBezTo>
                  <a:pt x="227357" y="55131"/>
                  <a:pt x="211439" y="71049"/>
                  <a:pt x="191832" y="71049"/>
                </a:cubicBezTo>
                <a:cubicBezTo>
                  <a:pt x="172226" y="71049"/>
                  <a:pt x="156308" y="55131"/>
                  <a:pt x="156308" y="3552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212569" y="1402033"/>
            <a:ext cx="1762014" cy="303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Pasteurized Milk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68392" y="1970424"/>
            <a:ext cx="3381930" cy="738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Pasteurization kills most pathogenic and spoilage organisms, but some survive and can cause spoilage.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68392" y="2860904"/>
            <a:ext cx="3306145" cy="2159888"/>
          </a:xfrm>
          <a:custGeom>
            <a:avLst/>
            <a:gdLst/>
            <a:ahLst/>
            <a:cxnLst/>
            <a:rect l="l" t="t" r="r" b="b"/>
            <a:pathLst>
              <a:path w="3306145" h="2159888">
                <a:moveTo>
                  <a:pt x="75790" y="0"/>
                </a:moveTo>
                <a:lnTo>
                  <a:pt x="3230354" y="0"/>
                </a:lnTo>
                <a:cubicBezTo>
                  <a:pt x="3272212" y="0"/>
                  <a:pt x="3306145" y="33933"/>
                  <a:pt x="3306145" y="75790"/>
                </a:cubicBezTo>
                <a:lnTo>
                  <a:pt x="3306145" y="2084098"/>
                </a:lnTo>
                <a:cubicBezTo>
                  <a:pt x="3306145" y="2125956"/>
                  <a:pt x="3272212" y="2159888"/>
                  <a:pt x="3230354" y="2159888"/>
                </a:cubicBezTo>
                <a:lnTo>
                  <a:pt x="75790" y="2159888"/>
                </a:lnTo>
                <a:cubicBezTo>
                  <a:pt x="33933" y="2159888"/>
                  <a:pt x="0" y="2125956"/>
                  <a:pt x="0" y="2084098"/>
                </a:cubicBezTo>
                <a:lnTo>
                  <a:pt x="0" y="75790"/>
                </a:lnTo>
                <a:cubicBezTo>
                  <a:pt x="0" y="33961"/>
                  <a:pt x="33961" y="0"/>
                  <a:pt x="75790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719963" y="3012476"/>
            <a:ext cx="3088261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Factors Affecting Spoilage: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9963" y="3353510"/>
            <a:ext cx="161044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79453" y="3353510"/>
            <a:ext cx="2917744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Number of surviving microorganisms</a:t>
            </a: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Higher counts lead to faster spoilage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9963" y="3884009"/>
            <a:ext cx="189464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08538" y="3884009"/>
            <a:ext cx="2889324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Temperature of storage</a:t>
            </a: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Critical for shelf life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19963" y="4414508"/>
            <a:ext cx="189464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2461" y="4414508"/>
            <a:ext cx="2889324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Post-contamination</a:t>
            </a: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Recontamination after pasteurization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3128" y="5139207"/>
            <a:ext cx="3296671" cy="615758"/>
          </a:xfrm>
          <a:custGeom>
            <a:avLst/>
            <a:gdLst/>
            <a:ahLst/>
            <a:cxnLst/>
            <a:rect l="l" t="t" r="r" b="b"/>
            <a:pathLst>
              <a:path w="3296671" h="615758">
                <a:moveTo>
                  <a:pt x="75787" y="0"/>
                </a:moveTo>
                <a:lnTo>
                  <a:pt x="3220884" y="0"/>
                </a:lnTo>
                <a:cubicBezTo>
                  <a:pt x="3262740" y="0"/>
                  <a:pt x="3296671" y="33931"/>
                  <a:pt x="3296671" y="75787"/>
                </a:cubicBezTo>
                <a:lnTo>
                  <a:pt x="3296671" y="539970"/>
                </a:lnTo>
                <a:cubicBezTo>
                  <a:pt x="3296671" y="581826"/>
                  <a:pt x="3262740" y="615758"/>
                  <a:pt x="3220884" y="615758"/>
                </a:cubicBezTo>
                <a:lnTo>
                  <a:pt x="75787" y="615758"/>
                </a:lnTo>
                <a:cubicBezTo>
                  <a:pt x="33931" y="615758"/>
                  <a:pt x="0" y="581826"/>
                  <a:pt x="0" y="539970"/>
                </a:cubicBezTo>
                <a:lnTo>
                  <a:pt x="0" y="75787"/>
                </a:lnTo>
                <a:cubicBezTo>
                  <a:pt x="0" y="33931"/>
                  <a:pt x="33931" y="0"/>
                  <a:pt x="75787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710490" y="5281305"/>
            <a:ext cx="132625" cy="132625"/>
          </a:xfrm>
          <a:custGeom>
            <a:avLst/>
            <a:gdLst/>
            <a:ahLst/>
            <a:cxnLst/>
            <a:rect l="l" t="t" r="r" b="b"/>
            <a:pathLst>
              <a:path w="132625" h="132625">
                <a:moveTo>
                  <a:pt x="66312" y="0"/>
                </a:moveTo>
                <a:cubicBezTo>
                  <a:pt x="70120" y="0"/>
                  <a:pt x="73617" y="2098"/>
                  <a:pt x="75430" y="5440"/>
                </a:cubicBezTo>
                <a:lnTo>
                  <a:pt x="131381" y="109053"/>
                </a:lnTo>
                <a:cubicBezTo>
                  <a:pt x="133117" y="112265"/>
                  <a:pt x="133039" y="116150"/>
                  <a:pt x="131174" y="119285"/>
                </a:cubicBezTo>
                <a:cubicBezTo>
                  <a:pt x="129309" y="122419"/>
                  <a:pt x="125916" y="124336"/>
                  <a:pt x="122263" y="124336"/>
                </a:cubicBezTo>
                <a:lnTo>
                  <a:pt x="10361" y="124336"/>
                </a:lnTo>
                <a:cubicBezTo>
                  <a:pt x="6709" y="124336"/>
                  <a:pt x="3342" y="122419"/>
                  <a:pt x="1451" y="119285"/>
                </a:cubicBezTo>
                <a:cubicBezTo>
                  <a:pt x="-440" y="116150"/>
                  <a:pt x="-492" y="112265"/>
                  <a:pt x="1243" y="109053"/>
                </a:cubicBezTo>
                <a:lnTo>
                  <a:pt x="57194" y="5440"/>
                </a:lnTo>
                <a:cubicBezTo>
                  <a:pt x="59008" y="2098"/>
                  <a:pt x="62505" y="0"/>
                  <a:pt x="66312" y="0"/>
                </a:cubicBezTo>
                <a:close/>
                <a:moveTo>
                  <a:pt x="66312" y="43517"/>
                </a:moveTo>
                <a:cubicBezTo>
                  <a:pt x="62867" y="43517"/>
                  <a:pt x="60096" y="46289"/>
                  <a:pt x="60096" y="49734"/>
                </a:cubicBezTo>
                <a:lnTo>
                  <a:pt x="60096" y="78746"/>
                </a:lnTo>
                <a:cubicBezTo>
                  <a:pt x="60096" y="82191"/>
                  <a:pt x="62867" y="84963"/>
                  <a:pt x="66312" y="84963"/>
                </a:cubicBezTo>
                <a:cubicBezTo>
                  <a:pt x="69757" y="84963"/>
                  <a:pt x="72529" y="82191"/>
                  <a:pt x="72529" y="78746"/>
                </a:cubicBezTo>
                <a:lnTo>
                  <a:pt x="72529" y="49734"/>
                </a:lnTo>
                <a:cubicBezTo>
                  <a:pt x="72529" y="46289"/>
                  <a:pt x="69757" y="43517"/>
                  <a:pt x="66312" y="43517"/>
                </a:cubicBezTo>
                <a:close/>
                <a:moveTo>
                  <a:pt x="73229" y="99469"/>
                </a:moveTo>
                <a:cubicBezTo>
                  <a:pt x="73386" y="96901"/>
                  <a:pt x="72106" y="94459"/>
                  <a:pt x="69905" y="93128"/>
                </a:cubicBezTo>
                <a:cubicBezTo>
                  <a:pt x="67704" y="91796"/>
                  <a:pt x="64946" y="91796"/>
                  <a:pt x="62746" y="93128"/>
                </a:cubicBezTo>
                <a:cubicBezTo>
                  <a:pt x="60545" y="94459"/>
                  <a:pt x="59265" y="96901"/>
                  <a:pt x="59422" y="99469"/>
                </a:cubicBezTo>
                <a:cubicBezTo>
                  <a:pt x="59265" y="102036"/>
                  <a:pt x="60545" y="104478"/>
                  <a:pt x="62746" y="105809"/>
                </a:cubicBezTo>
                <a:cubicBezTo>
                  <a:pt x="64946" y="107141"/>
                  <a:pt x="67704" y="107141"/>
                  <a:pt x="69905" y="105809"/>
                </a:cubicBezTo>
                <a:cubicBezTo>
                  <a:pt x="72106" y="104478"/>
                  <a:pt x="73386" y="102036"/>
                  <a:pt x="73229" y="99469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Text 20"/>
          <p:cNvSpPr/>
          <p:nvPr/>
        </p:nvSpPr>
        <p:spPr>
          <a:xfrm>
            <a:off x="918591" y="5257622"/>
            <a:ext cx="2899106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refrigeration (2-4°C) is essential to extend shelf life.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253760" y="1079944"/>
            <a:ext cx="3685072" cy="4869221"/>
          </a:xfrm>
          <a:custGeom>
            <a:avLst/>
            <a:gdLst/>
            <a:ahLst/>
            <a:cxnLst/>
            <a:rect l="l" t="t" r="r" b="b"/>
            <a:pathLst>
              <a:path w="3685072" h="4869221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4755537"/>
                </a:lnTo>
                <a:cubicBezTo>
                  <a:pt x="3685072" y="4818323"/>
                  <a:pt x="3634174" y="4869221"/>
                  <a:pt x="3571388" y="4869221"/>
                </a:cubicBezTo>
                <a:lnTo>
                  <a:pt x="113684" y="4869221"/>
                </a:lnTo>
                <a:cubicBezTo>
                  <a:pt x="50898" y="4869221"/>
                  <a:pt x="0" y="4818323"/>
                  <a:pt x="0" y="4755537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098" dist="9473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4253760" y="1079944"/>
            <a:ext cx="3685072" cy="37893"/>
          </a:xfrm>
          <a:custGeom>
            <a:avLst/>
            <a:gdLst/>
            <a:ahLst/>
            <a:cxnLst/>
            <a:rect l="l" t="t" r="r" b="b"/>
            <a:pathLst>
              <a:path w="3685072" h="37893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37893"/>
                </a:lnTo>
                <a:lnTo>
                  <a:pt x="0" y="37893"/>
                </a:ln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4443224" y="128835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265249" y="0"/>
                </a:moveTo>
                <a:lnTo>
                  <a:pt x="265249" y="0"/>
                </a:lnTo>
                <a:cubicBezTo>
                  <a:pt x="411645" y="0"/>
                  <a:pt x="530499" y="118854"/>
                  <a:pt x="530499" y="265249"/>
                </a:cubicBezTo>
                <a:lnTo>
                  <a:pt x="530499" y="265249"/>
                </a:lnTo>
                <a:cubicBezTo>
                  <a:pt x="530499" y="411645"/>
                  <a:pt x="411645" y="530499"/>
                  <a:pt x="265249" y="530499"/>
                </a:cubicBezTo>
                <a:lnTo>
                  <a:pt x="265249" y="530499"/>
                </a:lnTo>
                <a:cubicBezTo>
                  <a:pt x="118854" y="530499"/>
                  <a:pt x="0" y="411645"/>
                  <a:pt x="0" y="265249"/>
                </a:cubicBezTo>
                <a:lnTo>
                  <a:pt x="0" y="265249"/>
                </a:lnTo>
                <a:cubicBezTo>
                  <a:pt x="0" y="118854"/>
                  <a:pt x="118854" y="0"/>
                  <a:pt x="265249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4609005" y="1439925"/>
            <a:ext cx="198937" cy="227357"/>
          </a:xfrm>
          <a:custGeom>
            <a:avLst/>
            <a:gdLst/>
            <a:ahLst/>
            <a:cxnLst/>
            <a:rect l="l" t="t" r="r" b="b"/>
            <a:pathLst>
              <a:path w="198937" h="227357">
                <a:moveTo>
                  <a:pt x="71271" y="-11723"/>
                </a:moveTo>
                <a:cubicBezTo>
                  <a:pt x="75401" y="-15187"/>
                  <a:pt x="81484" y="-15053"/>
                  <a:pt x="85436" y="-11323"/>
                </a:cubicBezTo>
                <a:cubicBezTo>
                  <a:pt x="90898" y="-6172"/>
                  <a:pt x="95783" y="-488"/>
                  <a:pt x="100490" y="5284"/>
                </a:cubicBezTo>
                <a:cubicBezTo>
                  <a:pt x="106485" y="12611"/>
                  <a:pt x="113678" y="22292"/>
                  <a:pt x="120606" y="33793"/>
                </a:cubicBezTo>
                <a:cubicBezTo>
                  <a:pt x="122915" y="30773"/>
                  <a:pt x="125046" y="28109"/>
                  <a:pt x="126911" y="25844"/>
                </a:cubicBezTo>
                <a:cubicBezTo>
                  <a:pt x="127400" y="25267"/>
                  <a:pt x="127888" y="24645"/>
                  <a:pt x="128377" y="24023"/>
                </a:cubicBezTo>
                <a:cubicBezTo>
                  <a:pt x="131885" y="19672"/>
                  <a:pt x="136236" y="14210"/>
                  <a:pt x="142053" y="14210"/>
                </a:cubicBezTo>
                <a:cubicBezTo>
                  <a:pt x="148004" y="14210"/>
                  <a:pt x="152178" y="19494"/>
                  <a:pt x="155730" y="24023"/>
                </a:cubicBezTo>
                <a:cubicBezTo>
                  <a:pt x="156308" y="24778"/>
                  <a:pt x="156885" y="25489"/>
                  <a:pt x="157462" y="26155"/>
                </a:cubicBezTo>
                <a:cubicBezTo>
                  <a:pt x="162036" y="31661"/>
                  <a:pt x="168120" y="39610"/>
                  <a:pt x="174203" y="49423"/>
                </a:cubicBezTo>
                <a:cubicBezTo>
                  <a:pt x="186281" y="68917"/>
                  <a:pt x="198893" y="96671"/>
                  <a:pt x="198893" y="127844"/>
                </a:cubicBezTo>
                <a:cubicBezTo>
                  <a:pt x="198893" y="182773"/>
                  <a:pt x="154354" y="227312"/>
                  <a:pt x="99424" y="227312"/>
                </a:cubicBezTo>
                <a:cubicBezTo>
                  <a:pt x="44494" y="227312"/>
                  <a:pt x="0" y="182818"/>
                  <a:pt x="0" y="127888"/>
                </a:cubicBezTo>
                <a:cubicBezTo>
                  <a:pt x="0" y="87435"/>
                  <a:pt x="18251" y="52399"/>
                  <a:pt x="35747" y="27976"/>
                </a:cubicBezTo>
                <a:cubicBezTo>
                  <a:pt x="44583" y="15675"/>
                  <a:pt x="53376" y="5817"/>
                  <a:pt x="59992" y="-933"/>
                </a:cubicBezTo>
                <a:cubicBezTo>
                  <a:pt x="63633" y="-4663"/>
                  <a:pt x="67319" y="-8348"/>
                  <a:pt x="71315" y="-11679"/>
                </a:cubicBezTo>
                <a:close/>
                <a:moveTo>
                  <a:pt x="100223" y="184727"/>
                </a:moveTo>
                <a:cubicBezTo>
                  <a:pt x="111458" y="184727"/>
                  <a:pt x="121405" y="181619"/>
                  <a:pt x="130774" y="175402"/>
                </a:cubicBezTo>
                <a:cubicBezTo>
                  <a:pt x="149469" y="162347"/>
                  <a:pt x="154487" y="136236"/>
                  <a:pt x="143252" y="115721"/>
                </a:cubicBezTo>
                <a:cubicBezTo>
                  <a:pt x="141254" y="111724"/>
                  <a:pt x="136148" y="111458"/>
                  <a:pt x="133261" y="114833"/>
                </a:cubicBezTo>
                <a:lnTo>
                  <a:pt x="122071" y="127844"/>
                </a:lnTo>
                <a:cubicBezTo>
                  <a:pt x="119140" y="131219"/>
                  <a:pt x="113856" y="131130"/>
                  <a:pt x="111103" y="127622"/>
                </a:cubicBezTo>
                <a:cubicBezTo>
                  <a:pt x="103421" y="117808"/>
                  <a:pt x="89300" y="99913"/>
                  <a:pt x="82106" y="90765"/>
                </a:cubicBezTo>
                <a:cubicBezTo>
                  <a:pt x="79708" y="87701"/>
                  <a:pt x="75356" y="87213"/>
                  <a:pt x="72559" y="89921"/>
                </a:cubicBezTo>
                <a:cubicBezTo>
                  <a:pt x="64433" y="97826"/>
                  <a:pt x="49690" y="115144"/>
                  <a:pt x="49690" y="136236"/>
                </a:cubicBezTo>
                <a:cubicBezTo>
                  <a:pt x="49690" y="166699"/>
                  <a:pt x="72159" y="184727"/>
                  <a:pt x="100179" y="184727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5087401" y="1402033"/>
            <a:ext cx="1515711" cy="303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Sterilized Milk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43224" y="1970424"/>
            <a:ext cx="3381930" cy="738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Sterilization at high temperatures should kill all microorganisms, but spoilage can still occur due to: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43224" y="2860904"/>
            <a:ext cx="3306145" cy="1553604"/>
          </a:xfrm>
          <a:custGeom>
            <a:avLst/>
            <a:gdLst/>
            <a:ahLst/>
            <a:cxnLst/>
            <a:rect l="l" t="t" r="r" b="b"/>
            <a:pathLst>
              <a:path w="3306145" h="1553604">
                <a:moveTo>
                  <a:pt x="75785" y="0"/>
                </a:moveTo>
                <a:lnTo>
                  <a:pt x="3230360" y="0"/>
                </a:lnTo>
                <a:cubicBezTo>
                  <a:pt x="3272215" y="0"/>
                  <a:pt x="3306145" y="33930"/>
                  <a:pt x="3306145" y="75785"/>
                </a:cubicBezTo>
                <a:lnTo>
                  <a:pt x="3306145" y="1477819"/>
                </a:lnTo>
                <a:cubicBezTo>
                  <a:pt x="3306145" y="1519674"/>
                  <a:pt x="3272215" y="1553604"/>
                  <a:pt x="3230360" y="1553604"/>
                </a:cubicBezTo>
                <a:lnTo>
                  <a:pt x="75785" y="1553604"/>
                </a:lnTo>
                <a:cubicBezTo>
                  <a:pt x="33930" y="1553604"/>
                  <a:pt x="0" y="1519674"/>
                  <a:pt x="0" y="1477819"/>
                </a:cubicBezTo>
                <a:lnTo>
                  <a:pt x="0" y="75785"/>
                </a:lnTo>
                <a:cubicBezTo>
                  <a:pt x="0" y="33930"/>
                  <a:pt x="33930" y="0"/>
                  <a:pt x="75785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Text 28"/>
          <p:cNvSpPr/>
          <p:nvPr/>
        </p:nvSpPr>
        <p:spPr>
          <a:xfrm>
            <a:off x="4556902" y="2974583"/>
            <a:ext cx="3154573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 Heat-Resistant Spores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556902" y="3239832"/>
            <a:ext cx="3154573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Some spores resist heat treatment due to under-processing: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556902" y="3732438"/>
            <a:ext cx="3145100" cy="568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Bacillus cereus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Bacillus coagulans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Bacillus circulans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443224" y="4528186"/>
            <a:ext cx="3306145" cy="947319"/>
          </a:xfrm>
          <a:custGeom>
            <a:avLst/>
            <a:gdLst/>
            <a:ahLst/>
            <a:cxnLst/>
            <a:rect l="l" t="t" r="r" b="b"/>
            <a:pathLst>
              <a:path w="3306145" h="947319">
                <a:moveTo>
                  <a:pt x="75786" y="0"/>
                </a:moveTo>
                <a:lnTo>
                  <a:pt x="3230359" y="0"/>
                </a:lnTo>
                <a:cubicBezTo>
                  <a:pt x="3272214" y="0"/>
                  <a:pt x="3306145" y="33930"/>
                  <a:pt x="3306145" y="75786"/>
                </a:cubicBezTo>
                <a:lnTo>
                  <a:pt x="3306145" y="871534"/>
                </a:lnTo>
                <a:cubicBezTo>
                  <a:pt x="3306145" y="913389"/>
                  <a:pt x="3272214" y="947319"/>
                  <a:pt x="3230359" y="947319"/>
                </a:cubicBezTo>
                <a:lnTo>
                  <a:pt x="75786" y="947319"/>
                </a:lnTo>
                <a:cubicBezTo>
                  <a:pt x="33930" y="947319"/>
                  <a:pt x="0" y="913389"/>
                  <a:pt x="0" y="871534"/>
                </a:cubicBezTo>
                <a:lnTo>
                  <a:pt x="0" y="75786"/>
                </a:lnTo>
                <a:cubicBezTo>
                  <a:pt x="0" y="33930"/>
                  <a:pt x="33930" y="0"/>
                  <a:pt x="75786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4556902" y="4641865"/>
            <a:ext cx="3154573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 Post-Heat Contamination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556902" y="4907114"/>
            <a:ext cx="3154573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Contamination from utensils and equipment after heat treatment.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128666" y="1079944"/>
            <a:ext cx="3685072" cy="4869221"/>
          </a:xfrm>
          <a:custGeom>
            <a:avLst/>
            <a:gdLst/>
            <a:ahLst/>
            <a:cxnLst/>
            <a:rect l="l" t="t" r="r" b="b"/>
            <a:pathLst>
              <a:path w="3685072" h="4869221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4755537"/>
                </a:lnTo>
                <a:cubicBezTo>
                  <a:pt x="3685072" y="4818323"/>
                  <a:pt x="3634174" y="4869221"/>
                  <a:pt x="3571388" y="4869221"/>
                </a:cubicBezTo>
                <a:lnTo>
                  <a:pt x="113684" y="4869221"/>
                </a:lnTo>
                <a:cubicBezTo>
                  <a:pt x="50898" y="4869221"/>
                  <a:pt x="0" y="4818323"/>
                  <a:pt x="0" y="4755537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098" dist="9473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8128666" y="1079944"/>
            <a:ext cx="3685072" cy="37893"/>
          </a:xfrm>
          <a:custGeom>
            <a:avLst/>
            <a:gdLst/>
            <a:ahLst/>
            <a:cxnLst/>
            <a:rect l="l" t="t" r="r" b="b"/>
            <a:pathLst>
              <a:path w="3685072" h="37893">
                <a:moveTo>
                  <a:pt x="37893" y="0"/>
                </a:moveTo>
                <a:lnTo>
                  <a:pt x="3647179" y="0"/>
                </a:lnTo>
                <a:cubicBezTo>
                  <a:pt x="3668107" y="0"/>
                  <a:pt x="3685072" y="16965"/>
                  <a:pt x="3685072" y="37893"/>
                </a:cubicBezTo>
                <a:lnTo>
                  <a:pt x="3685072" y="37893"/>
                </a:lnTo>
                <a:lnTo>
                  <a:pt x="0" y="37893"/>
                </a:ln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Shape 36"/>
          <p:cNvSpPr/>
          <p:nvPr/>
        </p:nvSpPr>
        <p:spPr>
          <a:xfrm>
            <a:off x="8318130" y="128835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265249" y="0"/>
                </a:moveTo>
                <a:lnTo>
                  <a:pt x="265249" y="0"/>
                </a:lnTo>
                <a:cubicBezTo>
                  <a:pt x="411645" y="0"/>
                  <a:pt x="530499" y="118854"/>
                  <a:pt x="530499" y="265249"/>
                </a:cubicBezTo>
                <a:lnTo>
                  <a:pt x="530499" y="265249"/>
                </a:lnTo>
                <a:cubicBezTo>
                  <a:pt x="530499" y="411645"/>
                  <a:pt x="411645" y="530499"/>
                  <a:pt x="265249" y="530499"/>
                </a:cubicBezTo>
                <a:lnTo>
                  <a:pt x="265249" y="530499"/>
                </a:lnTo>
                <a:cubicBezTo>
                  <a:pt x="118854" y="530499"/>
                  <a:pt x="0" y="411645"/>
                  <a:pt x="0" y="265249"/>
                </a:cubicBezTo>
                <a:lnTo>
                  <a:pt x="0" y="265249"/>
                </a:lnTo>
                <a:cubicBezTo>
                  <a:pt x="0" y="118854"/>
                  <a:pt x="118854" y="0"/>
                  <a:pt x="265249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Shape 37"/>
          <p:cNvSpPr/>
          <p:nvPr/>
        </p:nvSpPr>
        <p:spPr>
          <a:xfrm>
            <a:off x="8469701" y="1439925"/>
            <a:ext cx="227357" cy="227357"/>
          </a:xfrm>
          <a:custGeom>
            <a:avLst/>
            <a:gdLst/>
            <a:ahLst/>
            <a:cxnLst/>
            <a:rect l="l" t="t" r="r" b="b"/>
            <a:pathLst>
              <a:path w="227357" h="227357">
                <a:moveTo>
                  <a:pt x="127977" y="0"/>
                </a:moveTo>
                <a:cubicBezTo>
                  <a:pt x="127977" y="-7860"/>
                  <a:pt x="121627" y="-14210"/>
                  <a:pt x="113767" y="-14210"/>
                </a:cubicBezTo>
                <a:cubicBezTo>
                  <a:pt x="105907" y="-14210"/>
                  <a:pt x="99557" y="-7860"/>
                  <a:pt x="99557" y="0"/>
                </a:cubicBezTo>
                <a:lnTo>
                  <a:pt x="99557" y="27576"/>
                </a:lnTo>
                <a:lnTo>
                  <a:pt x="92897" y="20915"/>
                </a:lnTo>
                <a:cubicBezTo>
                  <a:pt x="88722" y="16741"/>
                  <a:pt x="81973" y="16741"/>
                  <a:pt x="77843" y="20915"/>
                </a:cubicBezTo>
                <a:cubicBezTo>
                  <a:pt x="73713" y="25089"/>
                  <a:pt x="73669" y="31839"/>
                  <a:pt x="77843" y="35969"/>
                </a:cubicBezTo>
                <a:lnTo>
                  <a:pt x="99602" y="57727"/>
                </a:lnTo>
                <a:lnTo>
                  <a:pt x="99602" y="89078"/>
                </a:lnTo>
                <a:lnTo>
                  <a:pt x="72426" y="73402"/>
                </a:lnTo>
                <a:lnTo>
                  <a:pt x="64477" y="43695"/>
                </a:lnTo>
                <a:cubicBezTo>
                  <a:pt x="62967" y="38011"/>
                  <a:pt x="57106" y="34636"/>
                  <a:pt x="51422" y="36146"/>
                </a:cubicBezTo>
                <a:cubicBezTo>
                  <a:pt x="45738" y="37656"/>
                  <a:pt x="42319" y="43517"/>
                  <a:pt x="43828" y="49201"/>
                </a:cubicBezTo>
                <a:lnTo>
                  <a:pt x="46271" y="58305"/>
                </a:lnTo>
                <a:lnTo>
                  <a:pt x="22425" y="44539"/>
                </a:lnTo>
                <a:cubicBezTo>
                  <a:pt x="15631" y="40631"/>
                  <a:pt x="6927" y="42940"/>
                  <a:pt x="3020" y="49734"/>
                </a:cubicBezTo>
                <a:cubicBezTo>
                  <a:pt x="-888" y="56528"/>
                  <a:pt x="1421" y="65232"/>
                  <a:pt x="8215" y="69140"/>
                </a:cubicBezTo>
                <a:lnTo>
                  <a:pt x="32061" y="82905"/>
                </a:lnTo>
                <a:lnTo>
                  <a:pt x="22958" y="85348"/>
                </a:lnTo>
                <a:cubicBezTo>
                  <a:pt x="17274" y="86857"/>
                  <a:pt x="13899" y="92719"/>
                  <a:pt x="15409" y="98403"/>
                </a:cubicBezTo>
                <a:cubicBezTo>
                  <a:pt x="16919" y="104087"/>
                  <a:pt x="22780" y="107462"/>
                  <a:pt x="28464" y="105952"/>
                </a:cubicBezTo>
                <a:lnTo>
                  <a:pt x="58171" y="98003"/>
                </a:lnTo>
                <a:lnTo>
                  <a:pt x="85348" y="113678"/>
                </a:lnTo>
                <a:lnTo>
                  <a:pt x="58171" y="129353"/>
                </a:lnTo>
                <a:lnTo>
                  <a:pt x="28464" y="121405"/>
                </a:lnTo>
                <a:cubicBezTo>
                  <a:pt x="22780" y="119895"/>
                  <a:pt x="16919" y="123270"/>
                  <a:pt x="15409" y="128954"/>
                </a:cubicBezTo>
                <a:cubicBezTo>
                  <a:pt x="13899" y="134638"/>
                  <a:pt x="17274" y="140499"/>
                  <a:pt x="22958" y="142009"/>
                </a:cubicBezTo>
                <a:lnTo>
                  <a:pt x="32061" y="144451"/>
                </a:lnTo>
                <a:lnTo>
                  <a:pt x="8215" y="158217"/>
                </a:lnTo>
                <a:cubicBezTo>
                  <a:pt x="1421" y="162125"/>
                  <a:pt x="-888" y="170828"/>
                  <a:pt x="3020" y="177622"/>
                </a:cubicBezTo>
                <a:cubicBezTo>
                  <a:pt x="6927" y="184416"/>
                  <a:pt x="15631" y="186770"/>
                  <a:pt x="22425" y="182818"/>
                </a:cubicBezTo>
                <a:lnTo>
                  <a:pt x="46271" y="169052"/>
                </a:lnTo>
                <a:lnTo>
                  <a:pt x="43828" y="178155"/>
                </a:lnTo>
                <a:cubicBezTo>
                  <a:pt x="42319" y="183839"/>
                  <a:pt x="45693" y="189701"/>
                  <a:pt x="51377" y="191210"/>
                </a:cubicBezTo>
                <a:cubicBezTo>
                  <a:pt x="57061" y="192720"/>
                  <a:pt x="62923" y="189345"/>
                  <a:pt x="64433" y="183662"/>
                </a:cubicBezTo>
                <a:lnTo>
                  <a:pt x="72381" y="153954"/>
                </a:lnTo>
                <a:lnTo>
                  <a:pt x="99557" y="138279"/>
                </a:lnTo>
                <a:lnTo>
                  <a:pt x="99557" y="169629"/>
                </a:lnTo>
                <a:lnTo>
                  <a:pt x="77799" y="191388"/>
                </a:lnTo>
                <a:cubicBezTo>
                  <a:pt x="73624" y="195562"/>
                  <a:pt x="73624" y="202312"/>
                  <a:pt x="77799" y="206442"/>
                </a:cubicBezTo>
                <a:cubicBezTo>
                  <a:pt x="81973" y="210571"/>
                  <a:pt x="88722" y="210616"/>
                  <a:pt x="92852" y="206442"/>
                </a:cubicBezTo>
                <a:lnTo>
                  <a:pt x="99513" y="199781"/>
                </a:lnTo>
                <a:lnTo>
                  <a:pt x="99513" y="227357"/>
                </a:lnTo>
                <a:cubicBezTo>
                  <a:pt x="99513" y="235216"/>
                  <a:pt x="105863" y="241566"/>
                  <a:pt x="113723" y="241566"/>
                </a:cubicBezTo>
                <a:cubicBezTo>
                  <a:pt x="121583" y="241566"/>
                  <a:pt x="127933" y="235216"/>
                  <a:pt x="127933" y="227357"/>
                </a:cubicBezTo>
                <a:lnTo>
                  <a:pt x="127933" y="199781"/>
                </a:lnTo>
                <a:lnTo>
                  <a:pt x="134593" y="206442"/>
                </a:lnTo>
                <a:cubicBezTo>
                  <a:pt x="138767" y="210616"/>
                  <a:pt x="145517" y="210616"/>
                  <a:pt x="149647" y="206442"/>
                </a:cubicBezTo>
                <a:cubicBezTo>
                  <a:pt x="153777" y="202267"/>
                  <a:pt x="153821" y="195518"/>
                  <a:pt x="149647" y="191388"/>
                </a:cubicBezTo>
                <a:lnTo>
                  <a:pt x="127888" y="169629"/>
                </a:lnTo>
                <a:lnTo>
                  <a:pt x="127888" y="138279"/>
                </a:lnTo>
                <a:lnTo>
                  <a:pt x="155064" y="153954"/>
                </a:lnTo>
                <a:lnTo>
                  <a:pt x="163013" y="183662"/>
                </a:lnTo>
                <a:cubicBezTo>
                  <a:pt x="164523" y="189345"/>
                  <a:pt x="170384" y="192720"/>
                  <a:pt x="176068" y="191210"/>
                </a:cubicBezTo>
                <a:cubicBezTo>
                  <a:pt x="181752" y="189701"/>
                  <a:pt x="185127" y="183839"/>
                  <a:pt x="183617" y="178155"/>
                </a:cubicBezTo>
                <a:lnTo>
                  <a:pt x="181175" y="169052"/>
                </a:lnTo>
                <a:lnTo>
                  <a:pt x="205021" y="182818"/>
                </a:lnTo>
                <a:cubicBezTo>
                  <a:pt x="211815" y="186726"/>
                  <a:pt x="220518" y="184416"/>
                  <a:pt x="224426" y="177622"/>
                </a:cubicBezTo>
                <a:cubicBezTo>
                  <a:pt x="228334" y="170828"/>
                  <a:pt x="226024" y="162125"/>
                  <a:pt x="219230" y="158217"/>
                </a:cubicBezTo>
                <a:lnTo>
                  <a:pt x="195385" y="144451"/>
                </a:lnTo>
                <a:lnTo>
                  <a:pt x="204488" y="142009"/>
                </a:lnTo>
                <a:cubicBezTo>
                  <a:pt x="210172" y="140499"/>
                  <a:pt x="213547" y="134638"/>
                  <a:pt x="212037" y="128954"/>
                </a:cubicBezTo>
                <a:cubicBezTo>
                  <a:pt x="210527" y="123270"/>
                  <a:pt x="204665" y="119895"/>
                  <a:pt x="198981" y="121405"/>
                </a:cubicBezTo>
                <a:lnTo>
                  <a:pt x="169274" y="129353"/>
                </a:lnTo>
                <a:lnTo>
                  <a:pt x="142098" y="113678"/>
                </a:lnTo>
                <a:lnTo>
                  <a:pt x="169274" y="98003"/>
                </a:lnTo>
                <a:lnTo>
                  <a:pt x="198981" y="105952"/>
                </a:lnTo>
                <a:cubicBezTo>
                  <a:pt x="204665" y="107462"/>
                  <a:pt x="210527" y="104087"/>
                  <a:pt x="212037" y="98403"/>
                </a:cubicBezTo>
                <a:cubicBezTo>
                  <a:pt x="213547" y="92719"/>
                  <a:pt x="210172" y="86857"/>
                  <a:pt x="204488" y="85348"/>
                </a:cubicBezTo>
                <a:lnTo>
                  <a:pt x="195385" y="82905"/>
                </a:lnTo>
                <a:lnTo>
                  <a:pt x="219230" y="69140"/>
                </a:lnTo>
                <a:cubicBezTo>
                  <a:pt x="226024" y="65232"/>
                  <a:pt x="228378" y="56528"/>
                  <a:pt x="224426" y="49734"/>
                </a:cubicBezTo>
                <a:cubicBezTo>
                  <a:pt x="220474" y="42940"/>
                  <a:pt x="211815" y="40631"/>
                  <a:pt x="205021" y="44539"/>
                </a:cubicBezTo>
                <a:lnTo>
                  <a:pt x="181175" y="58305"/>
                </a:lnTo>
                <a:lnTo>
                  <a:pt x="183617" y="49201"/>
                </a:lnTo>
                <a:cubicBezTo>
                  <a:pt x="185127" y="43517"/>
                  <a:pt x="181752" y="37656"/>
                  <a:pt x="176068" y="36146"/>
                </a:cubicBezTo>
                <a:cubicBezTo>
                  <a:pt x="170384" y="34636"/>
                  <a:pt x="164523" y="38011"/>
                  <a:pt x="163013" y="43695"/>
                </a:cubicBezTo>
                <a:lnTo>
                  <a:pt x="155064" y="73402"/>
                </a:lnTo>
                <a:lnTo>
                  <a:pt x="127888" y="89078"/>
                </a:lnTo>
                <a:lnTo>
                  <a:pt x="127888" y="57727"/>
                </a:lnTo>
                <a:lnTo>
                  <a:pt x="149647" y="35969"/>
                </a:lnTo>
                <a:cubicBezTo>
                  <a:pt x="153821" y="31794"/>
                  <a:pt x="153821" y="25045"/>
                  <a:pt x="149647" y="20915"/>
                </a:cubicBezTo>
                <a:cubicBezTo>
                  <a:pt x="145473" y="16785"/>
                  <a:pt x="138723" y="16741"/>
                  <a:pt x="134593" y="20915"/>
                </a:cubicBezTo>
                <a:lnTo>
                  <a:pt x="127933" y="27576"/>
                </a:lnTo>
                <a:lnTo>
                  <a:pt x="127933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Text 38"/>
          <p:cNvSpPr/>
          <p:nvPr/>
        </p:nvSpPr>
        <p:spPr>
          <a:xfrm>
            <a:off x="8962307" y="1402033"/>
            <a:ext cx="1127310" cy="303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Dried Milk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318130" y="1970424"/>
            <a:ext cx="3381930" cy="4926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Dried milk rarely spoils due to processing conditions: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18130" y="2614601"/>
            <a:ext cx="3306145" cy="833641"/>
          </a:xfrm>
          <a:custGeom>
            <a:avLst/>
            <a:gdLst/>
            <a:ahLst/>
            <a:cxnLst/>
            <a:rect l="l" t="t" r="r" b="b"/>
            <a:pathLst>
              <a:path w="3306145" h="833641">
                <a:moveTo>
                  <a:pt x="75786" y="0"/>
                </a:moveTo>
                <a:lnTo>
                  <a:pt x="3230358" y="0"/>
                </a:lnTo>
                <a:cubicBezTo>
                  <a:pt x="3272214" y="0"/>
                  <a:pt x="3306145" y="33931"/>
                  <a:pt x="3306145" y="75786"/>
                </a:cubicBezTo>
                <a:lnTo>
                  <a:pt x="3306145" y="757855"/>
                </a:lnTo>
                <a:cubicBezTo>
                  <a:pt x="3306145" y="799710"/>
                  <a:pt x="3272214" y="833641"/>
                  <a:pt x="3230358" y="833641"/>
                </a:cubicBezTo>
                <a:lnTo>
                  <a:pt x="75786" y="833641"/>
                </a:lnTo>
                <a:cubicBezTo>
                  <a:pt x="33931" y="833641"/>
                  <a:pt x="0" y="799710"/>
                  <a:pt x="0" y="757855"/>
                </a:cubicBezTo>
                <a:lnTo>
                  <a:pt x="0" y="75786"/>
                </a:lnTo>
                <a:cubicBezTo>
                  <a:pt x="0" y="33959"/>
                  <a:pt x="33959" y="0"/>
                  <a:pt x="75786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8469701" y="2766172"/>
            <a:ext cx="1212569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Moisture Content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121233" y="2766172"/>
            <a:ext cx="426294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2-4%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469701" y="3069315"/>
            <a:ext cx="1098890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Heat Treatment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0800847" y="3069315"/>
            <a:ext cx="748382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120-140°C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322867" y="3566657"/>
            <a:ext cx="3296671" cy="1222042"/>
          </a:xfrm>
          <a:custGeom>
            <a:avLst/>
            <a:gdLst/>
            <a:ahLst/>
            <a:cxnLst/>
            <a:rect l="l" t="t" r="r" b="b"/>
            <a:pathLst>
              <a:path w="3296671" h="1222042">
                <a:moveTo>
                  <a:pt x="75791" y="0"/>
                </a:moveTo>
                <a:lnTo>
                  <a:pt x="3220880" y="0"/>
                </a:lnTo>
                <a:cubicBezTo>
                  <a:pt x="3262739" y="0"/>
                  <a:pt x="3296671" y="33933"/>
                  <a:pt x="3296671" y="75791"/>
                </a:cubicBezTo>
                <a:lnTo>
                  <a:pt x="3296671" y="1146251"/>
                </a:lnTo>
                <a:cubicBezTo>
                  <a:pt x="3296671" y="1188109"/>
                  <a:pt x="3262739" y="1222042"/>
                  <a:pt x="3220880" y="1222042"/>
                </a:cubicBezTo>
                <a:lnTo>
                  <a:pt x="75791" y="1222042"/>
                </a:lnTo>
                <a:cubicBezTo>
                  <a:pt x="33933" y="1222042"/>
                  <a:pt x="0" y="1188109"/>
                  <a:pt x="0" y="1146251"/>
                </a:cubicBezTo>
                <a:lnTo>
                  <a:pt x="0" y="75791"/>
                </a:lnTo>
                <a:cubicBezTo>
                  <a:pt x="0" y="33961"/>
                  <a:pt x="33961" y="0"/>
                  <a:pt x="75791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48" name="Shape 46"/>
          <p:cNvSpPr/>
          <p:nvPr/>
        </p:nvSpPr>
        <p:spPr>
          <a:xfrm>
            <a:off x="8460228" y="3718228"/>
            <a:ext cx="151571" cy="151571"/>
          </a:xfrm>
          <a:custGeom>
            <a:avLst/>
            <a:gdLst/>
            <a:ahLst/>
            <a:cxnLst/>
            <a:rect l="l" t="t" r="r" b="b"/>
            <a:pathLst>
              <a:path w="151571" h="151571">
                <a:moveTo>
                  <a:pt x="75786" y="151571"/>
                </a:moveTo>
                <a:cubicBezTo>
                  <a:pt x="117613" y="151571"/>
                  <a:pt x="151571" y="117613"/>
                  <a:pt x="151571" y="75786"/>
                </a:cubicBezTo>
                <a:cubicBezTo>
                  <a:pt x="151571" y="33958"/>
                  <a:pt x="117613" y="0"/>
                  <a:pt x="75786" y="0"/>
                </a:cubicBezTo>
                <a:cubicBezTo>
                  <a:pt x="33958" y="0"/>
                  <a:pt x="0" y="33958"/>
                  <a:pt x="0" y="75786"/>
                </a:cubicBezTo>
                <a:cubicBezTo>
                  <a:pt x="0" y="117613"/>
                  <a:pt x="33958" y="151571"/>
                  <a:pt x="75786" y="151571"/>
                </a:cubicBezTo>
                <a:close/>
                <a:moveTo>
                  <a:pt x="66312" y="47366"/>
                </a:moveTo>
                <a:cubicBezTo>
                  <a:pt x="66312" y="42138"/>
                  <a:pt x="70557" y="37893"/>
                  <a:pt x="75786" y="37893"/>
                </a:cubicBezTo>
                <a:cubicBezTo>
                  <a:pt x="81014" y="37893"/>
                  <a:pt x="85259" y="42138"/>
                  <a:pt x="85259" y="47366"/>
                </a:cubicBezTo>
                <a:cubicBezTo>
                  <a:pt x="85259" y="52594"/>
                  <a:pt x="81014" y="56839"/>
                  <a:pt x="75786" y="56839"/>
                </a:cubicBezTo>
                <a:cubicBezTo>
                  <a:pt x="70557" y="56839"/>
                  <a:pt x="66312" y="52594"/>
                  <a:pt x="66312" y="47366"/>
                </a:cubicBezTo>
                <a:close/>
                <a:moveTo>
                  <a:pt x="63944" y="66312"/>
                </a:moveTo>
                <a:lnTo>
                  <a:pt x="78154" y="66312"/>
                </a:lnTo>
                <a:cubicBezTo>
                  <a:pt x="82091" y="66312"/>
                  <a:pt x="85259" y="69480"/>
                  <a:pt x="85259" y="73417"/>
                </a:cubicBezTo>
                <a:lnTo>
                  <a:pt x="85259" y="99469"/>
                </a:lnTo>
                <a:lnTo>
                  <a:pt x="87627" y="99469"/>
                </a:lnTo>
                <a:cubicBezTo>
                  <a:pt x="91564" y="99469"/>
                  <a:pt x="94732" y="102636"/>
                  <a:pt x="94732" y="106573"/>
                </a:cubicBezTo>
                <a:cubicBezTo>
                  <a:pt x="94732" y="110511"/>
                  <a:pt x="91564" y="113678"/>
                  <a:pt x="87627" y="113678"/>
                </a:cubicBezTo>
                <a:lnTo>
                  <a:pt x="63944" y="113678"/>
                </a:lnTo>
                <a:cubicBezTo>
                  <a:pt x="60007" y="113678"/>
                  <a:pt x="56839" y="110511"/>
                  <a:pt x="56839" y="106573"/>
                </a:cubicBezTo>
                <a:cubicBezTo>
                  <a:pt x="56839" y="102636"/>
                  <a:pt x="60007" y="99469"/>
                  <a:pt x="63944" y="99469"/>
                </a:cubicBezTo>
                <a:lnTo>
                  <a:pt x="71049" y="99469"/>
                </a:lnTo>
                <a:lnTo>
                  <a:pt x="71049" y="80522"/>
                </a:lnTo>
                <a:lnTo>
                  <a:pt x="63944" y="80522"/>
                </a:lnTo>
                <a:cubicBezTo>
                  <a:pt x="60007" y="80522"/>
                  <a:pt x="56839" y="77355"/>
                  <a:pt x="56839" y="73417"/>
                </a:cubicBezTo>
                <a:cubicBezTo>
                  <a:pt x="56839" y="69480"/>
                  <a:pt x="60007" y="66312"/>
                  <a:pt x="63944" y="66312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Text 47"/>
          <p:cNvSpPr/>
          <p:nvPr/>
        </p:nvSpPr>
        <p:spPr>
          <a:xfrm>
            <a:off x="8706531" y="3713492"/>
            <a:ext cx="1428454" cy="165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Occasional Spoilage: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441281" y="3988214"/>
            <a:ext cx="3135627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spoilage occurs, it's typically due to </a:t>
            </a: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bacterial spores</a:t>
            </a: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resist processing conditions.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397874" y="6100737"/>
            <a:ext cx="11415198" cy="757855"/>
          </a:xfrm>
          <a:custGeom>
            <a:avLst/>
            <a:gdLst/>
            <a:ahLst/>
            <a:cxnLst/>
            <a:rect l="l" t="t" r="r" b="b"/>
            <a:pathLst>
              <a:path w="11415198" h="757855">
                <a:moveTo>
                  <a:pt x="37893" y="0"/>
                </a:moveTo>
                <a:lnTo>
                  <a:pt x="11301520" y="0"/>
                </a:lnTo>
                <a:cubicBezTo>
                  <a:pt x="11364303" y="0"/>
                  <a:pt x="11415198" y="50896"/>
                  <a:pt x="11415198" y="113678"/>
                </a:cubicBezTo>
                <a:lnTo>
                  <a:pt x="11415198" y="644177"/>
                </a:lnTo>
                <a:cubicBezTo>
                  <a:pt x="11415198" y="706960"/>
                  <a:pt x="11364303" y="757855"/>
                  <a:pt x="11301520" y="757855"/>
                </a:cubicBezTo>
                <a:lnTo>
                  <a:pt x="37893" y="757855"/>
                </a:lnTo>
                <a:cubicBezTo>
                  <a:pt x="16965" y="757855"/>
                  <a:pt x="0" y="740890"/>
                  <a:pt x="0" y="719963"/>
                </a:cubicBezTo>
                <a:lnTo>
                  <a:pt x="0" y="37893"/>
                </a:lnTo>
                <a:cubicBezTo>
                  <a:pt x="0" y="16979"/>
                  <a:pt x="16979" y="0"/>
                  <a:pt x="37893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2" name="Shape 50"/>
          <p:cNvSpPr/>
          <p:nvPr/>
        </p:nvSpPr>
        <p:spPr>
          <a:xfrm>
            <a:off x="397874" y="6100737"/>
            <a:ext cx="37893" cy="757855"/>
          </a:xfrm>
          <a:custGeom>
            <a:avLst/>
            <a:gdLst/>
            <a:ahLst/>
            <a:cxnLst/>
            <a:rect l="l" t="t" r="r" b="b"/>
            <a:pathLst>
              <a:path w="37893" h="757855">
                <a:moveTo>
                  <a:pt x="37893" y="0"/>
                </a:moveTo>
                <a:lnTo>
                  <a:pt x="37893" y="0"/>
                </a:lnTo>
                <a:lnTo>
                  <a:pt x="37893" y="757855"/>
                </a:lnTo>
                <a:lnTo>
                  <a:pt x="37893" y="757855"/>
                </a:lnTo>
                <a:cubicBezTo>
                  <a:pt x="16965" y="757855"/>
                  <a:pt x="0" y="740890"/>
                  <a:pt x="0" y="719963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3" name="Shape 51"/>
          <p:cNvSpPr/>
          <p:nvPr/>
        </p:nvSpPr>
        <p:spPr>
          <a:xfrm>
            <a:off x="606284" y="6285464"/>
            <a:ext cx="113678" cy="151571"/>
          </a:xfrm>
          <a:custGeom>
            <a:avLst/>
            <a:gdLst/>
            <a:ahLst/>
            <a:cxnLst/>
            <a:rect l="l" t="t" r="r" b="b"/>
            <a:pathLst>
              <a:path w="113678" h="151571">
                <a:moveTo>
                  <a:pt x="86709" y="113678"/>
                </a:moveTo>
                <a:cubicBezTo>
                  <a:pt x="88870" y="107077"/>
                  <a:pt x="93193" y="101097"/>
                  <a:pt x="98077" y="95946"/>
                </a:cubicBezTo>
                <a:cubicBezTo>
                  <a:pt x="107758" y="85762"/>
                  <a:pt x="113678" y="71996"/>
                  <a:pt x="113678" y="56839"/>
                </a:cubicBezTo>
                <a:cubicBezTo>
                  <a:pt x="113678" y="25459"/>
                  <a:pt x="88219" y="0"/>
                  <a:pt x="56839" y="0"/>
                </a:cubicBezTo>
                <a:cubicBezTo>
                  <a:pt x="25459" y="0"/>
                  <a:pt x="0" y="25459"/>
                  <a:pt x="0" y="56839"/>
                </a:cubicBezTo>
                <a:cubicBezTo>
                  <a:pt x="0" y="71996"/>
                  <a:pt x="5921" y="85762"/>
                  <a:pt x="15601" y="95946"/>
                </a:cubicBezTo>
                <a:cubicBezTo>
                  <a:pt x="20486" y="101097"/>
                  <a:pt x="24838" y="107077"/>
                  <a:pt x="26969" y="113678"/>
                </a:cubicBezTo>
                <a:lnTo>
                  <a:pt x="86680" y="113678"/>
                </a:lnTo>
                <a:close/>
                <a:moveTo>
                  <a:pt x="85259" y="127888"/>
                </a:moveTo>
                <a:lnTo>
                  <a:pt x="28420" y="127888"/>
                </a:lnTo>
                <a:lnTo>
                  <a:pt x="28420" y="132625"/>
                </a:lnTo>
                <a:cubicBezTo>
                  <a:pt x="28420" y="145710"/>
                  <a:pt x="39018" y="156308"/>
                  <a:pt x="52103" y="156308"/>
                </a:cubicBezTo>
                <a:lnTo>
                  <a:pt x="61576" y="156308"/>
                </a:lnTo>
                <a:cubicBezTo>
                  <a:pt x="74661" y="156308"/>
                  <a:pt x="85259" y="145710"/>
                  <a:pt x="85259" y="132625"/>
                </a:cubicBezTo>
                <a:lnTo>
                  <a:pt x="85259" y="127888"/>
                </a:lnTo>
                <a:close/>
                <a:moveTo>
                  <a:pt x="54471" y="33156"/>
                </a:moveTo>
                <a:cubicBezTo>
                  <a:pt x="42689" y="33156"/>
                  <a:pt x="33156" y="42689"/>
                  <a:pt x="33156" y="54471"/>
                </a:cubicBezTo>
                <a:cubicBezTo>
                  <a:pt x="33156" y="58408"/>
                  <a:pt x="29989" y="61576"/>
                  <a:pt x="26051" y="61576"/>
                </a:cubicBezTo>
                <a:cubicBezTo>
                  <a:pt x="22114" y="61576"/>
                  <a:pt x="18946" y="58408"/>
                  <a:pt x="18946" y="54471"/>
                </a:cubicBezTo>
                <a:cubicBezTo>
                  <a:pt x="18946" y="34844"/>
                  <a:pt x="34844" y="18946"/>
                  <a:pt x="54471" y="18946"/>
                </a:cubicBezTo>
                <a:cubicBezTo>
                  <a:pt x="58408" y="18946"/>
                  <a:pt x="61576" y="22114"/>
                  <a:pt x="61576" y="26051"/>
                </a:cubicBezTo>
                <a:cubicBezTo>
                  <a:pt x="61576" y="29989"/>
                  <a:pt x="58408" y="33156"/>
                  <a:pt x="54471" y="33156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4" name="Text 52"/>
          <p:cNvSpPr/>
          <p:nvPr/>
        </p:nvSpPr>
        <p:spPr>
          <a:xfrm>
            <a:off x="814385" y="6252308"/>
            <a:ext cx="10922901" cy="454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Concept:</a:t>
            </a:r>
            <a:r>
              <a:rPr lang="en-US" sz="1193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Processing methods significantly reduce microbial loads but cannot completely eliminate all spoilage risks. Proper handling, storage temperature, and hygiene practices remain critical throughout the distribution chain.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0.wp.com/ddb349bf0782ecc81b486d6513b70d7fe34b7317.jpg"/>
          <p:cNvPicPr>
            <a:picLocks noChangeAspect="1"/>
          </p:cNvPicPr>
          <p:nvPr/>
        </p:nvPicPr>
        <p:blipFill>
          <a:blip r:embed="rId3">
            <a:alphaModFix amt="20000"/>
          </a:blip>
          <a:srcRect l="130" r="13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>
                  <a:alpha val="98000"/>
                </a:srgbClr>
              </a:gs>
              <a:gs pos="50000">
                <a:srgbClr val="2C5F7C">
                  <a:alpha val="90000"/>
                </a:srgbClr>
              </a:gs>
              <a:gs pos="100000">
                <a:srgbClr val="2C5F7C">
                  <a:alpha val="75000"/>
                </a:srgbClr>
              </a:gs>
            </a:gsLst>
            <a:lin ang="108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1"/>
          <p:cNvSpPr/>
          <p:nvPr/>
        </p:nvSpPr>
        <p:spPr>
          <a:xfrm>
            <a:off x="10382027" y="1957388"/>
            <a:ext cx="1428750" cy="419100"/>
          </a:xfrm>
          <a:custGeom>
            <a:avLst/>
            <a:gdLst/>
            <a:ahLst/>
            <a:cxnLst/>
            <a:rect l="l" t="t" r="r" b="b"/>
            <a:pathLst>
              <a:path w="1428750" h="419100">
                <a:moveTo>
                  <a:pt x="209550" y="0"/>
                </a:moveTo>
                <a:lnTo>
                  <a:pt x="1219200" y="0"/>
                </a:lnTo>
                <a:cubicBezTo>
                  <a:pt x="1334854" y="0"/>
                  <a:pt x="1428750" y="93896"/>
                  <a:pt x="1428750" y="209550"/>
                </a:cubicBezTo>
                <a:lnTo>
                  <a:pt x="1428750" y="209550"/>
                </a:lnTo>
                <a:cubicBezTo>
                  <a:pt x="1428750" y="325204"/>
                  <a:pt x="1334854" y="419100"/>
                  <a:pt x="121920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Text 2"/>
          <p:cNvSpPr/>
          <p:nvPr/>
        </p:nvSpPr>
        <p:spPr>
          <a:xfrm>
            <a:off x="10486802" y="2071688"/>
            <a:ext cx="113369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112446" y="2605088"/>
            <a:ext cx="5695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Cheese &amp; Butter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Microbiology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591800" y="426243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5"/>
          <p:cNvSpPr/>
          <p:nvPr/>
        </p:nvSpPr>
        <p:spPr>
          <a:xfrm>
            <a:off x="6283896" y="4529138"/>
            <a:ext cx="5524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contamination and spoilage in dairy products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381000"/>
            <a:ext cx="5619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Cheese Contamination and Spoilage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400050" y="1028700"/>
            <a:ext cx="3790950" cy="2286000"/>
          </a:xfrm>
          <a:custGeom>
            <a:avLst/>
            <a:gdLst/>
            <a:ahLst/>
            <a:cxnLst/>
            <a:rect l="l" t="t" r="r" b="b"/>
            <a:pathLst>
              <a:path w="3790950" h="2286000">
                <a:moveTo>
                  <a:pt x="38100" y="0"/>
                </a:moveTo>
                <a:lnTo>
                  <a:pt x="3676650" y="0"/>
                </a:lnTo>
                <a:cubicBezTo>
                  <a:pt x="3739734" y="0"/>
                  <a:pt x="3790950" y="51216"/>
                  <a:pt x="3790950" y="114300"/>
                </a:cubicBezTo>
                <a:lnTo>
                  <a:pt x="3790950" y="2171700"/>
                </a:lnTo>
                <a:cubicBezTo>
                  <a:pt x="3790950" y="2234784"/>
                  <a:pt x="3739734" y="2286000"/>
                  <a:pt x="3676650" y="2286000"/>
                </a:cubicBezTo>
                <a:lnTo>
                  <a:pt x="38100" y="2286000"/>
                </a:lnTo>
                <a:cubicBezTo>
                  <a:pt x="17072" y="2286000"/>
                  <a:pt x="0" y="2268928"/>
                  <a:pt x="0" y="2247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400050" y="1028700"/>
            <a:ext cx="38100" cy="2286000"/>
          </a:xfrm>
          <a:custGeom>
            <a:avLst/>
            <a:gdLst/>
            <a:ahLst/>
            <a:cxnLst/>
            <a:rect l="l" t="t" r="r" b="b"/>
            <a:pathLst>
              <a:path w="38100" h="2286000">
                <a:moveTo>
                  <a:pt x="38100" y="0"/>
                </a:moveTo>
                <a:lnTo>
                  <a:pt x="38100" y="0"/>
                </a:lnTo>
                <a:lnTo>
                  <a:pt x="38100" y="2286000"/>
                </a:lnTo>
                <a:lnTo>
                  <a:pt x="38100" y="2286000"/>
                </a:lnTo>
                <a:cubicBezTo>
                  <a:pt x="17072" y="2286000"/>
                  <a:pt x="0" y="2268928"/>
                  <a:pt x="0" y="2247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95313" y="12192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50602"/>
                </a:moveTo>
                <a:cubicBezTo>
                  <a:pt x="100199" y="50602"/>
                  <a:pt x="104180" y="54583"/>
                  <a:pt x="104180" y="59531"/>
                </a:cubicBezTo>
                <a:lnTo>
                  <a:pt x="104180" y="101203"/>
                </a:lnTo>
                <a:cubicBezTo>
                  <a:pt x="104180" y="106152"/>
                  <a:pt x="100199" y="110133"/>
                  <a:pt x="95250" y="110133"/>
                </a:cubicBezTo>
                <a:cubicBezTo>
                  <a:pt x="90301" y="110133"/>
                  <a:pt x="86320" y="106152"/>
                  <a:pt x="86320" y="101203"/>
                </a:cubicBezTo>
                <a:lnTo>
                  <a:pt x="86320" y="59531"/>
                </a:lnTo>
                <a:cubicBezTo>
                  <a:pt x="86320" y="54583"/>
                  <a:pt x="90301" y="50602"/>
                  <a:pt x="95250" y="50602"/>
                </a:cubicBezTo>
                <a:close/>
                <a:moveTo>
                  <a:pt x="85316" y="130969"/>
                </a:moveTo>
                <a:cubicBezTo>
                  <a:pt x="85090" y="127281"/>
                  <a:pt x="86929" y="123773"/>
                  <a:pt x="90090" y="121861"/>
                </a:cubicBezTo>
                <a:cubicBezTo>
                  <a:pt x="93251" y="119949"/>
                  <a:pt x="97212" y="119949"/>
                  <a:pt x="100373" y="121861"/>
                </a:cubicBezTo>
                <a:cubicBezTo>
                  <a:pt x="103534" y="123773"/>
                  <a:pt x="105373" y="127281"/>
                  <a:pt x="105147" y="130969"/>
                </a:cubicBezTo>
                <a:cubicBezTo>
                  <a:pt x="105373" y="134656"/>
                  <a:pt x="103534" y="138165"/>
                  <a:pt x="100373" y="140077"/>
                </a:cubicBezTo>
                <a:cubicBezTo>
                  <a:pt x="97212" y="141989"/>
                  <a:pt x="93251" y="141989"/>
                  <a:pt x="90090" y="140077"/>
                </a:cubicBezTo>
                <a:cubicBezTo>
                  <a:pt x="86929" y="138165"/>
                  <a:pt x="85090" y="134656"/>
                  <a:pt x="85316" y="130969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809625" y="1181100"/>
            <a:ext cx="3324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Sources of Contamination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15621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1" name="Text 9"/>
          <p:cNvSpPr/>
          <p:nvPr/>
        </p:nvSpPr>
        <p:spPr>
          <a:xfrm>
            <a:off x="571500" y="15621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Raw milk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2343150" y="15621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2343150" y="15621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Factory environment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1500" y="19812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571500" y="19812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Equipment &amp; utensils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343150" y="19812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2343150" y="19812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Employees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24003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571500" y="24003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Packaging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2343150" y="2400300"/>
            <a:ext cx="1695450" cy="342900"/>
          </a:xfrm>
          <a:custGeom>
            <a:avLst/>
            <a:gdLst/>
            <a:ahLst/>
            <a:cxnLst/>
            <a:rect l="l" t="t" r="r" b="b"/>
            <a:pathLst>
              <a:path w="1695450" h="342900">
                <a:moveTo>
                  <a:pt x="76199" y="0"/>
                </a:moveTo>
                <a:lnTo>
                  <a:pt x="1619251" y="0"/>
                </a:lnTo>
                <a:cubicBezTo>
                  <a:pt x="1661334" y="0"/>
                  <a:pt x="1695450" y="34116"/>
                  <a:pt x="1695450" y="76199"/>
                </a:cubicBezTo>
                <a:lnTo>
                  <a:pt x="1695450" y="266701"/>
                </a:lnTo>
                <a:cubicBezTo>
                  <a:pt x="1695450" y="308784"/>
                  <a:pt x="1661334" y="342900"/>
                  <a:pt x="161925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2343150" y="2400300"/>
            <a:ext cx="176212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Transporting trucks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2819400"/>
            <a:ext cx="3467100" cy="342900"/>
          </a:xfrm>
          <a:custGeom>
            <a:avLst/>
            <a:gdLst/>
            <a:ahLst/>
            <a:cxnLst/>
            <a:rect l="l" t="t" r="r" b="b"/>
            <a:pathLst>
              <a:path w="3467100" h="342900">
                <a:moveTo>
                  <a:pt x="76199" y="0"/>
                </a:moveTo>
                <a:lnTo>
                  <a:pt x="3390901" y="0"/>
                </a:lnTo>
                <a:cubicBezTo>
                  <a:pt x="3432984" y="0"/>
                  <a:pt x="3467100" y="34116"/>
                  <a:pt x="3467100" y="76199"/>
                </a:cubicBezTo>
                <a:lnTo>
                  <a:pt x="3467100" y="266701"/>
                </a:lnTo>
                <a:cubicBezTo>
                  <a:pt x="3467100" y="308784"/>
                  <a:pt x="3432984" y="342900"/>
                  <a:pt x="33909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571500" y="2819400"/>
            <a:ext cx="35337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7.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Selling store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00050" y="3467100"/>
            <a:ext cx="3790950" cy="2552700"/>
          </a:xfrm>
          <a:custGeom>
            <a:avLst/>
            <a:gdLst/>
            <a:ahLst/>
            <a:cxnLst/>
            <a:rect l="l" t="t" r="r" b="b"/>
            <a:pathLst>
              <a:path w="3790950" h="2552700">
                <a:moveTo>
                  <a:pt x="38100" y="0"/>
                </a:moveTo>
                <a:lnTo>
                  <a:pt x="3676640" y="0"/>
                </a:lnTo>
                <a:cubicBezTo>
                  <a:pt x="3739772" y="0"/>
                  <a:pt x="3790950" y="51178"/>
                  <a:pt x="3790950" y="114310"/>
                </a:cubicBezTo>
                <a:lnTo>
                  <a:pt x="3790950" y="2438390"/>
                </a:lnTo>
                <a:cubicBezTo>
                  <a:pt x="3790950" y="2501522"/>
                  <a:pt x="3739772" y="2552700"/>
                  <a:pt x="3676640" y="2552700"/>
                </a:cubicBezTo>
                <a:lnTo>
                  <a:pt x="38100" y="2552700"/>
                </a:lnTo>
                <a:cubicBezTo>
                  <a:pt x="17072" y="2552700"/>
                  <a:pt x="0" y="2535628"/>
                  <a:pt x="0" y="2514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400050" y="3467100"/>
            <a:ext cx="38100" cy="2552700"/>
          </a:xfrm>
          <a:custGeom>
            <a:avLst/>
            <a:gdLst/>
            <a:ahLst/>
            <a:cxnLst/>
            <a:rect l="l" t="t" r="r" b="b"/>
            <a:pathLst>
              <a:path w="38100" h="2552700">
                <a:moveTo>
                  <a:pt x="38100" y="0"/>
                </a:moveTo>
                <a:lnTo>
                  <a:pt x="38100" y="0"/>
                </a:lnTo>
                <a:lnTo>
                  <a:pt x="38100" y="2552700"/>
                </a:lnTo>
                <a:lnTo>
                  <a:pt x="38100" y="2552700"/>
                </a:lnTo>
                <a:cubicBezTo>
                  <a:pt x="17072" y="2552700"/>
                  <a:pt x="0" y="2535628"/>
                  <a:pt x="0" y="2514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Text 24"/>
          <p:cNvSpPr/>
          <p:nvPr/>
        </p:nvSpPr>
        <p:spPr>
          <a:xfrm>
            <a:off x="571500" y="3619500"/>
            <a:ext cx="3562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Factors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71500" y="4000500"/>
            <a:ext cx="3467100" cy="571500"/>
          </a:xfrm>
          <a:custGeom>
            <a:avLst/>
            <a:gdLst/>
            <a:ahLst/>
            <a:cxnLst/>
            <a:rect l="l" t="t" r="r" b="b"/>
            <a:pathLst>
              <a:path w="3467100" h="571500">
                <a:moveTo>
                  <a:pt x="76198" y="0"/>
                </a:moveTo>
                <a:lnTo>
                  <a:pt x="3390902" y="0"/>
                </a:lnTo>
                <a:cubicBezTo>
                  <a:pt x="3432985" y="0"/>
                  <a:pt x="3467100" y="34115"/>
                  <a:pt x="3467100" y="76198"/>
                </a:cubicBezTo>
                <a:lnTo>
                  <a:pt x="3467100" y="495302"/>
                </a:lnTo>
                <a:cubicBezTo>
                  <a:pt x="3467100" y="537385"/>
                  <a:pt x="3432985" y="571500"/>
                  <a:pt x="339090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647700" y="4105275"/>
            <a:ext cx="112990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 of Cheese: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7700" y="4305300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 moisture → molds; High moisture → bacteria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71500" y="4648200"/>
            <a:ext cx="3467100" cy="571500"/>
          </a:xfrm>
          <a:custGeom>
            <a:avLst/>
            <a:gdLst/>
            <a:ahLst/>
            <a:cxnLst/>
            <a:rect l="l" t="t" r="r" b="b"/>
            <a:pathLst>
              <a:path w="3467100" h="571500">
                <a:moveTo>
                  <a:pt x="76198" y="0"/>
                </a:moveTo>
                <a:lnTo>
                  <a:pt x="3390902" y="0"/>
                </a:lnTo>
                <a:cubicBezTo>
                  <a:pt x="3432985" y="0"/>
                  <a:pt x="3467100" y="34115"/>
                  <a:pt x="3467100" y="76198"/>
                </a:cubicBezTo>
                <a:lnTo>
                  <a:pt x="3467100" y="495302"/>
                </a:lnTo>
                <a:cubicBezTo>
                  <a:pt x="3467100" y="537385"/>
                  <a:pt x="3432985" y="571500"/>
                  <a:pt x="339090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9"/>
          <p:cNvSpPr/>
          <p:nvPr/>
        </p:nvSpPr>
        <p:spPr>
          <a:xfrm>
            <a:off x="647700" y="4752975"/>
            <a:ext cx="128736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Content: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7700" y="4953000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Higher content = faster spoilage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71500" y="5295900"/>
            <a:ext cx="3467100" cy="571500"/>
          </a:xfrm>
          <a:custGeom>
            <a:avLst/>
            <a:gdLst/>
            <a:ahLst/>
            <a:cxnLst/>
            <a:rect l="l" t="t" r="r" b="b"/>
            <a:pathLst>
              <a:path w="3467100" h="571500">
                <a:moveTo>
                  <a:pt x="76198" y="0"/>
                </a:moveTo>
                <a:lnTo>
                  <a:pt x="3390902" y="0"/>
                </a:lnTo>
                <a:cubicBezTo>
                  <a:pt x="3432985" y="0"/>
                  <a:pt x="3467100" y="34115"/>
                  <a:pt x="3467100" y="76198"/>
                </a:cubicBezTo>
                <a:lnTo>
                  <a:pt x="3467100" y="495302"/>
                </a:lnTo>
                <a:cubicBezTo>
                  <a:pt x="3467100" y="537385"/>
                  <a:pt x="3432985" y="571500"/>
                  <a:pt x="339090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647700" y="5400675"/>
            <a:ext cx="1360512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Storage Conditions: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7700" y="5600700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Temperature &amp; duration critical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381500" y="1047750"/>
            <a:ext cx="7429500" cy="3486150"/>
          </a:xfrm>
          <a:custGeom>
            <a:avLst/>
            <a:gdLst/>
            <a:ahLst/>
            <a:cxnLst/>
            <a:rect l="l" t="t" r="r" b="b"/>
            <a:pathLst>
              <a:path w="7429500" h="3486150">
                <a:moveTo>
                  <a:pt x="38100" y="0"/>
                </a:moveTo>
                <a:lnTo>
                  <a:pt x="7391400" y="0"/>
                </a:lnTo>
                <a:cubicBezTo>
                  <a:pt x="7412428" y="0"/>
                  <a:pt x="7429500" y="17072"/>
                  <a:pt x="7429500" y="38100"/>
                </a:cubicBezTo>
                <a:lnTo>
                  <a:pt x="7429500" y="3371839"/>
                </a:lnTo>
                <a:cubicBezTo>
                  <a:pt x="7429500" y="3434971"/>
                  <a:pt x="7378321" y="3486150"/>
                  <a:pt x="7315189" y="3486150"/>
                </a:cubicBezTo>
                <a:lnTo>
                  <a:pt x="114311" y="3486150"/>
                </a:lnTo>
                <a:cubicBezTo>
                  <a:pt x="51179" y="3486150"/>
                  <a:pt x="0" y="3434971"/>
                  <a:pt x="0" y="337183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4381500" y="1047750"/>
            <a:ext cx="7429500" cy="38100"/>
          </a:xfrm>
          <a:custGeom>
            <a:avLst/>
            <a:gdLst/>
            <a:ahLst/>
            <a:cxnLst/>
            <a:rect l="l" t="t" r="r" b="b"/>
            <a:pathLst>
              <a:path w="7429500" h="38100">
                <a:moveTo>
                  <a:pt x="38100" y="0"/>
                </a:moveTo>
                <a:lnTo>
                  <a:pt x="7391400" y="0"/>
                </a:lnTo>
                <a:cubicBezTo>
                  <a:pt x="7412428" y="0"/>
                  <a:pt x="7429500" y="17072"/>
                  <a:pt x="7429500" y="38100"/>
                </a:cubicBezTo>
                <a:lnTo>
                  <a:pt x="74295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Shape 36"/>
          <p:cNvSpPr/>
          <p:nvPr/>
        </p:nvSpPr>
        <p:spPr>
          <a:xfrm>
            <a:off x="4557713" y="12573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7231" y="0"/>
                </a:moveTo>
                <a:cubicBezTo>
                  <a:pt x="107231" y="-6586"/>
                  <a:pt x="101910" y="-11906"/>
                  <a:pt x="95324" y="-11906"/>
                </a:cubicBezTo>
                <a:cubicBezTo>
                  <a:pt x="88739" y="-11906"/>
                  <a:pt x="83418" y="-6586"/>
                  <a:pt x="83418" y="0"/>
                </a:cubicBezTo>
                <a:lnTo>
                  <a:pt x="83418" y="23106"/>
                </a:lnTo>
                <a:lnTo>
                  <a:pt x="77837" y="17525"/>
                </a:lnTo>
                <a:cubicBezTo>
                  <a:pt x="74340" y="14027"/>
                  <a:pt x="68684" y="14027"/>
                  <a:pt x="65224" y="17525"/>
                </a:cubicBezTo>
                <a:cubicBezTo>
                  <a:pt x="61764" y="21022"/>
                  <a:pt x="61726" y="26677"/>
                  <a:pt x="65224" y="30138"/>
                </a:cubicBezTo>
                <a:lnTo>
                  <a:pt x="83455" y="48369"/>
                </a:lnTo>
                <a:lnTo>
                  <a:pt x="83455" y="74637"/>
                </a:lnTo>
                <a:lnTo>
                  <a:pt x="60685" y="61503"/>
                </a:lnTo>
                <a:lnTo>
                  <a:pt x="54025" y="36612"/>
                </a:lnTo>
                <a:cubicBezTo>
                  <a:pt x="52760" y="31849"/>
                  <a:pt x="47848" y="29021"/>
                  <a:pt x="43086" y="30287"/>
                </a:cubicBezTo>
                <a:cubicBezTo>
                  <a:pt x="38323" y="31552"/>
                  <a:pt x="35458" y="36463"/>
                  <a:pt x="36723" y="41225"/>
                </a:cubicBezTo>
                <a:lnTo>
                  <a:pt x="38770" y="48853"/>
                </a:lnTo>
                <a:lnTo>
                  <a:pt x="18790" y="37319"/>
                </a:lnTo>
                <a:cubicBezTo>
                  <a:pt x="13097" y="34044"/>
                  <a:pt x="5804" y="35979"/>
                  <a:pt x="2530" y="41672"/>
                </a:cubicBezTo>
                <a:cubicBezTo>
                  <a:pt x="-744" y="47365"/>
                  <a:pt x="1191" y="54657"/>
                  <a:pt x="6883" y="57931"/>
                </a:cubicBezTo>
                <a:lnTo>
                  <a:pt x="26863" y="69466"/>
                </a:lnTo>
                <a:lnTo>
                  <a:pt x="19236" y="71512"/>
                </a:lnTo>
                <a:cubicBezTo>
                  <a:pt x="14474" y="72777"/>
                  <a:pt x="11646" y="77688"/>
                  <a:pt x="12911" y="82451"/>
                </a:cubicBezTo>
                <a:cubicBezTo>
                  <a:pt x="14176" y="87213"/>
                  <a:pt x="19087" y="90041"/>
                  <a:pt x="23850" y="88776"/>
                </a:cubicBezTo>
                <a:lnTo>
                  <a:pt x="48741" y="82116"/>
                </a:lnTo>
                <a:lnTo>
                  <a:pt x="71512" y="95250"/>
                </a:lnTo>
                <a:lnTo>
                  <a:pt x="48741" y="108384"/>
                </a:lnTo>
                <a:lnTo>
                  <a:pt x="23850" y="101724"/>
                </a:lnTo>
                <a:cubicBezTo>
                  <a:pt x="19087" y="100459"/>
                  <a:pt x="14176" y="103287"/>
                  <a:pt x="12911" y="108049"/>
                </a:cubicBezTo>
                <a:cubicBezTo>
                  <a:pt x="11646" y="112812"/>
                  <a:pt x="14474" y="117723"/>
                  <a:pt x="19236" y="118988"/>
                </a:cubicBezTo>
                <a:lnTo>
                  <a:pt x="26863" y="121034"/>
                </a:lnTo>
                <a:lnTo>
                  <a:pt x="6883" y="132569"/>
                </a:lnTo>
                <a:cubicBezTo>
                  <a:pt x="1191" y="135843"/>
                  <a:pt x="-744" y="143135"/>
                  <a:pt x="2530" y="148828"/>
                </a:cubicBezTo>
                <a:cubicBezTo>
                  <a:pt x="5804" y="154521"/>
                  <a:pt x="13097" y="156493"/>
                  <a:pt x="18790" y="153181"/>
                </a:cubicBezTo>
                <a:lnTo>
                  <a:pt x="38770" y="141647"/>
                </a:lnTo>
                <a:lnTo>
                  <a:pt x="36723" y="149275"/>
                </a:lnTo>
                <a:cubicBezTo>
                  <a:pt x="35458" y="154037"/>
                  <a:pt x="38286" y="158948"/>
                  <a:pt x="43049" y="160213"/>
                </a:cubicBezTo>
                <a:cubicBezTo>
                  <a:pt x="47811" y="161479"/>
                  <a:pt x="52722" y="158651"/>
                  <a:pt x="53987" y="153888"/>
                </a:cubicBezTo>
                <a:lnTo>
                  <a:pt x="60647" y="128997"/>
                </a:lnTo>
                <a:lnTo>
                  <a:pt x="83418" y="115863"/>
                </a:lnTo>
                <a:lnTo>
                  <a:pt x="83418" y="142131"/>
                </a:lnTo>
                <a:lnTo>
                  <a:pt x="65187" y="160362"/>
                </a:lnTo>
                <a:cubicBezTo>
                  <a:pt x="61689" y="163860"/>
                  <a:pt x="61689" y="169515"/>
                  <a:pt x="65187" y="172975"/>
                </a:cubicBezTo>
                <a:cubicBezTo>
                  <a:pt x="68684" y="176436"/>
                  <a:pt x="74340" y="176473"/>
                  <a:pt x="77800" y="172975"/>
                </a:cubicBezTo>
                <a:lnTo>
                  <a:pt x="83381" y="167394"/>
                </a:lnTo>
                <a:lnTo>
                  <a:pt x="83381" y="190500"/>
                </a:lnTo>
                <a:cubicBezTo>
                  <a:pt x="83381" y="197086"/>
                  <a:pt x="88702" y="202406"/>
                  <a:pt x="95287" y="202406"/>
                </a:cubicBezTo>
                <a:cubicBezTo>
                  <a:pt x="101873" y="202406"/>
                  <a:pt x="107193" y="197086"/>
                  <a:pt x="107193" y="190500"/>
                </a:cubicBezTo>
                <a:lnTo>
                  <a:pt x="107193" y="167394"/>
                </a:lnTo>
                <a:lnTo>
                  <a:pt x="112775" y="172975"/>
                </a:lnTo>
                <a:cubicBezTo>
                  <a:pt x="116272" y="176473"/>
                  <a:pt x="121927" y="176473"/>
                  <a:pt x="125388" y="172975"/>
                </a:cubicBezTo>
                <a:cubicBezTo>
                  <a:pt x="128848" y="169478"/>
                  <a:pt x="128885" y="163823"/>
                  <a:pt x="125388" y="160362"/>
                </a:cubicBezTo>
                <a:lnTo>
                  <a:pt x="107156" y="142131"/>
                </a:lnTo>
                <a:lnTo>
                  <a:pt x="107156" y="115863"/>
                </a:lnTo>
                <a:lnTo>
                  <a:pt x="129927" y="128997"/>
                </a:lnTo>
                <a:lnTo>
                  <a:pt x="136587" y="153888"/>
                </a:lnTo>
                <a:cubicBezTo>
                  <a:pt x="137852" y="158651"/>
                  <a:pt x="142763" y="161479"/>
                  <a:pt x="147526" y="160213"/>
                </a:cubicBezTo>
                <a:cubicBezTo>
                  <a:pt x="152288" y="158948"/>
                  <a:pt x="155116" y="154037"/>
                  <a:pt x="153851" y="149275"/>
                </a:cubicBezTo>
                <a:lnTo>
                  <a:pt x="151805" y="141647"/>
                </a:lnTo>
                <a:lnTo>
                  <a:pt x="171785" y="153181"/>
                </a:lnTo>
                <a:cubicBezTo>
                  <a:pt x="177478" y="156456"/>
                  <a:pt x="184770" y="154521"/>
                  <a:pt x="188044" y="148828"/>
                </a:cubicBezTo>
                <a:cubicBezTo>
                  <a:pt x="191319" y="143135"/>
                  <a:pt x="189384" y="135843"/>
                  <a:pt x="183691" y="132569"/>
                </a:cubicBezTo>
                <a:lnTo>
                  <a:pt x="163711" y="121034"/>
                </a:lnTo>
                <a:lnTo>
                  <a:pt x="171338" y="118988"/>
                </a:lnTo>
                <a:cubicBezTo>
                  <a:pt x="176101" y="117723"/>
                  <a:pt x="178929" y="112812"/>
                  <a:pt x="177664" y="108049"/>
                </a:cubicBezTo>
                <a:cubicBezTo>
                  <a:pt x="176399" y="103287"/>
                  <a:pt x="171487" y="100459"/>
                  <a:pt x="166725" y="101724"/>
                </a:cubicBezTo>
                <a:lnTo>
                  <a:pt x="141833" y="108384"/>
                </a:lnTo>
                <a:lnTo>
                  <a:pt x="119062" y="95250"/>
                </a:lnTo>
                <a:lnTo>
                  <a:pt x="141833" y="82116"/>
                </a:lnTo>
                <a:lnTo>
                  <a:pt x="166725" y="88776"/>
                </a:lnTo>
                <a:cubicBezTo>
                  <a:pt x="171487" y="90041"/>
                  <a:pt x="176399" y="87213"/>
                  <a:pt x="177664" y="82451"/>
                </a:cubicBezTo>
                <a:cubicBezTo>
                  <a:pt x="178929" y="77688"/>
                  <a:pt x="176101" y="72777"/>
                  <a:pt x="171338" y="71512"/>
                </a:cubicBezTo>
                <a:lnTo>
                  <a:pt x="163711" y="69466"/>
                </a:lnTo>
                <a:lnTo>
                  <a:pt x="183691" y="57931"/>
                </a:lnTo>
                <a:cubicBezTo>
                  <a:pt x="189384" y="54657"/>
                  <a:pt x="191356" y="47365"/>
                  <a:pt x="188044" y="41672"/>
                </a:cubicBezTo>
                <a:cubicBezTo>
                  <a:pt x="184733" y="35979"/>
                  <a:pt x="177478" y="34044"/>
                  <a:pt x="171785" y="37319"/>
                </a:cubicBezTo>
                <a:lnTo>
                  <a:pt x="151805" y="48853"/>
                </a:lnTo>
                <a:lnTo>
                  <a:pt x="153851" y="41225"/>
                </a:lnTo>
                <a:cubicBezTo>
                  <a:pt x="155116" y="36463"/>
                  <a:pt x="152288" y="31552"/>
                  <a:pt x="147526" y="30287"/>
                </a:cubicBezTo>
                <a:cubicBezTo>
                  <a:pt x="142763" y="29021"/>
                  <a:pt x="137852" y="31849"/>
                  <a:pt x="136587" y="36612"/>
                </a:cubicBezTo>
                <a:lnTo>
                  <a:pt x="129927" y="61503"/>
                </a:lnTo>
                <a:lnTo>
                  <a:pt x="107156" y="74637"/>
                </a:lnTo>
                <a:lnTo>
                  <a:pt x="107156" y="48369"/>
                </a:lnTo>
                <a:lnTo>
                  <a:pt x="125388" y="30138"/>
                </a:lnTo>
                <a:cubicBezTo>
                  <a:pt x="128885" y="26640"/>
                  <a:pt x="128885" y="20985"/>
                  <a:pt x="125388" y="17525"/>
                </a:cubicBezTo>
                <a:cubicBezTo>
                  <a:pt x="121890" y="14064"/>
                  <a:pt x="116235" y="14027"/>
                  <a:pt x="112775" y="17525"/>
                </a:cubicBezTo>
                <a:lnTo>
                  <a:pt x="107193" y="23106"/>
                </a:lnTo>
                <a:lnTo>
                  <a:pt x="107193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4772025" y="1219200"/>
            <a:ext cx="6981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at Low Temperatures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533900" y="1600200"/>
            <a:ext cx="7124700" cy="876300"/>
          </a:xfrm>
          <a:custGeom>
            <a:avLst/>
            <a:gdLst/>
            <a:ahLst/>
            <a:cxnLst/>
            <a:rect l="l" t="t" r="r" b="b"/>
            <a:pathLst>
              <a:path w="7124700" h="876300">
                <a:moveTo>
                  <a:pt x="76203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800097"/>
                </a:lnTo>
                <a:cubicBezTo>
                  <a:pt x="7124700" y="842183"/>
                  <a:pt x="7090583" y="876300"/>
                  <a:pt x="70484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4648200" y="1714500"/>
            <a:ext cx="697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Pseudomonas viscosa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causes: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800600" y="19812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Bitterness (from peptides)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800600" y="21717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Viscous substances (polysaccharides)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533900" y="2552700"/>
            <a:ext cx="7124700" cy="876300"/>
          </a:xfrm>
          <a:custGeom>
            <a:avLst/>
            <a:gdLst/>
            <a:ahLst/>
            <a:cxnLst/>
            <a:rect l="l" t="t" r="r" b="b"/>
            <a:pathLst>
              <a:path w="7124700" h="876300">
                <a:moveTo>
                  <a:pt x="76203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800097"/>
                </a:lnTo>
                <a:cubicBezTo>
                  <a:pt x="7124700" y="842183"/>
                  <a:pt x="7090583" y="876300"/>
                  <a:pt x="70484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Text 43"/>
          <p:cNvSpPr/>
          <p:nvPr/>
        </p:nvSpPr>
        <p:spPr>
          <a:xfrm>
            <a:off x="4648200" y="2667000"/>
            <a:ext cx="697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Pseudomonas fragi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produces: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4800600" y="29337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Putrid odor (amines, skatol, indole, H₂S)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800600" y="31242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Degraded flavor (diacetyl breakdown)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533900" y="3505200"/>
            <a:ext cx="7124700" cy="876300"/>
          </a:xfrm>
          <a:custGeom>
            <a:avLst/>
            <a:gdLst/>
            <a:ahLst/>
            <a:cxnLst/>
            <a:rect l="l" t="t" r="r" b="b"/>
            <a:pathLst>
              <a:path w="7124700" h="876300">
                <a:moveTo>
                  <a:pt x="76203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800097"/>
                </a:lnTo>
                <a:cubicBezTo>
                  <a:pt x="7124700" y="842183"/>
                  <a:pt x="7090583" y="876300"/>
                  <a:pt x="70484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Text 47"/>
          <p:cNvSpPr/>
          <p:nvPr/>
        </p:nvSpPr>
        <p:spPr>
          <a:xfrm>
            <a:off x="4648200" y="3619500"/>
            <a:ext cx="697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Pseudomonas fluorescens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causes: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800600" y="38862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Protein hydrolysis (bitterness)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800600" y="4076700"/>
            <a:ext cx="681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Lipid hydrolysis (rancid taste)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4381500" y="4705350"/>
            <a:ext cx="3638550" cy="1314450"/>
          </a:xfrm>
          <a:custGeom>
            <a:avLst/>
            <a:gdLst/>
            <a:ahLst/>
            <a:cxnLst/>
            <a:rect l="l" t="t" r="r" b="b"/>
            <a:pathLst>
              <a:path w="3638550" h="1314450">
                <a:moveTo>
                  <a:pt x="38100" y="0"/>
                </a:moveTo>
                <a:lnTo>
                  <a:pt x="3600450" y="0"/>
                </a:lnTo>
                <a:cubicBezTo>
                  <a:pt x="3621478" y="0"/>
                  <a:pt x="3638550" y="17072"/>
                  <a:pt x="3638550" y="38100"/>
                </a:cubicBezTo>
                <a:lnTo>
                  <a:pt x="3638550" y="1200145"/>
                </a:lnTo>
                <a:cubicBezTo>
                  <a:pt x="3638550" y="1263274"/>
                  <a:pt x="3587374" y="1314450"/>
                  <a:pt x="3524245" y="1314450"/>
                </a:cubicBezTo>
                <a:lnTo>
                  <a:pt x="114305" y="1314450"/>
                </a:lnTo>
                <a:cubicBezTo>
                  <a:pt x="51176" y="1314450"/>
                  <a:pt x="0" y="1263274"/>
                  <a:pt x="0" y="120014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3" name="Shape 51"/>
          <p:cNvSpPr/>
          <p:nvPr/>
        </p:nvSpPr>
        <p:spPr>
          <a:xfrm>
            <a:off x="4381500" y="4705350"/>
            <a:ext cx="3638550" cy="38100"/>
          </a:xfrm>
          <a:custGeom>
            <a:avLst/>
            <a:gdLst/>
            <a:ahLst/>
            <a:cxnLst/>
            <a:rect l="l" t="t" r="r" b="b"/>
            <a:pathLst>
              <a:path w="3638550" h="38100">
                <a:moveTo>
                  <a:pt x="38100" y="0"/>
                </a:moveTo>
                <a:lnTo>
                  <a:pt x="3600450" y="0"/>
                </a:lnTo>
                <a:cubicBezTo>
                  <a:pt x="3621478" y="0"/>
                  <a:pt x="3638550" y="17072"/>
                  <a:pt x="3638550" y="38100"/>
                </a:cubicBezTo>
                <a:lnTo>
                  <a:pt x="36385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4" name="Text 52"/>
          <p:cNvSpPr/>
          <p:nvPr/>
        </p:nvSpPr>
        <p:spPr>
          <a:xfrm>
            <a:off x="4533900" y="4876800"/>
            <a:ext cx="3419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Room Temperature Spoilage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4533900" y="5219700"/>
            <a:ext cx="3400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Coliforms: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Acid &amp; gas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4533900" y="5448300"/>
            <a:ext cx="3400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Streptococcus cremoris: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Bitterness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4533900" y="5676900"/>
            <a:ext cx="3400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Bacillus &amp; Clostridium: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Proteolytic, lipolytic, saccharolytic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172450" y="4705350"/>
            <a:ext cx="3638550" cy="1314450"/>
          </a:xfrm>
          <a:custGeom>
            <a:avLst/>
            <a:gdLst/>
            <a:ahLst/>
            <a:cxnLst/>
            <a:rect l="l" t="t" r="r" b="b"/>
            <a:pathLst>
              <a:path w="3638550" h="1314450">
                <a:moveTo>
                  <a:pt x="38100" y="0"/>
                </a:moveTo>
                <a:lnTo>
                  <a:pt x="3600450" y="0"/>
                </a:lnTo>
                <a:cubicBezTo>
                  <a:pt x="3621478" y="0"/>
                  <a:pt x="3638550" y="17072"/>
                  <a:pt x="3638550" y="38100"/>
                </a:cubicBezTo>
                <a:lnTo>
                  <a:pt x="3638550" y="1200145"/>
                </a:lnTo>
                <a:cubicBezTo>
                  <a:pt x="3638550" y="1263274"/>
                  <a:pt x="3587374" y="1314450"/>
                  <a:pt x="3524245" y="1314450"/>
                </a:cubicBezTo>
                <a:lnTo>
                  <a:pt x="114305" y="1314450"/>
                </a:lnTo>
                <a:cubicBezTo>
                  <a:pt x="51176" y="1314450"/>
                  <a:pt x="0" y="1263274"/>
                  <a:pt x="0" y="120014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9" name="Shape 57"/>
          <p:cNvSpPr/>
          <p:nvPr/>
        </p:nvSpPr>
        <p:spPr>
          <a:xfrm>
            <a:off x="8172450" y="4705350"/>
            <a:ext cx="3638550" cy="38100"/>
          </a:xfrm>
          <a:custGeom>
            <a:avLst/>
            <a:gdLst/>
            <a:ahLst/>
            <a:cxnLst/>
            <a:rect l="l" t="t" r="r" b="b"/>
            <a:pathLst>
              <a:path w="3638550" h="38100">
                <a:moveTo>
                  <a:pt x="38100" y="0"/>
                </a:moveTo>
                <a:lnTo>
                  <a:pt x="3600450" y="0"/>
                </a:lnTo>
                <a:cubicBezTo>
                  <a:pt x="3621478" y="0"/>
                  <a:pt x="3638550" y="17072"/>
                  <a:pt x="3638550" y="38100"/>
                </a:cubicBezTo>
                <a:lnTo>
                  <a:pt x="36385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0" name="Text 58"/>
          <p:cNvSpPr/>
          <p:nvPr/>
        </p:nvSpPr>
        <p:spPr>
          <a:xfrm>
            <a:off x="8324850" y="4876800"/>
            <a:ext cx="3419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by Molds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324850" y="5219700"/>
            <a:ext cx="3400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Common in dried &amp; semi-dried cheese: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324850" y="5486400"/>
            <a:ext cx="695325" cy="228600"/>
          </a:xfrm>
          <a:custGeom>
            <a:avLst/>
            <a:gdLst/>
            <a:ahLst/>
            <a:cxnLst/>
            <a:rect l="l" t="t" r="r" b="b"/>
            <a:pathLst>
              <a:path w="695325" h="228600">
                <a:moveTo>
                  <a:pt x="38101" y="0"/>
                </a:moveTo>
                <a:lnTo>
                  <a:pt x="657224" y="0"/>
                </a:lnTo>
                <a:cubicBezTo>
                  <a:pt x="678267" y="0"/>
                  <a:pt x="695325" y="17058"/>
                  <a:pt x="695325" y="38101"/>
                </a:cubicBezTo>
                <a:lnTo>
                  <a:pt x="695325" y="190499"/>
                </a:lnTo>
                <a:cubicBezTo>
                  <a:pt x="695325" y="211542"/>
                  <a:pt x="678267" y="228600"/>
                  <a:pt x="6572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3" name="Text 61"/>
          <p:cNvSpPr/>
          <p:nvPr/>
        </p:nvSpPr>
        <p:spPr>
          <a:xfrm>
            <a:off x="8324850" y="5486400"/>
            <a:ext cx="7524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Aspergillus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9055671" y="5486400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38101" y="0"/>
                </a:moveTo>
                <a:lnTo>
                  <a:pt x="647699" y="0"/>
                </a:lnTo>
                <a:cubicBezTo>
                  <a:pt x="668742" y="0"/>
                  <a:pt x="685800" y="17058"/>
                  <a:pt x="685800" y="38101"/>
                </a:cubicBezTo>
                <a:lnTo>
                  <a:pt x="685800" y="190499"/>
                </a:lnTo>
                <a:cubicBezTo>
                  <a:pt x="685800" y="211542"/>
                  <a:pt x="668742" y="228600"/>
                  <a:pt x="6476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5" name="Text 63"/>
          <p:cNvSpPr/>
          <p:nvPr/>
        </p:nvSpPr>
        <p:spPr>
          <a:xfrm>
            <a:off x="9055671" y="5486400"/>
            <a:ext cx="7429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Penicillium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9777487" y="5486400"/>
            <a:ext cx="476250" cy="228600"/>
          </a:xfrm>
          <a:custGeom>
            <a:avLst/>
            <a:gdLst/>
            <a:ahLst/>
            <a:cxnLst/>
            <a:rect l="l" t="t" r="r" b="b"/>
            <a:pathLst>
              <a:path w="476250" h="228600">
                <a:moveTo>
                  <a:pt x="38101" y="0"/>
                </a:moveTo>
                <a:lnTo>
                  <a:pt x="438149" y="0"/>
                </a:lnTo>
                <a:cubicBezTo>
                  <a:pt x="459192" y="0"/>
                  <a:pt x="476250" y="17058"/>
                  <a:pt x="476250" y="38101"/>
                </a:cubicBezTo>
                <a:lnTo>
                  <a:pt x="476250" y="190499"/>
                </a:lnTo>
                <a:cubicBezTo>
                  <a:pt x="476250" y="211542"/>
                  <a:pt x="459192" y="228600"/>
                  <a:pt x="4381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7" name="Text 65"/>
          <p:cNvSpPr/>
          <p:nvPr/>
        </p:nvSpPr>
        <p:spPr>
          <a:xfrm>
            <a:off x="9777487" y="5486400"/>
            <a:ext cx="5334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Mucor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10288637" y="5486400"/>
            <a:ext cx="733425" cy="228600"/>
          </a:xfrm>
          <a:custGeom>
            <a:avLst/>
            <a:gdLst/>
            <a:ahLst/>
            <a:cxnLst/>
            <a:rect l="l" t="t" r="r" b="b"/>
            <a:pathLst>
              <a:path w="733425" h="228600">
                <a:moveTo>
                  <a:pt x="38101" y="0"/>
                </a:moveTo>
                <a:lnTo>
                  <a:pt x="695324" y="0"/>
                </a:lnTo>
                <a:cubicBezTo>
                  <a:pt x="716367" y="0"/>
                  <a:pt x="733425" y="17058"/>
                  <a:pt x="733425" y="38101"/>
                </a:cubicBezTo>
                <a:lnTo>
                  <a:pt x="733425" y="190499"/>
                </a:lnTo>
                <a:cubicBezTo>
                  <a:pt x="733425" y="211542"/>
                  <a:pt x="716367" y="228600"/>
                  <a:pt x="6953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9" name="Text 67"/>
          <p:cNvSpPr/>
          <p:nvPr/>
        </p:nvSpPr>
        <p:spPr>
          <a:xfrm>
            <a:off x="10288637" y="5486400"/>
            <a:ext cx="7905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Geotrichum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299" y="381000"/>
            <a:ext cx="593709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Butter Contamination and Spoilage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81000" y="1085850"/>
            <a:ext cx="4572000" cy="4552950"/>
          </a:xfrm>
          <a:custGeom>
            <a:avLst/>
            <a:gdLst/>
            <a:ahLst/>
            <a:cxnLst/>
            <a:rect l="l" t="t" r="r" b="b"/>
            <a:pathLst>
              <a:path w="4572000" h="4552950">
                <a:moveTo>
                  <a:pt x="38100" y="0"/>
                </a:moveTo>
                <a:lnTo>
                  <a:pt x="4533900" y="0"/>
                </a:lnTo>
                <a:cubicBezTo>
                  <a:pt x="4554928" y="0"/>
                  <a:pt x="4572000" y="17072"/>
                  <a:pt x="4572000" y="38100"/>
                </a:cubicBezTo>
                <a:lnTo>
                  <a:pt x="4572000" y="4438671"/>
                </a:lnTo>
                <a:cubicBezTo>
                  <a:pt x="4572000" y="4501786"/>
                  <a:pt x="4520836" y="4552950"/>
                  <a:pt x="4457721" y="4552950"/>
                </a:cubicBezTo>
                <a:lnTo>
                  <a:pt x="114279" y="4552950"/>
                </a:lnTo>
                <a:cubicBezTo>
                  <a:pt x="51164" y="4552950"/>
                  <a:pt x="0" y="4501786"/>
                  <a:pt x="0" y="4438671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81000" y="1085850"/>
            <a:ext cx="4572000" cy="38100"/>
          </a:xfrm>
          <a:custGeom>
            <a:avLst/>
            <a:gdLst/>
            <a:ahLst/>
            <a:cxnLst/>
            <a:rect l="l" t="t" r="r" b="b"/>
            <a:pathLst>
              <a:path w="4572000" h="38100">
                <a:moveTo>
                  <a:pt x="38100" y="0"/>
                </a:moveTo>
                <a:lnTo>
                  <a:pt x="4533900" y="0"/>
                </a:lnTo>
                <a:cubicBezTo>
                  <a:pt x="4554928" y="0"/>
                  <a:pt x="4572000" y="17072"/>
                  <a:pt x="4572000" y="38100"/>
                </a:cubicBezTo>
                <a:lnTo>
                  <a:pt x="45720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00075" y="1333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857250" y="1295400"/>
            <a:ext cx="4019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Sources of Contamination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1752600"/>
            <a:ext cx="4191000" cy="647700"/>
          </a:xfrm>
          <a:custGeom>
            <a:avLst/>
            <a:gdLst/>
            <a:ahLst/>
            <a:cxnLst/>
            <a:rect l="l" t="t" r="r" b="b"/>
            <a:pathLst>
              <a:path w="4191000" h="647700">
                <a:moveTo>
                  <a:pt x="76202" y="0"/>
                </a:moveTo>
                <a:lnTo>
                  <a:pt x="4114798" y="0"/>
                </a:lnTo>
                <a:cubicBezTo>
                  <a:pt x="4156883" y="0"/>
                  <a:pt x="4191000" y="34117"/>
                  <a:pt x="4191000" y="76202"/>
                </a:cubicBezTo>
                <a:lnTo>
                  <a:pt x="4191000" y="571498"/>
                </a:lnTo>
                <a:cubicBezTo>
                  <a:pt x="4191000" y="613583"/>
                  <a:pt x="4156883" y="647700"/>
                  <a:pt x="4114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685800" y="1885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647700" y="188595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181100" y="1866900"/>
            <a:ext cx="1704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Cream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81100" y="2095500"/>
            <a:ext cx="1695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Primary raw material source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500" y="2514600"/>
            <a:ext cx="4191000" cy="647700"/>
          </a:xfrm>
          <a:custGeom>
            <a:avLst/>
            <a:gdLst/>
            <a:ahLst/>
            <a:cxnLst/>
            <a:rect l="l" t="t" r="r" b="b"/>
            <a:pathLst>
              <a:path w="4191000" h="647700">
                <a:moveTo>
                  <a:pt x="76202" y="0"/>
                </a:moveTo>
                <a:lnTo>
                  <a:pt x="4114798" y="0"/>
                </a:lnTo>
                <a:cubicBezTo>
                  <a:pt x="4156883" y="0"/>
                  <a:pt x="4191000" y="34117"/>
                  <a:pt x="4191000" y="76202"/>
                </a:cubicBezTo>
                <a:lnTo>
                  <a:pt x="4191000" y="571498"/>
                </a:lnTo>
                <a:cubicBezTo>
                  <a:pt x="4191000" y="613583"/>
                  <a:pt x="4156883" y="647700"/>
                  <a:pt x="4114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685800" y="2647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647700" y="264795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81100" y="2628900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Flora of Whole Milk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81100" y="2857500"/>
            <a:ext cx="1733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microbial population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1500" y="3276600"/>
            <a:ext cx="4191000" cy="647700"/>
          </a:xfrm>
          <a:custGeom>
            <a:avLst/>
            <a:gdLst/>
            <a:ahLst/>
            <a:cxnLst/>
            <a:rect l="l" t="t" r="r" b="b"/>
            <a:pathLst>
              <a:path w="4191000" h="647700">
                <a:moveTo>
                  <a:pt x="76202" y="0"/>
                </a:moveTo>
                <a:lnTo>
                  <a:pt x="4114798" y="0"/>
                </a:lnTo>
                <a:cubicBezTo>
                  <a:pt x="4156883" y="0"/>
                  <a:pt x="4191000" y="34117"/>
                  <a:pt x="4191000" y="76202"/>
                </a:cubicBezTo>
                <a:lnTo>
                  <a:pt x="4191000" y="571498"/>
                </a:lnTo>
                <a:cubicBezTo>
                  <a:pt x="4191000" y="613583"/>
                  <a:pt x="4156883" y="647700"/>
                  <a:pt x="4114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685800" y="3409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Text 20"/>
          <p:cNvSpPr/>
          <p:nvPr/>
        </p:nvSpPr>
        <p:spPr>
          <a:xfrm>
            <a:off x="647700" y="340995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81100" y="3390900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Equipment &amp; Utensils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81100" y="3619500"/>
            <a:ext cx="147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 equipment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71500" y="4038600"/>
            <a:ext cx="4191000" cy="647700"/>
          </a:xfrm>
          <a:custGeom>
            <a:avLst/>
            <a:gdLst/>
            <a:ahLst/>
            <a:cxnLst/>
            <a:rect l="l" t="t" r="r" b="b"/>
            <a:pathLst>
              <a:path w="4191000" h="647700">
                <a:moveTo>
                  <a:pt x="76202" y="0"/>
                </a:moveTo>
                <a:lnTo>
                  <a:pt x="4114798" y="0"/>
                </a:lnTo>
                <a:cubicBezTo>
                  <a:pt x="4156883" y="0"/>
                  <a:pt x="4191000" y="34117"/>
                  <a:pt x="4191000" y="76202"/>
                </a:cubicBezTo>
                <a:lnTo>
                  <a:pt x="4191000" y="571498"/>
                </a:lnTo>
                <a:cubicBezTo>
                  <a:pt x="4191000" y="613583"/>
                  <a:pt x="4156883" y="647700"/>
                  <a:pt x="4114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685800" y="4171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647700" y="417195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81100" y="4152900"/>
            <a:ext cx="101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Employees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81100" y="4381500"/>
            <a:ext cx="100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Human handling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71500" y="4800600"/>
            <a:ext cx="4191000" cy="647700"/>
          </a:xfrm>
          <a:custGeom>
            <a:avLst/>
            <a:gdLst/>
            <a:ahLst/>
            <a:cxnLst/>
            <a:rect l="l" t="t" r="r" b="b"/>
            <a:pathLst>
              <a:path w="4191000" h="647700">
                <a:moveTo>
                  <a:pt x="76202" y="0"/>
                </a:moveTo>
                <a:lnTo>
                  <a:pt x="4114798" y="0"/>
                </a:lnTo>
                <a:cubicBezTo>
                  <a:pt x="4156883" y="0"/>
                  <a:pt x="4191000" y="34117"/>
                  <a:pt x="4191000" y="76202"/>
                </a:cubicBezTo>
                <a:lnTo>
                  <a:pt x="4191000" y="571498"/>
                </a:lnTo>
                <a:cubicBezTo>
                  <a:pt x="4191000" y="613583"/>
                  <a:pt x="4156883" y="647700"/>
                  <a:pt x="4114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85800" y="4933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647700" y="493395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81100" y="4914900"/>
            <a:ext cx="1866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Packaging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181100" y="5143500"/>
            <a:ext cx="185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Post-processing contamination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181600" y="1085850"/>
            <a:ext cx="6629400" cy="2990850"/>
          </a:xfrm>
          <a:custGeom>
            <a:avLst/>
            <a:gdLst/>
            <a:ahLst/>
            <a:cxnLst/>
            <a:rect l="l" t="t" r="r" b="b"/>
            <a:pathLst>
              <a:path w="6629400" h="2990850">
                <a:moveTo>
                  <a:pt x="38100" y="0"/>
                </a:moveTo>
                <a:lnTo>
                  <a:pt x="6591300" y="0"/>
                </a:lnTo>
                <a:cubicBezTo>
                  <a:pt x="6612328" y="0"/>
                  <a:pt x="6629400" y="17072"/>
                  <a:pt x="6629400" y="38100"/>
                </a:cubicBezTo>
                <a:lnTo>
                  <a:pt x="6629400" y="2876540"/>
                </a:lnTo>
                <a:cubicBezTo>
                  <a:pt x="6629400" y="2939672"/>
                  <a:pt x="6578222" y="2990850"/>
                  <a:pt x="6515090" y="2990850"/>
                </a:cubicBezTo>
                <a:lnTo>
                  <a:pt x="114310" y="2990850"/>
                </a:lnTo>
                <a:cubicBezTo>
                  <a:pt x="51178" y="2990850"/>
                  <a:pt x="0" y="2939672"/>
                  <a:pt x="0" y="28765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5181600" y="1085850"/>
            <a:ext cx="6629400" cy="38100"/>
          </a:xfrm>
          <a:custGeom>
            <a:avLst/>
            <a:gdLst/>
            <a:ahLst/>
            <a:cxnLst/>
            <a:rect l="l" t="t" r="r" b="b"/>
            <a:pathLst>
              <a:path w="6629400" h="38100">
                <a:moveTo>
                  <a:pt x="38100" y="0"/>
                </a:moveTo>
                <a:lnTo>
                  <a:pt x="6591300" y="0"/>
                </a:lnTo>
                <a:cubicBezTo>
                  <a:pt x="6612328" y="0"/>
                  <a:pt x="6629400" y="17072"/>
                  <a:pt x="6629400" y="38100"/>
                </a:cubicBezTo>
                <a:lnTo>
                  <a:pt x="66294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5386388" y="13335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2166" y="7144"/>
                </a:moveTo>
                <a:cubicBezTo>
                  <a:pt x="182166" y="1206"/>
                  <a:pt x="177388" y="-3572"/>
                  <a:pt x="171450" y="-3572"/>
                </a:cubicBezTo>
                <a:cubicBezTo>
                  <a:pt x="165512" y="-3572"/>
                  <a:pt x="160734" y="1206"/>
                  <a:pt x="160734" y="7144"/>
                </a:cubicBezTo>
                <a:lnTo>
                  <a:pt x="160734" y="17591"/>
                </a:lnTo>
                <a:cubicBezTo>
                  <a:pt x="154528" y="19958"/>
                  <a:pt x="148724" y="23619"/>
                  <a:pt x="143679" y="28530"/>
                </a:cubicBezTo>
                <a:lnTo>
                  <a:pt x="136178" y="20985"/>
                </a:lnTo>
                <a:cubicBezTo>
                  <a:pt x="131981" y="16788"/>
                  <a:pt x="125194" y="16788"/>
                  <a:pt x="121042" y="20985"/>
                </a:cubicBezTo>
                <a:cubicBezTo>
                  <a:pt x="116890" y="25182"/>
                  <a:pt x="116845" y="31968"/>
                  <a:pt x="121042" y="36121"/>
                </a:cubicBezTo>
                <a:lnTo>
                  <a:pt x="128543" y="43622"/>
                </a:lnTo>
                <a:lnTo>
                  <a:pt x="115104" y="57061"/>
                </a:lnTo>
                <a:lnTo>
                  <a:pt x="107603" y="49560"/>
                </a:lnTo>
                <a:cubicBezTo>
                  <a:pt x="103406" y="45363"/>
                  <a:pt x="96619" y="45363"/>
                  <a:pt x="92467" y="49560"/>
                </a:cubicBezTo>
                <a:cubicBezTo>
                  <a:pt x="88315" y="53757"/>
                  <a:pt x="88270" y="60543"/>
                  <a:pt x="92467" y="64696"/>
                </a:cubicBezTo>
                <a:lnTo>
                  <a:pt x="99968" y="72197"/>
                </a:lnTo>
                <a:cubicBezTo>
                  <a:pt x="95503" y="76661"/>
                  <a:pt x="91038" y="81126"/>
                  <a:pt x="86529" y="85636"/>
                </a:cubicBezTo>
                <a:lnTo>
                  <a:pt x="79028" y="78135"/>
                </a:lnTo>
                <a:cubicBezTo>
                  <a:pt x="74831" y="73938"/>
                  <a:pt x="68044" y="73938"/>
                  <a:pt x="63892" y="78135"/>
                </a:cubicBezTo>
                <a:cubicBezTo>
                  <a:pt x="59740" y="82332"/>
                  <a:pt x="59695" y="89118"/>
                  <a:pt x="63892" y="93271"/>
                </a:cubicBezTo>
                <a:lnTo>
                  <a:pt x="71393" y="100772"/>
                </a:lnTo>
                <a:lnTo>
                  <a:pt x="57954" y="114211"/>
                </a:lnTo>
                <a:lnTo>
                  <a:pt x="50453" y="106710"/>
                </a:lnTo>
                <a:cubicBezTo>
                  <a:pt x="46256" y="102513"/>
                  <a:pt x="39469" y="102513"/>
                  <a:pt x="35317" y="106710"/>
                </a:cubicBezTo>
                <a:cubicBezTo>
                  <a:pt x="31165" y="110907"/>
                  <a:pt x="31120" y="117693"/>
                  <a:pt x="35317" y="121846"/>
                </a:cubicBezTo>
                <a:lnTo>
                  <a:pt x="42818" y="129347"/>
                </a:lnTo>
                <a:cubicBezTo>
                  <a:pt x="37907" y="134392"/>
                  <a:pt x="34245" y="140196"/>
                  <a:pt x="31879" y="146402"/>
                </a:cubicBezTo>
                <a:lnTo>
                  <a:pt x="21431" y="146447"/>
                </a:lnTo>
                <a:cubicBezTo>
                  <a:pt x="15493" y="146447"/>
                  <a:pt x="10716" y="151224"/>
                  <a:pt x="10716" y="157163"/>
                </a:cubicBezTo>
                <a:cubicBezTo>
                  <a:pt x="10716" y="163101"/>
                  <a:pt x="15493" y="167878"/>
                  <a:pt x="21431" y="167878"/>
                </a:cubicBezTo>
                <a:lnTo>
                  <a:pt x="28709" y="167878"/>
                </a:lnTo>
                <a:cubicBezTo>
                  <a:pt x="29289" y="176049"/>
                  <a:pt x="31879" y="184130"/>
                  <a:pt x="36478" y="191274"/>
                </a:cubicBezTo>
                <a:lnTo>
                  <a:pt x="31700" y="196007"/>
                </a:lnTo>
                <a:cubicBezTo>
                  <a:pt x="27503" y="200204"/>
                  <a:pt x="27503" y="206990"/>
                  <a:pt x="31700" y="211142"/>
                </a:cubicBezTo>
                <a:cubicBezTo>
                  <a:pt x="35897" y="215295"/>
                  <a:pt x="42684" y="215339"/>
                  <a:pt x="46836" y="211142"/>
                </a:cubicBezTo>
                <a:lnTo>
                  <a:pt x="51569" y="206410"/>
                </a:lnTo>
                <a:cubicBezTo>
                  <a:pt x="58713" y="211009"/>
                  <a:pt x="66794" y="213598"/>
                  <a:pt x="74965" y="214179"/>
                </a:cubicBezTo>
                <a:lnTo>
                  <a:pt x="74965" y="221456"/>
                </a:lnTo>
                <a:cubicBezTo>
                  <a:pt x="74965" y="227394"/>
                  <a:pt x="79742" y="232172"/>
                  <a:pt x="85680" y="232172"/>
                </a:cubicBezTo>
                <a:cubicBezTo>
                  <a:pt x="91619" y="232172"/>
                  <a:pt x="96396" y="227394"/>
                  <a:pt x="96396" y="221456"/>
                </a:cubicBezTo>
                <a:lnTo>
                  <a:pt x="96396" y="211009"/>
                </a:lnTo>
                <a:cubicBezTo>
                  <a:pt x="102602" y="208642"/>
                  <a:pt x="108406" y="204981"/>
                  <a:pt x="113452" y="200070"/>
                </a:cubicBezTo>
                <a:lnTo>
                  <a:pt x="120997" y="207615"/>
                </a:lnTo>
                <a:cubicBezTo>
                  <a:pt x="125194" y="211812"/>
                  <a:pt x="131981" y="211812"/>
                  <a:pt x="136133" y="207615"/>
                </a:cubicBezTo>
                <a:cubicBezTo>
                  <a:pt x="140285" y="203418"/>
                  <a:pt x="140330" y="196632"/>
                  <a:pt x="136133" y="192479"/>
                </a:cubicBezTo>
                <a:lnTo>
                  <a:pt x="128632" y="184978"/>
                </a:lnTo>
                <a:lnTo>
                  <a:pt x="142071" y="171539"/>
                </a:lnTo>
                <a:lnTo>
                  <a:pt x="149572" y="179040"/>
                </a:lnTo>
                <a:cubicBezTo>
                  <a:pt x="153769" y="183237"/>
                  <a:pt x="160556" y="183237"/>
                  <a:pt x="164708" y="179040"/>
                </a:cubicBezTo>
                <a:cubicBezTo>
                  <a:pt x="168860" y="174843"/>
                  <a:pt x="168905" y="168057"/>
                  <a:pt x="164708" y="163904"/>
                </a:cubicBezTo>
                <a:lnTo>
                  <a:pt x="157207" y="156403"/>
                </a:lnTo>
                <a:cubicBezTo>
                  <a:pt x="161672" y="151939"/>
                  <a:pt x="166137" y="147474"/>
                  <a:pt x="170646" y="142964"/>
                </a:cubicBezTo>
                <a:lnTo>
                  <a:pt x="178147" y="150465"/>
                </a:lnTo>
                <a:cubicBezTo>
                  <a:pt x="182344" y="154662"/>
                  <a:pt x="189131" y="154662"/>
                  <a:pt x="193283" y="150465"/>
                </a:cubicBezTo>
                <a:cubicBezTo>
                  <a:pt x="197435" y="146268"/>
                  <a:pt x="197480" y="139482"/>
                  <a:pt x="193283" y="135329"/>
                </a:cubicBezTo>
                <a:lnTo>
                  <a:pt x="185782" y="127828"/>
                </a:lnTo>
                <a:lnTo>
                  <a:pt x="199221" y="114389"/>
                </a:lnTo>
                <a:lnTo>
                  <a:pt x="206722" y="121890"/>
                </a:lnTo>
                <a:cubicBezTo>
                  <a:pt x="210919" y="126087"/>
                  <a:pt x="217706" y="126087"/>
                  <a:pt x="221858" y="121890"/>
                </a:cubicBezTo>
                <a:cubicBezTo>
                  <a:pt x="226010" y="117693"/>
                  <a:pt x="226055" y="110907"/>
                  <a:pt x="221858" y="106754"/>
                </a:cubicBezTo>
                <a:lnTo>
                  <a:pt x="214357" y="99253"/>
                </a:lnTo>
                <a:cubicBezTo>
                  <a:pt x="219268" y="94208"/>
                  <a:pt x="222930" y="88404"/>
                  <a:pt x="225296" y="82198"/>
                </a:cubicBezTo>
                <a:lnTo>
                  <a:pt x="235744" y="82198"/>
                </a:lnTo>
                <a:cubicBezTo>
                  <a:pt x="241682" y="82198"/>
                  <a:pt x="246459" y="77420"/>
                  <a:pt x="246459" y="71482"/>
                </a:cubicBezTo>
                <a:cubicBezTo>
                  <a:pt x="246459" y="65544"/>
                  <a:pt x="241682" y="60767"/>
                  <a:pt x="235744" y="60767"/>
                </a:cubicBezTo>
                <a:lnTo>
                  <a:pt x="228466" y="60767"/>
                </a:lnTo>
                <a:cubicBezTo>
                  <a:pt x="227886" y="52596"/>
                  <a:pt x="225296" y="44514"/>
                  <a:pt x="220697" y="37371"/>
                </a:cubicBezTo>
                <a:lnTo>
                  <a:pt x="225475" y="32593"/>
                </a:lnTo>
                <a:cubicBezTo>
                  <a:pt x="229672" y="28396"/>
                  <a:pt x="229672" y="21610"/>
                  <a:pt x="225475" y="17458"/>
                </a:cubicBezTo>
                <a:cubicBezTo>
                  <a:pt x="221278" y="13305"/>
                  <a:pt x="214491" y="13261"/>
                  <a:pt x="210339" y="17458"/>
                </a:cubicBezTo>
                <a:lnTo>
                  <a:pt x="205561" y="22190"/>
                </a:lnTo>
                <a:cubicBezTo>
                  <a:pt x="198418" y="17591"/>
                  <a:pt x="190336" y="15002"/>
                  <a:pt x="182166" y="14421"/>
                </a:cubicBezTo>
                <a:lnTo>
                  <a:pt x="182166" y="7144"/>
                </a:lnTo>
                <a:close/>
                <a:moveTo>
                  <a:pt x="71438" y="157163"/>
                </a:moveTo>
                <a:cubicBezTo>
                  <a:pt x="71438" y="149277"/>
                  <a:pt x="77840" y="142875"/>
                  <a:pt x="85725" y="142875"/>
                </a:cubicBezTo>
                <a:cubicBezTo>
                  <a:pt x="93610" y="142875"/>
                  <a:pt x="100013" y="149277"/>
                  <a:pt x="100013" y="157163"/>
                </a:cubicBezTo>
                <a:cubicBezTo>
                  <a:pt x="100013" y="165048"/>
                  <a:pt x="93610" y="171450"/>
                  <a:pt x="85725" y="171450"/>
                </a:cubicBezTo>
                <a:cubicBezTo>
                  <a:pt x="77840" y="171450"/>
                  <a:pt x="71438" y="165048"/>
                  <a:pt x="71438" y="157163"/>
                </a:cubicBezTo>
                <a:close/>
                <a:moveTo>
                  <a:pt x="121444" y="107156"/>
                </a:moveTo>
                <a:cubicBezTo>
                  <a:pt x="129329" y="107156"/>
                  <a:pt x="135731" y="113558"/>
                  <a:pt x="135731" y="121444"/>
                </a:cubicBezTo>
                <a:cubicBezTo>
                  <a:pt x="135731" y="129329"/>
                  <a:pt x="129329" y="135731"/>
                  <a:pt x="121444" y="135731"/>
                </a:cubicBezTo>
                <a:cubicBezTo>
                  <a:pt x="113558" y="135731"/>
                  <a:pt x="107156" y="129329"/>
                  <a:pt x="107156" y="121444"/>
                </a:cubicBezTo>
                <a:cubicBezTo>
                  <a:pt x="107156" y="113558"/>
                  <a:pt x="113558" y="107156"/>
                  <a:pt x="121444" y="107156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6"/>
          <p:cNvSpPr/>
          <p:nvPr/>
        </p:nvSpPr>
        <p:spPr>
          <a:xfrm>
            <a:off x="5657850" y="1295400"/>
            <a:ext cx="6076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Butter Spoilage Types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391150" y="1752600"/>
            <a:ext cx="3048000" cy="1104900"/>
          </a:xfrm>
          <a:custGeom>
            <a:avLst/>
            <a:gdLst/>
            <a:ahLst/>
            <a:cxnLst/>
            <a:rect l="l" t="t" r="r" b="b"/>
            <a:pathLst>
              <a:path w="3048000" h="1104900">
                <a:moveTo>
                  <a:pt x="38100" y="0"/>
                </a:moveTo>
                <a:lnTo>
                  <a:pt x="2971795" y="0"/>
                </a:lnTo>
                <a:cubicBezTo>
                  <a:pt x="3013882" y="0"/>
                  <a:pt x="3048000" y="34118"/>
                  <a:pt x="3048000" y="76205"/>
                </a:cubicBezTo>
                <a:lnTo>
                  <a:pt x="3048000" y="1028695"/>
                </a:lnTo>
                <a:cubicBezTo>
                  <a:pt x="3048000" y="1070782"/>
                  <a:pt x="3013882" y="1104900"/>
                  <a:pt x="2971795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5391150" y="17526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5524500" y="1866900"/>
            <a:ext cx="2886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 Surface Taint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524500" y="2171700"/>
            <a:ext cx="2867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Organism: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shewanella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524500" y="2400300"/>
            <a:ext cx="2857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 odor from protein hydrolysis (isovaleric acids)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572500" y="1752600"/>
            <a:ext cx="3048000" cy="1104900"/>
          </a:xfrm>
          <a:custGeom>
            <a:avLst/>
            <a:gdLst/>
            <a:ahLst/>
            <a:cxnLst/>
            <a:rect l="l" t="t" r="r" b="b"/>
            <a:pathLst>
              <a:path w="3048000" h="1104900">
                <a:moveTo>
                  <a:pt x="38100" y="0"/>
                </a:moveTo>
                <a:lnTo>
                  <a:pt x="2971795" y="0"/>
                </a:lnTo>
                <a:cubicBezTo>
                  <a:pt x="3013882" y="0"/>
                  <a:pt x="3048000" y="34118"/>
                  <a:pt x="3048000" y="76205"/>
                </a:cubicBezTo>
                <a:lnTo>
                  <a:pt x="3048000" y="1028695"/>
                </a:lnTo>
                <a:cubicBezTo>
                  <a:pt x="3048000" y="1070782"/>
                  <a:pt x="3013882" y="1104900"/>
                  <a:pt x="2971795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8572500" y="17526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Text 44"/>
          <p:cNvSpPr/>
          <p:nvPr/>
        </p:nvSpPr>
        <p:spPr>
          <a:xfrm>
            <a:off x="8705850" y="1866900"/>
            <a:ext cx="2886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 Rancidity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705850" y="2171700"/>
            <a:ext cx="28670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Organisms: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fragi, Achromobacter lipolyticum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705850" y="2590800"/>
            <a:ext cx="2857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Fat hydrolysis producing off-flavors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5391150" y="2971800"/>
            <a:ext cx="3048000" cy="914400"/>
          </a:xfrm>
          <a:custGeom>
            <a:avLst/>
            <a:gdLst/>
            <a:ahLst/>
            <a:cxnLst/>
            <a:rect l="l" t="t" r="r" b="b"/>
            <a:pathLst>
              <a:path w="3048000" h="914400">
                <a:moveTo>
                  <a:pt x="38100" y="0"/>
                </a:moveTo>
                <a:lnTo>
                  <a:pt x="2971803" y="0"/>
                </a:lnTo>
                <a:cubicBezTo>
                  <a:pt x="3013885" y="0"/>
                  <a:pt x="3048000" y="34115"/>
                  <a:pt x="3048000" y="76197"/>
                </a:cubicBezTo>
                <a:lnTo>
                  <a:pt x="3048000" y="838203"/>
                </a:lnTo>
                <a:cubicBezTo>
                  <a:pt x="3048000" y="880285"/>
                  <a:pt x="3013885" y="914400"/>
                  <a:pt x="2971803" y="914400"/>
                </a:cubicBezTo>
                <a:lnTo>
                  <a:pt x="38100" y="914400"/>
                </a:lnTo>
                <a:cubicBezTo>
                  <a:pt x="17058" y="914400"/>
                  <a:pt x="0" y="897342"/>
                  <a:pt x="0" y="876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Shape 48"/>
          <p:cNvSpPr/>
          <p:nvPr/>
        </p:nvSpPr>
        <p:spPr>
          <a:xfrm>
            <a:off x="5391150" y="29718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3810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38100" y="914400"/>
                </a:lnTo>
                <a:cubicBezTo>
                  <a:pt x="17072" y="914400"/>
                  <a:pt x="0" y="897328"/>
                  <a:pt x="0" y="876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9"/>
          <p:cNvSpPr/>
          <p:nvPr/>
        </p:nvSpPr>
        <p:spPr>
          <a:xfrm>
            <a:off x="5524500" y="3086100"/>
            <a:ext cx="2886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 Malty Flavor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5524500" y="3390900"/>
            <a:ext cx="2867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Organism: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Streptococcus lactis var. maltigenes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5524500" y="3619500"/>
            <a:ext cx="2857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Unpleasant malt-like aroma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572500" y="2971800"/>
            <a:ext cx="3048000" cy="914400"/>
          </a:xfrm>
          <a:custGeom>
            <a:avLst/>
            <a:gdLst/>
            <a:ahLst/>
            <a:cxnLst/>
            <a:rect l="l" t="t" r="r" b="b"/>
            <a:pathLst>
              <a:path w="3048000" h="914400">
                <a:moveTo>
                  <a:pt x="38100" y="0"/>
                </a:moveTo>
                <a:lnTo>
                  <a:pt x="2971803" y="0"/>
                </a:lnTo>
                <a:cubicBezTo>
                  <a:pt x="3013885" y="0"/>
                  <a:pt x="3048000" y="34115"/>
                  <a:pt x="3048000" y="76197"/>
                </a:cubicBezTo>
                <a:lnTo>
                  <a:pt x="3048000" y="838203"/>
                </a:lnTo>
                <a:cubicBezTo>
                  <a:pt x="3048000" y="880285"/>
                  <a:pt x="3013885" y="914400"/>
                  <a:pt x="2971803" y="914400"/>
                </a:cubicBezTo>
                <a:lnTo>
                  <a:pt x="38100" y="914400"/>
                </a:lnTo>
                <a:cubicBezTo>
                  <a:pt x="17058" y="914400"/>
                  <a:pt x="0" y="897342"/>
                  <a:pt x="0" y="876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Shape 53"/>
          <p:cNvSpPr/>
          <p:nvPr/>
        </p:nvSpPr>
        <p:spPr>
          <a:xfrm>
            <a:off x="8572500" y="29718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3810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38100" y="914400"/>
                </a:lnTo>
                <a:cubicBezTo>
                  <a:pt x="17072" y="914400"/>
                  <a:pt x="0" y="897328"/>
                  <a:pt x="0" y="876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Text 54"/>
          <p:cNvSpPr/>
          <p:nvPr/>
        </p:nvSpPr>
        <p:spPr>
          <a:xfrm>
            <a:off x="8705850" y="3086100"/>
            <a:ext cx="2886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4. Black Discoloration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705850" y="3390900"/>
            <a:ext cx="2867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Organism: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 nigrifaciens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705850" y="3619500"/>
            <a:ext cx="2857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Dark pigment production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5200650" y="4229100"/>
            <a:ext cx="6610350" cy="1219200"/>
          </a:xfrm>
          <a:custGeom>
            <a:avLst/>
            <a:gdLst/>
            <a:ahLst/>
            <a:cxnLst/>
            <a:rect l="l" t="t" r="r" b="b"/>
            <a:pathLst>
              <a:path w="6610350" h="1219200">
                <a:moveTo>
                  <a:pt x="38100" y="0"/>
                </a:moveTo>
                <a:lnTo>
                  <a:pt x="6496050" y="0"/>
                </a:lnTo>
                <a:cubicBezTo>
                  <a:pt x="6559134" y="0"/>
                  <a:pt x="6610350" y="51216"/>
                  <a:pt x="6610350" y="114300"/>
                </a:cubicBezTo>
                <a:lnTo>
                  <a:pt x="6610350" y="1104900"/>
                </a:lnTo>
                <a:cubicBezTo>
                  <a:pt x="6610350" y="1167984"/>
                  <a:pt x="6559134" y="1219200"/>
                  <a:pt x="64960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0" name="Shape 58"/>
          <p:cNvSpPr/>
          <p:nvPr/>
        </p:nvSpPr>
        <p:spPr>
          <a:xfrm>
            <a:off x="5200650" y="42291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1" name="Shape 59"/>
          <p:cNvSpPr/>
          <p:nvPr/>
        </p:nvSpPr>
        <p:spPr>
          <a:xfrm>
            <a:off x="5395913" y="44291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10716"/>
                </a:moveTo>
                <a:cubicBezTo>
                  <a:pt x="171450" y="46914"/>
                  <a:pt x="145799" y="77119"/>
                  <a:pt x="111710" y="84185"/>
                </a:cubicBezTo>
                <a:cubicBezTo>
                  <a:pt x="109065" y="64729"/>
                  <a:pt x="100325" y="47216"/>
                  <a:pt x="87433" y="33654"/>
                </a:cubicBezTo>
                <a:cubicBezTo>
                  <a:pt x="100861" y="13395"/>
                  <a:pt x="123866" y="0"/>
                  <a:pt x="150019" y="0"/>
                </a:cubicBezTo>
                <a:lnTo>
                  <a:pt x="160734" y="0"/>
                </a:lnTo>
                <a:cubicBezTo>
                  <a:pt x="166661" y="0"/>
                  <a:pt x="171450" y="4789"/>
                  <a:pt x="171450" y="10716"/>
                </a:cubicBezTo>
                <a:close/>
                <a:moveTo>
                  <a:pt x="0" y="32147"/>
                </a:moveTo>
                <a:cubicBezTo>
                  <a:pt x="0" y="26220"/>
                  <a:pt x="4789" y="21431"/>
                  <a:pt x="10716" y="21431"/>
                </a:cubicBezTo>
                <a:lnTo>
                  <a:pt x="21431" y="21431"/>
                </a:lnTo>
                <a:cubicBezTo>
                  <a:pt x="62854" y="21431"/>
                  <a:pt x="96441" y="55018"/>
                  <a:pt x="96441" y="96441"/>
                </a:cubicBezTo>
                <a:lnTo>
                  <a:pt x="96441" y="160734"/>
                </a:lnTo>
                <a:cubicBezTo>
                  <a:pt x="96441" y="166661"/>
                  <a:pt x="91652" y="171450"/>
                  <a:pt x="85725" y="171450"/>
                </a:cubicBezTo>
                <a:cubicBezTo>
                  <a:pt x="79798" y="171450"/>
                  <a:pt x="75009" y="166661"/>
                  <a:pt x="75009" y="160734"/>
                </a:cubicBezTo>
                <a:lnTo>
                  <a:pt x="75009" y="107156"/>
                </a:lnTo>
                <a:cubicBezTo>
                  <a:pt x="33587" y="107156"/>
                  <a:pt x="0" y="73569"/>
                  <a:pt x="0" y="32147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2" name="Text 60"/>
          <p:cNvSpPr/>
          <p:nvPr/>
        </p:nvSpPr>
        <p:spPr>
          <a:xfrm>
            <a:off x="5591175" y="4381500"/>
            <a:ext cx="6153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 Mold Growth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5372100" y="4724400"/>
            <a:ext cx="636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Common molds in butter: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5372100" y="5029200"/>
            <a:ext cx="904875" cy="266700"/>
          </a:xfrm>
          <a:custGeom>
            <a:avLst/>
            <a:gdLst/>
            <a:ahLst/>
            <a:cxnLst/>
            <a:rect l="l" t="t" r="r" b="b"/>
            <a:pathLst>
              <a:path w="904875" h="266700">
                <a:moveTo>
                  <a:pt x="133350" y="0"/>
                </a:moveTo>
                <a:lnTo>
                  <a:pt x="771525" y="0"/>
                </a:lnTo>
                <a:cubicBezTo>
                  <a:pt x="845123" y="0"/>
                  <a:pt x="904875" y="59752"/>
                  <a:pt x="904875" y="133350"/>
                </a:cubicBezTo>
                <a:lnTo>
                  <a:pt x="904875" y="133350"/>
                </a:lnTo>
                <a:cubicBezTo>
                  <a:pt x="904875" y="206948"/>
                  <a:pt x="845123" y="266700"/>
                  <a:pt x="7715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5" name="Text 63"/>
          <p:cNvSpPr/>
          <p:nvPr/>
        </p:nvSpPr>
        <p:spPr>
          <a:xfrm>
            <a:off x="5372100" y="5029200"/>
            <a:ext cx="9715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Geotrichum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6356226" y="5029200"/>
            <a:ext cx="857250" cy="266700"/>
          </a:xfrm>
          <a:custGeom>
            <a:avLst/>
            <a:gdLst/>
            <a:ahLst/>
            <a:cxnLst/>
            <a:rect l="l" t="t" r="r" b="b"/>
            <a:pathLst>
              <a:path w="857250" h="266700">
                <a:moveTo>
                  <a:pt x="133350" y="0"/>
                </a:moveTo>
                <a:lnTo>
                  <a:pt x="723900" y="0"/>
                </a:lnTo>
                <a:cubicBezTo>
                  <a:pt x="797498" y="0"/>
                  <a:pt x="857250" y="59752"/>
                  <a:pt x="857250" y="133350"/>
                </a:cubicBezTo>
                <a:lnTo>
                  <a:pt x="857250" y="133350"/>
                </a:lnTo>
                <a:cubicBezTo>
                  <a:pt x="857250" y="206948"/>
                  <a:pt x="797498" y="266700"/>
                  <a:pt x="7239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7" name="Text 65"/>
          <p:cNvSpPr/>
          <p:nvPr/>
        </p:nvSpPr>
        <p:spPr>
          <a:xfrm>
            <a:off x="6356226" y="5029200"/>
            <a:ext cx="9239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Aspergillus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291388" y="5029200"/>
            <a:ext cx="847725" cy="266700"/>
          </a:xfrm>
          <a:custGeom>
            <a:avLst/>
            <a:gdLst/>
            <a:ahLst/>
            <a:cxnLst/>
            <a:rect l="l" t="t" r="r" b="b"/>
            <a:pathLst>
              <a:path w="847725" h="266700">
                <a:moveTo>
                  <a:pt x="133350" y="0"/>
                </a:moveTo>
                <a:lnTo>
                  <a:pt x="714375" y="0"/>
                </a:lnTo>
                <a:cubicBezTo>
                  <a:pt x="787973" y="0"/>
                  <a:pt x="847725" y="59752"/>
                  <a:pt x="847725" y="133350"/>
                </a:cubicBezTo>
                <a:lnTo>
                  <a:pt x="847725" y="133350"/>
                </a:lnTo>
                <a:cubicBezTo>
                  <a:pt x="847725" y="206948"/>
                  <a:pt x="787973" y="266700"/>
                  <a:pt x="714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9" name="Text 67"/>
          <p:cNvSpPr/>
          <p:nvPr/>
        </p:nvSpPr>
        <p:spPr>
          <a:xfrm>
            <a:off x="7291388" y="5029200"/>
            <a:ext cx="9144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Penicillium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216057" y="5029200"/>
            <a:ext cx="600075" cy="266700"/>
          </a:xfrm>
          <a:custGeom>
            <a:avLst/>
            <a:gdLst/>
            <a:ahLst/>
            <a:cxnLst/>
            <a:rect l="l" t="t" r="r" b="b"/>
            <a:pathLst>
              <a:path w="600075" h="266700">
                <a:moveTo>
                  <a:pt x="133350" y="0"/>
                </a:moveTo>
                <a:lnTo>
                  <a:pt x="466725" y="0"/>
                </a:lnTo>
                <a:cubicBezTo>
                  <a:pt x="540323" y="0"/>
                  <a:pt x="600075" y="59752"/>
                  <a:pt x="600075" y="133350"/>
                </a:cubicBezTo>
                <a:lnTo>
                  <a:pt x="600075" y="133350"/>
                </a:lnTo>
                <a:cubicBezTo>
                  <a:pt x="600075" y="206948"/>
                  <a:pt x="540323" y="266700"/>
                  <a:pt x="4667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1" name="Text 69"/>
          <p:cNvSpPr/>
          <p:nvPr/>
        </p:nvSpPr>
        <p:spPr>
          <a:xfrm>
            <a:off x="8216057" y="5029200"/>
            <a:ext cx="6667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Mucor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8894936" y="5029200"/>
            <a:ext cx="752475" cy="266700"/>
          </a:xfrm>
          <a:custGeom>
            <a:avLst/>
            <a:gdLst/>
            <a:ahLst/>
            <a:cxnLst/>
            <a:rect l="l" t="t" r="r" b="b"/>
            <a:pathLst>
              <a:path w="752475" h="266700">
                <a:moveTo>
                  <a:pt x="133350" y="0"/>
                </a:moveTo>
                <a:lnTo>
                  <a:pt x="619125" y="0"/>
                </a:lnTo>
                <a:cubicBezTo>
                  <a:pt x="692723" y="0"/>
                  <a:pt x="752475" y="59752"/>
                  <a:pt x="752475" y="133350"/>
                </a:cubicBezTo>
                <a:lnTo>
                  <a:pt x="752475" y="133350"/>
                </a:lnTo>
                <a:cubicBezTo>
                  <a:pt x="752475" y="206948"/>
                  <a:pt x="692723" y="266700"/>
                  <a:pt x="6191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3" name="Text 71"/>
          <p:cNvSpPr/>
          <p:nvPr/>
        </p:nvSpPr>
        <p:spPr>
          <a:xfrm>
            <a:off x="8894936" y="5029200"/>
            <a:ext cx="8191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Rhizopus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5186363" y="5605463"/>
            <a:ext cx="6619875" cy="1000125"/>
          </a:xfrm>
          <a:custGeom>
            <a:avLst/>
            <a:gdLst/>
            <a:ahLst/>
            <a:cxnLst/>
            <a:rect l="l" t="t" r="r" b="b"/>
            <a:pathLst>
              <a:path w="6619875" h="1000125">
                <a:moveTo>
                  <a:pt x="114304" y="0"/>
                </a:moveTo>
                <a:lnTo>
                  <a:pt x="6505571" y="0"/>
                </a:lnTo>
                <a:cubicBezTo>
                  <a:pt x="6568699" y="0"/>
                  <a:pt x="6619875" y="51176"/>
                  <a:pt x="6619875" y="114304"/>
                </a:cubicBezTo>
                <a:lnTo>
                  <a:pt x="6619875" y="885821"/>
                </a:lnTo>
                <a:cubicBezTo>
                  <a:pt x="6619875" y="948949"/>
                  <a:pt x="6568699" y="1000125"/>
                  <a:pt x="6505571" y="1000125"/>
                </a:cubicBezTo>
                <a:lnTo>
                  <a:pt x="114304" y="1000125"/>
                </a:lnTo>
                <a:cubicBezTo>
                  <a:pt x="51176" y="1000125"/>
                  <a:pt x="0" y="948949"/>
                  <a:pt x="0" y="885821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75" name="Shape 73"/>
          <p:cNvSpPr/>
          <p:nvPr/>
        </p:nvSpPr>
        <p:spPr>
          <a:xfrm>
            <a:off x="5381625" y="579596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6" name="Text 74"/>
          <p:cNvSpPr/>
          <p:nvPr/>
        </p:nvSpPr>
        <p:spPr>
          <a:xfrm>
            <a:off x="5591175" y="5762625"/>
            <a:ext cx="61341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Note: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Butter's high fat content and low water activity make it less susceptible to bacterial spoilage than other dairy products, but surface contamination and mold growth remain concerns.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60275"/>
          </a:xfrm>
          <a:custGeom>
            <a:avLst/>
            <a:gdLst/>
            <a:ahLst/>
            <a:cxnLst/>
            <a:rect l="l" t="t" r="r" b="b"/>
            <a:pathLst>
              <a:path w="12192000" h="6860275">
                <a:moveTo>
                  <a:pt x="0" y="0"/>
                </a:moveTo>
                <a:lnTo>
                  <a:pt x="12192000" y="0"/>
                </a:lnTo>
                <a:lnTo>
                  <a:pt x="12192000" y="6860275"/>
                </a:lnTo>
                <a:lnTo>
                  <a:pt x="0" y="68602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/>
              </a:gs>
              <a:gs pos="50000">
                <a:srgbClr val="2C5F7C">
                  <a:alpha val="95000"/>
                </a:srgbClr>
              </a:gs>
              <a:gs pos="100000">
                <a:srgbClr val="D97A4E">
                  <a:alpha val="3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Shape 1"/>
          <p:cNvSpPr/>
          <p:nvPr/>
        </p:nvSpPr>
        <p:spPr>
          <a:xfrm>
            <a:off x="5330801" y="-154675"/>
            <a:ext cx="1537648" cy="400334"/>
          </a:xfrm>
          <a:custGeom>
            <a:avLst/>
            <a:gdLst/>
            <a:ahLst/>
            <a:cxnLst/>
            <a:rect l="l" t="t" r="r" b="b"/>
            <a:pathLst>
              <a:path w="1537648" h="400334">
                <a:moveTo>
                  <a:pt x="200167" y="0"/>
                </a:moveTo>
                <a:lnTo>
                  <a:pt x="1337481" y="0"/>
                </a:lnTo>
                <a:cubicBezTo>
                  <a:pt x="1447956" y="0"/>
                  <a:pt x="1537648" y="89692"/>
                  <a:pt x="1537648" y="200167"/>
                </a:cubicBezTo>
                <a:lnTo>
                  <a:pt x="1537648" y="200167"/>
                </a:lnTo>
                <a:cubicBezTo>
                  <a:pt x="1537648" y="310642"/>
                  <a:pt x="1447956" y="400334"/>
                  <a:pt x="1337481" y="400334"/>
                </a:cubicBezTo>
                <a:lnTo>
                  <a:pt x="200167" y="400334"/>
                </a:lnTo>
                <a:cubicBezTo>
                  <a:pt x="89618" y="400334"/>
                  <a:pt x="0" y="310716"/>
                  <a:pt x="0" y="200167"/>
                </a:cubicBezTo>
                <a:lnTo>
                  <a:pt x="0" y="200167"/>
                </a:lnTo>
                <a:cubicBezTo>
                  <a:pt x="0" y="89618"/>
                  <a:pt x="89618" y="0"/>
                  <a:pt x="200167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Text 2"/>
          <p:cNvSpPr/>
          <p:nvPr/>
        </p:nvSpPr>
        <p:spPr>
          <a:xfrm>
            <a:off x="5508222" y="-45493"/>
            <a:ext cx="1179536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0" b="1" kern="0" spc="64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54758" y="391236"/>
            <a:ext cx="11682484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439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Takeaways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515686" y="973540"/>
            <a:ext cx="1164609" cy="36394"/>
          </a:xfrm>
          <a:custGeom>
            <a:avLst/>
            <a:gdLst/>
            <a:ahLst/>
            <a:cxnLst/>
            <a:rect l="l" t="t" r="r" b="b"/>
            <a:pathLst>
              <a:path w="1164609" h="36394">
                <a:moveTo>
                  <a:pt x="0" y="0"/>
                </a:moveTo>
                <a:lnTo>
                  <a:pt x="1164609" y="0"/>
                </a:lnTo>
                <a:lnTo>
                  <a:pt x="1164609" y="36394"/>
                </a:lnTo>
                <a:lnTo>
                  <a:pt x="0" y="36394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1444104" y="1305636"/>
            <a:ext cx="9307773" cy="1173707"/>
          </a:xfrm>
          <a:custGeom>
            <a:avLst/>
            <a:gdLst/>
            <a:ahLst/>
            <a:cxnLst/>
            <a:rect l="l" t="t" r="r" b="b"/>
            <a:pathLst>
              <a:path w="9307773" h="1173707">
                <a:moveTo>
                  <a:pt x="109178" y="0"/>
                </a:moveTo>
                <a:lnTo>
                  <a:pt x="9198595" y="0"/>
                </a:lnTo>
                <a:cubicBezTo>
                  <a:pt x="9258892" y="0"/>
                  <a:pt x="9307773" y="48881"/>
                  <a:pt x="9307773" y="109178"/>
                </a:cubicBezTo>
                <a:lnTo>
                  <a:pt x="9307773" y="1064529"/>
                </a:lnTo>
                <a:cubicBezTo>
                  <a:pt x="9307773" y="1124827"/>
                  <a:pt x="9258892" y="1173707"/>
                  <a:pt x="9198595" y="1173707"/>
                </a:cubicBezTo>
                <a:lnTo>
                  <a:pt x="109178" y="1173707"/>
                </a:lnTo>
                <a:cubicBezTo>
                  <a:pt x="48921" y="1173707"/>
                  <a:pt x="0" y="1124786"/>
                  <a:pt x="0" y="1064529"/>
                </a:cubicBezTo>
                <a:lnTo>
                  <a:pt x="0" y="109178"/>
                </a:lnTo>
                <a:cubicBezTo>
                  <a:pt x="0" y="48921"/>
                  <a:pt x="48921" y="0"/>
                  <a:pt x="10917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1630623" y="1492155"/>
            <a:ext cx="436728" cy="436728"/>
          </a:xfrm>
          <a:custGeom>
            <a:avLst/>
            <a:gdLst/>
            <a:ahLst/>
            <a:cxnLst/>
            <a:rect l="l" t="t" r="r" b="b"/>
            <a:pathLst>
              <a:path w="436728" h="436728">
                <a:moveTo>
                  <a:pt x="218364" y="0"/>
                </a:moveTo>
                <a:lnTo>
                  <a:pt x="218364" y="0"/>
                </a:lnTo>
                <a:cubicBezTo>
                  <a:pt x="338883" y="0"/>
                  <a:pt x="436728" y="97846"/>
                  <a:pt x="436728" y="218364"/>
                </a:cubicBezTo>
                <a:lnTo>
                  <a:pt x="436728" y="218364"/>
                </a:lnTo>
                <a:cubicBezTo>
                  <a:pt x="436728" y="338883"/>
                  <a:pt x="338883" y="436728"/>
                  <a:pt x="218364" y="436728"/>
                </a:cubicBezTo>
                <a:lnTo>
                  <a:pt x="218364" y="436728"/>
                </a:lnTo>
                <a:cubicBezTo>
                  <a:pt x="97846" y="436728"/>
                  <a:pt x="0" y="338883"/>
                  <a:pt x="0" y="218364"/>
                </a:cubicBezTo>
                <a:lnTo>
                  <a:pt x="0" y="218364"/>
                </a:lnTo>
                <a:cubicBezTo>
                  <a:pt x="0" y="97846"/>
                  <a:pt x="97846" y="0"/>
                  <a:pt x="218364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585131" y="1492155"/>
            <a:ext cx="527713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212928" y="1492155"/>
            <a:ext cx="844341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 is an Excellent Growth Medium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12928" y="1819701"/>
            <a:ext cx="8425218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Milk's nutrient-rich composition, high water activity (0.98), optimal pH (6.6), and favorable redox potential create ideal conditions for microbial growth.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444104" y="2634018"/>
            <a:ext cx="9307773" cy="1173707"/>
          </a:xfrm>
          <a:custGeom>
            <a:avLst/>
            <a:gdLst/>
            <a:ahLst/>
            <a:cxnLst/>
            <a:rect l="l" t="t" r="r" b="b"/>
            <a:pathLst>
              <a:path w="9307773" h="1173707">
                <a:moveTo>
                  <a:pt x="109178" y="0"/>
                </a:moveTo>
                <a:lnTo>
                  <a:pt x="9198595" y="0"/>
                </a:lnTo>
                <a:cubicBezTo>
                  <a:pt x="9258892" y="0"/>
                  <a:pt x="9307773" y="48881"/>
                  <a:pt x="9307773" y="109178"/>
                </a:cubicBezTo>
                <a:lnTo>
                  <a:pt x="9307773" y="1064529"/>
                </a:lnTo>
                <a:cubicBezTo>
                  <a:pt x="9307773" y="1124827"/>
                  <a:pt x="9258892" y="1173707"/>
                  <a:pt x="9198595" y="1173707"/>
                </a:cubicBezTo>
                <a:lnTo>
                  <a:pt x="109178" y="1173707"/>
                </a:lnTo>
                <a:cubicBezTo>
                  <a:pt x="48921" y="1173707"/>
                  <a:pt x="0" y="1124786"/>
                  <a:pt x="0" y="1064529"/>
                </a:cubicBezTo>
                <a:lnTo>
                  <a:pt x="0" y="109178"/>
                </a:lnTo>
                <a:cubicBezTo>
                  <a:pt x="0" y="48921"/>
                  <a:pt x="48921" y="0"/>
                  <a:pt x="10917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1630623" y="2820537"/>
            <a:ext cx="436728" cy="436728"/>
          </a:xfrm>
          <a:custGeom>
            <a:avLst/>
            <a:gdLst/>
            <a:ahLst/>
            <a:cxnLst/>
            <a:rect l="l" t="t" r="r" b="b"/>
            <a:pathLst>
              <a:path w="436728" h="436728">
                <a:moveTo>
                  <a:pt x="218364" y="0"/>
                </a:moveTo>
                <a:lnTo>
                  <a:pt x="218364" y="0"/>
                </a:lnTo>
                <a:cubicBezTo>
                  <a:pt x="338883" y="0"/>
                  <a:pt x="436728" y="97846"/>
                  <a:pt x="436728" y="218364"/>
                </a:cubicBezTo>
                <a:lnTo>
                  <a:pt x="436728" y="218364"/>
                </a:lnTo>
                <a:cubicBezTo>
                  <a:pt x="436728" y="338883"/>
                  <a:pt x="338883" y="436728"/>
                  <a:pt x="218364" y="436728"/>
                </a:cubicBezTo>
                <a:lnTo>
                  <a:pt x="218364" y="436728"/>
                </a:lnTo>
                <a:cubicBezTo>
                  <a:pt x="97846" y="436728"/>
                  <a:pt x="0" y="338883"/>
                  <a:pt x="0" y="218364"/>
                </a:cubicBezTo>
                <a:lnTo>
                  <a:pt x="0" y="218364"/>
                </a:lnTo>
                <a:cubicBezTo>
                  <a:pt x="0" y="97846"/>
                  <a:pt x="97846" y="0"/>
                  <a:pt x="218364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1585131" y="2820537"/>
            <a:ext cx="527713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212928" y="2820537"/>
            <a:ext cx="844341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Multiple Contamination Sources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212928" y="3148084"/>
            <a:ext cx="8425218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Contamination can occur at every stage: from the animal, equipment, environment, workers, and during transportation. Understanding these sources is crucial for prevention.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1444104" y="3962400"/>
            <a:ext cx="9307773" cy="1173707"/>
          </a:xfrm>
          <a:custGeom>
            <a:avLst/>
            <a:gdLst/>
            <a:ahLst/>
            <a:cxnLst/>
            <a:rect l="l" t="t" r="r" b="b"/>
            <a:pathLst>
              <a:path w="9307773" h="1173707">
                <a:moveTo>
                  <a:pt x="109178" y="0"/>
                </a:moveTo>
                <a:lnTo>
                  <a:pt x="9198595" y="0"/>
                </a:lnTo>
                <a:cubicBezTo>
                  <a:pt x="9258892" y="0"/>
                  <a:pt x="9307773" y="48881"/>
                  <a:pt x="9307773" y="109178"/>
                </a:cubicBezTo>
                <a:lnTo>
                  <a:pt x="9307773" y="1064529"/>
                </a:lnTo>
                <a:cubicBezTo>
                  <a:pt x="9307773" y="1124827"/>
                  <a:pt x="9258892" y="1173707"/>
                  <a:pt x="9198595" y="1173707"/>
                </a:cubicBezTo>
                <a:lnTo>
                  <a:pt x="109178" y="1173707"/>
                </a:lnTo>
                <a:cubicBezTo>
                  <a:pt x="48921" y="1173707"/>
                  <a:pt x="0" y="1124786"/>
                  <a:pt x="0" y="1064529"/>
                </a:cubicBezTo>
                <a:lnTo>
                  <a:pt x="0" y="109178"/>
                </a:lnTo>
                <a:cubicBezTo>
                  <a:pt x="0" y="48921"/>
                  <a:pt x="48921" y="0"/>
                  <a:pt x="10917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1630623" y="4148919"/>
            <a:ext cx="436728" cy="436728"/>
          </a:xfrm>
          <a:custGeom>
            <a:avLst/>
            <a:gdLst/>
            <a:ahLst/>
            <a:cxnLst/>
            <a:rect l="l" t="t" r="r" b="b"/>
            <a:pathLst>
              <a:path w="436728" h="436728">
                <a:moveTo>
                  <a:pt x="218364" y="0"/>
                </a:moveTo>
                <a:lnTo>
                  <a:pt x="218364" y="0"/>
                </a:lnTo>
                <a:cubicBezTo>
                  <a:pt x="338883" y="0"/>
                  <a:pt x="436728" y="97846"/>
                  <a:pt x="436728" y="218364"/>
                </a:cubicBezTo>
                <a:lnTo>
                  <a:pt x="436728" y="218364"/>
                </a:lnTo>
                <a:cubicBezTo>
                  <a:pt x="436728" y="338883"/>
                  <a:pt x="338883" y="436728"/>
                  <a:pt x="218364" y="436728"/>
                </a:cubicBezTo>
                <a:lnTo>
                  <a:pt x="218364" y="436728"/>
                </a:lnTo>
                <a:cubicBezTo>
                  <a:pt x="97846" y="436728"/>
                  <a:pt x="0" y="338883"/>
                  <a:pt x="0" y="218364"/>
                </a:cubicBezTo>
                <a:lnTo>
                  <a:pt x="0" y="218364"/>
                </a:lnTo>
                <a:cubicBezTo>
                  <a:pt x="0" y="97846"/>
                  <a:pt x="97846" y="0"/>
                  <a:pt x="218364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1585131" y="4148919"/>
            <a:ext cx="527713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212928" y="4148919"/>
            <a:ext cx="844341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Control is Critical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2212928" y="4476466"/>
            <a:ext cx="8425218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temperature management (2-4°C) throughout the entire production chain is essential to prevent rapid microbial proliferation and ensure product safety and quality.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444104" y="5290782"/>
            <a:ext cx="9307773" cy="1173707"/>
          </a:xfrm>
          <a:custGeom>
            <a:avLst/>
            <a:gdLst/>
            <a:ahLst/>
            <a:cxnLst/>
            <a:rect l="l" t="t" r="r" b="b"/>
            <a:pathLst>
              <a:path w="9307773" h="1173707">
                <a:moveTo>
                  <a:pt x="109178" y="0"/>
                </a:moveTo>
                <a:lnTo>
                  <a:pt x="9198595" y="0"/>
                </a:lnTo>
                <a:cubicBezTo>
                  <a:pt x="9258892" y="0"/>
                  <a:pt x="9307773" y="48881"/>
                  <a:pt x="9307773" y="109178"/>
                </a:cubicBezTo>
                <a:lnTo>
                  <a:pt x="9307773" y="1064529"/>
                </a:lnTo>
                <a:cubicBezTo>
                  <a:pt x="9307773" y="1124827"/>
                  <a:pt x="9258892" y="1173707"/>
                  <a:pt x="9198595" y="1173707"/>
                </a:cubicBezTo>
                <a:lnTo>
                  <a:pt x="109178" y="1173707"/>
                </a:lnTo>
                <a:cubicBezTo>
                  <a:pt x="48921" y="1173707"/>
                  <a:pt x="0" y="1124786"/>
                  <a:pt x="0" y="1064529"/>
                </a:cubicBezTo>
                <a:lnTo>
                  <a:pt x="0" y="109178"/>
                </a:lnTo>
                <a:cubicBezTo>
                  <a:pt x="0" y="48921"/>
                  <a:pt x="48921" y="0"/>
                  <a:pt x="10917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23" name="Shape 21"/>
          <p:cNvSpPr/>
          <p:nvPr/>
        </p:nvSpPr>
        <p:spPr>
          <a:xfrm>
            <a:off x="1630623" y="5477301"/>
            <a:ext cx="436728" cy="436728"/>
          </a:xfrm>
          <a:custGeom>
            <a:avLst/>
            <a:gdLst/>
            <a:ahLst/>
            <a:cxnLst/>
            <a:rect l="l" t="t" r="r" b="b"/>
            <a:pathLst>
              <a:path w="436728" h="436728">
                <a:moveTo>
                  <a:pt x="218364" y="0"/>
                </a:moveTo>
                <a:lnTo>
                  <a:pt x="218364" y="0"/>
                </a:lnTo>
                <a:cubicBezTo>
                  <a:pt x="338883" y="0"/>
                  <a:pt x="436728" y="97846"/>
                  <a:pt x="436728" y="218364"/>
                </a:cubicBezTo>
                <a:lnTo>
                  <a:pt x="436728" y="218364"/>
                </a:lnTo>
                <a:cubicBezTo>
                  <a:pt x="436728" y="338883"/>
                  <a:pt x="338883" y="436728"/>
                  <a:pt x="218364" y="436728"/>
                </a:cubicBezTo>
                <a:lnTo>
                  <a:pt x="218364" y="436728"/>
                </a:lnTo>
                <a:cubicBezTo>
                  <a:pt x="97846" y="436728"/>
                  <a:pt x="0" y="338883"/>
                  <a:pt x="0" y="218364"/>
                </a:cubicBezTo>
                <a:lnTo>
                  <a:pt x="0" y="218364"/>
                </a:lnTo>
                <a:cubicBezTo>
                  <a:pt x="0" y="97846"/>
                  <a:pt x="97846" y="0"/>
                  <a:pt x="218364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Text 22"/>
          <p:cNvSpPr/>
          <p:nvPr/>
        </p:nvSpPr>
        <p:spPr>
          <a:xfrm>
            <a:off x="1585131" y="5477301"/>
            <a:ext cx="527713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2212928" y="5477301"/>
            <a:ext cx="844341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Diverse Spoilage Mechanisms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2212928" y="5804848"/>
            <a:ext cx="8425218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Microorganisms cause spoilage through acid curdling, proteolysis, lipolysis, gas production, and pigment formation. Each type produces distinct sensory changes.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18448" y="6760191"/>
            <a:ext cx="11555104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3" dirty="0">
                <a:solidFill>
                  <a:srgbClr val="F8F9FA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microbiology is essential for maintaining dairy product quality and safety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Lecture Overview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2"/>
          <p:cNvSpPr/>
          <p:nvPr/>
        </p:nvSpPr>
        <p:spPr>
          <a:xfrm>
            <a:off x="400050" y="1295400"/>
            <a:ext cx="5581650" cy="1724025"/>
          </a:xfrm>
          <a:custGeom>
            <a:avLst/>
            <a:gdLst/>
            <a:ahLst/>
            <a:cxnLst/>
            <a:rect l="l" t="t" r="r" b="b"/>
            <a:pathLst>
              <a:path w="5581650" h="1724025">
                <a:moveTo>
                  <a:pt x="38100" y="0"/>
                </a:moveTo>
                <a:lnTo>
                  <a:pt x="5467347" y="0"/>
                </a:lnTo>
                <a:cubicBezTo>
                  <a:pt x="5530433" y="0"/>
                  <a:pt x="5581650" y="51217"/>
                  <a:pt x="5581650" y="114303"/>
                </a:cubicBezTo>
                <a:lnTo>
                  <a:pt x="5581650" y="1609722"/>
                </a:lnTo>
                <a:cubicBezTo>
                  <a:pt x="5581650" y="1672808"/>
                  <a:pt x="5530433" y="1724025"/>
                  <a:pt x="5467347" y="1724025"/>
                </a:cubicBezTo>
                <a:lnTo>
                  <a:pt x="38100" y="1724025"/>
                </a:lnTo>
                <a:cubicBezTo>
                  <a:pt x="17058" y="1724025"/>
                  <a:pt x="0" y="1706967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295400"/>
            <a:ext cx="38100" cy="1724025"/>
          </a:xfrm>
          <a:custGeom>
            <a:avLst/>
            <a:gdLst/>
            <a:ahLst/>
            <a:cxnLst/>
            <a:rect l="l" t="t" r="r" b="b"/>
            <a:pathLst>
              <a:path w="38100" h="1724025">
                <a:moveTo>
                  <a:pt x="38100" y="0"/>
                </a:moveTo>
                <a:lnTo>
                  <a:pt x="38100" y="0"/>
                </a:lnTo>
                <a:lnTo>
                  <a:pt x="38100" y="1724025"/>
                </a:lnTo>
                <a:lnTo>
                  <a:pt x="38100" y="1724025"/>
                </a:lnTo>
                <a:cubicBezTo>
                  <a:pt x="17072" y="1724025"/>
                  <a:pt x="0" y="1706953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64770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590550" y="1524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3500" y="152400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Sources of Milk Contamination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1905000"/>
            <a:ext cx="449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where microbial contamination originates in the milk production chain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29350" y="1295400"/>
            <a:ext cx="5581650" cy="1724025"/>
          </a:xfrm>
          <a:custGeom>
            <a:avLst/>
            <a:gdLst/>
            <a:ahLst/>
            <a:cxnLst/>
            <a:rect l="l" t="t" r="r" b="b"/>
            <a:pathLst>
              <a:path w="5581650" h="1724025">
                <a:moveTo>
                  <a:pt x="38100" y="0"/>
                </a:moveTo>
                <a:lnTo>
                  <a:pt x="5467347" y="0"/>
                </a:lnTo>
                <a:cubicBezTo>
                  <a:pt x="5530433" y="0"/>
                  <a:pt x="5581650" y="51217"/>
                  <a:pt x="5581650" y="114303"/>
                </a:cubicBezTo>
                <a:lnTo>
                  <a:pt x="5581650" y="1609722"/>
                </a:lnTo>
                <a:cubicBezTo>
                  <a:pt x="5581650" y="1672808"/>
                  <a:pt x="5530433" y="1724025"/>
                  <a:pt x="5467347" y="1724025"/>
                </a:cubicBezTo>
                <a:lnTo>
                  <a:pt x="38100" y="1724025"/>
                </a:lnTo>
                <a:cubicBezTo>
                  <a:pt x="17058" y="1724025"/>
                  <a:pt x="0" y="1706967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6229350" y="1295400"/>
            <a:ext cx="38100" cy="1724025"/>
          </a:xfrm>
          <a:custGeom>
            <a:avLst/>
            <a:gdLst/>
            <a:ahLst/>
            <a:cxnLst/>
            <a:rect l="l" t="t" r="r" b="b"/>
            <a:pathLst>
              <a:path w="38100" h="1724025">
                <a:moveTo>
                  <a:pt x="38100" y="0"/>
                </a:moveTo>
                <a:lnTo>
                  <a:pt x="38100" y="0"/>
                </a:lnTo>
                <a:lnTo>
                  <a:pt x="38100" y="1724025"/>
                </a:lnTo>
                <a:lnTo>
                  <a:pt x="38100" y="1724025"/>
                </a:lnTo>
                <a:cubicBezTo>
                  <a:pt x="17072" y="1724025"/>
                  <a:pt x="0" y="1706953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647700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6419850" y="1524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2800" y="1524000"/>
            <a:ext cx="4429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Factors Affecting Microbial Growth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800" y="1905000"/>
            <a:ext cx="4391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Intrinsic and extrinsic factors that influence microbial proliferation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3251150"/>
            <a:ext cx="5581650" cy="1495425"/>
          </a:xfrm>
          <a:custGeom>
            <a:avLst/>
            <a:gdLst/>
            <a:ahLst/>
            <a:cxnLst/>
            <a:rect l="l" t="t" r="r" b="b"/>
            <a:pathLst>
              <a:path w="5581650" h="1495425">
                <a:moveTo>
                  <a:pt x="38100" y="0"/>
                </a:moveTo>
                <a:lnTo>
                  <a:pt x="5467355" y="0"/>
                </a:lnTo>
                <a:cubicBezTo>
                  <a:pt x="5530478" y="0"/>
                  <a:pt x="5581650" y="51172"/>
                  <a:pt x="5581650" y="114295"/>
                </a:cubicBezTo>
                <a:lnTo>
                  <a:pt x="5581650" y="1381130"/>
                </a:lnTo>
                <a:cubicBezTo>
                  <a:pt x="5581650" y="1444253"/>
                  <a:pt x="5530478" y="1495425"/>
                  <a:pt x="5467355" y="1495425"/>
                </a:cubicBez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400050" y="3251150"/>
            <a:ext cx="38100" cy="1495425"/>
          </a:xfrm>
          <a:custGeom>
            <a:avLst/>
            <a:gdLst/>
            <a:ahLst/>
            <a:cxnLst/>
            <a:rect l="l" t="t" r="r" b="b"/>
            <a:pathLst>
              <a:path w="38100" h="1495425">
                <a:moveTo>
                  <a:pt x="38100" y="0"/>
                </a:moveTo>
                <a:lnTo>
                  <a:pt x="38100" y="0"/>
                </a:lnTo>
                <a:lnTo>
                  <a:pt x="38100" y="1495425"/>
                </a:ln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47700" y="3479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590550" y="34797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33500" y="3479750"/>
            <a:ext cx="4257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 Microorganisms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500" y="3860750"/>
            <a:ext cx="4219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diverse microbial population found in milk and their origins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9350" y="3251150"/>
            <a:ext cx="5581650" cy="1495425"/>
          </a:xfrm>
          <a:custGeom>
            <a:avLst/>
            <a:gdLst/>
            <a:ahLst/>
            <a:cxnLst/>
            <a:rect l="l" t="t" r="r" b="b"/>
            <a:pathLst>
              <a:path w="5581650" h="1495425">
                <a:moveTo>
                  <a:pt x="38100" y="0"/>
                </a:moveTo>
                <a:lnTo>
                  <a:pt x="5467355" y="0"/>
                </a:lnTo>
                <a:cubicBezTo>
                  <a:pt x="5530478" y="0"/>
                  <a:pt x="5581650" y="51172"/>
                  <a:pt x="5581650" y="114295"/>
                </a:cubicBezTo>
                <a:lnTo>
                  <a:pt x="5581650" y="1381130"/>
                </a:lnTo>
                <a:cubicBezTo>
                  <a:pt x="5581650" y="1444253"/>
                  <a:pt x="5530478" y="1495425"/>
                  <a:pt x="5467355" y="1495425"/>
                </a:cubicBez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3" name="Shape 21"/>
          <p:cNvSpPr/>
          <p:nvPr/>
        </p:nvSpPr>
        <p:spPr>
          <a:xfrm>
            <a:off x="6229350" y="3251150"/>
            <a:ext cx="38100" cy="1495425"/>
          </a:xfrm>
          <a:custGeom>
            <a:avLst/>
            <a:gdLst/>
            <a:ahLst/>
            <a:cxnLst/>
            <a:rect l="l" t="t" r="r" b="b"/>
            <a:pathLst>
              <a:path w="38100" h="1495425">
                <a:moveTo>
                  <a:pt x="38100" y="0"/>
                </a:moveTo>
                <a:lnTo>
                  <a:pt x="38100" y="0"/>
                </a:lnTo>
                <a:lnTo>
                  <a:pt x="38100" y="1495425"/>
                </a:ln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6477000" y="3479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6419850" y="34797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62800" y="3479750"/>
            <a:ext cx="3629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of Raw Milk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800" y="3860750"/>
            <a:ext cx="3590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Different types of microbial spoilage in untreated milk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4978375"/>
            <a:ext cx="5581650" cy="1495425"/>
          </a:xfrm>
          <a:custGeom>
            <a:avLst/>
            <a:gdLst/>
            <a:ahLst/>
            <a:cxnLst/>
            <a:rect l="l" t="t" r="r" b="b"/>
            <a:pathLst>
              <a:path w="5581650" h="1495425">
                <a:moveTo>
                  <a:pt x="38100" y="0"/>
                </a:moveTo>
                <a:lnTo>
                  <a:pt x="5467355" y="0"/>
                </a:lnTo>
                <a:cubicBezTo>
                  <a:pt x="5530478" y="0"/>
                  <a:pt x="5581650" y="51172"/>
                  <a:pt x="5581650" y="114295"/>
                </a:cubicBezTo>
                <a:lnTo>
                  <a:pt x="5581650" y="1381130"/>
                </a:lnTo>
                <a:cubicBezTo>
                  <a:pt x="5581650" y="1444253"/>
                  <a:pt x="5530478" y="1495425"/>
                  <a:pt x="5467355" y="1495425"/>
                </a:cubicBez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9" name="Shape 27"/>
          <p:cNvSpPr/>
          <p:nvPr/>
        </p:nvSpPr>
        <p:spPr>
          <a:xfrm>
            <a:off x="400050" y="4978375"/>
            <a:ext cx="38100" cy="1495425"/>
          </a:xfrm>
          <a:custGeom>
            <a:avLst/>
            <a:gdLst/>
            <a:ahLst/>
            <a:cxnLst/>
            <a:rect l="l" t="t" r="r" b="b"/>
            <a:pathLst>
              <a:path w="38100" h="1495425">
                <a:moveTo>
                  <a:pt x="38100" y="0"/>
                </a:moveTo>
                <a:lnTo>
                  <a:pt x="38100" y="0"/>
                </a:lnTo>
                <a:lnTo>
                  <a:pt x="38100" y="1495425"/>
                </a:ln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47700" y="52069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9"/>
          <p:cNvSpPr/>
          <p:nvPr/>
        </p:nvSpPr>
        <p:spPr>
          <a:xfrm>
            <a:off x="590550" y="520697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333500" y="5206975"/>
            <a:ext cx="4076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Spoilage of Processed Milk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500" y="5587975"/>
            <a:ext cx="403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challenges in pasteurized, sterilized, and dried milk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29350" y="4978375"/>
            <a:ext cx="5581650" cy="1495425"/>
          </a:xfrm>
          <a:custGeom>
            <a:avLst/>
            <a:gdLst/>
            <a:ahLst/>
            <a:cxnLst/>
            <a:rect l="l" t="t" r="r" b="b"/>
            <a:pathLst>
              <a:path w="5581650" h="1495425">
                <a:moveTo>
                  <a:pt x="38100" y="0"/>
                </a:moveTo>
                <a:lnTo>
                  <a:pt x="5467355" y="0"/>
                </a:lnTo>
                <a:cubicBezTo>
                  <a:pt x="5530478" y="0"/>
                  <a:pt x="5581650" y="51172"/>
                  <a:pt x="5581650" y="114295"/>
                </a:cubicBezTo>
                <a:lnTo>
                  <a:pt x="5581650" y="1381130"/>
                </a:lnTo>
                <a:cubicBezTo>
                  <a:pt x="5581650" y="1444253"/>
                  <a:pt x="5530478" y="1495425"/>
                  <a:pt x="5467355" y="1495425"/>
                </a:cubicBez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229350" y="4978375"/>
            <a:ext cx="38100" cy="1495425"/>
          </a:xfrm>
          <a:custGeom>
            <a:avLst/>
            <a:gdLst/>
            <a:ahLst/>
            <a:cxnLst/>
            <a:rect l="l" t="t" r="r" b="b"/>
            <a:pathLst>
              <a:path w="38100" h="1495425">
                <a:moveTo>
                  <a:pt x="38100" y="0"/>
                </a:moveTo>
                <a:lnTo>
                  <a:pt x="38100" y="0"/>
                </a:lnTo>
                <a:lnTo>
                  <a:pt x="38100" y="1495425"/>
                </a:lnTo>
                <a:lnTo>
                  <a:pt x="38100" y="1495425"/>
                </a:lnTo>
                <a:cubicBezTo>
                  <a:pt x="17072" y="1495425"/>
                  <a:pt x="0" y="1478353"/>
                  <a:pt x="0" y="14573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477000" y="52069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6419850" y="520697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162800" y="5206975"/>
            <a:ext cx="3724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Cheese &amp; Butter Microbiology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62800" y="5587975"/>
            <a:ext cx="3686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contamination and spoilage in dairy products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lactanet.ca/8b85bf6508956262ece6d45ef309fc332eee0fdb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>
                  <a:alpha val="98000"/>
                </a:srgbClr>
              </a:gs>
              <a:gs pos="50000">
                <a:srgbClr val="2C5F7C">
                  <a:alpha val="90000"/>
                </a:srgbClr>
              </a:gs>
              <a:gs pos="100000">
                <a:srgbClr val="2C5F7C">
                  <a:alpha val="7500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1"/>
          <p:cNvSpPr/>
          <p:nvPr/>
        </p:nvSpPr>
        <p:spPr>
          <a:xfrm>
            <a:off x="381000" y="1771650"/>
            <a:ext cx="1390650" cy="419100"/>
          </a:xfrm>
          <a:custGeom>
            <a:avLst/>
            <a:gdLst/>
            <a:ahLst/>
            <a:cxnLst/>
            <a:rect l="l" t="t" r="r" b="b"/>
            <a:pathLst>
              <a:path w="1390650" h="419100">
                <a:moveTo>
                  <a:pt x="209550" y="0"/>
                </a:moveTo>
                <a:lnTo>
                  <a:pt x="1181100" y="0"/>
                </a:lnTo>
                <a:cubicBezTo>
                  <a:pt x="1296754" y="0"/>
                  <a:pt x="1390650" y="93896"/>
                  <a:pt x="1390650" y="209550"/>
                </a:cubicBezTo>
                <a:lnTo>
                  <a:pt x="1390650" y="209550"/>
                </a:lnTo>
                <a:cubicBezTo>
                  <a:pt x="1390650" y="325204"/>
                  <a:pt x="1296754" y="419100"/>
                  <a:pt x="118110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Text 2"/>
          <p:cNvSpPr/>
          <p:nvPr/>
        </p:nvSpPr>
        <p:spPr>
          <a:xfrm>
            <a:off x="571500" y="1885950"/>
            <a:ext cx="109351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419350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Sources of Milk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Contamination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0767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5"/>
          <p:cNvSpPr/>
          <p:nvPr/>
        </p:nvSpPr>
        <p:spPr>
          <a:xfrm>
            <a:off x="381000" y="4343400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where microbial contamination originates in the milk production chain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0578" y="370578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33520" y="370578"/>
            <a:ext cx="444693" cy="370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52328" y="370578"/>
            <a:ext cx="4808243" cy="370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6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Contamination Sources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52328" y="815271"/>
            <a:ext cx="889386" cy="37058"/>
          </a:xfrm>
          <a:custGeom>
            <a:avLst/>
            <a:gdLst/>
            <a:ahLst/>
            <a:cxnLst/>
            <a:rect l="l" t="t" r="r" b="b"/>
            <a:pathLst>
              <a:path w="889386" h="37058">
                <a:moveTo>
                  <a:pt x="0" y="0"/>
                </a:moveTo>
                <a:lnTo>
                  <a:pt x="889386" y="0"/>
                </a:lnTo>
                <a:lnTo>
                  <a:pt x="889386" y="37058"/>
                </a:lnTo>
                <a:lnTo>
                  <a:pt x="0" y="37058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70578" y="1093204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70578" y="1093204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55866" y="1297021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662407" y="1426723"/>
            <a:ext cx="231611" cy="185289"/>
          </a:xfrm>
          <a:custGeom>
            <a:avLst/>
            <a:gdLst/>
            <a:ahLst/>
            <a:cxnLst/>
            <a:rect l="l" t="t" r="r" b="b"/>
            <a:pathLst>
              <a:path w="231611" h="185289">
                <a:moveTo>
                  <a:pt x="34742" y="81064"/>
                </a:moveTo>
                <a:lnTo>
                  <a:pt x="34742" y="150547"/>
                </a:lnTo>
                <a:cubicBezTo>
                  <a:pt x="34742" y="156953"/>
                  <a:pt x="39917" y="162128"/>
                  <a:pt x="46322" y="162128"/>
                </a:cubicBezTo>
                <a:lnTo>
                  <a:pt x="57903" y="162128"/>
                </a:lnTo>
                <a:cubicBezTo>
                  <a:pt x="64308" y="162128"/>
                  <a:pt x="69483" y="156953"/>
                  <a:pt x="69483" y="150547"/>
                </a:cubicBezTo>
                <a:lnTo>
                  <a:pt x="69483" y="118628"/>
                </a:lnTo>
                <a:cubicBezTo>
                  <a:pt x="73066" y="121017"/>
                  <a:pt x="76938" y="122971"/>
                  <a:pt x="81064" y="124455"/>
                </a:cubicBezTo>
                <a:lnTo>
                  <a:pt x="81064" y="133212"/>
                </a:lnTo>
                <a:cubicBezTo>
                  <a:pt x="81064" y="136397"/>
                  <a:pt x="83669" y="139003"/>
                  <a:pt x="86854" y="139003"/>
                </a:cubicBezTo>
                <a:cubicBezTo>
                  <a:pt x="90039" y="139003"/>
                  <a:pt x="92644" y="136397"/>
                  <a:pt x="92644" y="133212"/>
                </a:cubicBezTo>
                <a:lnTo>
                  <a:pt x="92644" y="127097"/>
                </a:lnTo>
                <a:cubicBezTo>
                  <a:pt x="94562" y="127314"/>
                  <a:pt x="96480" y="127422"/>
                  <a:pt x="98435" y="127422"/>
                </a:cubicBezTo>
                <a:cubicBezTo>
                  <a:pt x="100389" y="127422"/>
                  <a:pt x="102307" y="127314"/>
                  <a:pt x="104225" y="127097"/>
                </a:cubicBezTo>
                <a:lnTo>
                  <a:pt x="104225" y="133212"/>
                </a:lnTo>
                <a:cubicBezTo>
                  <a:pt x="104225" y="136397"/>
                  <a:pt x="106831" y="139003"/>
                  <a:pt x="110015" y="139003"/>
                </a:cubicBezTo>
                <a:cubicBezTo>
                  <a:pt x="113200" y="139003"/>
                  <a:pt x="115805" y="136397"/>
                  <a:pt x="115805" y="133212"/>
                </a:cubicBezTo>
                <a:lnTo>
                  <a:pt x="115805" y="124455"/>
                </a:lnTo>
                <a:cubicBezTo>
                  <a:pt x="119931" y="123007"/>
                  <a:pt x="123803" y="121053"/>
                  <a:pt x="127386" y="118628"/>
                </a:cubicBezTo>
                <a:lnTo>
                  <a:pt x="127386" y="150547"/>
                </a:lnTo>
                <a:cubicBezTo>
                  <a:pt x="127386" y="156953"/>
                  <a:pt x="132561" y="162128"/>
                  <a:pt x="138967" y="162128"/>
                </a:cubicBezTo>
                <a:lnTo>
                  <a:pt x="150547" y="162128"/>
                </a:lnTo>
                <a:cubicBezTo>
                  <a:pt x="156953" y="162128"/>
                  <a:pt x="162128" y="156953"/>
                  <a:pt x="162128" y="150547"/>
                </a:cubicBezTo>
                <a:lnTo>
                  <a:pt x="162128" y="92644"/>
                </a:lnTo>
                <a:lnTo>
                  <a:pt x="173708" y="104225"/>
                </a:lnTo>
                <a:lnTo>
                  <a:pt x="173708" y="122139"/>
                </a:lnTo>
                <a:cubicBezTo>
                  <a:pt x="173708" y="125577"/>
                  <a:pt x="174722" y="128906"/>
                  <a:pt x="176640" y="131765"/>
                </a:cubicBezTo>
                <a:lnTo>
                  <a:pt x="191803" y="154528"/>
                </a:lnTo>
                <a:cubicBezTo>
                  <a:pt x="194987" y="159269"/>
                  <a:pt x="200307" y="162128"/>
                  <a:pt x="206025" y="162128"/>
                </a:cubicBezTo>
                <a:cubicBezTo>
                  <a:pt x="214168" y="162128"/>
                  <a:pt x="221188" y="156374"/>
                  <a:pt x="222781" y="148376"/>
                </a:cubicBezTo>
                <a:lnTo>
                  <a:pt x="230127" y="111608"/>
                </a:lnTo>
                <a:cubicBezTo>
                  <a:pt x="231068" y="106903"/>
                  <a:pt x="230019" y="102017"/>
                  <a:pt x="227232" y="98109"/>
                </a:cubicBezTo>
                <a:lnTo>
                  <a:pt x="225821" y="96119"/>
                </a:lnTo>
                <a:lnTo>
                  <a:pt x="225821" y="66588"/>
                </a:lnTo>
                <a:cubicBezTo>
                  <a:pt x="225821" y="61775"/>
                  <a:pt x="221948" y="57903"/>
                  <a:pt x="217135" y="57903"/>
                </a:cubicBezTo>
                <a:cubicBezTo>
                  <a:pt x="212322" y="57903"/>
                  <a:pt x="208450" y="61775"/>
                  <a:pt x="208450" y="66588"/>
                </a:cubicBezTo>
                <a:lnTo>
                  <a:pt x="208450" y="71799"/>
                </a:lnTo>
                <a:lnTo>
                  <a:pt x="189306" y="44983"/>
                </a:lnTo>
                <a:cubicBezTo>
                  <a:pt x="179498" y="31304"/>
                  <a:pt x="163720" y="23161"/>
                  <a:pt x="146892" y="23161"/>
                </a:cubicBezTo>
                <a:lnTo>
                  <a:pt x="52112" y="23161"/>
                </a:lnTo>
                <a:cubicBezTo>
                  <a:pt x="28119" y="23161"/>
                  <a:pt x="8685" y="42595"/>
                  <a:pt x="8685" y="66588"/>
                </a:cubicBezTo>
                <a:lnTo>
                  <a:pt x="8685" y="86130"/>
                </a:lnTo>
                <a:cubicBezTo>
                  <a:pt x="3402" y="90401"/>
                  <a:pt x="0" y="96915"/>
                  <a:pt x="0" y="104225"/>
                </a:cubicBezTo>
                <a:lnTo>
                  <a:pt x="0" y="110594"/>
                </a:lnTo>
                <a:cubicBezTo>
                  <a:pt x="0" y="113489"/>
                  <a:pt x="2316" y="115805"/>
                  <a:pt x="5211" y="115805"/>
                </a:cubicBezTo>
                <a:cubicBezTo>
                  <a:pt x="16719" y="115805"/>
                  <a:pt x="26056" y="106469"/>
                  <a:pt x="26056" y="94960"/>
                </a:cubicBezTo>
                <a:lnTo>
                  <a:pt x="26056" y="66588"/>
                </a:lnTo>
                <a:cubicBezTo>
                  <a:pt x="26056" y="57794"/>
                  <a:pt x="30435" y="50013"/>
                  <a:pt x="37094" y="45273"/>
                </a:cubicBezTo>
                <a:cubicBezTo>
                  <a:pt x="35574" y="49181"/>
                  <a:pt x="34742" y="53451"/>
                  <a:pt x="34742" y="57903"/>
                </a:cubicBezTo>
                <a:lnTo>
                  <a:pt x="34742" y="81064"/>
                </a:lnTo>
                <a:close/>
                <a:moveTo>
                  <a:pt x="202660" y="121596"/>
                </a:moveTo>
                <a:cubicBezTo>
                  <a:pt x="202660" y="118400"/>
                  <a:pt x="205254" y="115805"/>
                  <a:pt x="208450" y="115805"/>
                </a:cubicBezTo>
                <a:cubicBezTo>
                  <a:pt x="211646" y="115805"/>
                  <a:pt x="214240" y="118400"/>
                  <a:pt x="214240" y="121596"/>
                </a:cubicBezTo>
                <a:cubicBezTo>
                  <a:pt x="214240" y="124791"/>
                  <a:pt x="211646" y="127386"/>
                  <a:pt x="208450" y="127386"/>
                </a:cubicBezTo>
                <a:cubicBezTo>
                  <a:pt x="205254" y="127386"/>
                  <a:pt x="202660" y="124791"/>
                  <a:pt x="202660" y="121596"/>
                </a:cubicBezTo>
                <a:close/>
                <a:moveTo>
                  <a:pt x="60291" y="60291"/>
                </a:moveTo>
                <a:cubicBezTo>
                  <a:pt x="58771" y="58771"/>
                  <a:pt x="57903" y="56672"/>
                  <a:pt x="57903" y="54501"/>
                </a:cubicBezTo>
                <a:cubicBezTo>
                  <a:pt x="57903" y="49977"/>
                  <a:pt x="61558" y="46322"/>
                  <a:pt x="66081" y="46322"/>
                </a:cubicBezTo>
                <a:lnTo>
                  <a:pt x="130752" y="46322"/>
                </a:lnTo>
                <a:cubicBezTo>
                  <a:pt x="135275" y="46322"/>
                  <a:pt x="138930" y="49977"/>
                  <a:pt x="138930" y="54501"/>
                </a:cubicBezTo>
                <a:cubicBezTo>
                  <a:pt x="138930" y="56672"/>
                  <a:pt x="138062" y="58771"/>
                  <a:pt x="136542" y="60291"/>
                </a:cubicBezTo>
                <a:lnTo>
                  <a:pt x="128074" y="68759"/>
                </a:lnTo>
                <a:cubicBezTo>
                  <a:pt x="120221" y="76649"/>
                  <a:pt x="109545" y="81064"/>
                  <a:pt x="98435" y="81064"/>
                </a:cubicBezTo>
                <a:cubicBezTo>
                  <a:pt x="87325" y="81064"/>
                  <a:pt x="76649" y="76649"/>
                  <a:pt x="68796" y="68796"/>
                </a:cubicBezTo>
                <a:lnTo>
                  <a:pt x="60327" y="60327"/>
                </a:ln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111733" y="1389666"/>
            <a:ext cx="1361872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Animal Sources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55866" y="1852888"/>
            <a:ext cx="5336316" cy="722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Udder and adjacent parts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primary sources of microorganisms. The udder canal and teat surface harbor natural microflora including Micrococci, Streptococci, and Corynebacteria.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55866" y="2686687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685568" y="2821021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129702"/>
                </a:moveTo>
                <a:cubicBezTo>
                  <a:pt x="100643" y="129702"/>
                  <a:pt x="129702" y="100643"/>
                  <a:pt x="129702" y="64851"/>
                </a:cubicBezTo>
                <a:cubicBezTo>
                  <a:pt x="129702" y="29059"/>
                  <a:pt x="100643" y="0"/>
                  <a:pt x="64851" y="0"/>
                </a:cubicBezTo>
                <a:cubicBezTo>
                  <a:pt x="29059" y="0"/>
                  <a:pt x="0" y="29059"/>
                  <a:pt x="0" y="64851"/>
                </a:cubicBezTo>
                <a:cubicBezTo>
                  <a:pt x="0" y="100643"/>
                  <a:pt x="29059" y="129702"/>
                  <a:pt x="64851" y="129702"/>
                </a:cubicBezTo>
                <a:close/>
                <a:moveTo>
                  <a:pt x="56745" y="40532"/>
                </a:moveTo>
                <a:cubicBezTo>
                  <a:pt x="56745" y="36058"/>
                  <a:pt x="60377" y="32426"/>
                  <a:pt x="64851" y="32426"/>
                </a:cubicBezTo>
                <a:cubicBezTo>
                  <a:pt x="69325" y="32426"/>
                  <a:pt x="72957" y="36058"/>
                  <a:pt x="72957" y="40532"/>
                </a:cubicBezTo>
                <a:cubicBezTo>
                  <a:pt x="72957" y="45006"/>
                  <a:pt x="69325" y="48638"/>
                  <a:pt x="64851" y="48638"/>
                </a:cubicBezTo>
                <a:cubicBezTo>
                  <a:pt x="60377" y="48638"/>
                  <a:pt x="56745" y="45006"/>
                  <a:pt x="56745" y="40532"/>
                </a:cubicBezTo>
                <a:close/>
                <a:moveTo>
                  <a:pt x="54718" y="56745"/>
                </a:moveTo>
                <a:lnTo>
                  <a:pt x="66878" y="56745"/>
                </a:lnTo>
                <a:cubicBezTo>
                  <a:pt x="70247" y="56745"/>
                  <a:pt x="72957" y="59455"/>
                  <a:pt x="72957" y="62824"/>
                </a:cubicBezTo>
                <a:lnTo>
                  <a:pt x="72957" y="85117"/>
                </a:lnTo>
                <a:lnTo>
                  <a:pt x="74984" y="85117"/>
                </a:lnTo>
                <a:cubicBezTo>
                  <a:pt x="78353" y="85117"/>
                  <a:pt x="81064" y="87828"/>
                  <a:pt x="81064" y="91197"/>
                </a:cubicBezTo>
                <a:cubicBezTo>
                  <a:pt x="81064" y="94566"/>
                  <a:pt x="78353" y="97277"/>
                  <a:pt x="74984" y="97277"/>
                </a:cubicBezTo>
                <a:lnTo>
                  <a:pt x="54718" y="97277"/>
                </a:lnTo>
                <a:cubicBezTo>
                  <a:pt x="51349" y="97277"/>
                  <a:pt x="48638" y="94566"/>
                  <a:pt x="48638" y="91197"/>
                </a:cubicBezTo>
                <a:cubicBezTo>
                  <a:pt x="48638" y="87828"/>
                  <a:pt x="51349" y="85117"/>
                  <a:pt x="54718" y="85117"/>
                </a:cubicBezTo>
                <a:lnTo>
                  <a:pt x="60798" y="85117"/>
                </a:lnTo>
                <a:lnTo>
                  <a:pt x="60798" y="68904"/>
                </a:lnTo>
                <a:lnTo>
                  <a:pt x="54718" y="68904"/>
                </a:lnTo>
                <a:cubicBezTo>
                  <a:pt x="51349" y="68904"/>
                  <a:pt x="48638" y="66194"/>
                  <a:pt x="48638" y="62824"/>
                </a:cubicBezTo>
                <a:cubicBezTo>
                  <a:pt x="48638" y="59455"/>
                  <a:pt x="51349" y="56745"/>
                  <a:pt x="54718" y="5674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887865" y="2797860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These organisms can enter milk during the milking process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186545" y="1093204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6186545" y="1093204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6371834" y="1297021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478375" y="1426723"/>
            <a:ext cx="231611" cy="185289"/>
          </a:xfrm>
          <a:custGeom>
            <a:avLst/>
            <a:gdLst/>
            <a:ahLst/>
            <a:cxnLst/>
            <a:rect l="l" t="t" r="r" b="b"/>
            <a:pathLst>
              <a:path w="231611" h="185289">
                <a:moveTo>
                  <a:pt x="150511" y="76178"/>
                </a:moveTo>
                <a:cubicBezTo>
                  <a:pt x="154926" y="74984"/>
                  <a:pt x="159558" y="77083"/>
                  <a:pt x="161549" y="81172"/>
                </a:cubicBezTo>
                <a:lnTo>
                  <a:pt x="168280" y="94780"/>
                </a:lnTo>
                <a:cubicBezTo>
                  <a:pt x="172007" y="95286"/>
                  <a:pt x="175662" y="96299"/>
                  <a:pt x="179100" y="97711"/>
                </a:cubicBezTo>
                <a:lnTo>
                  <a:pt x="191767" y="89279"/>
                </a:lnTo>
                <a:cubicBezTo>
                  <a:pt x="195566" y="86746"/>
                  <a:pt x="200597" y="87252"/>
                  <a:pt x="203818" y="90473"/>
                </a:cubicBezTo>
                <a:lnTo>
                  <a:pt x="210766" y="97421"/>
                </a:lnTo>
                <a:cubicBezTo>
                  <a:pt x="213987" y="100642"/>
                  <a:pt x="214493" y="105709"/>
                  <a:pt x="211960" y="109472"/>
                </a:cubicBezTo>
                <a:lnTo>
                  <a:pt x="203528" y="122102"/>
                </a:lnTo>
                <a:cubicBezTo>
                  <a:pt x="204216" y="123803"/>
                  <a:pt x="204831" y="125577"/>
                  <a:pt x="205338" y="127422"/>
                </a:cubicBezTo>
                <a:cubicBezTo>
                  <a:pt x="205844" y="129268"/>
                  <a:pt x="206170" y="131077"/>
                  <a:pt x="206423" y="132923"/>
                </a:cubicBezTo>
                <a:lnTo>
                  <a:pt x="220067" y="139654"/>
                </a:lnTo>
                <a:cubicBezTo>
                  <a:pt x="224156" y="141681"/>
                  <a:pt x="226255" y="146313"/>
                  <a:pt x="225061" y="150692"/>
                </a:cubicBezTo>
                <a:lnTo>
                  <a:pt x="222527" y="160173"/>
                </a:lnTo>
                <a:cubicBezTo>
                  <a:pt x="221333" y="164552"/>
                  <a:pt x="217244" y="167520"/>
                  <a:pt x="212684" y="167230"/>
                </a:cubicBezTo>
                <a:lnTo>
                  <a:pt x="197485" y="166253"/>
                </a:lnTo>
                <a:cubicBezTo>
                  <a:pt x="195205" y="169185"/>
                  <a:pt x="192563" y="171899"/>
                  <a:pt x="189559" y="174215"/>
                </a:cubicBezTo>
                <a:lnTo>
                  <a:pt x="190536" y="189378"/>
                </a:lnTo>
                <a:cubicBezTo>
                  <a:pt x="190826" y="193938"/>
                  <a:pt x="187858" y="198064"/>
                  <a:pt x="183479" y="199222"/>
                </a:cubicBezTo>
                <a:lnTo>
                  <a:pt x="173998" y="201755"/>
                </a:lnTo>
                <a:cubicBezTo>
                  <a:pt x="169583" y="202949"/>
                  <a:pt x="164987" y="200850"/>
                  <a:pt x="162960" y="196761"/>
                </a:cubicBezTo>
                <a:lnTo>
                  <a:pt x="156229" y="183154"/>
                </a:lnTo>
                <a:cubicBezTo>
                  <a:pt x="152501" y="182647"/>
                  <a:pt x="148846" y="181634"/>
                  <a:pt x="145408" y="180222"/>
                </a:cubicBezTo>
                <a:lnTo>
                  <a:pt x="132742" y="188654"/>
                </a:lnTo>
                <a:cubicBezTo>
                  <a:pt x="128942" y="191188"/>
                  <a:pt x="123912" y="190681"/>
                  <a:pt x="120691" y="187460"/>
                </a:cubicBezTo>
                <a:lnTo>
                  <a:pt x="113743" y="180512"/>
                </a:lnTo>
                <a:cubicBezTo>
                  <a:pt x="110522" y="177291"/>
                  <a:pt x="110015" y="172261"/>
                  <a:pt x="112548" y="168461"/>
                </a:cubicBezTo>
                <a:lnTo>
                  <a:pt x="120981" y="155795"/>
                </a:lnTo>
                <a:cubicBezTo>
                  <a:pt x="120293" y="154094"/>
                  <a:pt x="119678" y="152320"/>
                  <a:pt x="119171" y="150475"/>
                </a:cubicBezTo>
                <a:cubicBezTo>
                  <a:pt x="118664" y="148629"/>
                  <a:pt x="118339" y="146783"/>
                  <a:pt x="118085" y="144974"/>
                </a:cubicBezTo>
                <a:lnTo>
                  <a:pt x="104442" y="138243"/>
                </a:lnTo>
                <a:cubicBezTo>
                  <a:pt x="100353" y="136216"/>
                  <a:pt x="98290" y="131584"/>
                  <a:pt x="99448" y="127205"/>
                </a:cubicBezTo>
                <a:lnTo>
                  <a:pt x="101981" y="117723"/>
                </a:lnTo>
                <a:cubicBezTo>
                  <a:pt x="103175" y="113345"/>
                  <a:pt x="107265" y="110377"/>
                  <a:pt x="111825" y="110667"/>
                </a:cubicBezTo>
                <a:lnTo>
                  <a:pt x="126988" y="111644"/>
                </a:lnTo>
                <a:cubicBezTo>
                  <a:pt x="129268" y="108712"/>
                  <a:pt x="131910" y="105998"/>
                  <a:pt x="134913" y="103682"/>
                </a:cubicBezTo>
                <a:lnTo>
                  <a:pt x="133936" y="88555"/>
                </a:lnTo>
                <a:cubicBezTo>
                  <a:pt x="133647" y="83995"/>
                  <a:pt x="136614" y="79870"/>
                  <a:pt x="140993" y="78712"/>
                </a:cubicBezTo>
                <a:lnTo>
                  <a:pt x="150475" y="76178"/>
                </a:lnTo>
                <a:close/>
                <a:moveTo>
                  <a:pt x="162272" y="123043"/>
                </a:moveTo>
                <a:cubicBezTo>
                  <a:pt x="153484" y="123053"/>
                  <a:pt x="146357" y="130196"/>
                  <a:pt x="146367" y="138985"/>
                </a:cubicBezTo>
                <a:cubicBezTo>
                  <a:pt x="146377" y="147773"/>
                  <a:pt x="153520" y="154900"/>
                  <a:pt x="162309" y="154890"/>
                </a:cubicBezTo>
                <a:cubicBezTo>
                  <a:pt x="171097" y="154880"/>
                  <a:pt x="178224" y="147737"/>
                  <a:pt x="178214" y="138948"/>
                </a:cubicBezTo>
                <a:cubicBezTo>
                  <a:pt x="178204" y="130160"/>
                  <a:pt x="171061" y="123033"/>
                  <a:pt x="162272" y="123043"/>
                </a:cubicBezTo>
                <a:close/>
                <a:moveTo>
                  <a:pt x="81390" y="-16466"/>
                </a:moveTo>
                <a:lnTo>
                  <a:pt x="90871" y="-13933"/>
                </a:lnTo>
                <a:cubicBezTo>
                  <a:pt x="95250" y="-12739"/>
                  <a:pt x="98218" y="-8613"/>
                  <a:pt x="97928" y="-4089"/>
                </a:cubicBezTo>
                <a:lnTo>
                  <a:pt x="96951" y="11038"/>
                </a:lnTo>
                <a:cubicBezTo>
                  <a:pt x="99955" y="13354"/>
                  <a:pt x="102596" y="16032"/>
                  <a:pt x="104876" y="18999"/>
                </a:cubicBezTo>
                <a:lnTo>
                  <a:pt x="120076" y="18022"/>
                </a:lnTo>
                <a:cubicBezTo>
                  <a:pt x="124599" y="17733"/>
                  <a:pt x="128725" y="20700"/>
                  <a:pt x="129919" y="25079"/>
                </a:cubicBezTo>
                <a:lnTo>
                  <a:pt x="132453" y="34561"/>
                </a:lnTo>
                <a:cubicBezTo>
                  <a:pt x="133611" y="38940"/>
                  <a:pt x="131548" y="43572"/>
                  <a:pt x="127458" y="45598"/>
                </a:cubicBezTo>
                <a:lnTo>
                  <a:pt x="113815" y="52330"/>
                </a:lnTo>
                <a:cubicBezTo>
                  <a:pt x="113562" y="54175"/>
                  <a:pt x="113200" y="56021"/>
                  <a:pt x="112729" y="57830"/>
                </a:cubicBezTo>
                <a:cubicBezTo>
                  <a:pt x="112259" y="59640"/>
                  <a:pt x="111608" y="61449"/>
                  <a:pt x="110920" y="63150"/>
                </a:cubicBezTo>
                <a:lnTo>
                  <a:pt x="119352" y="75816"/>
                </a:lnTo>
                <a:cubicBezTo>
                  <a:pt x="121885" y="79616"/>
                  <a:pt x="121379" y="84647"/>
                  <a:pt x="118158" y="87867"/>
                </a:cubicBezTo>
                <a:lnTo>
                  <a:pt x="111209" y="94816"/>
                </a:lnTo>
                <a:cubicBezTo>
                  <a:pt x="107989" y="98037"/>
                  <a:pt x="102958" y="98543"/>
                  <a:pt x="99158" y="96010"/>
                </a:cubicBezTo>
                <a:lnTo>
                  <a:pt x="86492" y="87578"/>
                </a:lnTo>
                <a:cubicBezTo>
                  <a:pt x="83054" y="88989"/>
                  <a:pt x="79399" y="90003"/>
                  <a:pt x="75672" y="90509"/>
                </a:cubicBezTo>
                <a:lnTo>
                  <a:pt x="68940" y="104116"/>
                </a:lnTo>
                <a:cubicBezTo>
                  <a:pt x="66914" y="108206"/>
                  <a:pt x="62282" y="110269"/>
                  <a:pt x="57903" y="109110"/>
                </a:cubicBezTo>
                <a:lnTo>
                  <a:pt x="48421" y="106577"/>
                </a:lnTo>
                <a:cubicBezTo>
                  <a:pt x="44006" y="105383"/>
                  <a:pt x="41075" y="101257"/>
                  <a:pt x="41364" y="96734"/>
                </a:cubicBezTo>
                <a:lnTo>
                  <a:pt x="42341" y="81570"/>
                </a:lnTo>
                <a:cubicBezTo>
                  <a:pt x="39338" y="79254"/>
                  <a:pt x="36696" y="76576"/>
                  <a:pt x="34416" y="73609"/>
                </a:cubicBezTo>
                <a:lnTo>
                  <a:pt x="19216" y="74586"/>
                </a:lnTo>
                <a:cubicBezTo>
                  <a:pt x="14693" y="74875"/>
                  <a:pt x="10567" y="71908"/>
                  <a:pt x="9373" y="67529"/>
                </a:cubicBezTo>
                <a:lnTo>
                  <a:pt x="6840" y="58047"/>
                </a:lnTo>
                <a:cubicBezTo>
                  <a:pt x="5682" y="53669"/>
                  <a:pt x="7744" y="49036"/>
                  <a:pt x="11834" y="47010"/>
                </a:cubicBezTo>
                <a:lnTo>
                  <a:pt x="25477" y="40279"/>
                </a:lnTo>
                <a:cubicBezTo>
                  <a:pt x="25731" y="38433"/>
                  <a:pt x="26092" y="36623"/>
                  <a:pt x="26563" y="34778"/>
                </a:cubicBezTo>
                <a:cubicBezTo>
                  <a:pt x="27070" y="32932"/>
                  <a:pt x="27649" y="31159"/>
                  <a:pt x="28372" y="29458"/>
                </a:cubicBezTo>
                <a:lnTo>
                  <a:pt x="19940" y="16828"/>
                </a:lnTo>
                <a:cubicBezTo>
                  <a:pt x="17407" y="13028"/>
                  <a:pt x="17914" y="7998"/>
                  <a:pt x="21134" y="4777"/>
                </a:cubicBezTo>
                <a:lnTo>
                  <a:pt x="28083" y="-2171"/>
                </a:lnTo>
                <a:cubicBezTo>
                  <a:pt x="31304" y="-5392"/>
                  <a:pt x="36334" y="-5899"/>
                  <a:pt x="40134" y="-3366"/>
                </a:cubicBezTo>
                <a:lnTo>
                  <a:pt x="52800" y="5066"/>
                </a:lnTo>
                <a:cubicBezTo>
                  <a:pt x="56238" y="3655"/>
                  <a:pt x="59893" y="2642"/>
                  <a:pt x="63621" y="2135"/>
                </a:cubicBezTo>
                <a:lnTo>
                  <a:pt x="70352" y="-11472"/>
                </a:lnTo>
                <a:cubicBezTo>
                  <a:pt x="72378" y="-15561"/>
                  <a:pt x="76974" y="-17624"/>
                  <a:pt x="81390" y="-16466"/>
                </a:cubicBezTo>
                <a:close/>
                <a:moveTo>
                  <a:pt x="69628" y="30399"/>
                </a:moveTo>
                <a:cubicBezTo>
                  <a:pt x="60840" y="30399"/>
                  <a:pt x="53705" y="37534"/>
                  <a:pt x="53705" y="46322"/>
                </a:cubicBezTo>
                <a:cubicBezTo>
                  <a:pt x="53705" y="55110"/>
                  <a:pt x="60840" y="62245"/>
                  <a:pt x="69628" y="62245"/>
                </a:cubicBezTo>
                <a:cubicBezTo>
                  <a:pt x="78416" y="62245"/>
                  <a:pt x="85551" y="55110"/>
                  <a:pt x="85551" y="46322"/>
                </a:cubicBezTo>
                <a:cubicBezTo>
                  <a:pt x="85551" y="37534"/>
                  <a:pt x="78416" y="30399"/>
                  <a:pt x="69628" y="30399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6927700" y="1389666"/>
            <a:ext cx="1621277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Milking Equipment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371834" y="1852888"/>
            <a:ext cx="5336316" cy="481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Milking machines and milk cans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can harbor bacteria if not properly sanitized. Equipment surfaces provide ideal environments for microbial biofilm formation.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371834" y="2445812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6501536" y="2580146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0"/>
                </a:moveTo>
                <a:cubicBezTo>
                  <a:pt x="68575" y="0"/>
                  <a:pt x="71995" y="2052"/>
                  <a:pt x="73768" y="5320"/>
                </a:cubicBezTo>
                <a:lnTo>
                  <a:pt x="128486" y="106650"/>
                </a:lnTo>
                <a:cubicBezTo>
                  <a:pt x="130183" y="109791"/>
                  <a:pt x="130107" y="113591"/>
                  <a:pt x="128284" y="116656"/>
                </a:cubicBezTo>
                <a:cubicBezTo>
                  <a:pt x="126460" y="119721"/>
                  <a:pt x="123141" y="121596"/>
                  <a:pt x="119569" y="121596"/>
                </a:cubicBezTo>
                <a:lnTo>
                  <a:pt x="10133" y="121596"/>
                </a:lnTo>
                <a:cubicBezTo>
                  <a:pt x="6561" y="121596"/>
                  <a:pt x="3268" y="119721"/>
                  <a:pt x="1419" y="116656"/>
                </a:cubicBezTo>
                <a:cubicBezTo>
                  <a:pt x="-431" y="113591"/>
                  <a:pt x="-481" y="109791"/>
                  <a:pt x="1216" y="106650"/>
                </a:cubicBezTo>
                <a:lnTo>
                  <a:pt x="55934" y="5320"/>
                </a:lnTo>
                <a:cubicBezTo>
                  <a:pt x="57707" y="2052"/>
                  <a:pt x="61127" y="0"/>
                  <a:pt x="64851" y="0"/>
                </a:cubicBezTo>
                <a:close/>
                <a:moveTo>
                  <a:pt x="64851" y="42559"/>
                </a:moveTo>
                <a:cubicBezTo>
                  <a:pt x="61482" y="42559"/>
                  <a:pt x="58771" y="45269"/>
                  <a:pt x="58771" y="48638"/>
                </a:cubicBezTo>
                <a:lnTo>
                  <a:pt x="58771" y="77011"/>
                </a:lnTo>
                <a:cubicBezTo>
                  <a:pt x="58771" y="80380"/>
                  <a:pt x="61482" y="83090"/>
                  <a:pt x="64851" y="83090"/>
                </a:cubicBezTo>
                <a:cubicBezTo>
                  <a:pt x="68220" y="83090"/>
                  <a:pt x="70931" y="80380"/>
                  <a:pt x="70931" y="77011"/>
                </a:cubicBezTo>
                <a:lnTo>
                  <a:pt x="70931" y="48638"/>
                </a:lnTo>
                <a:cubicBezTo>
                  <a:pt x="70931" y="45269"/>
                  <a:pt x="68220" y="42559"/>
                  <a:pt x="64851" y="42559"/>
                </a:cubicBezTo>
                <a:close/>
                <a:moveTo>
                  <a:pt x="71615" y="97277"/>
                </a:moveTo>
                <a:cubicBezTo>
                  <a:pt x="71769" y="94766"/>
                  <a:pt x="70517" y="92377"/>
                  <a:pt x="68364" y="91075"/>
                </a:cubicBezTo>
                <a:cubicBezTo>
                  <a:pt x="66212" y="89774"/>
                  <a:pt x="63515" y="89774"/>
                  <a:pt x="61363" y="91075"/>
                </a:cubicBezTo>
                <a:cubicBezTo>
                  <a:pt x="59211" y="92377"/>
                  <a:pt x="57959" y="94766"/>
                  <a:pt x="58113" y="97277"/>
                </a:cubicBezTo>
                <a:cubicBezTo>
                  <a:pt x="57959" y="99787"/>
                  <a:pt x="59211" y="102176"/>
                  <a:pt x="61363" y="103478"/>
                </a:cubicBezTo>
                <a:cubicBezTo>
                  <a:pt x="63515" y="104780"/>
                  <a:pt x="66212" y="104780"/>
                  <a:pt x="68364" y="103478"/>
                </a:cubicBezTo>
                <a:cubicBezTo>
                  <a:pt x="70517" y="102176"/>
                  <a:pt x="71769" y="99787"/>
                  <a:pt x="71615" y="97277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6703833" y="2556985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Improper cleaning allows bacterial proliferation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70578" y="3483429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370578" y="3483429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555866" y="3687246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685568" y="3816948"/>
            <a:ext cx="185289" cy="185289"/>
          </a:xfrm>
          <a:custGeom>
            <a:avLst/>
            <a:gdLst/>
            <a:ahLst/>
            <a:cxnLst/>
            <a:rect l="l" t="t" r="r" b="b"/>
            <a:pathLst>
              <a:path w="185289" h="185289">
                <a:moveTo>
                  <a:pt x="104225" y="11581"/>
                </a:moveTo>
                <a:cubicBezTo>
                  <a:pt x="104225" y="17986"/>
                  <a:pt x="109400" y="23161"/>
                  <a:pt x="115805" y="23161"/>
                </a:cubicBezTo>
                <a:lnTo>
                  <a:pt x="130281" y="23161"/>
                </a:lnTo>
                <a:cubicBezTo>
                  <a:pt x="135094" y="23161"/>
                  <a:pt x="138967" y="27033"/>
                  <a:pt x="138967" y="31847"/>
                </a:cubicBezTo>
                <a:cubicBezTo>
                  <a:pt x="138967" y="36660"/>
                  <a:pt x="135094" y="40532"/>
                  <a:pt x="130281" y="40532"/>
                </a:cubicBezTo>
                <a:lnTo>
                  <a:pt x="11581" y="40532"/>
                </a:lnTo>
                <a:cubicBezTo>
                  <a:pt x="5175" y="40532"/>
                  <a:pt x="0" y="45707"/>
                  <a:pt x="0" y="52112"/>
                </a:cubicBezTo>
                <a:cubicBezTo>
                  <a:pt x="0" y="58518"/>
                  <a:pt x="5175" y="63693"/>
                  <a:pt x="11581" y="63693"/>
                </a:cubicBezTo>
                <a:lnTo>
                  <a:pt x="130281" y="63693"/>
                </a:lnTo>
                <a:cubicBezTo>
                  <a:pt x="147869" y="63693"/>
                  <a:pt x="162128" y="49434"/>
                  <a:pt x="162128" y="31847"/>
                </a:cubicBezTo>
                <a:cubicBezTo>
                  <a:pt x="162128" y="14259"/>
                  <a:pt x="147869" y="0"/>
                  <a:pt x="130281" y="0"/>
                </a:cubicBezTo>
                <a:lnTo>
                  <a:pt x="115805" y="0"/>
                </a:lnTo>
                <a:cubicBezTo>
                  <a:pt x="109400" y="0"/>
                  <a:pt x="104225" y="5175"/>
                  <a:pt x="104225" y="11581"/>
                </a:cubicBezTo>
                <a:close/>
                <a:moveTo>
                  <a:pt x="127386" y="138967"/>
                </a:moveTo>
                <a:cubicBezTo>
                  <a:pt x="127386" y="145372"/>
                  <a:pt x="132561" y="150547"/>
                  <a:pt x="138967" y="150547"/>
                </a:cubicBezTo>
                <a:lnTo>
                  <a:pt x="150547" y="150547"/>
                </a:lnTo>
                <a:cubicBezTo>
                  <a:pt x="169727" y="150547"/>
                  <a:pt x="185289" y="134986"/>
                  <a:pt x="185289" y="115805"/>
                </a:cubicBezTo>
                <a:cubicBezTo>
                  <a:pt x="185289" y="96625"/>
                  <a:pt x="169727" y="81064"/>
                  <a:pt x="150547" y="81064"/>
                </a:cubicBezTo>
                <a:lnTo>
                  <a:pt x="11581" y="81064"/>
                </a:lnTo>
                <a:cubicBezTo>
                  <a:pt x="5175" y="81064"/>
                  <a:pt x="0" y="86239"/>
                  <a:pt x="0" y="92644"/>
                </a:cubicBezTo>
                <a:cubicBezTo>
                  <a:pt x="0" y="99050"/>
                  <a:pt x="5175" y="104225"/>
                  <a:pt x="11581" y="104225"/>
                </a:cubicBezTo>
                <a:lnTo>
                  <a:pt x="150547" y="104225"/>
                </a:lnTo>
                <a:cubicBezTo>
                  <a:pt x="156953" y="104225"/>
                  <a:pt x="162128" y="109400"/>
                  <a:pt x="162128" y="115805"/>
                </a:cubicBezTo>
                <a:cubicBezTo>
                  <a:pt x="162128" y="122211"/>
                  <a:pt x="156953" y="127386"/>
                  <a:pt x="150547" y="127386"/>
                </a:cubicBezTo>
                <a:lnTo>
                  <a:pt x="138967" y="127386"/>
                </a:lnTo>
                <a:cubicBezTo>
                  <a:pt x="132561" y="127386"/>
                  <a:pt x="127386" y="132561"/>
                  <a:pt x="127386" y="138967"/>
                </a:cubicBezTo>
                <a:close/>
                <a:moveTo>
                  <a:pt x="46322" y="185289"/>
                </a:moveTo>
                <a:lnTo>
                  <a:pt x="60798" y="185289"/>
                </a:lnTo>
                <a:cubicBezTo>
                  <a:pt x="78386" y="185289"/>
                  <a:pt x="92644" y="171030"/>
                  <a:pt x="92644" y="153442"/>
                </a:cubicBezTo>
                <a:cubicBezTo>
                  <a:pt x="92644" y="135854"/>
                  <a:pt x="78386" y="121596"/>
                  <a:pt x="60798" y="121596"/>
                </a:cubicBezTo>
                <a:lnTo>
                  <a:pt x="11581" y="121596"/>
                </a:lnTo>
                <a:cubicBezTo>
                  <a:pt x="5175" y="121596"/>
                  <a:pt x="0" y="126771"/>
                  <a:pt x="0" y="133176"/>
                </a:cubicBezTo>
                <a:cubicBezTo>
                  <a:pt x="0" y="139582"/>
                  <a:pt x="5175" y="144757"/>
                  <a:pt x="11581" y="144757"/>
                </a:cubicBezTo>
                <a:lnTo>
                  <a:pt x="60798" y="144757"/>
                </a:lnTo>
                <a:cubicBezTo>
                  <a:pt x="65611" y="144757"/>
                  <a:pt x="69483" y="148629"/>
                  <a:pt x="69483" y="153442"/>
                </a:cubicBezTo>
                <a:cubicBezTo>
                  <a:pt x="69483" y="158255"/>
                  <a:pt x="65611" y="162128"/>
                  <a:pt x="60798" y="162128"/>
                </a:cubicBezTo>
                <a:lnTo>
                  <a:pt x="46322" y="162128"/>
                </a:lnTo>
                <a:cubicBezTo>
                  <a:pt x="39917" y="162128"/>
                  <a:pt x="34742" y="167303"/>
                  <a:pt x="34742" y="173708"/>
                </a:cubicBezTo>
                <a:cubicBezTo>
                  <a:pt x="34742" y="180114"/>
                  <a:pt x="39917" y="185289"/>
                  <a:pt x="46322" y="185289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1111733" y="3779891"/>
            <a:ext cx="1769508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Milking Environment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55866" y="4243112"/>
            <a:ext cx="5336316" cy="722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Environmental factors include </a:t>
            </a: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airborne contaminants, dust particles, insects, and animal feed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These can introduce gram-negative rods, spore-forming bacteria, and other environmental microbes.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55866" y="5076912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85568" y="5211246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129702"/>
                </a:moveTo>
                <a:cubicBezTo>
                  <a:pt x="100643" y="129702"/>
                  <a:pt x="129702" y="100643"/>
                  <a:pt x="129702" y="64851"/>
                </a:cubicBezTo>
                <a:cubicBezTo>
                  <a:pt x="129702" y="29059"/>
                  <a:pt x="100643" y="0"/>
                  <a:pt x="64851" y="0"/>
                </a:cubicBezTo>
                <a:cubicBezTo>
                  <a:pt x="29059" y="0"/>
                  <a:pt x="0" y="29059"/>
                  <a:pt x="0" y="64851"/>
                </a:cubicBezTo>
                <a:cubicBezTo>
                  <a:pt x="0" y="100643"/>
                  <a:pt x="29059" y="129702"/>
                  <a:pt x="64851" y="129702"/>
                </a:cubicBezTo>
                <a:close/>
                <a:moveTo>
                  <a:pt x="56745" y="40532"/>
                </a:moveTo>
                <a:cubicBezTo>
                  <a:pt x="56745" y="36058"/>
                  <a:pt x="60377" y="32426"/>
                  <a:pt x="64851" y="32426"/>
                </a:cubicBezTo>
                <a:cubicBezTo>
                  <a:pt x="69325" y="32426"/>
                  <a:pt x="72957" y="36058"/>
                  <a:pt x="72957" y="40532"/>
                </a:cubicBezTo>
                <a:cubicBezTo>
                  <a:pt x="72957" y="45006"/>
                  <a:pt x="69325" y="48638"/>
                  <a:pt x="64851" y="48638"/>
                </a:cubicBezTo>
                <a:cubicBezTo>
                  <a:pt x="60377" y="48638"/>
                  <a:pt x="56745" y="45006"/>
                  <a:pt x="56745" y="40532"/>
                </a:cubicBezTo>
                <a:close/>
                <a:moveTo>
                  <a:pt x="54718" y="56745"/>
                </a:moveTo>
                <a:lnTo>
                  <a:pt x="66878" y="56745"/>
                </a:lnTo>
                <a:cubicBezTo>
                  <a:pt x="70247" y="56745"/>
                  <a:pt x="72957" y="59455"/>
                  <a:pt x="72957" y="62824"/>
                </a:cubicBezTo>
                <a:lnTo>
                  <a:pt x="72957" y="85117"/>
                </a:lnTo>
                <a:lnTo>
                  <a:pt x="74984" y="85117"/>
                </a:lnTo>
                <a:cubicBezTo>
                  <a:pt x="78353" y="85117"/>
                  <a:pt x="81064" y="87828"/>
                  <a:pt x="81064" y="91197"/>
                </a:cubicBezTo>
                <a:cubicBezTo>
                  <a:pt x="81064" y="94566"/>
                  <a:pt x="78353" y="97277"/>
                  <a:pt x="74984" y="97277"/>
                </a:cubicBezTo>
                <a:lnTo>
                  <a:pt x="54718" y="97277"/>
                </a:lnTo>
                <a:cubicBezTo>
                  <a:pt x="51349" y="97277"/>
                  <a:pt x="48638" y="94566"/>
                  <a:pt x="48638" y="91197"/>
                </a:cubicBezTo>
                <a:cubicBezTo>
                  <a:pt x="48638" y="87828"/>
                  <a:pt x="51349" y="85117"/>
                  <a:pt x="54718" y="85117"/>
                </a:cubicBezTo>
                <a:lnTo>
                  <a:pt x="60798" y="85117"/>
                </a:lnTo>
                <a:lnTo>
                  <a:pt x="60798" y="68904"/>
                </a:lnTo>
                <a:lnTo>
                  <a:pt x="54718" y="68904"/>
                </a:lnTo>
                <a:cubicBezTo>
                  <a:pt x="51349" y="68904"/>
                  <a:pt x="48638" y="66194"/>
                  <a:pt x="48638" y="62824"/>
                </a:cubicBezTo>
                <a:cubicBezTo>
                  <a:pt x="48638" y="59455"/>
                  <a:pt x="51349" y="56745"/>
                  <a:pt x="54718" y="5674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887865" y="5188085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Poor ventilation increases contamination risk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6545" y="3483429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4" name="Shape 32"/>
          <p:cNvSpPr/>
          <p:nvPr/>
        </p:nvSpPr>
        <p:spPr>
          <a:xfrm>
            <a:off x="6186545" y="3483429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371834" y="3687246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513117" y="3816948"/>
            <a:ext cx="162128" cy="185289"/>
          </a:xfrm>
          <a:custGeom>
            <a:avLst/>
            <a:gdLst/>
            <a:ahLst/>
            <a:cxnLst/>
            <a:rect l="l" t="t" r="r" b="b"/>
            <a:pathLst>
              <a:path w="162128" h="185289">
                <a:moveTo>
                  <a:pt x="81064" y="89749"/>
                </a:moveTo>
                <a:cubicBezTo>
                  <a:pt x="105032" y="89749"/>
                  <a:pt x="124491" y="70290"/>
                  <a:pt x="124491" y="46322"/>
                </a:cubicBezTo>
                <a:cubicBezTo>
                  <a:pt x="124491" y="22354"/>
                  <a:pt x="105032" y="2895"/>
                  <a:pt x="81064" y="2895"/>
                </a:cubicBezTo>
                <a:cubicBezTo>
                  <a:pt x="57096" y="2895"/>
                  <a:pt x="37637" y="22354"/>
                  <a:pt x="37637" y="46322"/>
                </a:cubicBezTo>
                <a:cubicBezTo>
                  <a:pt x="37637" y="70290"/>
                  <a:pt x="57096" y="89749"/>
                  <a:pt x="81064" y="89749"/>
                </a:cubicBezTo>
                <a:close/>
                <a:moveTo>
                  <a:pt x="70316" y="110015"/>
                </a:moveTo>
                <a:cubicBezTo>
                  <a:pt x="34669" y="110015"/>
                  <a:pt x="5790" y="138894"/>
                  <a:pt x="5790" y="174541"/>
                </a:cubicBezTo>
                <a:cubicBezTo>
                  <a:pt x="5790" y="180476"/>
                  <a:pt x="10603" y="185289"/>
                  <a:pt x="16538" y="185289"/>
                </a:cubicBezTo>
                <a:lnTo>
                  <a:pt x="145589" y="185289"/>
                </a:lnTo>
                <a:cubicBezTo>
                  <a:pt x="151524" y="185289"/>
                  <a:pt x="156337" y="180476"/>
                  <a:pt x="156337" y="174541"/>
                </a:cubicBezTo>
                <a:cubicBezTo>
                  <a:pt x="156337" y="138894"/>
                  <a:pt x="127458" y="110015"/>
                  <a:pt x="91812" y="110015"/>
                </a:cubicBezTo>
                <a:lnTo>
                  <a:pt x="70316" y="110015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6927700" y="3779891"/>
            <a:ext cx="125069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Dairy Workers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71834" y="4243112"/>
            <a:ext cx="5336316" cy="481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Human sources include </a:t>
            </a: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hands, clothes, sneezing, coughing, and poor personal hygiene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Workers can transfer pathogens and spoilage organisms directly to milk.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71834" y="4836036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6501536" y="4970371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0"/>
                </a:moveTo>
                <a:cubicBezTo>
                  <a:pt x="68575" y="0"/>
                  <a:pt x="71995" y="2052"/>
                  <a:pt x="73768" y="5320"/>
                </a:cubicBezTo>
                <a:lnTo>
                  <a:pt x="128486" y="106650"/>
                </a:lnTo>
                <a:cubicBezTo>
                  <a:pt x="130183" y="109791"/>
                  <a:pt x="130107" y="113591"/>
                  <a:pt x="128284" y="116656"/>
                </a:cubicBezTo>
                <a:cubicBezTo>
                  <a:pt x="126460" y="119721"/>
                  <a:pt x="123141" y="121596"/>
                  <a:pt x="119569" y="121596"/>
                </a:cubicBezTo>
                <a:lnTo>
                  <a:pt x="10133" y="121596"/>
                </a:lnTo>
                <a:cubicBezTo>
                  <a:pt x="6561" y="121596"/>
                  <a:pt x="3268" y="119721"/>
                  <a:pt x="1419" y="116656"/>
                </a:cubicBezTo>
                <a:cubicBezTo>
                  <a:pt x="-431" y="113591"/>
                  <a:pt x="-481" y="109791"/>
                  <a:pt x="1216" y="106650"/>
                </a:cubicBezTo>
                <a:lnTo>
                  <a:pt x="55934" y="5320"/>
                </a:lnTo>
                <a:cubicBezTo>
                  <a:pt x="57707" y="2052"/>
                  <a:pt x="61127" y="0"/>
                  <a:pt x="64851" y="0"/>
                </a:cubicBezTo>
                <a:close/>
                <a:moveTo>
                  <a:pt x="64851" y="42559"/>
                </a:moveTo>
                <a:cubicBezTo>
                  <a:pt x="61482" y="42559"/>
                  <a:pt x="58771" y="45269"/>
                  <a:pt x="58771" y="48638"/>
                </a:cubicBezTo>
                <a:lnTo>
                  <a:pt x="58771" y="77011"/>
                </a:lnTo>
                <a:cubicBezTo>
                  <a:pt x="58771" y="80380"/>
                  <a:pt x="61482" y="83090"/>
                  <a:pt x="64851" y="83090"/>
                </a:cubicBezTo>
                <a:cubicBezTo>
                  <a:pt x="68220" y="83090"/>
                  <a:pt x="70931" y="80380"/>
                  <a:pt x="70931" y="77011"/>
                </a:cubicBezTo>
                <a:lnTo>
                  <a:pt x="70931" y="48638"/>
                </a:lnTo>
                <a:cubicBezTo>
                  <a:pt x="70931" y="45269"/>
                  <a:pt x="68220" y="42559"/>
                  <a:pt x="64851" y="42559"/>
                </a:cubicBezTo>
                <a:close/>
                <a:moveTo>
                  <a:pt x="71615" y="97277"/>
                </a:moveTo>
                <a:cubicBezTo>
                  <a:pt x="71769" y="94766"/>
                  <a:pt x="70517" y="92377"/>
                  <a:pt x="68364" y="91075"/>
                </a:cubicBezTo>
                <a:cubicBezTo>
                  <a:pt x="66212" y="89774"/>
                  <a:pt x="63515" y="89774"/>
                  <a:pt x="61363" y="91075"/>
                </a:cubicBezTo>
                <a:cubicBezTo>
                  <a:pt x="59211" y="92377"/>
                  <a:pt x="57959" y="94766"/>
                  <a:pt x="58113" y="97277"/>
                </a:cubicBezTo>
                <a:cubicBezTo>
                  <a:pt x="57959" y="99787"/>
                  <a:pt x="59211" y="102176"/>
                  <a:pt x="61363" y="103478"/>
                </a:cubicBezTo>
                <a:cubicBezTo>
                  <a:pt x="63515" y="104780"/>
                  <a:pt x="66212" y="104780"/>
                  <a:pt x="68364" y="103478"/>
                </a:cubicBezTo>
                <a:cubicBezTo>
                  <a:pt x="70517" y="102176"/>
                  <a:pt x="71769" y="99787"/>
                  <a:pt x="71615" y="97277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6703833" y="4947210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hygiene training is essential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89106" y="5818067"/>
            <a:ext cx="11432316" cy="1037617"/>
          </a:xfrm>
          <a:custGeom>
            <a:avLst/>
            <a:gdLst/>
            <a:ahLst/>
            <a:cxnLst/>
            <a:rect l="l" t="t" r="r" b="b"/>
            <a:pathLst>
              <a:path w="11432316" h="1037617">
                <a:moveTo>
                  <a:pt x="37058" y="0"/>
                </a:moveTo>
                <a:lnTo>
                  <a:pt x="11321146" y="0"/>
                </a:lnTo>
                <a:cubicBezTo>
                  <a:pt x="11382543" y="0"/>
                  <a:pt x="11432316" y="49773"/>
                  <a:pt x="11432316" y="111170"/>
                </a:cubicBezTo>
                <a:lnTo>
                  <a:pt x="11432316" y="926447"/>
                </a:lnTo>
                <a:cubicBezTo>
                  <a:pt x="11432316" y="987844"/>
                  <a:pt x="11382543" y="1037617"/>
                  <a:pt x="11321146" y="1037617"/>
                </a:cubicBezTo>
                <a:lnTo>
                  <a:pt x="37058" y="1037617"/>
                </a:lnTo>
                <a:cubicBezTo>
                  <a:pt x="16591" y="1037617"/>
                  <a:pt x="0" y="1021026"/>
                  <a:pt x="0" y="1000559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1"/>
          <p:cNvSpPr/>
          <p:nvPr/>
        </p:nvSpPr>
        <p:spPr>
          <a:xfrm>
            <a:off x="389106" y="5818067"/>
            <a:ext cx="37058" cy="1037617"/>
          </a:xfrm>
          <a:custGeom>
            <a:avLst/>
            <a:gdLst/>
            <a:ahLst/>
            <a:cxnLst/>
            <a:rect l="l" t="t" r="r" b="b"/>
            <a:pathLst>
              <a:path w="37058" h="1037617">
                <a:moveTo>
                  <a:pt x="37058" y="0"/>
                </a:moveTo>
                <a:lnTo>
                  <a:pt x="37058" y="0"/>
                </a:lnTo>
                <a:lnTo>
                  <a:pt x="37058" y="1037617"/>
                </a:lnTo>
                <a:lnTo>
                  <a:pt x="37058" y="1037617"/>
                </a:lnTo>
                <a:cubicBezTo>
                  <a:pt x="16591" y="1037617"/>
                  <a:pt x="0" y="1021026"/>
                  <a:pt x="0" y="1000559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Shape 42"/>
          <p:cNvSpPr/>
          <p:nvPr/>
        </p:nvSpPr>
        <p:spPr>
          <a:xfrm>
            <a:off x="537337" y="6003356"/>
            <a:ext cx="250140" cy="222347"/>
          </a:xfrm>
          <a:custGeom>
            <a:avLst/>
            <a:gdLst/>
            <a:ahLst/>
            <a:cxnLst/>
            <a:rect l="l" t="t" r="r" b="b"/>
            <a:pathLst>
              <a:path w="250140" h="222347">
                <a:moveTo>
                  <a:pt x="0" y="41690"/>
                </a:moveTo>
                <a:cubicBezTo>
                  <a:pt x="0" y="26360"/>
                  <a:pt x="12464" y="13897"/>
                  <a:pt x="27793" y="13897"/>
                </a:cubicBezTo>
                <a:lnTo>
                  <a:pt x="152863" y="13897"/>
                </a:lnTo>
                <a:cubicBezTo>
                  <a:pt x="168193" y="13897"/>
                  <a:pt x="180657" y="26360"/>
                  <a:pt x="180657" y="41690"/>
                </a:cubicBezTo>
                <a:lnTo>
                  <a:pt x="180657" y="55587"/>
                </a:lnTo>
                <a:lnTo>
                  <a:pt x="202674" y="55587"/>
                </a:lnTo>
                <a:cubicBezTo>
                  <a:pt x="210057" y="55587"/>
                  <a:pt x="217135" y="58496"/>
                  <a:pt x="222347" y="63707"/>
                </a:cubicBezTo>
                <a:lnTo>
                  <a:pt x="242019" y="83380"/>
                </a:lnTo>
                <a:cubicBezTo>
                  <a:pt x="247230" y="88591"/>
                  <a:pt x="250140" y="95670"/>
                  <a:pt x="250140" y="103052"/>
                </a:cubicBezTo>
                <a:lnTo>
                  <a:pt x="250140" y="166760"/>
                </a:lnTo>
                <a:cubicBezTo>
                  <a:pt x="250140" y="182090"/>
                  <a:pt x="237676" y="194553"/>
                  <a:pt x="222347" y="194553"/>
                </a:cubicBezTo>
                <a:lnTo>
                  <a:pt x="220913" y="194553"/>
                </a:lnTo>
                <a:cubicBezTo>
                  <a:pt x="216397" y="210578"/>
                  <a:pt x="201632" y="222347"/>
                  <a:pt x="184131" y="222347"/>
                </a:cubicBezTo>
                <a:cubicBezTo>
                  <a:pt x="166630" y="222347"/>
                  <a:pt x="151908" y="210578"/>
                  <a:pt x="147348" y="194553"/>
                </a:cubicBezTo>
                <a:lnTo>
                  <a:pt x="102792" y="194553"/>
                </a:lnTo>
                <a:cubicBezTo>
                  <a:pt x="98275" y="210578"/>
                  <a:pt x="83510" y="222347"/>
                  <a:pt x="66009" y="222347"/>
                </a:cubicBezTo>
                <a:cubicBezTo>
                  <a:pt x="48508" y="222347"/>
                  <a:pt x="33786" y="210578"/>
                  <a:pt x="29226" y="194553"/>
                </a:cubicBezTo>
                <a:lnTo>
                  <a:pt x="27793" y="194553"/>
                </a:lnTo>
                <a:cubicBezTo>
                  <a:pt x="12464" y="194553"/>
                  <a:pt x="0" y="182090"/>
                  <a:pt x="0" y="166760"/>
                </a:cubicBezTo>
                <a:lnTo>
                  <a:pt x="0" y="41690"/>
                </a:lnTo>
                <a:close/>
                <a:moveTo>
                  <a:pt x="222347" y="125070"/>
                </a:moveTo>
                <a:lnTo>
                  <a:pt x="222347" y="103052"/>
                </a:lnTo>
                <a:lnTo>
                  <a:pt x="202674" y="83380"/>
                </a:lnTo>
                <a:lnTo>
                  <a:pt x="180657" y="83380"/>
                </a:lnTo>
                <a:lnTo>
                  <a:pt x="180657" y="125070"/>
                </a:lnTo>
                <a:lnTo>
                  <a:pt x="222347" y="125070"/>
                </a:lnTo>
                <a:close/>
                <a:moveTo>
                  <a:pt x="83380" y="184131"/>
                </a:moveTo>
                <a:cubicBezTo>
                  <a:pt x="83380" y="174543"/>
                  <a:pt x="75596" y="166760"/>
                  <a:pt x="66009" y="166760"/>
                </a:cubicBezTo>
                <a:cubicBezTo>
                  <a:pt x="56422" y="166760"/>
                  <a:pt x="48638" y="174543"/>
                  <a:pt x="48638" y="184131"/>
                </a:cubicBezTo>
                <a:cubicBezTo>
                  <a:pt x="48638" y="193718"/>
                  <a:pt x="56422" y="201502"/>
                  <a:pt x="66009" y="201502"/>
                </a:cubicBezTo>
                <a:cubicBezTo>
                  <a:pt x="75596" y="201502"/>
                  <a:pt x="83380" y="193718"/>
                  <a:pt x="83380" y="184131"/>
                </a:cubicBezTo>
                <a:close/>
                <a:moveTo>
                  <a:pt x="184131" y="201502"/>
                </a:moveTo>
                <a:cubicBezTo>
                  <a:pt x="193718" y="201502"/>
                  <a:pt x="201502" y="193718"/>
                  <a:pt x="201502" y="184131"/>
                </a:cubicBezTo>
                <a:cubicBezTo>
                  <a:pt x="201502" y="174543"/>
                  <a:pt x="193718" y="166760"/>
                  <a:pt x="184131" y="166760"/>
                </a:cubicBezTo>
                <a:cubicBezTo>
                  <a:pt x="174543" y="166760"/>
                  <a:pt x="166760" y="174543"/>
                  <a:pt x="166760" y="184131"/>
                </a:cubicBezTo>
                <a:cubicBezTo>
                  <a:pt x="166760" y="193718"/>
                  <a:pt x="174543" y="201502"/>
                  <a:pt x="184131" y="201502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Text 43"/>
          <p:cNvSpPr/>
          <p:nvPr/>
        </p:nvSpPr>
        <p:spPr>
          <a:xfrm>
            <a:off x="878529" y="5966298"/>
            <a:ext cx="10876450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Transportation Contamination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78529" y="6262760"/>
            <a:ext cx="10867185" cy="444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can become contaminated during transport through unclean containers, temperature abuse, and extended storage times. Transportation vehicles must be properly sanitized and maintained at appropriate temperatures.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/>
              </a:gs>
              <a:gs pos="50000">
                <a:srgbClr val="2C5F7C">
                  <a:alpha val="95000"/>
                </a:srgbClr>
              </a:gs>
              <a:gs pos="100000">
                <a:srgbClr val="D97A4E">
                  <a:alpha val="3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Shape 1"/>
          <p:cNvSpPr/>
          <p:nvPr/>
        </p:nvSpPr>
        <p:spPr>
          <a:xfrm>
            <a:off x="10389245" y="1771650"/>
            <a:ext cx="1419225" cy="419100"/>
          </a:xfrm>
          <a:custGeom>
            <a:avLst/>
            <a:gdLst/>
            <a:ahLst/>
            <a:cxnLst/>
            <a:rect l="l" t="t" r="r" b="b"/>
            <a:pathLst>
              <a:path w="1419225" h="419100">
                <a:moveTo>
                  <a:pt x="209550" y="0"/>
                </a:moveTo>
                <a:lnTo>
                  <a:pt x="1209675" y="0"/>
                </a:lnTo>
                <a:cubicBezTo>
                  <a:pt x="1325329" y="0"/>
                  <a:pt x="1419225" y="93896"/>
                  <a:pt x="1419225" y="209550"/>
                </a:cubicBezTo>
                <a:lnTo>
                  <a:pt x="1419225" y="209550"/>
                </a:lnTo>
                <a:cubicBezTo>
                  <a:pt x="1419225" y="325204"/>
                  <a:pt x="1325329" y="419100"/>
                  <a:pt x="1209675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Text 2"/>
          <p:cNvSpPr/>
          <p:nvPr/>
        </p:nvSpPr>
        <p:spPr>
          <a:xfrm>
            <a:off x="10494020" y="1885950"/>
            <a:ext cx="11264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02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124450" y="2419350"/>
            <a:ext cx="66865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Factors Affecting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Microbial Growth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0591800" y="40767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5295900" y="4343400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Intrinsic and extrinsic factors that influence microbial proliferation in milk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381000"/>
            <a:ext cx="26003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Intrinsic Factors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Text 4"/>
          <p:cNvSpPr/>
          <p:nvPr/>
        </p:nvSpPr>
        <p:spPr>
          <a:xfrm>
            <a:off x="876300" y="952500"/>
            <a:ext cx="11020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 properties of milk that support microbial growth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1000" y="1447800"/>
            <a:ext cx="8153400" cy="1714500"/>
          </a:xfrm>
          <a:custGeom>
            <a:avLst/>
            <a:gdLst/>
            <a:ahLst/>
            <a:cxnLst/>
            <a:rect l="l" t="t" r="r" b="b"/>
            <a:pathLst>
              <a:path w="8153400" h="1714500">
                <a:moveTo>
                  <a:pt x="114306" y="0"/>
                </a:moveTo>
                <a:lnTo>
                  <a:pt x="8039094" y="0"/>
                </a:lnTo>
                <a:cubicBezTo>
                  <a:pt x="8102224" y="0"/>
                  <a:pt x="8153400" y="51176"/>
                  <a:pt x="8153400" y="114306"/>
                </a:cubicBezTo>
                <a:lnTo>
                  <a:pt x="8153400" y="1600194"/>
                </a:lnTo>
                <a:cubicBezTo>
                  <a:pt x="8153400" y="1663324"/>
                  <a:pt x="8102224" y="1714500"/>
                  <a:pt x="8039094" y="1714500"/>
                </a:cubicBezTo>
                <a:lnTo>
                  <a:pt x="114306" y="1714500"/>
                </a:lnTo>
                <a:cubicBezTo>
                  <a:pt x="51176" y="1714500"/>
                  <a:pt x="0" y="1663324"/>
                  <a:pt x="0" y="1600194"/>
                </a:cubicBezTo>
                <a:lnTo>
                  <a:pt x="0" y="114306"/>
                </a:lnTo>
                <a:cubicBezTo>
                  <a:pt x="0" y="51176"/>
                  <a:pt x="51176" y="0"/>
                  <a:pt x="1143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71500" y="16383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38188" y="17907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28588" y="0"/>
                </a:moveTo>
                <a:lnTo>
                  <a:pt x="57150" y="0"/>
                </a:lnTo>
                <a:cubicBezTo>
                  <a:pt x="49247" y="0"/>
                  <a:pt x="42863" y="6385"/>
                  <a:pt x="42863" y="14288"/>
                </a:cubicBezTo>
                <a:cubicBezTo>
                  <a:pt x="42863" y="22190"/>
                  <a:pt x="49247" y="28575"/>
                  <a:pt x="57150" y="28575"/>
                </a:cubicBezTo>
                <a:lnTo>
                  <a:pt x="57150" y="96217"/>
                </a:lnTo>
                <a:lnTo>
                  <a:pt x="3349" y="190336"/>
                </a:lnTo>
                <a:cubicBezTo>
                  <a:pt x="1161" y="194221"/>
                  <a:pt x="0" y="198552"/>
                  <a:pt x="0" y="203016"/>
                </a:cubicBezTo>
                <a:cubicBezTo>
                  <a:pt x="0" y="217170"/>
                  <a:pt x="11430" y="228600"/>
                  <a:pt x="25584" y="228600"/>
                </a:cubicBezTo>
                <a:lnTo>
                  <a:pt x="174441" y="228600"/>
                </a:lnTo>
                <a:cubicBezTo>
                  <a:pt x="188550" y="228600"/>
                  <a:pt x="200025" y="217170"/>
                  <a:pt x="200025" y="203016"/>
                </a:cubicBezTo>
                <a:cubicBezTo>
                  <a:pt x="200025" y="198552"/>
                  <a:pt x="198864" y="194176"/>
                  <a:pt x="196676" y="190336"/>
                </a:cubicBezTo>
                <a:lnTo>
                  <a:pt x="142875" y="96217"/>
                </a:lnTo>
                <a:lnTo>
                  <a:pt x="142875" y="28575"/>
                </a:lnTo>
                <a:cubicBezTo>
                  <a:pt x="150778" y="28575"/>
                  <a:pt x="157163" y="22190"/>
                  <a:pt x="157163" y="14288"/>
                </a:cubicBezTo>
                <a:cubicBezTo>
                  <a:pt x="157163" y="6385"/>
                  <a:pt x="150778" y="0"/>
                  <a:pt x="142875" y="0"/>
                </a:cubicBezTo>
                <a:lnTo>
                  <a:pt x="128588" y="0"/>
                </a:lnTo>
                <a:close/>
                <a:moveTo>
                  <a:pt x="85725" y="96217"/>
                </a:moveTo>
                <a:lnTo>
                  <a:pt x="85725" y="28575"/>
                </a:lnTo>
                <a:lnTo>
                  <a:pt x="114300" y="28575"/>
                </a:lnTo>
                <a:lnTo>
                  <a:pt x="114300" y="96217"/>
                </a:lnTo>
                <a:cubicBezTo>
                  <a:pt x="114300" y="101173"/>
                  <a:pt x="115595" y="106085"/>
                  <a:pt x="118050" y="110416"/>
                </a:cubicBezTo>
                <a:lnTo>
                  <a:pt x="136624" y="142875"/>
                </a:lnTo>
                <a:lnTo>
                  <a:pt x="63401" y="142875"/>
                </a:lnTo>
                <a:lnTo>
                  <a:pt x="81975" y="110416"/>
                </a:lnTo>
                <a:cubicBezTo>
                  <a:pt x="84430" y="106085"/>
                  <a:pt x="85725" y="101218"/>
                  <a:pt x="85725" y="96217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257300" y="1638300"/>
            <a:ext cx="718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Rich Nutrient Composition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57300" y="1981200"/>
            <a:ext cx="7162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contains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amino acids, nucleotides, vitamins, inorganic salts, and trace elements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make it an ideal growth medium for microorganisms.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257300" y="2552700"/>
            <a:ext cx="7086600" cy="419100"/>
          </a:xfrm>
          <a:custGeom>
            <a:avLst/>
            <a:gdLst/>
            <a:ahLst/>
            <a:cxnLst/>
            <a:rect l="l" t="t" r="r" b="b"/>
            <a:pathLst>
              <a:path w="7086600" h="419100">
                <a:moveTo>
                  <a:pt x="76201" y="0"/>
                </a:moveTo>
                <a:lnTo>
                  <a:pt x="7010399" y="0"/>
                </a:lnTo>
                <a:cubicBezTo>
                  <a:pt x="7052484" y="0"/>
                  <a:pt x="7086600" y="34116"/>
                  <a:pt x="7086600" y="76201"/>
                </a:cubicBezTo>
                <a:lnTo>
                  <a:pt x="7086600" y="342899"/>
                </a:lnTo>
                <a:cubicBezTo>
                  <a:pt x="7086600" y="384984"/>
                  <a:pt x="7052484" y="419100"/>
                  <a:pt x="70103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1407319" y="2690813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1600200" y="2667000"/>
            <a:ext cx="6696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However, only trace glucose is present, and lactose is not available as a carbon source to all contaminants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3314700"/>
            <a:ext cx="8153400" cy="1219200"/>
          </a:xfrm>
          <a:custGeom>
            <a:avLst/>
            <a:gdLst/>
            <a:ahLst/>
            <a:cxnLst/>
            <a:rect l="l" t="t" r="r" b="b"/>
            <a:pathLst>
              <a:path w="8153400" h="1219200">
                <a:moveTo>
                  <a:pt x="114300" y="0"/>
                </a:moveTo>
                <a:lnTo>
                  <a:pt x="8039100" y="0"/>
                </a:lnTo>
                <a:cubicBezTo>
                  <a:pt x="8102184" y="0"/>
                  <a:pt x="8153400" y="51216"/>
                  <a:pt x="8153400" y="114300"/>
                </a:cubicBezTo>
                <a:lnTo>
                  <a:pt x="8153400" y="1104900"/>
                </a:lnTo>
                <a:cubicBezTo>
                  <a:pt x="8153400" y="1167984"/>
                  <a:pt x="8102184" y="1219200"/>
                  <a:pt x="8039100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571500" y="3505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752475" y="36576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85725" y="228600"/>
                </a:moveTo>
                <a:cubicBezTo>
                  <a:pt x="38398" y="228600"/>
                  <a:pt x="0" y="190202"/>
                  <a:pt x="0" y="142875"/>
                </a:cubicBezTo>
                <a:cubicBezTo>
                  <a:pt x="0" y="102156"/>
                  <a:pt x="58132" y="20494"/>
                  <a:pt x="74384" y="-1563"/>
                </a:cubicBezTo>
                <a:cubicBezTo>
                  <a:pt x="77019" y="-5135"/>
                  <a:pt x="81171" y="-7144"/>
                  <a:pt x="85636" y="-7144"/>
                </a:cubicBezTo>
                <a:lnTo>
                  <a:pt x="85814" y="-7144"/>
                </a:lnTo>
                <a:cubicBezTo>
                  <a:pt x="90279" y="-7144"/>
                  <a:pt x="94431" y="-5135"/>
                  <a:pt x="97066" y="-1563"/>
                </a:cubicBezTo>
                <a:cubicBezTo>
                  <a:pt x="113318" y="20494"/>
                  <a:pt x="171450" y="102156"/>
                  <a:pt x="171450" y="142875"/>
                </a:cubicBezTo>
                <a:cubicBezTo>
                  <a:pt x="171450" y="190202"/>
                  <a:pt x="133052" y="228600"/>
                  <a:pt x="85725" y="228600"/>
                </a:cubicBezTo>
                <a:close/>
                <a:moveTo>
                  <a:pt x="50006" y="139303"/>
                </a:moveTo>
                <a:cubicBezTo>
                  <a:pt x="50006" y="133365"/>
                  <a:pt x="45229" y="128588"/>
                  <a:pt x="39291" y="128588"/>
                </a:cubicBezTo>
                <a:cubicBezTo>
                  <a:pt x="33352" y="128588"/>
                  <a:pt x="28575" y="133365"/>
                  <a:pt x="28575" y="139303"/>
                </a:cubicBezTo>
                <a:cubicBezTo>
                  <a:pt x="28575" y="172834"/>
                  <a:pt x="55766" y="200025"/>
                  <a:pt x="89297" y="200025"/>
                </a:cubicBezTo>
                <a:cubicBezTo>
                  <a:pt x="95235" y="200025"/>
                  <a:pt x="100013" y="195248"/>
                  <a:pt x="100013" y="189309"/>
                </a:cubicBezTo>
                <a:cubicBezTo>
                  <a:pt x="100013" y="183371"/>
                  <a:pt x="95235" y="178594"/>
                  <a:pt x="89297" y="178594"/>
                </a:cubicBezTo>
                <a:cubicBezTo>
                  <a:pt x="67598" y="178594"/>
                  <a:pt x="50006" y="161002"/>
                  <a:pt x="50006" y="139303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Text 16"/>
          <p:cNvSpPr/>
          <p:nvPr/>
        </p:nvSpPr>
        <p:spPr>
          <a:xfrm>
            <a:off x="1257300" y="3505200"/>
            <a:ext cx="718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Water Activity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57300" y="3848100"/>
            <a:ext cx="7162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has a water activity of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0.98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which is highly conducive to rapid growth of a wide range of organisms. This near-optimal water availability allows microbes to thrive.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1000" y="4686300"/>
            <a:ext cx="8153400" cy="1219200"/>
          </a:xfrm>
          <a:custGeom>
            <a:avLst/>
            <a:gdLst/>
            <a:ahLst/>
            <a:cxnLst/>
            <a:rect l="l" t="t" r="r" b="b"/>
            <a:pathLst>
              <a:path w="8153400" h="1219200">
                <a:moveTo>
                  <a:pt x="114300" y="0"/>
                </a:moveTo>
                <a:lnTo>
                  <a:pt x="8039100" y="0"/>
                </a:lnTo>
                <a:cubicBezTo>
                  <a:pt x="8102184" y="0"/>
                  <a:pt x="8153400" y="51216"/>
                  <a:pt x="8153400" y="114300"/>
                </a:cubicBezTo>
                <a:lnTo>
                  <a:pt x="8153400" y="1104900"/>
                </a:lnTo>
                <a:cubicBezTo>
                  <a:pt x="8153400" y="1167984"/>
                  <a:pt x="8102184" y="1219200"/>
                  <a:pt x="8039100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571500" y="4876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723900" y="5029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2966" y="4197"/>
                </a:moveTo>
                <a:cubicBezTo>
                  <a:pt x="147384" y="-1384"/>
                  <a:pt x="138321" y="-1384"/>
                  <a:pt x="132740" y="4197"/>
                </a:cubicBezTo>
                <a:cubicBezTo>
                  <a:pt x="127159" y="9778"/>
                  <a:pt x="127159" y="18842"/>
                  <a:pt x="132740" y="24423"/>
                </a:cubicBezTo>
                <a:lnTo>
                  <a:pt x="136937" y="28575"/>
                </a:lnTo>
                <a:lnTo>
                  <a:pt x="12546" y="152966"/>
                </a:lnTo>
                <a:cubicBezTo>
                  <a:pt x="4509" y="161002"/>
                  <a:pt x="0" y="171896"/>
                  <a:pt x="0" y="183282"/>
                </a:cubicBezTo>
                <a:lnTo>
                  <a:pt x="0" y="185738"/>
                </a:lnTo>
                <a:cubicBezTo>
                  <a:pt x="0" y="209401"/>
                  <a:pt x="19199" y="228600"/>
                  <a:pt x="42863" y="228600"/>
                </a:cubicBezTo>
                <a:lnTo>
                  <a:pt x="45318" y="228600"/>
                </a:lnTo>
                <a:cubicBezTo>
                  <a:pt x="56704" y="228600"/>
                  <a:pt x="67598" y="224091"/>
                  <a:pt x="75634" y="216054"/>
                </a:cubicBezTo>
                <a:lnTo>
                  <a:pt x="200025" y="91663"/>
                </a:lnTo>
                <a:lnTo>
                  <a:pt x="204222" y="95860"/>
                </a:lnTo>
                <a:cubicBezTo>
                  <a:pt x="209803" y="101441"/>
                  <a:pt x="218867" y="101441"/>
                  <a:pt x="224448" y="95860"/>
                </a:cubicBezTo>
                <a:cubicBezTo>
                  <a:pt x="230029" y="90279"/>
                  <a:pt x="230029" y="81216"/>
                  <a:pt x="224448" y="75634"/>
                </a:cubicBezTo>
                <a:lnTo>
                  <a:pt x="153010" y="4197"/>
                </a:lnTo>
                <a:close/>
                <a:moveTo>
                  <a:pt x="91663" y="114300"/>
                </a:moveTo>
                <a:lnTo>
                  <a:pt x="157163" y="48801"/>
                </a:lnTo>
                <a:lnTo>
                  <a:pt x="179799" y="71438"/>
                </a:lnTo>
                <a:lnTo>
                  <a:pt x="136937" y="114300"/>
                </a:lnTo>
                <a:lnTo>
                  <a:pt x="91619" y="11430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1257300" y="4876800"/>
            <a:ext cx="718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Optimal pH Level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257300" y="5219700"/>
            <a:ext cx="7162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a pH of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6.6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milk provides a near-neutral environment that supports the growth of diverse microorganisms, from bacteria to yeasts and molds.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763000" y="1447800"/>
            <a:ext cx="3048000" cy="2209800"/>
          </a:xfrm>
          <a:custGeom>
            <a:avLst/>
            <a:gdLst/>
            <a:ahLst/>
            <a:cxnLst/>
            <a:rect l="l" t="t" r="r" b="b"/>
            <a:pathLst>
              <a:path w="3048000" h="2209800">
                <a:moveTo>
                  <a:pt x="114291" y="0"/>
                </a:moveTo>
                <a:lnTo>
                  <a:pt x="2933709" y="0"/>
                </a:lnTo>
                <a:cubicBezTo>
                  <a:pt x="2996788" y="0"/>
                  <a:pt x="3048000" y="51212"/>
                  <a:pt x="3048000" y="114291"/>
                </a:cubicBezTo>
                <a:lnTo>
                  <a:pt x="3048000" y="2095509"/>
                </a:lnTo>
                <a:cubicBezTo>
                  <a:pt x="3048000" y="2158630"/>
                  <a:pt x="2996830" y="2209800"/>
                  <a:pt x="2933709" y="2209800"/>
                </a:cubicBezTo>
                <a:lnTo>
                  <a:pt x="114291" y="2209800"/>
                </a:lnTo>
                <a:cubicBezTo>
                  <a:pt x="51170" y="2209800"/>
                  <a:pt x="0" y="2158630"/>
                  <a:pt x="0" y="2095509"/>
                </a:cubicBezTo>
                <a:lnTo>
                  <a:pt x="0" y="114291"/>
                </a:lnTo>
                <a:cubicBezTo>
                  <a:pt x="0" y="51170"/>
                  <a:pt x="51170" y="0"/>
                  <a:pt x="114291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9015413" y="1714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9229725" y="1676400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Parameters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991600" y="2095500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Water Activity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278493" y="209550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0.98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991600" y="23622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38100" y="0"/>
                </a:moveTo>
                <a:lnTo>
                  <a:pt x="2552700" y="0"/>
                </a:lnTo>
                <a:cubicBezTo>
                  <a:pt x="2573728" y="0"/>
                  <a:pt x="2590800" y="17072"/>
                  <a:pt x="2590800" y="38100"/>
                </a:cubicBezTo>
                <a:lnTo>
                  <a:pt x="2590800" y="38100"/>
                </a:lnTo>
                <a:cubicBezTo>
                  <a:pt x="2590800" y="59128"/>
                  <a:pt x="2573728" y="76200"/>
                  <a:pt x="25527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8991600" y="2362200"/>
            <a:ext cx="2543175" cy="76200"/>
          </a:xfrm>
          <a:custGeom>
            <a:avLst/>
            <a:gdLst/>
            <a:ahLst/>
            <a:cxnLst/>
            <a:rect l="l" t="t" r="r" b="b"/>
            <a:pathLst>
              <a:path w="2543175" h="76200">
                <a:moveTo>
                  <a:pt x="38100" y="0"/>
                </a:moveTo>
                <a:lnTo>
                  <a:pt x="2505075" y="0"/>
                </a:lnTo>
                <a:cubicBezTo>
                  <a:pt x="2526103" y="0"/>
                  <a:pt x="2543175" y="17072"/>
                  <a:pt x="2543175" y="38100"/>
                </a:cubicBezTo>
                <a:lnTo>
                  <a:pt x="2543175" y="38100"/>
                </a:lnTo>
                <a:cubicBezTo>
                  <a:pt x="2543175" y="59128"/>
                  <a:pt x="2526103" y="76200"/>
                  <a:pt x="25050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8991600" y="2590800"/>
            <a:ext cx="657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 Level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378580" y="2590800"/>
            <a:ext cx="276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6.6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991600" y="28575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38100" y="0"/>
                </a:moveTo>
                <a:lnTo>
                  <a:pt x="2552700" y="0"/>
                </a:lnTo>
                <a:cubicBezTo>
                  <a:pt x="2573728" y="0"/>
                  <a:pt x="2590800" y="17072"/>
                  <a:pt x="2590800" y="38100"/>
                </a:cubicBezTo>
                <a:lnTo>
                  <a:pt x="2590800" y="38100"/>
                </a:lnTo>
                <a:cubicBezTo>
                  <a:pt x="2590800" y="59128"/>
                  <a:pt x="2573728" y="76200"/>
                  <a:pt x="25527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8991600" y="2857500"/>
            <a:ext cx="1714500" cy="76200"/>
          </a:xfrm>
          <a:custGeom>
            <a:avLst/>
            <a:gdLst/>
            <a:ahLst/>
            <a:cxnLst/>
            <a:rect l="l" t="t" r="r" b="b"/>
            <a:pathLst>
              <a:path w="1714500" h="76200">
                <a:moveTo>
                  <a:pt x="38100" y="0"/>
                </a:moveTo>
                <a:lnTo>
                  <a:pt x="1676400" y="0"/>
                </a:lnTo>
                <a:cubicBezTo>
                  <a:pt x="1697428" y="0"/>
                  <a:pt x="1714500" y="17072"/>
                  <a:pt x="1714500" y="38100"/>
                </a:cubicBezTo>
                <a:lnTo>
                  <a:pt x="1714500" y="38100"/>
                </a:lnTo>
                <a:cubicBezTo>
                  <a:pt x="1714500" y="59128"/>
                  <a:pt x="1697428" y="76200"/>
                  <a:pt x="16764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8991600" y="3086100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Redox Potential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0964838" y="3086100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A4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+200 mV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991600" y="33528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38100" y="0"/>
                </a:moveTo>
                <a:lnTo>
                  <a:pt x="2552700" y="0"/>
                </a:lnTo>
                <a:cubicBezTo>
                  <a:pt x="2573728" y="0"/>
                  <a:pt x="2590800" y="17072"/>
                  <a:pt x="2590800" y="38100"/>
                </a:cubicBezTo>
                <a:lnTo>
                  <a:pt x="2590800" y="38100"/>
                </a:lnTo>
                <a:cubicBezTo>
                  <a:pt x="2590800" y="59128"/>
                  <a:pt x="2573728" y="76200"/>
                  <a:pt x="25527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Shape 37"/>
          <p:cNvSpPr/>
          <p:nvPr/>
        </p:nvSpPr>
        <p:spPr>
          <a:xfrm>
            <a:off x="8991600" y="3352800"/>
            <a:ext cx="1809750" cy="76200"/>
          </a:xfrm>
          <a:custGeom>
            <a:avLst/>
            <a:gdLst/>
            <a:ahLst/>
            <a:cxnLst/>
            <a:rect l="l" t="t" r="r" b="b"/>
            <a:pathLst>
              <a:path w="1809750" h="76200">
                <a:moveTo>
                  <a:pt x="38100" y="0"/>
                </a:moveTo>
                <a:lnTo>
                  <a:pt x="1771650" y="0"/>
                </a:lnTo>
                <a:cubicBezTo>
                  <a:pt x="1792678" y="0"/>
                  <a:pt x="1809750" y="17072"/>
                  <a:pt x="1809750" y="38100"/>
                </a:cubicBezTo>
                <a:lnTo>
                  <a:pt x="1809750" y="38100"/>
                </a:lnTo>
                <a:cubicBezTo>
                  <a:pt x="1809750" y="59128"/>
                  <a:pt x="1792678" y="76200"/>
                  <a:pt x="1771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8782050" y="3810000"/>
            <a:ext cx="3028950" cy="1752600"/>
          </a:xfrm>
          <a:custGeom>
            <a:avLst/>
            <a:gdLst/>
            <a:ahLst/>
            <a:cxnLst/>
            <a:rect l="l" t="t" r="r" b="b"/>
            <a:pathLst>
              <a:path w="3028950" h="1752600">
                <a:moveTo>
                  <a:pt x="38100" y="0"/>
                </a:moveTo>
                <a:lnTo>
                  <a:pt x="2914645" y="0"/>
                </a:lnTo>
                <a:cubicBezTo>
                  <a:pt x="2977774" y="0"/>
                  <a:pt x="3028950" y="51176"/>
                  <a:pt x="3028950" y="114305"/>
                </a:cubicBezTo>
                <a:lnTo>
                  <a:pt x="3028950" y="1638295"/>
                </a:lnTo>
                <a:cubicBezTo>
                  <a:pt x="3028950" y="1701424"/>
                  <a:pt x="2977774" y="1752600"/>
                  <a:pt x="2914645" y="1752600"/>
                </a:cubicBez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1" name="Shape 39"/>
          <p:cNvSpPr/>
          <p:nvPr/>
        </p:nvSpPr>
        <p:spPr>
          <a:xfrm>
            <a:off x="8782050" y="3810000"/>
            <a:ext cx="38100" cy="1752600"/>
          </a:xfrm>
          <a:custGeom>
            <a:avLst/>
            <a:gdLst/>
            <a:ahLst/>
            <a:cxnLst/>
            <a:rect l="l" t="t" r="r" b="b"/>
            <a:pathLst>
              <a:path w="38100" h="1752600">
                <a:moveTo>
                  <a:pt x="3810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Shape 40"/>
          <p:cNvSpPr/>
          <p:nvPr/>
        </p:nvSpPr>
        <p:spPr>
          <a:xfrm>
            <a:off x="9026128" y="40481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13452" y="-3315"/>
                </a:moveTo>
                <a:cubicBezTo>
                  <a:pt x="117437" y="-435"/>
                  <a:pt x="118910" y="4789"/>
                  <a:pt x="117102" y="9343"/>
                </a:cubicBezTo>
                <a:lnTo>
                  <a:pt x="90848" y="75009"/>
                </a:lnTo>
                <a:lnTo>
                  <a:pt x="139303" y="75009"/>
                </a:lnTo>
                <a:cubicBezTo>
                  <a:pt x="143824" y="75009"/>
                  <a:pt x="147842" y="77822"/>
                  <a:pt x="149383" y="82075"/>
                </a:cubicBezTo>
                <a:cubicBezTo>
                  <a:pt x="150923" y="86328"/>
                  <a:pt x="149617" y="91083"/>
                  <a:pt x="146168" y="93963"/>
                </a:cubicBezTo>
                <a:lnTo>
                  <a:pt x="49727" y="174330"/>
                </a:lnTo>
                <a:cubicBezTo>
                  <a:pt x="45943" y="177478"/>
                  <a:pt x="40552" y="177645"/>
                  <a:pt x="36567" y="174765"/>
                </a:cubicBezTo>
                <a:cubicBezTo>
                  <a:pt x="32582" y="171885"/>
                  <a:pt x="31109" y="166661"/>
                  <a:pt x="32917" y="162107"/>
                </a:cubicBezTo>
                <a:lnTo>
                  <a:pt x="59170" y="96441"/>
                </a:lnTo>
                <a:lnTo>
                  <a:pt x="10716" y="96441"/>
                </a:lnTo>
                <a:cubicBezTo>
                  <a:pt x="6195" y="96441"/>
                  <a:pt x="2177" y="93628"/>
                  <a:pt x="636" y="89375"/>
                </a:cubicBezTo>
                <a:cubicBezTo>
                  <a:pt x="-904" y="85122"/>
                  <a:pt x="402" y="80367"/>
                  <a:pt x="3851" y="77487"/>
                </a:cubicBezTo>
                <a:lnTo>
                  <a:pt x="100292" y="-2880"/>
                </a:lnTo>
                <a:cubicBezTo>
                  <a:pt x="104076" y="-6028"/>
                  <a:pt x="109467" y="-6195"/>
                  <a:pt x="113452" y="-331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9210675" y="4000500"/>
            <a:ext cx="2495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Redox Potential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991600" y="4381500"/>
            <a:ext cx="2705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+200 mV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redox potential indicates an oxidized environment that supports aerobic and facultative anaerobic microorganisms.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767763" y="5719763"/>
            <a:ext cx="3038475" cy="1076325"/>
          </a:xfrm>
          <a:custGeom>
            <a:avLst/>
            <a:gdLst/>
            <a:ahLst/>
            <a:cxnLst/>
            <a:rect l="l" t="t" r="r" b="b"/>
            <a:pathLst>
              <a:path w="3038475" h="1076325">
                <a:moveTo>
                  <a:pt x="114295" y="0"/>
                </a:moveTo>
                <a:lnTo>
                  <a:pt x="2924180" y="0"/>
                </a:lnTo>
                <a:cubicBezTo>
                  <a:pt x="2987303" y="0"/>
                  <a:pt x="3038475" y="51172"/>
                  <a:pt x="3038475" y="114295"/>
                </a:cubicBezTo>
                <a:lnTo>
                  <a:pt x="3038475" y="962030"/>
                </a:lnTo>
                <a:cubicBezTo>
                  <a:pt x="3038475" y="1025153"/>
                  <a:pt x="2987303" y="1076325"/>
                  <a:pt x="2924180" y="1076325"/>
                </a:cubicBezTo>
                <a:lnTo>
                  <a:pt x="114295" y="1076325"/>
                </a:lnTo>
                <a:cubicBezTo>
                  <a:pt x="51172" y="1076325"/>
                  <a:pt x="0" y="1025153"/>
                  <a:pt x="0" y="962030"/>
                </a:cubicBezTo>
                <a:lnTo>
                  <a:pt x="0" y="114295"/>
                </a:lnTo>
                <a:cubicBezTo>
                  <a:pt x="0" y="51214"/>
                  <a:pt x="51214" y="0"/>
                  <a:pt x="114295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46" name="Shape 44"/>
          <p:cNvSpPr/>
          <p:nvPr/>
        </p:nvSpPr>
        <p:spPr>
          <a:xfrm>
            <a:off x="8935641" y="5900738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80609" y="-4922"/>
                </a:moveTo>
                <a:cubicBezTo>
                  <a:pt x="79541" y="-7006"/>
                  <a:pt x="77379" y="-8334"/>
                  <a:pt x="75035" y="-8334"/>
                </a:cubicBezTo>
                <a:cubicBezTo>
                  <a:pt x="72691" y="-8334"/>
                  <a:pt x="70530" y="-7006"/>
                  <a:pt x="69462" y="-4922"/>
                </a:cubicBezTo>
                <a:lnTo>
                  <a:pt x="50293" y="32634"/>
                </a:lnTo>
                <a:lnTo>
                  <a:pt x="8647" y="39250"/>
                </a:lnTo>
                <a:cubicBezTo>
                  <a:pt x="6329" y="39614"/>
                  <a:pt x="4402" y="41255"/>
                  <a:pt x="3672" y="43495"/>
                </a:cubicBezTo>
                <a:cubicBezTo>
                  <a:pt x="2943" y="45735"/>
                  <a:pt x="3542" y="48183"/>
                  <a:pt x="5183" y="49850"/>
                </a:cubicBezTo>
                <a:lnTo>
                  <a:pt x="34978" y="79671"/>
                </a:lnTo>
                <a:lnTo>
                  <a:pt x="28415" y="121317"/>
                </a:lnTo>
                <a:cubicBezTo>
                  <a:pt x="28050" y="123635"/>
                  <a:pt x="29014" y="125979"/>
                  <a:pt x="30915" y="127360"/>
                </a:cubicBezTo>
                <a:cubicBezTo>
                  <a:pt x="32817" y="128740"/>
                  <a:pt x="35317" y="128948"/>
                  <a:pt x="37427" y="127881"/>
                </a:cubicBezTo>
                <a:lnTo>
                  <a:pt x="75035" y="108764"/>
                </a:lnTo>
                <a:lnTo>
                  <a:pt x="112618" y="127881"/>
                </a:lnTo>
                <a:cubicBezTo>
                  <a:pt x="114702" y="128948"/>
                  <a:pt x="117228" y="128740"/>
                  <a:pt x="119129" y="127360"/>
                </a:cubicBezTo>
                <a:cubicBezTo>
                  <a:pt x="121031" y="125979"/>
                  <a:pt x="121994" y="123661"/>
                  <a:pt x="121630" y="121317"/>
                </a:cubicBezTo>
                <a:lnTo>
                  <a:pt x="115040" y="79671"/>
                </a:lnTo>
                <a:lnTo>
                  <a:pt x="144836" y="49850"/>
                </a:lnTo>
                <a:cubicBezTo>
                  <a:pt x="146503" y="48183"/>
                  <a:pt x="147076" y="45735"/>
                  <a:pt x="146346" y="43495"/>
                </a:cubicBezTo>
                <a:cubicBezTo>
                  <a:pt x="145617" y="41255"/>
                  <a:pt x="143716" y="39614"/>
                  <a:pt x="141372" y="39250"/>
                </a:cubicBezTo>
                <a:lnTo>
                  <a:pt x="99752" y="32634"/>
                </a:lnTo>
                <a:lnTo>
                  <a:pt x="80609" y="-4922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Text 45"/>
          <p:cNvSpPr/>
          <p:nvPr/>
        </p:nvSpPr>
        <p:spPr>
          <a:xfrm>
            <a:off x="9153525" y="5876925"/>
            <a:ext cx="256222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Teaching Tip:</a:t>
            </a:r>
            <a:r>
              <a:rPr lang="en-US" sz="105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Emphasize how these intrinsic factors combine to make milk an excellent growth medium, requiring careful handling and processing.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7754" y="377754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188877" y="0"/>
                </a:moveTo>
                <a:lnTo>
                  <a:pt x="188877" y="0"/>
                </a:lnTo>
                <a:cubicBezTo>
                  <a:pt x="293191" y="0"/>
                  <a:pt x="377754" y="84563"/>
                  <a:pt x="377754" y="188877"/>
                </a:cubicBezTo>
                <a:lnTo>
                  <a:pt x="377754" y="188877"/>
                </a:lnTo>
                <a:cubicBezTo>
                  <a:pt x="377754" y="293191"/>
                  <a:pt x="293191" y="377754"/>
                  <a:pt x="188877" y="377754"/>
                </a:cubicBezTo>
                <a:lnTo>
                  <a:pt x="188877" y="377754"/>
                </a:lnTo>
                <a:cubicBezTo>
                  <a:pt x="84563" y="377754"/>
                  <a:pt x="0" y="293191"/>
                  <a:pt x="0" y="188877"/>
                </a:cubicBezTo>
                <a:lnTo>
                  <a:pt x="0" y="188877"/>
                </a:lnTo>
                <a:cubicBezTo>
                  <a:pt x="0" y="84563"/>
                  <a:pt x="84563" y="0"/>
                  <a:pt x="188877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39978" y="377754"/>
            <a:ext cx="453304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68833" y="377754"/>
            <a:ext cx="5477428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7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Extrinsic Factors &amp; Natural Defense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68833" y="831058"/>
            <a:ext cx="906609" cy="37775"/>
          </a:xfrm>
          <a:custGeom>
            <a:avLst/>
            <a:gdLst/>
            <a:ahLst/>
            <a:cxnLst/>
            <a:rect l="l" t="t" r="r" b="b"/>
            <a:pathLst>
              <a:path w="906609" h="37775">
                <a:moveTo>
                  <a:pt x="0" y="0"/>
                </a:moveTo>
                <a:lnTo>
                  <a:pt x="906609" y="0"/>
                </a:lnTo>
                <a:lnTo>
                  <a:pt x="906609" y="37775"/>
                </a:lnTo>
                <a:lnTo>
                  <a:pt x="0" y="37775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77754" y="1076598"/>
            <a:ext cx="5600198" cy="4136403"/>
          </a:xfrm>
          <a:custGeom>
            <a:avLst/>
            <a:gdLst/>
            <a:ahLst/>
            <a:cxnLst/>
            <a:rect l="l" t="t" r="r" b="b"/>
            <a:pathLst>
              <a:path w="5600198" h="4136403">
                <a:moveTo>
                  <a:pt x="37775" y="0"/>
                </a:moveTo>
                <a:lnTo>
                  <a:pt x="5562423" y="0"/>
                </a:lnTo>
                <a:cubicBezTo>
                  <a:pt x="5583286" y="0"/>
                  <a:pt x="5600198" y="16913"/>
                  <a:pt x="5600198" y="37775"/>
                </a:cubicBezTo>
                <a:lnTo>
                  <a:pt x="5600198" y="4023065"/>
                </a:lnTo>
                <a:cubicBezTo>
                  <a:pt x="5600198" y="4085660"/>
                  <a:pt x="5549455" y="4136403"/>
                  <a:pt x="5486861" y="4136403"/>
                </a:cubicBezTo>
                <a:lnTo>
                  <a:pt x="113337" y="4136403"/>
                </a:lnTo>
                <a:cubicBezTo>
                  <a:pt x="50743" y="4136403"/>
                  <a:pt x="0" y="4085660"/>
                  <a:pt x="0" y="4023065"/>
                </a:cubicBezTo>
                <a:lnTo>
                  <a:pt x="0" y="37775"/>
                </a:lnTo>
                <a:cubicBezTo>
                  <a:pt x="0" y="16913"/>
                  <a:pt x="16913" y="0"/>
                  <a:pt x="377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1658" dist="9443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77754" y="1076598"/>
            <a:ext cx="5600198" cy="37775"/>
          </a:xfrm>
          <a:custGeom>
            <a:avLst/>
            <a:gdLst/>
            <a:ahLst/>
            <a:cxnLst/>
            <a:rect l="l" t="t" r="r" b="b"/>
            <a:pathLst>
              <a:path w="5600198" h="37775">
                <a:moveTo>
                  <a:pt x="37775" y="0"/>
                </a:moveTo>
                <a:lnTo>
                  <a:pt x="5562423" y="0"/>
                </a:lnTo>
                <a:cubicBezTo>
                  <a:pt x="5583286" y="0"/>
                  <a:pt x="5600198" y="16913"/>
                  <a:pt x="5600198" y="37775"/>
                </a:cubicBezTo>
                <a:lnTo>
                  <a:pt x="5600198" y="37775"/>
                </a:lnTo>
                <a:lnTo>
                  <a:pt x="0" y="37775"/>
                </a:lnTo>
                <a:lnTo>
                  <a:pt x="0" y="37775"/>
                </a:lnTo>
                <a:cubicBezTo>
                  <a:pt x="0" y="16913"/>
                  <a:pt x="16913" y="0"/>
                  <a:pt x="37775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04406" y="1322138"/>
            <a:ext cx="528855" cy="528855"/>
          </a:xfrm>
          <a:custGeom>
            <a:avLst/>
            <a:gdLst/>
            <a:ahLst/>
            <a:cxnLst/>
            <a:rect l="l" t="t" r="r" b="b"/>
            <a:pathLst>
              <a:path w="528855" h="528855">
                <a:moveTo>
                  <a:pt x="264428" y="0"/>
                </a:moveTo>
                <a:lnTo>
                  <a:pt x="264428" y="0"/>
                </a:lnTo>
                <a:cubicBezTo>
                  <a:pt x="410369" y="0"/>
                  <a:pt x="528855" y="118486"/>
                  <a:pt x="528855" y="264428"/>
                </a:cubicBezTo>
                <a:lnTo>
                  <a:pt x="528855" y="264428"/>
                </a:lnTo>
                <a:cubicBezTo>
                  <a:pt x="528855" y="410369"/>
                  <a:pt x="410369" y="528855"/>
                  <a:pt x="264428" y="528855"/>
                </a:cubicBezTo>
                <a:lnTo>
                  <a:pt x="264428" y="528855"/>
                </a:lnTo>
                <a:cubicBezTo>
                  <a:pt x="118486" y="528855"/>
                  <a:pt x="0" y="410369"/>
                  <a:pt x="0" y="264428"/>
                </a:cubicBezTo>
                <a:lnTo>
                  <a:pt x="0" y="264428"/>
                </a:lnTo>
                <a:cubicBezTo>
                  <a:pt x="0" y="118486"/>
                  <a:pt x="118486" y="0"/>
                  <a:pt x="26442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55507" y="1473239"/>
            <a:ext cx="226652" cy="226652"/>
          </a:xfrm>
          <a:custGeom>
            <a:avLst/>
            <a:gdLst/>
            <a:ahLst/>
            <a:cxnLst/>
            <a:rect l="l" t="t" r="r" b="b"/>
            <a:pathLst>
              <a:path w="226652" h="226652">
                <a:moveTo>
                  <a:pt x="113326" y="0"/>
                </a:moveTo>
                <a:cubicBezTo>
                  <a:pt x="115362" y="0"/>
                  <a:pt x="117399" y="443"/>
                  <a:pt x="119258" y="1284"/>
                </a:cubicBezTo>
                <a:lnTo>
                  <a:pt x="202659" y="36654"/>
                </a:lnTo>
                <a:cubicBezTo>
                  <a:pt x="212398" y="40771"/>
                  <a:pt x="219658" y="50377"/>
                  <a:pt x="219614" y="61975"/>
                </a:cubicBezTo>
                <a:cubicBezTo>
                  <a:pt x="219392" y="105889"/>
                  <a:pt x="201331" y="186236"/>
                  <a:pt x="125057" y="222757"/>
                </a:cubicBezTo>
                <a:cubicBezTo>
                  <a:pt x="117664" y="226298"/>
                  <a:pt x="109076" y="226298"/>
                  <a:pt x="101684" y="222757"/>
                </a:cubicBezTo>
                <a:cubicBezTo>
                  <a:pt x="25366" y="186236"/>
                  <a:pt x="7348" y="105889"/>
                  <a:pt x="7127" y="61975"/>
                </a:cubicBezTo>
                <a:cubicBezTo>
                  <a:pt x="7083" y="50377"/>
                  <a:pt x="14343" y="40771"/>
                  <a:pt x="24082" y="36654"/>
                </a:cubicBezTo>
                <a:lnTo>
                  <a:pt x="107438" y="1284"/>
                </a:lnTo>
                <a:cubicBezTo>
                  <a:pt x="109298" y="443"/>
                  <a:pt x="111290" y="0"/>
                  <a:pt x="113326" y="0"/>
                </a:cubicBezTo>
                <a:close/>
                <a:moveTo>
                  <a:pt x="113326" y="29571"/>
                </a:moveTo>
                <a:lnTo>
                  <a:pt x="113326" y="196948"/>
                </a:lnTo>
                <a:cubicBezTo>
                  <a:pt x="174416" y="167377"/>
                  <a:pt x="190839" y="101861"/>
                  <a:pt x="191238" y="62639"/>
                </a:cubicBezTo>
                <a:lnTo>
                  <a:pt x="113326" y="29615"/>
                </a:lnTo>
                <a:lnTo>
                  <a:pt x="113326" y="29615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246587" y="1435464"/>
            <a:ext cx="3201462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Lactoperoxidase System (LPS)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4406" y="2002095"/>
            <a:ext cx="5222445" cy="736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contains naturally occurring </a:t>
            </a:r>
            <a:r>
              <a:rPr lang="en-US" sz="119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antimicrobial systems</a:t>
            </a: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provide protection against diseases in calves and protect the udder from mastitis-causing organisms.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04406" y="2889816"/>
            <a:ext cx="5146894" cy="1322138"/>
          </a:xfrm>
          <a:custGeom>
            <a:avLst/>
            <a:gdLst/>
            <a:ahLst/>
            <a:cxnLst/>
            <a:rect l="l" t="t" r="r" b="b"/>
            <a:pathLst>
              <a:path w="5146894" h="1322138">
                <a:moveTo>
                  <a:pt x="75547" y="0"/>
                </a:moveTo>
                <a:lnTo>
                  <a:pt x="5071347" y="0"/>
                </a:lnTo>
                <a:cubicBezTo>
                  <a:pt x="5113070" y="0"/>
                  <a:pt x="5146894" y="33824"/>
                  <a:pt x="5146894" y="75547"/>
                </a:cubicBezTo>
                <a:lnTo>
                  <a:pt x="5146894" y="1246591"/>
                </a:lnTo>
                <a:cubicBezTo>
                  <a:pt x="5146894" y="1288314"/>
                  <a:pt x="5113070" y="1322138"/>
                  <a:pt x="5071347" y="1322138"/>
                </a:cubicBezTo>
                <a:lnTo>
                  <a:pt x="75547" y="1322138"/>
                </a:lnTo>
                <a:cubicBezTo>
                  <a:pt x="33824" y="1322138"/>
                  <a:pt x="0" y="1288314"/>
                  <a:pt x="0" y="1246591"/>
                </a:cubicBezTo>
                <a:lnTo>
                  <a:pt x="0" y="75547"/>
                </a:lnTo>
                <a:cubicBezTo>
                  <a:pt x="0" y="33851"/>
                  <a:pt x="33851" y="0"/>
                  <a:pt x="75547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755507" y="3040917"/>
            <a:ext cx="4929686" cy="264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How LPS Works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55507" y="3380895"/>
            <a:ext cx="4920242" cy="679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r>
              <a:rPr lang="en-US" sz="119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lactoperoxidase/thiocyanate/hydrogen peroxide system</a:t>
            </a: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becomes significantly antimicrobial when low levels of hydrogen peroxide are added, stimulating the LPS system.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128" y="4367777"/>
            <a:ext cx="5137450" cy="613850"/>
          </a:xfrm>
          <a:custGeom>
            <a:avLst/>
            <a:gdLst/>
            <a:ahLst/>
            <a:cxnLst/>
            <a:rect l="l" t="t" r="r" b="b"/>
            <a:pathLst>
              <a:path w="5137450" h="613850">
                <a:moveTo>
                  <a:pt x="75553" y="0"/>
                </a:moveTo>
                <a:lnTo>
                  <a:pt x="5061897" y="0"/>
                </a:lnTo>
                <a:cubicBezTo>
                  <a:pt x="5103624" y="0"/>
                  <a:pt x="5137450" y="33826"/>
                  <a:pt x="5137450" y="75553"/>
                </a:cubicBezTo>
                <a:lnTo>
                  <a:pt x="5137450" y="538297"/>
                </a:lnTo>
                <a:cubicBezTo>
                  <a:pt x="5137450" y="580024"/>
                  <a:pt x="5103624" y="613850"/>
                  <a:pt x="5061897" y="613850"/>
                </a:cubicBezTo>
                <a:lnTo>
                  <a:pt x="75553" y="613850"/>
                </a:lnTo>
                <a:cubicBezTo>
                  <a:pt x="33826" y="613850"/>
                  <a:pt x="0" y="580024"/>
                  <a:pt x="0" y="538297"/>
                </a:cubicBezTo>
                <a:lnTo>
                  <a:pt x="0" y="75553"/>
                </a:lnTo>
                <a:cubicBezTo>
                  <a:pt x="0" y="33854"/>
                  <a:pt x="33854" y="0"/>
                  <a:pt x="75553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 w="12700">
            <a:solidFill>
              <a:srgbClr val="D97A4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754327" y="4509435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74370" y="0"/>
                </a:moveTo>
                <a:lnTo>
                  <a:pt x="33053" y="0"/>
                </a:lnTo>
                <a:cubicBezTo>
                  <a:pt x="28483" y="0"/>
                  <a:pt x="24790" y="3693"/>
                  <a:pt x="24790" y="8263"/>
                </a:cubicBezTo>
                <a:cubicBezTo>
                  <a:pt x="24790" y="12834"/>
                  <a:pt x="28483" y="16527"/>
                  <a:pt x="33053" y="16527"/>
                </a:cubicBezTo>
                <a:lnTo>
                  <a:pt x="33053" y="55649"/>
                </a:lnTo>
                <a:lnTo>
                  <a:pt x="1937" y="110083"/>
                </a:lnTo>
                <a:cubicBezTo>
                  <a:pt x="671" y="112330"/>
                  <a:pt x="0" y="114835"/>
                  <a:pt x="0" y="117417"/>
                </a:cubicBezTo>
                <a:cubicBezTo>
                  <a:pt x="0" y="125603"/>
                  <a:pt x="6611" y="132214"/>
                  <a:pt x="14797" y="132214"/>
                </a:cubicBezTo>
                <a:lnTo>
                  <a:pt x="100890" y="132214"/>
                </a:lnTo>
                <a:cubicBezTo>
                  <a:pt x="109051" y="132214"/>
                  <a:pt x="115687" y="125603"/>
                  <a:pt x="115687" y="117417"/>
                </a:cubicBezTo>
                <a:cubicBezTo>
                  <a:pt x="115687" y="114835"/>
                  <a:pt x="115016" y="112304"/>
                  <a:pt x="113750" y="110083"/>
                </a:cubicBezTo>
                <a:lnTo>
                  <a:pt x="82634" y="55649"/>
                </a:lnTo>
                <a:lnTo>
                  <a:pt x="82634" y="16527"/>
                </a:lnTo>
                <a:cubicBezTo>
                  <a:pt x="87204" y="16527"/>
                  <a:pt x="90897" y="12834"/>
                  <a:pt x="90897" y="8263"/>
                </a:cubicBezTo>
                <a:cubicBezTo>
                  <a:pt x="90897" y="3693"/>
                  <a:pt x="87204" y="0"/>
                  <a:pt x="82634" y="0"/>
                </a:cubicBezTo>
                <a:lnTo>
                  <a:pt x="74370" y="0"/>
                </a:lnTo>
                <a:close/>
                <a:moveTo>
                  <a:pt x="49580" y="55649"/>
                </a:moveTo>
                <a:lnTo>
                  <a:pt x="49580" y="16527"/>
                </a:lnTo>
                <a:lnTo>
                  <a:pt x="66107" y="16527"/>
                </a:lnTo>
                <a:lnTo>
                  <a:pt x="66107" y="55649"/>
                </a:lnTo>
                <a:cubicBezTo>
                  <a:pt x="66107" y="58515"/>
                  <a:pt x="66856" y="61355"/>
                  <a:pt x="68276" y="63860"/>
                </a:cubicBezTo>
                <a:lnTo>
                  <a:pt x="79018" y="82634"/>
                </a:lnTo>
                <a:lnTo>
                  <a:pt x="36669" y="82634"/>
                </a:lnTo>
                <a:lnTo>
                  <a:pt x="47411" y="63860"/>
                </a:lnTo>
                <a:cubicBezTo>
                  <a:pt x="48831" y="61355"/>
                  <a:pt x="49580" y="58541"/>
                  <a:pt x="49580" y="55649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953345" y="4485825"/>
            <a:ext cx="4741291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Application:</a:t>
            </a:r>
            <a:r>
              <a:rPr lang="en-US" sz="104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Adding hydrogen peroxide to milk has been suggested as a method to reduce potential spoilage organisms.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07703" y="1076598"/>
            <a:ext cx="5600198" cy="4419718"/>
          </a:xfrm>
          <a:custGeom>
            <a:avLst/>
            <a:gdLst/>
            <a:ahLst/>
            <a:cxnLst/>
            <a:rect l="l" t="t" r="r" b="b"/>
            <a:pathLst>
              <a:path w="5600198" h="4419718">
                <a:moveTo>
                  <a:pt x="37775" y="0"/>
                </a:moveTo>
                <a:lnTo>
                  <a:pt x="5562423" y="0"/>
                </a:lnTo>
                <a:cubicBezTo>
                  <a:pt x="5583286" y="0"/>
                  <a:pt x="5600198" y="16913"/>
                  <a:pt x="5600198" y="37775"/>
                </a:cubicBezTo>
                <a:lnTo>
                  <a:pt x="5600198" y="4306396"/>
                </a:lnTo>
                <a:cubicBezTo>
                  <a:pt x="5600198" y="4368982"/>
                  <a:pt x="5549463" y="4419718"/>
                  <a:pt x="5486877" y="4419718"/>
                </a:cubicBezTo>
                <a:lnTo>
                  <a:pt x="113322" y="4419718"/>
                </a:lnTo>
                <a:cubicBezTo>
                  <a:pt x="50736" y="4419718"/>
                  <a:pt x="0" y="4368982"/>
                  <a:pt x="0" y="4306396"/>
                </a:cubicBezTo>
                <a:lnTo>
                  <a:pt x="0" y="37775"/>
                </a:lnTo>
                <a:cubicBezTo>
                  <a:pt x="0" y="16913"/>
                  <a:pt x="16913" y="0"/>
                  <a:pt x="377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1658" dist="9443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6207703" y="1076598"/>
            <a:ext cx="5600198" cy="37775"/>
          </a:xfrm>
          <a:custGeom>
            <a:avLst/>
            <a:gdLst/>
            <a:ahLst/>
            <a:cxnLst/>
            <a:rect l="l" t="t" r="r" b="b"/>
            <a:pathLst>
              <a:path w="5600198" h="37775">
                <a:moveTo>
                  <a:pt x="37775" y="0"/>
                </a:moveTo>
                <a:lnTo>
                  <a:pt x="5562423" y="0"/>
                </a:lnTo>
                <a:cubicBezTo>
                  <a:pt x="5583286" y="0"/>
                  <a:pt x="5600198" y="16913"/>
                  <a:pt x="5600198" y="37775"/>
                </a:cubicBezTo>
                <a:lnTo>
                  <a:pt x="5600198" y="37775"/>
                </a:lnTo>
                <a:lnTo>
                  <a:pt x="0" y="37775"/>
                </a:lnTo>
                <a:lnTo>
                  <a:pt x="0" y="37775"/>
                </a:lnTo>
                <a:cubicBezTo>
                  <a:pt x="0" y="16913"/>
                  <a:pt x="16913" y="0"/>
                  <a:pt x="37775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6434355" y="1322138"/>
            <a:ext cx="528855" cy="528855"/>
          </a:xfrm>
          <a:custGeom>
            <a:avLst/>
            <a:gdLst/>
            <a:ahLst/>
            <a:cxnLst/>
            <a:rect l="l" t="t" r="r" b="b"/>
            <a:pathLst>
              <a:path w="528855" h="528855">
                <a:moveTo>
                  <a:pt x="264428" y="0"/>
                </a:moveTo>
                <a:lnTo>
                  <a:pt x="264428" y="0"/>
                </a:lnTo>
                <a:cubicBezTo>
                  <a:pt x="410369" y="0"/>
                  <a:pt x="528855" y="118486"/>
                  <a:pt x="528855" y="264428"/>
                </a:cubicBezTo>
                <a:lnTo>
                  <a:pt x="528855" y="264428"/>
                </a:lnTo>
                <a:cubicBezTo>
                  <a:pt x="528855" y="410369"/>
                  <a:pt x="410369" y="528855"/>
                  <a:pt x="264428" y="528855"/>
                </a:cubicBezTo>
                <a:lnTo>
                  <a:pt x="264428" y="528855"/>
                </a:lnTo>
                <a:cubicBezTo>
                  <a:pt x="118486" y="528855"/>
                  <a:pt x="0" y="410369"/>
                  <a:pt x="0" y="264428"/>
                </a:cubicBezTo>
                <a:lnTo>
                  <a:pt x="0" y="264428"/>
                </a:lnTo>
                <a:cubicBezTo>
                  <a:pt x="0" y="118486"/>
                  <a:pt x="118486" y="0"/>
                  <a:pt x="264428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6627954" y="1473239"/>
            <a:ext cx="141658" cy="226652"/>
          </a:xfrm>
          <a:custGeom>
            <a:avLst/>
            <a:gdLst/>
            <a:ahLst/>
            <a:cxnLst/>
            <a:rect l="l" t="t" r="r" b="b"/>
            <a:pathLst>
              <a:path w="141658" h="226652">
                <a:moveTo>
                  <a:pt x="70829" y="0"/>
                </a:moveTo>
                <a:cubicBezTo>
                  <a:pt x="47367" y="0"/>
                  <a:pt x="28332" y="19035"/>
                  <a:pt x="28332" y="42497"/>
                </a:cubicBezTo>
                <a:lnTo>
                  <a:pt x="28332" y="115407"/>
                </a:lnTo>
                <a:cubicBezTo>
                  <a:pt x="15272" y="127049"/>
                  <a:pt x="7083" y="144048"/>
                  <a:pt x="7083" y="162906"/>
                </a:cubicBezTo>
                <a:cubicBezTo>
                  <a:pt x="7083" y="198099"/>
                  <a:pt x="35636" y="226652"/>
                  <a:pt x="70829" y="226652"/>
                </a:cubicBezTo>
                <a:cubicBezTo>
                  <a:pt x="106022" y="226652"/>
                  <a:pt x="134575" y="198099"/>
                  <a:pt x="134575" y="162906"/>
                </a:cubicBezTo>
                <a:cubicBezTo>
                  <a:pt x="134575" y="144048"/>
                  <a:pt x="126385" y="127049"/>
                  <a:pt x="113326" y="115407"/>
                </a:cubicBezTo>
                <a:lnTo>
                  <a:pt x="113326" y="42497"/>
                </a:lnTo>
                <a:cubicBezTo>
                  <a:pt x="113326" y="19035"/>
                  <a:pt x="94291" y="0"/>
                  <a:pt x="70829" y="0"/>
                </a:cubicBezTo>
                <a:close/>
                <a:moveTo>
                  <a:pt x="99160" y="162906"/>
                </a:moveTo>
                <a:cubicBezTo>
                  <a:pt x="99160" y="178533"/>
                  <a:pt x="86455" y="191238"/>
                  <a:pt x="70829" y="191238"/>
                </a:cubicBezTo>
                <a:cubicBezTo>
                  <a:pt x="55202" y="191238"/>
                  <a:pt x="42497" y="178533"/>
                  <a:pt x="42497" y="162906"/>
                </a:cubicBezTo>
                <a:cubicBezTo>
                  <a:pt x="42497" y="150998"/>
                  <a:pt x="49802" y="140817"/>
                  <a:pt x="60204" y="136655"/>
                </a:cubicBezTo>
                <a:lnTo>
                  <a:pt x="60204" y="95619"/>
                </a:lnTo>
                <a:cubicBezTo>
                  <a:pt x="60204" y="89731"/>
                  <a:pt x="64941" y="84995"/>
                  <a:pt x="70829" y="84995"/>
                </a:cubicBezTo>
                <a:cubicBezTo>
                  <a:pt x="76716" y="84995"/>
                  <a:pt x="81453" y="89731"/>
                  <a:pt x="81453" y="95619"/>
                </a:cubicBezTo>
                <a:lnTo>
                  <a:pt x="81453" y="136655"/>
                </a:lnTo>
                <a:cubicBezTo>
                  <a:pt x="91856" y="140861"/>
                  <a:pt x="99160" y="151042"/>
                  <a:pt x="99160" y="162906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Text 20"/>
          <p:cNvSpPr/>
          <p:nvPr/>
        </p:nvSpPr>
        <p:spPr>
          <a:xfrm>
            <a:off x="7076536" y="1435464"/>
            <a:ext cx="2200415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Control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34355" y="2002095"/>
            <a:ext cx="5222445" cy="736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Temperature is the most critical extrinsic factor affecting milk spoilage. Milk held at </a:t>
            </a:r>
            <a:r>
              <a:rPr lang="en-US" sz="119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ambient temperature spoils rapidly</a:t>
            </a:r>
            <a:r>
              <a:rPr lang="en-US" sz="119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due to accelerated microbial growth.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34355" y="2889816"/>
            <a:ext cx="5146894" cy="1624341"/>
          </a:xfrm>
          <a:custGeom>
            <a:avLst/>
            <a:gdLst/>
            <a:ahLst/>
            <a:cxnLst/>
            <a:rect l="l" t="t" r="r" b="b"/>
            <a:pathLst>
              <a:path w="5146894" h="1624341">
                <a:moveTo>
                  <a:pt x="75548" y="0"/>
                </a:moveTo>
                <a:lnTo>
                  <a:pt x="5071346" y="0"/>
                </a:lnTo>
                <a:cubicBezTo>
                  <a:pt x="5113070" y="0"/>
                  <a:pt x="5146894" y="33824"/>
                  <a:pt x="5146894" y="75548"/>
                </a:cubicBezTo>
                <a:lnTo>
                  <a:pt x="5146894" y="1548793"/>
                </a:lnTo>
                <a:cubicBezTo>
                  <a:pt x="5146894" y="1590517"/>
                  <a:pt x="5113070" y="1624341"/>
                  <a:pt x="5071346" y="1624341"/>
                </a:cubicBezTo>
                <a:lnTo>
                  <a:pt x="75548" y="1624341"/>
                </a:lnTo>
                <a:cubicBezTo>
                  <a:pt x="33824" y="1624341"/>
                  <a:pt x="0" y="1590517"/>
                  <a:pt x="0" y="1548793"/>
                </a:cubicBezTo>
                <a:lnTo>
                  <a:pt x="0" y="75548"/>
                </a:lnTo>
                <a:cubicBezTo>
                  <a:pt x="0" y="33852"/>
                  <a:pt x="33852" y="0"/>
                  <a:pt x="75548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6585457" y="3040917"/>
            <a:ext cx="4929686" cy="264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Recommended Storage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585457" y="3437558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188877" y="0"/>
                </a:moveTo>
                <a:lnTo>
                  <a:pt x="188877" y="0"/>
                </a:lnTo>
                <a:cubicBezTo>
                  <a:pt x="293191" y="0"/>
                  <a:pt x="377754" y="84563"/>
                  <a:pt x="377754" y="188877"/>
                </a:cubicBezTo>
                <a:lnTo>
                  <a:pt x="377754" y="188877"/>
                </a:lnTo>
                <a:cubicBezTo>
                  <a:pt x="377754" y="293191"/>
                  <a:pt x="293191" y="377754"/>
                  <a:pt x="188877" y="377754"/>
                </a:cubicBezTo>
                <a:lnTo>
                  <a:pt x="188877" y="377754"/>
                </a:lnTo>
                <a:cubicBezTo>
                  <a:pt x="84563" y="377754"/>
                  <a:pt x="0" y="293191"/>
                  <a:pt x="0" y="188877"/>
                </a:cubicBezTo>
                <a:lnTo>
                  <a:pt x="0" y="188877"/>
                </a:lnTo>
                <a:cubicBezTo>
                  <a:pt x="0" y="84563"/>
                  <a:pt x="84563" y="0"/>
                  <a:pt x="188877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6547681" y="3437558"/>
            <a:ext cx="453304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76536" y="3418671"/>
            <a:ext cx="1577122" cy="226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°Celsius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76536" y="3645323"/>
            <a:ext cx="1567678" cy="188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Dairy storage temperature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585457" y="3966414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188877" y="0"/>
                </a:moveTo>
                <a:lnTo>
                  <a:pt x="188877" y="0"/>
                </a:lnTo>
                <a:cubicBezTo>
                  <a:pt x="293191" y="0"/>
                  <a:pt x="377754" y="84563"/>
                  <a:pt x="377754" y="188877"/>
                </a:cubicBezTo>
                <a:lnTo>
                  <a:pt x="377754" y="188877"/>
                </a:lnTo>
                <a:cubicBezTo>
                  <a:pt x="377754" y="293191"/>
                  <a:pt x="293191" y="377754"/>
                  <a:pt x="188877" y="377754"/>
                </a:cubicBezTo>
                <a:lnTo>
                  <a:pt x="188877" y="377754"/>
                </a:lnTo>
                <a:cubicBezTo>
                  <a:pt x="84563" y="377754"/>
                  <a:pt x="0" y="293191"/>
                  <a:pt x="0" y="188877"/>
                </a:cubicBezTo>
                <a:lnTo>
                  <a:pt x="0" y="188877"/>
                </a:lnTo>
                <a:cubicBezTo>
                  <a:pt x="0" y="84563"/>
                  <a:pt x="84563" y="0"/>
                  <a:pt x="188877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698783" y="4079740"/>
            <a:ext cx="151101" cy="151101"/>
          </a:xfrm>
          <a:custGeom>
            <a:avLst/>
            <a:gdLst/>
            <a:ahLst/>
            <a:cxnLst/>
            <a:rect l="l" t="t" r="r" b="b"/>
            <a:pathLst>
              <a:path w="151101" h="151101">
                <a:moveTo>
                  <a:pt x="85054" y="0"/>
                </a:moveTo>
                <a:cubicBezTo>
                  <a:pt x="85054" y="-5224"/>
                  <a:pt x="80833" y="-9444"/>
                  <a:pt x="75610" y="-9444"/>
                </a:cubicBezTo>
                <a:cubicBezTo>
                  <a:pt x="70386" y="-9444"/>
                  <a:pt x="66166" y="-5224"/>
                  <a:pt x="66166" y="0"/>
                </a:cubicBezTo>
                <a:lnTo>
                  <a:pt x="66166" y="18327"/>
                </a:lnTo>
                <a:lnTo>
                  <a:pt x="61739" y="13900"/>
                </a:lnTo>
                <a:cubicBezTo>
                  <a:pt x="58965" y="11126"/>
                  <a:pt x="54479" y="11126"/>
                  <a:pt x="51735" y="13900"/>
                </a:cubicBezTo>
                <a:cubicBezTo>
                  <a:pt x="48990" y="16674"/>
                  <a:pt x="48960" y="21160"/>
                  <a:pt x="51735" y="23905"/>
                </a:cubicBezTo>
                <a:lnTo>
                  <a:pt x="66195" y="38366"/>
                </a:lnTo>
                <a:lnTo>
                  <a:pt x="66195" y="59201"/>
                </a:lnTo>
                <a:lnTo>
                  <a:pt x="48134" y="48783"/>
                </a:lnTo>
                <a:lnTo>
                  <a:pt x="42851" y="29040"/>
                </a:lnTo>
                <a:cubicBezTo>
                  <a:pt x="41848" y="25262"/>
                  <a:pt x="37952" y="23019"/>
                  <a:pt x="34175" y="24023"/>
                </a:cubicBezTo>
                <a:cubicBezTo>
                  <a:pt x="30397" y="25026"/>
                  <a:pt x="28125" y="28922"/>
                  <a:pt x="29128" y="32699"/>
                </a:cubicBezTo>
                <a:lnTo>
                  <a:pt x="30752" y="38749"/>
                </a:lnTo>
                <a:lnTo>
                  <a:pt x="14904" y="29601"/>
                </a:lnTo>
                <a:cubicBezTo>
                  <a:pt x="10388" y="27003"/>
                  <a:pt x="4604" y="28538"/>
                  <a:pt x="2007" y="33053"/>
                </a:cubicBezTo>
                <a:cubicBezTo>
                  <a:pt x="-590" y="37569"/>
                  <a:pt x="944" y="43353"/>
                  <a:pt x="5460" y="45950"/>
                </a:cubicBezTo>
                <a:lnTo>
                  <a:pt x="21308" y="55099"/>
                </a:lnTo>
                <a:lnTo>
                  <a:pt x="15258" y="56722"/>
                </a:lnTo>
                <a:cubicBezTo>
                  <a:pt x="11480" y="57725"/>
                  <a:pt x="9237" y="61621"/>
                  <a:pt x="10241" y="65399"/>
                </a:cubicBezTo>
                <a:cubicBezTo>
                  <a:pt x="11244" y="69176"/>
                  <a:pt x="15140" y="71419"/>
                  <a:pt x="18917" y="70416"/>
                </a:cubicBezTo>
                <a:lnTo>
                  <a:pt x="38661" y="65133"/>
                </a:lnTo>
                <a:lnTo>
                  <a:pt x="56722" y="75551"/>
                </a:lnTo>
                <a:lnTo>
                  <a:pt x="38661" y="85968"/>
                </a:lnTo>
                <a:lnTo>
                  <a:pt x="18917" y="80686"/>
                </a:lnTo>
                <a:cubicBezTo>
                  <a:pt x="15140" y="79682"/>
                  <a:pt x="11244" y="81925"/>
                  <a:pt x="10241" y="85703"/>
                </a:cubicBezTo>
                <a:cubicBezTo>
                  <a:pt x="9237" y="89480"/>
                  <a:pt x="11480" y="93376"/>
                  <a:pt x="15258" y="94379"/>
                </a:cubicBezTo>
                <a:lnTo>
                  <a:pt x="21308" y="96003"/>
                </a:lnTo>
                <a:lnTo>
                  <a:pt x="5460" y="105151"/>
                </a:lnTo>
                <a:cubicBezTo>
                  <a:pt x="944" y="107748"/>
                  <a:pt x="-590" y="113533"/>
                  <a:pt x="2007" y="118048"/>
                </a:cubicBezTo>
                <a:cubicBezTo>
                  <a:pt x="4604" y="122563"/>
                  <a:pt x="10388" y="124127"/>
                  <a:pt x="14904" y="121501"/>
                </a:cubicBezTo>
                <a:lnTo>
                  <a:pt x="30752" y="112352"/>
                </a:lnTo>
                <a:lnTo>
                  <a:pt x="29128" y="118402"/>
                </a:lnTo>
                <a:cubicBezTo>
                  <a:pt x="28125" y="122180"/>
                  <a:pt x="30368" y="126075"/>
                  <a:pt x="34145" y="127079"/>
                </a:cubicBezTo>
                <a:cubicBezTo>
                  <a:pt x="37923" y="128082"/>
                  <a:pt x="41819" y="125839"/>
                  <a:pt x="42822" y="122062"/>
                </a:cubicBezTo>
                <a:lnTo>
                  <a:pt x="48105" y="102318"/>
                </a:lnTo>
                <a:lnTo>
                  <a:pt x="66166" y="91900"/>
                </a:lnTo>
                <a:lnTo>
                  <a:pt x="66166" y="112736"/>
                </a:lnTo>
                <a:lnTo>
                  <a:pt x="51705" y="127197"/>
                </a:lnTo>
                <a:cubicBezTo>
                  <a:pt x="48931" y="129971"/>
                  <a:pt x="48931" y="134457"/>
                  <a:pt x="51705" y="137201"/>
                </a:cubicBezTo>
                <a:cubicBezTo>
                  <a:pt x="54479" y="139946"/>
                  <a:pt x="58965" y="139975"/>
                  <a:pt x="61710" y="137201"/>
                </a:cubicBezTo>
                <a:lnTo>
                  <a:pt x="66136" y="132775"/>
                </a:lnTo>
                <a:lnTo>
                  <a:pt x="66136" y="151101"/>
                </a:lnTo>
                <a:cubicBezTo>
                  <a:pt x="66136" y="156325"/>
                  <a:pt x="70357" y="160545"/>
                  <a:pt x="75580" y="160545"/>
                </a:cubicBezTo>
                <a:cubicBezTo>
                  <a:pt x="80804" y="160545"/>
                  <a:pt x="85024" y="156325"/>
                  <a:pt x="85024" y="151101"/>
                </a:cubicBezTo>
                <a:lnTo>
                  <a:pt x="85024" y="132775"/>
                </a:lnTo>
                <a:lnTo>
                  <a:pt x="89451" y="137201"/>
                </a:lnTo>
                <a:cubicBezTo>
                  <a:pt x="92225" y="139975"/>
                  <a:pt x="96711" y="139975"/>
                  <a:pt x="99455" y="137201"/>
                </a:cubicBezTo>
                <a:cubicBezTo>
                  <a:pt x="102200" y="134427"/>
                  <a:pt x="102230" y="129941"/>
                  <a:pt x="99455" y="127197"/>
                </a:cubicBezTo>
                <a:lnTo>
                  <a:pt x="84995" y="112736"/>
                </a:lnTo>
                <a:lnTo>
                  <a:pt x="84995" y="91900"/>
                </a:lnTo>
                <a:lnTo>
                  <a:pt x="103056" y="102318"/>
                </a:lnTo>
                <a:lnTo>
                  <a:pt x="108339" y="122062"/>
                </a:lnTo>
                <a:cubicBezTo>
                  <a:pt x="109342" y="125839"/>
                  <a:pt x="113238" y="128082"/>
                  <a:pt x="117015" y="127079"/>
                </a:cubicBezTo>
                <a:cubicBezTo>
                  <a:pt x="120793" y="126075"/>
                  <a:pt x="123036" y="122180"/>
                  <a:pt x="122032" y="118402"/>
                </a:cubicBezTo>
                <a:lnTo>
                  <a:pt x="120409" y="112352"/>
                </a:lnTo>
                <a:lnTo>
                  <a:pt x="136257" y="121501"/>
                </a:lnTo>
                <a:cubicBezTo>
                  <a:pt x="140772" y="124098"/>
                  <a:pt x="146557" y="122563"/>
                  <a:pt x="149154" y="118048"/>
                </a:cubicBezTo>
                <a:cubicBezTo>
                  <a:pt x="151751" y="113533"/>
                  <a:pt x="150216" y="107748"/>
                  <a:pt x="145701" y="105151"/>
                </a:cubicBezTo>
                <a:lnTo>
                  <a:pt x="129853" y="96003"/>
                </a:lnTo>
                <a:lnTo>
                  <a:pt x="135903" y="94379"/>
                </a:lnTo>
                <a:cubicBezTo>
                  <a:pt x="139680" y="93376"/>
                  <a:pt x="141923" y="89480"/>
                  <a:pt x="140920" y="85703"/>
                </a:cubicBezTo>
                <a:cubicBezTo>
                  <a:pt x="139916" y="81925"/>
                  <a:pt x="136021" y="79682"/>
                  <a:pt x="132243" y="80686"/>
                </a:cubicBezTo>
                <a:lnTo>
                  <a:pt x="112500" y="85968"/>
                </a:lnTo>
                <a:lnTo>
                  <a:pt x="94438" y="75551"/>
                </a:lnTo>
                <a:lnTo>
                  <a:pt x="112500" y="65133"/>
                </a:lnTo>
                <a:lnTo>
                  <a:pt x="132243" y="70416"/>
                </a:lnTo>
                <a:cubicBezTo>
                  <a:pt x="136021" y="71419"/>
                  <a:pt x="139916" y="69176"/>
                  <a:pt x="140920" y="65399"/>
                </a:cubicBezTo>
                <a:cubicBezTo>
                  <a:pt x="141923" y="61621"/>
                  <a:pt x="139680" y="57725"/>
                  <a:pt x="135903" y="56722"/>
                </a:cubicBezTo>
                <a:lnTo>
                  <a:pt x="129853" y="55099"/>
                </a:lnTo>
                <a:lnTo>
                  <a:pt x="145701" y="45950"/>
                </a:lnTo>
                <a:cubicBezTo>
                  <a:pt x="150216" y="43353"/>
                  <a:pt x="151780" y="37569"/>
                  <a:pt x="149154" y="33053"/>
                </a:cubicBezTo>
                <a:cubicBezTo>
                  <a:pt x="146527" y="28538"/>
                  <a:pt x="140772" y="27003"/>
                  <a:pt x="136257" y="29601"/>
                </a:cubicBezTo>
                <a:lnTo>
                  <a:pt x="120409" y="38749"/>
                </a:lnTo>
                <a:lnTo>
                  <a:pt x="122032" y="32699"/>
                </a:lnTo>
                <a:cubicBezTo>
                  <a:pt x="123036" y="28922"/>
                  <a:pt x="120793" y="25026"/>
                  <a:pt x="117015" y="24023"/>
                </a:cubicBezTo>
                <a:cubicBezTo>
                  <a:pt x="113238" y="23019"/>
                  <a:pt x="109342" y="25262"/>
                  <a:pt x="108339" y="29040"/>
                </a:cubicBezTo>
                <a:lnTo>
                  <a:pt x="103056" y="48783"/>
                </a:lnTo>
                <a:lnTo>
                  <a:pt x="84995" y="59201"/>
                </a:lnTo>
                <a:lnTo>
                  <a:pt x="84995" y="38366"/>
                </a:lnTo>
                <a:lnTo>
                  <a:pt x="99455" y="23905"/>
                </a:lnTo>
                <a:cubicBezTo>
                  <a:pt x="102230" y="21131"/>
                  <a:pt x="102230" y="16645"/>
                  <a:pt x="99455" y="13900"/>
                </a:cubicBezTo>
                <a:cubicBezTo>
                  <a:pt x="96681" y="11156"/>
                  <a:pt x="92196" y="11126"/>
                  <a:pt x="89451" y="13900"/>
                </a:cubicBezTo>
                <a:lnTo>
                  <a:pt x="85024" y="18327"/>
                </a:lnTo>
                <a:lnTo>
                  <a:pt x="85024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7076536" y="3947526"/>
            <a:ext cx="1426020" cy="226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2C5F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Chill Chain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076536" y="4174178"/>
            <a:ext cx="1416576" cy="188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farm to consumer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4355" y="4665258"/>
            <a:ext cx="5146894" cy="604406"/>
          </a:xfrm>
          <a:custGeom>
            <a:avLst/>
            <a:gdLst/>
            <a:ahLst/>
            <a:cxnLst/>
            <a:rect l="l" t="t" r="r" b="b"/>
            <a:pathLst>
              <a:path w="5146894" h="604406">
                <a:moveTo>
                  <a:pt x="75551" y="0"/>
                </a:moveTo>
                <a:lnTo>
                  <a:pt x="5071343" y="0"/>
                </a:lnTo>
                <a:cubicBezTo>
                  <a:pt x="5113069" y="0"/>
                  <a:pt x="5146894" y="33825"/>
                  <a:pt x="5146894" y="75551"/>
                </a:cubicBezTo>
                <a:lnTo>
                  <a:pt x="5146894" y="528855"/>
                </a:lnTo>
                <a:cubicBezTo>
                  <a:pt x="5146894" y="570581"/>
                  <a:pt x="5113069" y="604406"/>
                  <a:pt x="5071343" y="604406"/>
                </a:cubicBezTo>
                <a:lnTo>
                  <a:pt x="75551" y="604406"/>
                </a:lnTo>
                <a:cubicBezTo>
                  <a:pt x="33853" y="604406"/>
                  <a:pt x="0" y="570553"/>
                  <a:pt x="0" y="528855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566569" y="4802194"/>
            <a:ext cx="132214" cy="132214"/>
          </a:xfrm>
          <a:custGeom>
            <a:avLst/>
            <a:gdLst/>
            <a:ahLst/>
            <a:cxnLst/>
            <a:rect l="l" t="t" r="r" b="b"/>
            <a:pathLst>
              <a:path w="132214" h="132214">
                <a:moveTo>
                  <a:pt x="66107" y="132214"/>
                </a:moveTo>
                <a:cubicBezTo>
                  <a:pt x="102592" y="132214"/>
                  <a:pt x="132214" y="102592"/>
                  <a:pt x="132214" y="66107"/>
                </a:cubicBezTo>
                <a:cubicBezTo>
                  <a:pt x="132214" y="29622"/>
                  <a:pt x="102592" y="0"/>
                  <a:pt x="66107" y="0"/>
                </a:cubicBezTo>
                <a:cubicBezTo>
                  <a:pt x="29622" y="0"/>
                  <a:pt x="0" y="29622"/>
                  <a:pt x="0" y="66107"/>
                </a:cubicBezTo>
                <a:cubicBezTo>
                  <a:pt x="0" y="102592"/>
                  <a:pt x="29622" y="132214"/>
                  <a:pt x="66107" y="132214"/>
                </a:cubicBezTo>
                <a:close/>
                <a:moveTo>
                  <a:pt x="57844" y="41317"/>
                </a:moveTo>
                <a:cubicBezTo>
                  <a:pt x="57844" y="36756"/>
                  <a:pt x="61546" y="33053"/>
                  <a:pt x="66107" y="33053"/>
                </a:cubicBezTo>
                <a:cubicBezTo>
                  <a:pt x="70668" y="33053"/>
                  <a:pt x="74370" y="36756"/>
                  <a:pt x="74370" y="41317"/>
                </a:cubicBezTo>
                <a:cubicBezTo>
                  <a:pt x="74370" y="45877"/>
                  <a:pt x="70668" y="49580"/>
                  <a:pt x="66107" y="49580"/>
                </a:cubicBezTo>
                <a:cubicBezTo>
                  <a:pt x="61546" y="49580"/>
                  <a:pt x="57844" y="45877"/>
                  <a:pt x="57844" y="41317"/>
                </a:cubicBezTo>
                <a:close/>
                <a:moveTo>
                  <a:pt x="55778" y="57844"/>
                </a:moveTo>
                <a:lnTo>
                  <a:pt x="68173" y="57844"/>
                </a:lnTo>
                <a:cubicBezTo>
                  <a:pt x="71607" y="57844"/>
                  <a:pt x="74370" y="60607"/>
                  <a:pt x="74370" y="64041"/>
                </a:cubicBezTo>
                <a:lnTo>
                  <a:pt x="74370" y="86765"/>
                </a:lnTo>
                <a:lnTo>
                  <a:pt x="76436" y="86765"/>
                </a:lnTo>
                <a:cubicBezTo>
                  <a:pt x="79871" y="86765"/>
                  <a:pt x="82634" y="89528"/>
                  <a:pt x="82634" y="92963"/>
                </a:cubicBezTo>
                <a:cubicBezTo>
                  <a:pt x="82634" y="96397"/>
                  <a:pt x="79871" y="99160"/>
                  <a:pt x="76436" y="99160"/>
                </a:cubicBezTo>
                <a:lnTo>
                  <a:pt x="55778" y="99160"/>
                </a:lnTo>
                <a:cubicBezTo>
                  <a:pt x="52343" y="99160"/>
                  <a:pt x="49580" y="96397"/>
                  <a:pt x="49580" y="92963"/>
                </a:cubicBezTo>
                <a:cubicBezTo>
                  <a:pt x="49580" y="89528"/>
                  <a:pt x="52343" y="86765"/>
                  <a:pt x="55778" y="86765"/>
                </a:cubicBezTo>
                <a:lnTo>
                  <a:pt x="61975" y="86765"/>
                </a:lnTo>
                <a:lnTo>
                  <a:pt x="61975" y="70239"/>
                </a:lnTo>
                <a:lnTo>
                  <a:pt x="55778" y="70239"/>
                </a:lnTo>
                <a:cubicBezTo>
                  <a:pt x="52343" y="70239"/>
                  <a:pt x="49580" y="67476"/>
                  <a:pt x="49580" y="64041"/>
                </a:cubicBezTo>
                <a:cubicBezTo>
                  <a:pt x="49580" y="60607"/>
                  <a:pt x="52343" y="57844"/>
                  <a:pt x="55778" y="57844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6773851" y="4778584"/>
            <a:ext cx="4760179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Maintaining cold temperatures from storage at the farm through to the consumer is essential for reasonable shelf life.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77754" y="5647418"/>
            <a:ext cx="11436493" cy="1208812"/>
          </a:xfrm>
          <a:custGeom>
            <a:avLst/>
            <a:gdLst/>
            <a:ahLst/>
            <a:cxnLst/>
            <a:rect l="l" t="t" r="r" b="b"/>
            <a:pathLst>
              <a:path w="11436493" h="1208812">
                <a:moveTo>
                  <a:pt x="113326" y="0"/>
                </a:moveTo>
                <a:lnTo>
                  <a:pt x="11323167" y="0"/>
                </a:lnTo>
                <a:cubicBezTo>
                  <a:pt x="11385755" y="0"/>
                  <a:pt x="11436493" y="50738"/>
                  <a:pt x="11436493" y="113326"/>
                </a:cubicBezTo>
                <a:lnTo>
                  <a:pt x="11436493" y="1095486"/>
                </a:lnTo>
                <a:cubicBezTo>
                  <a:pt x="11436493" y="1158074"/>
                  <a:pt x="11385755" y="1208812"/>
                  <a:pt x="11323167" y="1208812"/>
                </a:cubicBezTo>
                <a:lnTo>
                  <a:pt x="113326" y="1208812"/>
                </a:lnTo>
                <a:cubicBezTo>
                  <a:pt x="50738" y="1208812"/>
                  <a:pt x="0" y="1158074"/>
                  <a:pt x="0" y="1095486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Shape 36"/>
          <p:cNvSpPr/>
          <p:nvPr/>
        </p:nvSpPr>
        <p:spPr>
          <a:xfrm>
            <a:off x="583157" y="5874070"/>
            <a:ext cx="212486" cy="283315"/>
          </a:xfrm>
          <a:custGeom>
            <a:avLst/>
            <a:gdLst/>
            <a:ahLst/>
            <a:cxnLst/>
            <a:rect l="l" t="t" r="r" b="b"/>
            <a:pathLst>
              <a:path w="212486" h="283315">
                <a:moveTo>
                  <a:pt x="162076" y="212486"/>
                </a:moveTo>
                <a:cubicBezTo>
                  <a:pt x="166116" y="200147"/>
                  <a:pt x="174195" y="188969"/>
                  <a:pt x="183325" y="179341"/>
                </a:cubicBezTo>
                <a:cubicBezTo>
                  <a:pt x="201419" y="160306"/>
                  <a:pt x="212486" y="134575"/>
                  <a:pt x="212486" y="106243"/>
                </a:cubicBezTo>
                <a:cubicBezTo>
                  <a:pt x="212486" y="47588"/>
                  <a:pt x="164898" y="0"/>
                  <a:pt x="106243" y="0"/>
                </a:cubicBezTo>
                <a:cubicBezTo>
                  <a:pt x="47588" y="0"/>
                  <a:pt x="0" y="47588"/>
                  <a:pt x="0" y="106243"/>
                </a:cubicBezTo>
                <a:cubicBezTo>
                  <a:pt x="0" y="134575"/>
                  <a:pt x="11067" y="160306"/>
                  <a:pt x="29162" y="179341"/>
                </a:cubicBezTo>
                <a:cubicBezTo>
                  <a:pt x="38292" y="188969"/>
                  <a:pt x="46426" y="200147"/>
                  <a:pt x="50410" y="212486"/>
                </a:cubicBezTo>
                <a:lnTo>
                  <a:pt x="162021" y="212486"/>
                </a:lnTo>
                <a:close/>
                <a:moveTo>
                  <a:pt x="159365" y="239047"/>
                </a:moveTo>
                <a:lnTo>
                  <a:pt x="53122" y="239047"/>
                </a:lnTo>
                <a:lnTo>
                  <a:pt x="53122" y="247901"/>
                </a:lnTo>
                <a:cubicBezTo>
                  <a:pt x="53122" y="272359"/>
                  <a:pt x="72932" y="292169"/>
                  <a:pt x="97390" y="292169"/>
                </a:cubicBezTo>
                <a:lnTo>
                  <a:pt x="115097" y="292169"/>
                </a:lnTo>
                <a:cubicBezTo>
                  <a:pt x="139555" y="292169"/>
                  <a:pt x="159365" y="272359"/>
                  <a:pt x="159365" y="247901"/>
                </a:cubicBezTo>
                <a:lnTo>
                  <a:pt x="159365" y="239047"/>
                </a:lnTo>
                <a:close/>
                <a:moveTo>
                  <a:pt x="101816" y="61975"/>
                </a:moveTo>
                <a:cubicBezTo>
                  <a:pt x="79793" y="61975"/>
                  <a:pt x="61975" y="79793"/>
                  <a:pt x="61975" y="101816"/>
                </a:cubicBezTo>
                <a:cubicBezTo>
                  <a:pt x="61975" y="109176"/>
                  <a:pt x="56054" y="115097"/>
                  <a:pt x="48695" y="115097"/>
                </a:cubicBezTo>
                <a:cubicBezTo>
                  <a:pt x="41335" y="115097"/>
                  <a:pt x="35414" y="109176"/>
                  <a:pt x="35414" y="101816"/>
                </a:cubicBezTo>
                <a:cubicBezTo>
                  <a:pt x="35414" y="65129"/>
                  <a:pt x="65129" y="35414"/>
                  <a:pt x="101816" y="35414"/>
                </a:cubicBezTo>
                <a:cubicBezTo>
                  <a:pt x="109176" y="35414"/>
                  <a:pt x="115097" y="41335"/>
                  <a:pt x="115097" y="48695"/>
                </a:cubicBezTo>
                <a:cubicBezTo>
                  <a:pt x="115097" y="56054"/>
                  <a:pt x="109176" y="61975"/>
                  <a:pt x="101816" y="6197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960837" y="5836294"/>
            <a:ext cx="10756536" cy="264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Critical Teaching Point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60837" y="6176273"/>
            <a:ext cx="10737648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While milk has natural defense mechanisms like LPS, they are not sufficient alone. </a:t>
            </a:r>
            <a:r>
              <a:rPr lang="en-US" sz="119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temperature control</a:t>
            </a:r>
            <a:r>
              <a:rPr lang="en-US" sz="119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throughout the entire production chain is essential to prevent rapid microbial proliferation and ensure product safety and quality.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C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4475f9accf750d4d176f2b7e845f8ceccd95a91d.jp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5F7C">
                  <a:alpha val="98000"/>
                </a:srgbClr>
              </a:gs>
              <a:gs pos="50000">
                <a:srgbClr val="2C5F7C">
                  <a:alpha val="90000"/>
                </a:srgbClr>
              </a:gs>
              <a:gs pos="100000">
                <a:srgbClr val="2C5F7C">
                  <a:alpha val="75000"/>
                </a:srgbClr>
              </a:gs>
            </a:gsLst>
            <a:lin ang="81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1"/>
          <p:cNvSpPr/>
          <p:nvPr/>
        </p:nvSpPr>
        <p:spPr>
          <a:xfrm>
            <a:off x="381000" y="1957388"/>
            <a:ext cx="1428750" cy="419100"/>
          </a:xfrm>
          <a:custGeom>
            <a:avLst/>
            <a:gdLst/>
            <a:ahLst/>
            <a:cxnLst/>
            <a:rect l="l" t="t" r="r" b="b"/>
            <a:pathLst>
              <a:path w="1428750" h="419100">
                <a:moveTo>
                  <a:pt x="209550" y="0"/>
                </a:moveTo>
                <a:lnTo>
                  <a:pt x="1219200" y="0"/>
                </a:lnTo>
                <a:cubicBezTo>
                  <a:pt x="1334854" y="0"/>
                  <a:pt x="1428750" y="93896"/>
                  <a:pt x="1428750" y="209550"/>
                </a:cubicBezTo>
                <a:lnTo>
                  <a:pt x="1428750" y="209550"/>
                </a:lnTo>
                <a:cubicBezTo>
                  <a:pt x="1428750" y="325204"/>
                  <a:pt x="1334854" y="419100"/>
                  <a:pt x="121920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Text 2"/>
          <p:cNvSpPr/>
          <p:nvPr/>
        </p:nvSpPr>
        <p:spPr>
          <a:xfrm>
            <a:off x="571500" y="2071688"/>
            <a:ext cx="113094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kern="0" spc="68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CHAPTER 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605088"/>
            <a:ext cx="64960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8F9F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Microorganisms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6243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5"/>
          <p:cNvSpPr/>
          <p:nvPr/>
        </p:nvSpPr>
        <p:spPr>
          <a:xfrm>
            <a:off x="381000" y="4529138"/>
            <a:ext cx="63246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diverse microbial population found in milk and their origins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42900" y="3810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381000"/>
            <a:ext cx="596125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Types of Microorganisms in Milk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6300" y="838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400050" y="1066800"/>
            <a:ext cx="3686175" cy="4152900"/>
          </a:xfrm>
          <a:custGeom>
            <a:avLst/>
            <a:gdLst/>
            <a:ahLst/>
            <a:cxnLst/>
            <a:rect l="l" t="t" r="r" b="b"/>
            <a:pathLst>
              <a:path w="3686175" h="4152900">
                <a:moveTo>
                  <a:pt x="38100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38592"/>
                </a:lnTo>
                <a:cubicBezTo>
                  <a:pt x="3686175" y="4101722"/>
                  <a:pt x="3634997" y="4152900"/>
                  <a:pt x="3571867" y="4152900"/>
                </a:cubicBez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400050" y="1066800"/>
            <a:ext cx="38100" cy="4152900"/>
          </a:xfrm>
          <a:custGeom>
            <a:avLst/>
            <a:gdLst/>
            <a:ahLst/>
            <a:cxnLst/>
            <a:rect l="l" t="t" r="r" b="b"/>
            <a:pathLst>
              <a:path w="38100" h="4152900">
                <a:moveTo>
                  <a:pt x="38100" y="0"/>
                </a:moveTo>
                <a:lnTo>
                  <a:pt x="38100" y="0"/>
                </a:lnTo>
                <a:lnTo>
                  <a:pt x="38100" y="4152900"/>
                </a:ln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09600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719138" y="13906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35719" y="83344"/>
                </a:moveTo>
                <a:lnTo>
                  <a:pt x="35719" y="154781"/>
                </a:lnTo>
                <a:cubicBezTo>
                  <a:pt x="35719" y="161367"/>
                  <a:pt x="41039" y="166688"/>
                  <a:pt x="47625" y="166688"/>
                </a:cubicBezTo>
                <a:lnTo>
                  <a:pt x="59531" y="166688"/>
                </a:lnTo>
                <a:cubicBezTo>
                  <a:pt x="66117" y="166688"/>
                  <a:pt x="71438" y="161367"/>
                  <a:pt x="71438" y="154781"/>
                </a:cubicBezTo>
                <a:lnTo>
                  <a:pt x="71438" y="121965"/>
                </a:lnTo>
                <a:cubicBezTo>
                  <a:pt x="75121" y="124420"/>
                  <a:pt x="79102" y="126429"/>
                  <a:pt x="83344" y="127955"/>
                </a:cubicBezTo>
                <a:lnTo>
                  <a:pt x="83344" y="136959"/>
                </a:lnTo>
                <a:cubicBezTo>
                  <a:pt x="83344" y="140233"/>
                  <a:pt x="86023" y="142912"/>
                  <a:pt x="89297" y="142912"/>
                </a:cubicBezTo>
                <a:cubicBezTo>
                  <a:pt x="92571" y="142912"/>
                  <a:pt x="95250" y="140233"/>
                  <a:pt x="95250" y="136959"/>
                </a:cubicBezTo>
                <a:lnTo>
                  <a:pt x="95250" y="130671"/>
                </a:lnTo>
                <a:cubicBezTo>
                  <a:pt x="97222" y="130894"/>
                  <a:pt x="99194" y="131006"/>
                  <a:pt x="101203" y="131006"/>
                </a:cubicBezTo>
                <a:cubicBezTo>
                  <a:pt x="103212" y="131006"/>
                  <a:pt x="105184" y="130894"/>
                  <a:pt x="107156" y="130671"/>
                </a:cubicBezTo>
                <a:lnTo>
                  <a:pt x="107156" y="136959"/>
                </a:lnTo>
                <a:cubicBezTo>
                  <a:pt x="107156" y="140233"/>
                  <a:pt x="109835" y="142912"/>
                  <a:pt x="113109" y="142912"/>
                </a:cubicBezTo>
                <a:cubicBezTo>
                  <a:pt x="116384" y="142912"/>
                  <a:pt x="119063" y="140233"/>
                  <a:pt x="119063" y="136959"/>
                </a:cubicBezTo>
                <a:lnTo>
                  <a:pt x="119063" y="127955"/>
                </a:lnTo>
                <a:cubicBezTo>
                  <a:pt x="123304" y="126467"/>
                  <a:pt x="127285" y="124458"/>
                  <a:pt x="130969" y="121965"/>
                </a:cubicBezTo>
                <a:lnTo>
                  <a:pt x="130969" y="154781"/>
                </a:lnTo>
                <a:cubicBezTo>
                  <a:pt x="130969" y="161367"/>
                  <a:pt x="136289" y="166688"/>
                  <a:pt x="142875" y="166688"/>
                </a:cubicBezTo>
                <a:lnTo>
                  <a:pt x="154781" y="166688"/>
                </a:lnTo>
                <a:cubicBezTo>
                  <a:pt x="161367" y="166688"/>
                  <a:pt x="166688" y="161367"/>
                  <a:pt x="166688" y="154781"/>
                </a:cubicBezTo>
                <a:lnTo>
                  <a:pt x="166688" y="95250"/>
                </a:lnTo>
                <a:lnTo>
                  <a:pt x="178594" y="107156"/>
                </a:lnTo>
                <a:lnTo>
                  <a:pt x="178594" y="125574"/>
                </a:lnTo>
                <a:cubicBezTo>
                  <a:pt x="178594" y="129108"/>
                  <a:pt x="179636" y="132531"/>
                  <a:pt x="181608" y="135471"/>
                </a:cubicBezTo>
                <a:lnTo>
                  <a:pt x="197197" y="158874"/>
                </a:lnTo>
                <a:cubicBezTo>
                  <a:pt x="200471" y="163748"/>
                  <a:pt x="205941" y="166688"/>
                  <a:pt x="211820" y="166688"/>
                </a:cubicBezTo>
                <a:cubicBezTo>
                  <a:pt x="220191" y="166688"/>
                  <a:pt x="227409" y="160772"/>
                  <a:pt x="229046" y="152549"/>
                </a:cubicBezTo>
                <a:lnTo>
                  <a:pt x="236600" y="114746"/>
                </a:lnTo>
                <a:cubicBezTo>
                  <a:pt x="237567" y="109910"/>
                  <a:pt x="236488" y="104887"/>
                  <a:pt x="233623" y="100868"/>
                </a:cubicBezTo>
                <a:lnTo>
                  <a:pt x="232172" y="98822"/>
                </a:lnTo>
                <a:lnTo>
                  <a:pt x="232172" y="68461"/>
                </a:lnTo>
                <a:cubicBezTo>
                  <a:pt x="232172" y="63512"/>
                  <a:pt x="228191" y="59531"/>
                  <a:pt x="223242" y="59531"/>
                </a:cubicBezTo>
                <a:cubicBezTo>
                  <a:pt x="218294" y="59531"/>
                  <a:pt x="214312" y="63512"/>
                  <a:pt x="214312" y="68461"/>
                </a:cubicBezTo>
                <a:lnTo>
                  <a:pt x="214312" y="73819"/>
                </a:lnTo>
                <a:lnTo>
                  <a:pt x="194630" y="46248"/>
                </a:lnTo>
                <a:cubicBezTo>
                  <a:pt x="184547" y="32184"/>
                  <a:pt x="168325" y="23812"/>
                  <a:pt x="151023" y="23812"/>
                </a:cubicBezTo>
                <a:lnTo>
                  <a:pt x="53578" y="23812"/>
                </a:lnTo>
                <a:cubicBezTo>
                  <a:pt x="28910" y="23812"/>
                  <a:pt x="8930" y="43793"/>
                  <a:pt x="8930" y="68461"/>
                </a:cubicBezTo>
                <a:lnTo>
                  <a:pt x="8930" y="88553"/>
                </a:lnTo>
                <a:cubicBezTo>
                  <a:pt x="3497" y="92943"/>
                  <a:pt x="0" y="99640"/>
                  <a:pt x="0" y="107156"/>
                </a:cubicBezTo>
                <a:lnTo>
                  <a:pt x="0" y="113705"/>
                </a:lnTo>
                <a:cubicBezTo>
                  <a:pt x="0" y="116681"/>
                  <a:pt x="2381" y="119063"/>
                  <a:pt x="5358" y="119063"/>
                </a:cubicBezTo>
                <a:cubicBezTo>
                  <a:pt x="17190" y="119063"/>
                  <a:pt x="26789" y="109463"/>
                  <a:pt x="26789" y="97631"/>
                </a:cubicBezTo>
                <a:lnTo>
                  <a:pt x="26789" y="68461"/>
                </a:lnTo>
                <a:cubicBezTo>
                  <a:pt x="26789" y="59420"/>
                  <a:pt x="31291" y="51420"/>
                  <a:pt x="38137" y="46546"/>
                </a:cubicBezTo>
                <a:cubicBezTo>
                  <a:pt x="36575" y="50564"/>
                  <a:pt x="35719" y="54955"/>
                  <a:pt x="35719" y="59531"/>
                </a:cubicBezTo>
                <a:lnTo>
                  <a:pt x="35719" y="83344"/>
                </a:lnTo>
                <a:close/>
                <a:moveTo>
                  <a:pt x="208359" y="125016"/>
                </a:moveTo>
                <a:cubicBezTo>
                  <a:pt x="208359" y="121730"/>
                  <a:pt x="211027" y="119063"/>
                  <a:pt x="214313" y="119063"/>
                </a:cubicBezTo>
                <a:cubicBezTo>
                  <a:pt x="217598" y="119063"/>
                  <a:pt x="220266" y="121730"/>
                  <a:pt x="220266" y="125016"/>
                </a:cubicBezTo>
                <a:cubicBezTo>
                  <a:pt x="220266" y="128301"/>
                  <a:pt x="217598" y="130969"/>
                  <a:pt x="214313" y="130969"/>
                </a:cubicBezTo>
                <a:cubicBezTo>
                  <a:pt x="211027" y="130969"/>
                  <a:pt x="208359" y="128301"/>
                  <a:pt x="208359" y="125016"/>
                </a:cubicBezTo>
                <a:close/>
                <a:moveTo>
                  <a:pt x="61987" y="61987"/>
                </a:moveTo>
                <a:cubicBezTo>
                  <a:pt x="60424" y="60424"/>
                  <a:pt x="59531" y="58266"/>
                  <a:pt x="59531" y="56034"/>
                </a:cubicBezTo>
                <a:cubicBezTo>
                  <a:pt x="59531" y="51383"/>
                  <a:pt x="63289" y="47625"/>
                  <a:pt x="67940" y="47625"/>
                </a:cubicBezTo>
                <a:lnTo>
                  <a:pt x="134429" y="47625"/>
                </a:lnTo>
                <a:cubicBezTo>
                  <a:pt x="139080" y="47625"/>
                  <a:pt x="142838" y="51383"/>
                  <a:pt x="142838" y="56034"/>
                </a:cubicBezTo>
                <a:cubicBezTo>
                  <a:pt x="142838" y="58266"/>
                  <a:pt x="141945" y="60424"/>
                  <a:pt x="140382" y="61987"/>
                </a:cubicBezTo>
                <a:lnTo>
                  <a:pt x="131676" y="70693"/>
                </a:lnTo>
                <a:cubicBezTo>
                  <a:pt x="123602" y="78804"/>
                  <a:pt x="112626" y="83344"/>
                  <a:pt x="101203" y="83344"/>
                </a:cubicBezTo>
                <a:cubicBezTo>
                  <a:pt x="89781" y="83344"/>
                  <a:pt x="78804" y="78804"/>
                  <a:pt x="70731" y="70731"/>
                </a:cubicBezTo>
                <a:lnTo>
                  <a:pt x="62024" y="62024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181100" y="1352550"/>
            <a:ext cx="1838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Udder Canal Microflora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1828800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 inhabitants of the udder canal and teat surface: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4363" y="2514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805086" y="2438400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Micrococci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spherical bacteria commonly found on skin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4363" y="30480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805458" y="2971800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Streptococci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chain-forming bacteria, some pathogenic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4363" y="3581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805011" y="3505200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Corynebacteria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rod-shaped, generally non-pathogenic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60800" y="1066800"/>
            <a:ext cx="3686175" cy="4152900"/>
          </a:xfrm>
          <a:custGeom>
            <a:avLst/>
            <a:gdLst/>
            <a:ahLst/>
            <a:cxnLst/>
            <a:rect l="l" t="t" r="r" b="b"/>
            <a:pathLst>
              <a:path w="3686175" h="4152900">
                <a:moveTo>
                  <a:pt x="38100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38592"/>
                </a:lnTo>
                <a:cubicBezTo>
                  <a:pt x="3686175" y="4101722"/>
                  <a:pt x="3634997" y="4152900"/>
                  <a:pt x="3571867" y="4152900"/>
                </a:cubicBez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4260800" y="1066800"/>
            <a:ext cx="38100" cy="4152900"/>
          </a:xfrm>
          <a:custGeom>
            <a:avLst/>
            <a:gdLst/>
            <a:ahLst/>
            <a:cxnLst/>
            <a:rect l="l" t="t" r="r" b="b"/>
            <a:pathLst>
              <a:path w="38100" h="4152900">
                <a:moveTo>
                  <a:pt x="38100" y="0"/>
                </a:moveTo>
                <a:lnTo>
                  <a:pt x="38100" y="0"/>
                </a:lnTo>
                <a:lnTo>
                  <a:pt x="38100" y="4152900"/>
                </a:ln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4470350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4603700" y="1390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1906"/>
                </a:moveTo>
                <a:cubicBezTo>
                  <a:pt x="190500" y="52127"/>
                  <a:pt x="161999" y="85688"/>
                  <a:pt x="124123" y="93538"/>
                </a:cubicBezTo>
                <a:cubicBezTo>
                  <a:pt x="121183" y="71921"/>
                  <a:pt x="111472" y="52462"/>
                  <a:pt x="97148" y="37393"/>
                </a:cubicBezTo>
                <a:cubicBezTo>
                  <a:pt x="112068" y="14883"/>
                  <a:pt x="137629" y="0"/>
                  <a:pt x="166688" y="0"/>
                </a:cubicBezTo>
                <a:lnTo>
                  <a:pt x="178594" y="0"/>
                </a:lnTo>
                <a:cubicBezTo>
                  <a:pt x="185179" y="0"/>
                  <a:pt x="190500" y="5321"/>
                  <a:pt x="190500" y="11906"/>
                </a:cubicBezTo>
                <a:close/>
                <a:moveTo>
                  <a:pt x="0" y="35719"/>
                </a:moveTo>
                <a:cubicBezTo>
                  <a:pt x="0" y="29133"/>
                  <a:pt x="5321" y="23812"/>
                  <a:pt x="11906" y="23812"/>
                </a:cubicBezTo>
                <a:lnTo>
                  <a:pt x="23812" y="23812"/>
                </a:lnTo>
                <a:cubicBezTo>
                  <a:pt x="69838" y="23812"/>
                  <a:pt x="107156" y="61131"/>
                  <a:pt x="107156" y="107156"/>
                </a:cubicBezTo>
                <a:lnTo>
                  <a:pt x="107156" y="178594"/>
                </a:lnTo>
                <a:cubicBezTo>
                  <a:pt x="107156" y="185179"/>
                  <a:pt x="101836" y="190500"/>
                  <a:pt x="95250" y="190500"/>
                </a:cubicBezTo>
                <a:cubicBezTo>
                  <a:pt x="88664" y="190500"/>
                  <a:pt x="83344" y="185179"/>
                  <a:pt x="83344" y="178594"/>
                </a:cubicBezTo>
                <a:lnTo>
                  <a:pt x="83344" y="119063"/>
                </a:lnTo>
                <a:cubicBezTo>
                  <a:pt x="37319" y="119063"/>
                  <a:pt x="0" y="81744"/>
                  <a:pt x="0" y="35719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Text 20"/>
          <p:cNvSpPr/>
          <p:nvPr/>
        </p:nvSpPr>
        <p:spPr>
          <a:xfrm>
            <a:off x="5041850" y="1352550"/>
            <a:ext cx="2266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Environmental Contaminants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70350" y="1828800"/>
            <a:ext cx="33623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soil, water, feed, bedding, and animal feces: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56063" y="22669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4635475" y="219075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Gram-negative rods: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Pseudomonas, Alcaligenes, Acinetobacter, Flavobacterium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60825" y="280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4643810" y="2724150"/>
            <a:ext cx="3190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Enterobacteriaceae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intestinal bacteria indicating fecal contamination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479875" y="33337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Text 27"/>
          <p:cNvSpPr/>
          <p:nvPr/>
        </p:nvSpPr>
        <p:spPr>
          <a:xfrm>
            <a:off x="4678189" y="3257550"/>
            <a:ext cx="3162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Spore-forming rods: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Bacillus &amp; Clostridium species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21625" y="1066800"/>
            <a:ext cx="3686175" cy="4152900"/>
          </a:xfrm>
          <a:custGeom>
            <a:avLst/>
            <a:gdLst/>
            <a:ahLst/>
            <a:cxnLst/>
            <a:rect l="l" t="t" r="r" b="b"/>
            <a:pathLst>
              <a:path w="3686175" h="4152900">
                <a:moveTo>
                  <a:pt x="38100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38592"/>
                </a:lnTo>
                <a:cubicBezTo>
                  <a:pt x="3686175" y="4101722"/>
                  <a:pt x="3634997" y="4152900"/>
                  <a:pt x="3571867" y="4152900"/>
                </a:cubicBez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8121625" y="1066800"/>
            <a:ext cx="38100" cy="4152900"/>
          </a:xfrm>
          <a:custGeom>
            <a:avLst/>
            <a:gdLst/>
            <a:ahLst/>
            <a:cxnLst/>
            <a:rect l="l" t="t" r="r" b="b"/>
            <a:pathLst>
              <a:path w="38100" h="4152900">
                <a:moveTo>
                  <a:pt x="38100" y="0"/>
                </a:moveTo>
                <a:lnTo>
                  <a:pt x="38100" y="0"/>
                </a:lnTo>
                <a:lnTo>
                  <a:pt x="38100" y="4152900"/>
                </a:lnTo>
                <a:lnTo>
                  <a:pt x="38100" y="4152900"/>
                </a:lnTo>
                <a:cubicBezTo>
                  <a:pt x="17072" y="4152900"/>
                  <a:pt x="0" y="4135828"/>
                  <a:pt x="0" y="411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Shape 30"/>
          <p:cNvSpPr/>
          <p:nvPr/>
        </p:nvSpPr>
        <p:spPr>
          <a:xfrm>
            <a:off x="8331175" y="1257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3" name="Shape 31"/>
          <p:cNvSpPr/>
          <p:nvPr/>
        </p:nvSpPr>
        <p:spPr>
          <a:xfrm>
            <a:off x="8476431" y="13906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0"/>
                </a:moveTo>
                <a:lnTo>
                  <a:pt x="47625" y="0"/>
                </a:lnTo>
                <a:cubicBezTo>
                  <a:pt x="41039" y="0"/>
                  <a:pt x="35719" y="5321"/>
                  <a:pt x="35719" y="11906"/>
                </a:cubicBezTo>
                <a:cubicBezTo>
                  <a:pt x="35719" y="18492"/>
                  <a:pt x="41039" y="23812"/>
                  <a:pt x="47625" y="23812"/>
                </a:cubicBezTo>
                <a:lnTo>
                  <a:pt x="47625" y="80181"/>
                </a:lnTo>
                <a:lnTo>
                  <a:pt x="2791" y="158614"/>
                </a:lnTo>
                <a:cubicBezTo>
                  <a:pt x="967" y="161851"/>
                  <a:pt x="0" y="165460"/>
                  <a:pt x="0" y="169180"/>
                </a:cubicBezTo>
                <a:cubicBezTo>
                  <a:pt x="0" y="180975"/>
                  <a:pt x="9525" y="190500"/>
                  <a:pt x="21320" y="190500"/>
                </a:cubicBezTo>
                <a:lnTo>
                  <a:pt x="145368" y="190500"/>
                </a:lnTo>
                <a:cubicBezTo>
                  <a:pt x="157125" y="190500"/>
                  <a:pt x="166688" y="180975"/>
                  <a:pt x="166688" y="169180"/>
                </a:cubicBezTo>
                <a:cubicBezTo>
                  <a:pt x="166688" y="165460"/>
                  <a:pt x="165720" y="161813"/>
                  <a:pt x="163897" y="158614"/>
                </a:cubicBezTo>
                <a:lnTo>
                  <a:pt x="119063" y="80181"/>
                </a:lnTo>
                <a:lnTo>
                  <a:pt x="119063" y="23812"/>
                </a:lnTo>
                <a:cubicBezTo>
                  <a:pt x="125648" y="23812"/>
                  <a:pt x="130969" y="18492"/>
                  <a:pt x="130969" y="11906"/>
                </a:cubicBezTo>
                <a:cubicBezTo>
                  <a:pt x="130969" y="5321"/>
                  <a:pt x="125648" y="0"/>
                  <a:pt x="119063" y="0"/>
                </a:cubicBezTo>
                <a:lnTo>
                  <a:pt x="107156" y="0"/>
                </a:lnTo>
                <a:close/>
                <a:moveTo>
                  <a:pt x="71438" y="80181"/>
                </a:moveTo>
                <a:lnTo>
                  <a:pt x="71438" y="23812"/>
                </a:lnTo>
                <a:lnTo>
                  <a:pt x="95250" y="23812"/>
                </a:lnTo>
                <a:lnTo>
                  <a:pt x="95250" y="80181"/>
                </a:lnTo>
                <a:cubicBezTo>
                  <a:pt x="95250" y="84311"/>
                  <a:pt x="96329" y="88404"/>
                  <a:pt x="98375" y="92013"/>
                </a:cubicBezTo>
                <a:lnTo>
                  <a:pt x="113854" y="119063"/>
                </a:lnTo>
                <a:lnTo>
                  <a:pt x="52834" y="119063"/>
                </a:lnTo>
                <a:lnTo>
                  <a:pt x="68312" y="92013"/>
                </a:lnTo>
                <a:cubicBezTo>
                  <a:pt x="70358" y="88404"/>
                  <a:pt x="71438" y="84348"/>
                  <a:pt x="71438" y="8018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8902675" y="1352550"/>
            <a:ext cx="158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Lactic Acid Bacteria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331175" y="1828800"/>
            <a:ext cx="33623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Beneficial bacteria used in fermentation: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331175" y="22669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8525917" y="2190750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Streptococcus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includes thermophilic species for yogurt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345463" y="280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8550250" y="2724150"/>
            <a:ext cx="3019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Lactococcus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mesophilic starters for cheese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331175" y="31051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8518178" y="3028950"/>
            <a:ext cx="3181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Lactobacillus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diverse group for various fermented products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35938" y="36385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8533954" y="3562350"/>
            <a:ext cx="3162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Leuconostoc</a:t>
            </a: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produces aroma compounds and CO₂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00050" y="5372100"/>
            <a:ext cx="5619750" cy="1104900"/>
          </a:xfrm>
          <a:custGeom>
            <a:avLst/>
            <a:gdLst/>
            <a:ahLst/>
            <a:cxnLst/>
            <a:rect l="l" t="t" r="r" b="b"/>
            <a:pathLst>
              <a:path w="5619750" h="1104900">
                <a:moveTo>
                  <a:pt x="38100" y="0"/>
                </a:moveTo>
                <a:lnTo>
                  <a:pt x="5505448" y="0"/>
                </a:lnTo>
                <a:cubicBezTo>
                  <a:pt x="5568575" y="0"/>
                  <a:pt x="5619750" y="51175"/>
                  <a:pt x="5619750" y="114302"/>
                </a:cubicBezTo>
                <a:lnTo>
                  <a:pt x="5619750" y="990598"/>
                </a:lnTo>
                <a:cubicBezTo>
                  <a:pt x="5619750" y="1053725"/>
                  <a:pt x="5568575" y="1104900"/>
                  <a:pt x="55054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400050" y="53721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Shape 44"/>
          <p:cNvSpPr/>
          <p:nvPr/>
        </p:nvSpPr>
        <p:spPr>
          <a:xfrm>
            <a:off x="585788" y="55435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2166" y="7144"/>
                </a:moveTo>
                <a:cubicBezTo>
                  <a:pt x="182166" y="1206"/>
                  <a:pt x="177388" y="-3572"/>
                  <a:pt x="171450" y="-3572"/>
                </a:cubicBezTo>
                <a:cubicBezTo>
                  <a:pt x="165512" y="-3572"/>
                  <a:pt x="160734" y="1206"/>
                  <a:pt x="160734" y="7144"/>
                </a:cubicBezTo>
                <a:lnTo>
                  <a:pt x="160734" y="17591"/>
                </a:lnTo>
                <a:cubicBezTo>
                  <a:pt x="154528" y="19958"/>
                  <a:pt x="148724" y="23619"/>
                  <a:pt x="143679" y="28530"/>
                </a:cubicBezTo>
                <a:lnTo>
                  <a:pt x="136178" y="20985"/>
                </a:lnTo>
                <a:cubicBezTo>
                  <a:pt x="131981" y="16788"/>
                  <a:pt x="125194" y="16788"/>
                  <a:pt x="121042" y="20985"/>
                </a:cubicBezTo>
                <a:cubicBezTo>
                  <a:pt x="116890" y="25182"/>
                  <a:pt x="116845" y="31968"/>
                  <a:pt x="121042" y="36121"/>
                </a:cubicBezTo>
                <a:lnTo>
                  <a:pt x="128543" y="43622"/>
                </a:lnTo>
                <a:lnTo>
                  <a:pt x="115104" y="57061"/>
                </a:lnTo>
                <a:lnTo>
                  <a:pt x="107603" y="49560"/>
                </a:lnTo>
                <a:cubicBezTo>
                  <a:pt x="103406" y="45363"/>
                  <a:pt x="96619" y="45363"/>
                  <a:pt x="92467" y="49560"/>
                </a:cubicBezTo>
                <a:cubicBezTo>
                  <a:pt x="88315" y="53757"/>
                  <a:pt x="88270" y="60543"/>
                  <a:pt x="92467" y="64696"/>
                </a:cubicBezTo>
                <a:lnTo>
                  <a:pt x="99968" y="72197"/>
                </a:lnTo>
                <a:cubicBezTo>
                  <a:pt x="95503" y="76661"/>
                  <a:pt x="91038" y="81126"/>
                  <a:pt x="86529" y="85636"/>
                </a:cubicBezTo>
                <a:lnTo>
                  <a:pt x="79028" y="78135"/>
                </a:lnTo>
                <a:cubicBezTo>
                  <a:pt x="74831" y="73938"/>
                  <a:pt x="68044" y="73938"/>
                  <a:pt x="63892" y="78135"/>
                </a:cubicBezTo>
                <a:cubicBezTo>
                  <a:pt x="59740" y="82332"/>
                  <a:pt x="59695" y="89118"/>
                  <a:pt x="63892" y="93271"/>
                </a:cubicBezTo>
                <a:lnTo>
                  <a:pt x="71393" y="100772"/>
                </a:lnTo>
                <a:lnTo>
                  <a:pt x="57954" y="114211"/>
                </a:lnTo>
                <a:lnTo>
                  <a:pt x="50453" y="106710"/>
                </a:lnTo>
                <a:cubicBezTo>
                  <a:pt x="46256" y="102513"/>
                  <a:pt x="39469" y="102513"/>
                  <a:pt x="35317" y="106710"/>
                </a:cubicBezTo>
                <a:cubicBezTo>
                  <a:pt x="31165" y="110907"/>
                  <a:pt x="31120" y="117693"/>
                  <a:pt x="35317" y="121846"/>
                </a:cubicBezTo>
                <a:lnTo>
                  <a:pt x="42818" y="129347"/>
                </a:lnTo>
                <a:cubicBezTo>
                  <a:pt x="37907" y="134392"/>
                  <a:pt x="34245" y="140196"/>
                  <a:pt x="31879" y="146402"/>
                </a:cubicBezTo>
                <a:lnTo>
                  <a:pt x="21431" y="146447"/>
                </a:lnTo>
                <a:cubicBezTo>
                  <a:pt x="15493" y="146447"/>
                  <a:pt x="10716" y="151224"/>
                  <a:pt x="10716" y="157163"/>
                </a:cubicBezTo>
                <a:cubicBezTo>
                  <a:pt x="10716" y="163101"/>
                  <a:pt x="15493" y="167878"/>
                  <a:pt x="21431" y="167878"/>
                </a:cubicBezTo>
                <a:lnTo>
                  <a:pt x="28709" y="167878"/>
                </a:lnTo>
                <a:cubicBezTo>
                  <a:pt x="29289" y="176049"/>
                  <a:pt x="31879" y="184130"/>
                  <a:pt x="36478" y="191274"/>
                </a:cubicBezTo>
                <a:lnTo>
                  <a:pt x="31700" y="196007"/>
                </a:lnTo>
                <a:cubicBezTo>
                  <a:pt x="27503" y="200204"/>
                  <a:pt x="27503" y="206990"/>
                  <a:pt x="31700" y="211142"/>
                </a:cubicBezTo>
                <a:cubicBezTo>
                  <a:pt x="35897" y="215295"/>
                  <a:pt x="42684" y="215339"/>
                  <a:pt x="46836" y="211142"/>
                </a:cubicBezTo>
                <a:lnTo>
                  <a:pt x="51569" y="206410"/>
                </a:lnTo>
                <a:cubicBezTo>
                  <a:pt x="58713" y="211009"/>
                  <a:pt x="66794" y="213598"/>
                  <a:pt x="74965" y="214179"/>
                </a:cubicBezTo>
                <a:lnTo>
                  <a:pt x="74965" y="221456"/>
                </a:lnTo>
                <a:cubicBezTo>
                  <a:pt x="74965" y="227394"/>
                  <a:pt x="79742" y="232172"/>
                  <a:pt x="85680" y="232172"/>
                </a:cubicBezTo>
                <a:cubicBezTo>
                  <a:pt x="91619" y="232172"/>
                  <a:pt x="96396" y="227394"/>
                  <a:pt x="96396" y="221456"/>
                </a:cubicBezTo>
                <a:lnTo>
                  <a:pt x="96396" y="211009"/>
                </a:lnTo>
                <a:cubicBezTo>
                  <a:pt x="102602" y="208642"/>
                  <a:pt x="108406" y="204981"/>
                  <a:pt x="113452" y="200070"/>
                </a:cubicBezTo>
                <a:lnTo>
                  <a:pt x="120997" y="207615"/>
                </a:lnTo>
                <a:cubicBezTo>
                  <a:pt x="125194" y="211812"/>
                  <a:pt x="131981" y="211812"/>
                  <a:pt x="136133" y="207615"/>
                </a:cubicBezTo>
                <a:cubicBezTo>
                  <a:pt x="140285" y="203418"/>
                  <a:pt x="140330" y="196632"/>
                  <a:pt x="136133" y="192479"/>
                </a:cubicBezTo>
                <a:lnTo>
                  <a:pt x="128632" y="184978"/>
                </a:lnTo>
                <a:lnTo>
                  <a:pt x="142071" y="171539"/>
                </a:lnTo>
                <a:lnTo>
                  <a:pt x="149572" y="179040"/>
                </a:lnTo>
                <a:cubicBezTo>
                  <a:pt x="153769" y="183237"/>
                  <a:pt x="160556" y="183237"/>
                  <a:pt x="164708" y="179040"/>
                </a:cubicBezTo>
                <a:cubicBezTo>
                  <a:pt x="168860" y="174843"/>
                  <a:pt x="168905" y="168057"/>
                  <a:pt x="164708" y="163904"/>
                </a:cubicBezTo>
                <a:lnTo>
                  <a:pt x="157207" y="156403"/>
                </a:lnTo>
                <a:cubicBezTo>
                  <a:pt x="161672" y="151939"/>
                  <a:pt x="166137" y="147474"/>
                  <a:pt x="170646" y="142964"/>
                </a:cubicBezTo>
                <a:lnTo>
                  <a:pt x="178147" y="150465"/>
                </a:lnTo>
                <a:cubicBezTo>
                  <a:pt x="182344" y="154662"/>
                  <a:pt x="189131" y="154662"/>
                  <a:pt x="193283" y="150465"/>
                </a:cubicBezTo>
                <a:cubicBezTo>
                  <a:pt x="197435" y="146268"/>
                  <a:pt x="197480" y="139482"/>
                  <a:pt x="193283" y="135329"/>
                </a:cubicBezTo>
                <a:lnTo>
                  <a:pt x="185782" y="127828"/>
                </a:lnTo>
                <a:lnTo>
                  <a:pt x="199221" y="114389"/>
                </a:lnTo>
                <a:lnTo>
                  <a:pt x="206722" y="121890"/>
                </a:lnTo>
                <a:cubicBezTo>
                  <a:pt x="210919" y="126087"/>
                  <a:pt x="217706" y="126087"/>
                  <a:pt x="221858" y="121890"/>
                </a:cubicBezTo>
                <a:cubicBezTo>
                  <a:pt x="226010" y="117693"/>
                  <a:pt x="226055" y="110907"/>
                  <a:pt x="221858" y="106754"/>
                </a:cubicBezTo>
                <a:lnTo>
                  <a:pt x="214357" y="99253"/>
                </a:lnTo>
                <a:cubicBezTo>
                  <a:pt x="219268" y="94208"/>
                  <a:pt x="222930" y="88404"/>
                  <a:pt x="225296" y="82198"/>
                </a:cubicBezTo>
                <a:lnTo>
                  <a:pt x="235744" y="82198"/>
                </a:lnTo>
                <a:cubicBezTo>
                  <a:pt x="241682" y="82198"/>
                  <a:pt x="246459" y="77420"/>
                  <a:pt x="246459" y="71482"/>
                </a:cubicBezTo>
                <a:cubicBezTo>
                  <a:pt x="246459" y="65544"/>
                  <a:pt x="241682" y="60767"/>
                  <a:pt x="235744" y="60767"/>
                </a:cubicBezTo>
                <a:lnTo>
                  <a:pt x="228466" y="60767"/>
                </a:lnTo>
                <a:cubicBezTo>
                  <a:pt x="227886" y="52596"/>
                  <a:pt x="225296" y="44514"/>
                  <a:pt x="220697" y="37371"/>
                </a:cubicBezTo>
                <a:lnTo>
                  <a:pt x="225475" y="32593"/>
                </a:lnTo>
                <a:cubicBezTo>
                  <a:pt x="229672" y="28396"/>
                  <a:pt x="229672" y="21610"/>
                  <a:pt x="225475" y="17458"/>
                </a:cubicBezTo>
                <a:cubicBezTo>
                  <a:pt x="221278" y="13305"/>
                  <a:pt x="214491" y="13261"/>
                  <a:pt x="210339" y="17458"/>
                </a:cubicBezTo>
                <a:lnTo>
                  <a:pt x="205561" y="22190"/>
                </a:lnTo>
                <a:cubicBezTo>
                  <a:pt x="198418" y="17591"/>
                  <a:pt x="190336" y="15002"/>
                  <a:pt x="182166" y="14421"/>
                </a:cubicBezTo>
                <a:lnTo>
                  <a:pt x="182166" y="7144"/>
                </a:lnTo>
                <a:close/>
                <a:moveTo>
                  <a:pt x="71438" y="157163"/>
                </a:moveTo>
                <a:cubicBezTo>
                  <a:pt x="71438" y="149277"/>
                  <a:pt x="77840" y="142875"/>
                  <a:pt x="85725" y="142875"/>
                </a:cubicBezTo>
                <a:cubicBezTo>
                  <a:pt x="93610" y="142875"/>
                  <a:pt x="100013" y="149277"/>
                  <a:pt x="100013" y="157163"/>
                </a:cubicBezTo>
                <a:cubicBezTo>
                  <a:pt x="100013" y="165048"/>
                  <a:pt x="93610" y="171450"/>
                  <a:pt x="85725" y="171450"/>
                </a:cubicBezTo>
                <a:cubicBezTo>
                  <a:pt x="77840" y="171450"/>
                  <a:pt x="71438" y="165048"/>
                  <a:pt x="71438" y="157163"/>
                </a:cubicBezTo>
                <a:close/>
                <a:moveTo>
                  <a:pt x="121444" y="107156"/>
                </a:moveTo>
                <a:cubicBezTo>
                  <a:pt x="129329" y="107156"/>
                  <a:pt x="135731" y="113558"/>
                  <a:pt x="135731" y="121444"/>
                </a:cubicBezTo>
                <a:cubicBezTo>
                  <a:pt x="135731" y="129329"/>
                  <a:pt x="129329" y="135731"/>
                  <a:pt x="121444" y="135731"/>
                </a:cubicBezTo>
                <a:cubicBezTo>
                  <a:pt x="113558" y="135731"/>
                  <a:pt x="107156" y="129329"/>
                  <a:pt x="107156" y="121444"/>
                </a:cubicBezTo>
                <a:cubicBezTo>
                  <a:pt x="107156" y="113558"/>
                  <a:pt x="113558" y="107156"/>
                  <a:pt x="121444" y="107156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Text 45"/>
          <p:cNvSpPr/>
          <p:nvPr/>
        </p:nvSpPr>
        <p:spPr>
          <a:xfrm>
            <a:off x="971550" y="5524500"/>
            <a:ext cx="141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Yeasts and Molds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71500" y="5867400"/>
            <a:ext cx="5372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Fungi that can cause spoilage in milk and dairy products, especially under aerobic conditions or in products with lower water activity.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91250" y="5372100"/>
            <a:ext cx="5619750" cy="1104900"/>
          </a:xfrm>
          <a:custGeom>
            <a:avLst/>
            <a:gdLst/>
            <a:ahLst/>
            <a:cxnLst/>
            <a:rect l="l" t="t" r="r" b="b"/>
            <a:pathLst>
              <a:path w="5619750" h="1104900">
                <a:moveTo>
                  <a:pt x="38100" y="0"/>
                </a:moveTo>
                <a:lnTo>
                  <a:pt x="5505448" y="0"/>
                </a:lnTo>
                <a:cubicBezTo>
                  <a:pt x="5568575" y="0"/>
                  <a:pt x="5619750" y="51175"/>
                  <a:pt x="5619750" y="114302"/>
                </a:cubicBezTo>
                <a:lnTo>
                  <a:pt x="5619750" y="990598"/>
                </a:lnTo>
                <a:cubicBezTo>
                  <a:pt x="5619750" y="1053725"/>
                  <a:pt x="5568575" y="1104900"/>
                  <a:pt x="55054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Shape 48"/>
          <p:cNvSpPr/>
          <p:nvPr/>
        </p:nvSpPr>
        <p:spPr>
          <a:xfrm>
            <a:off x="6191250" y="53721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Shape 49"/>
          <p:cNvSpPr/>
          <p:nvPr/>
        </p:nvSpPr>
        <p:spPr>
          <a:xfrm>
            <a:off x="6391275" y="5543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2" name="Text 50"/>
          <p:cNvSpPr/>
          <p:nvPr/>
        </p:nvSpPr>
        <p:spPr>
          <a:xfrm>
            <a:off x="6762750" y="5524500"/>
            <a:ext cx="119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Teaching Note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362700" y="5867400"/>
            <a:ext cx="5372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 all microorganisms are harmful - lactic acid bacteria are essential for producing yogurt, cheese, and other fermented dairy products.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1866</Words>
  <Application>Microsoft Macintosh PowerPoint</Application>
  <PresentationFormat>Widescreen</PresentationFormat>
  <Paragraphs>306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Sauce Bold</vt:lpstr>
      <vt:lpstr>Arial</vt:lpstr>
      <vt:lpstr>Quattrocento Sans</vt:lpstr>
      <vt:lpstr>Liter</vt:lpstr>
      <vt:lpstr>Open Sauce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of Milk</dc:title>
  <dc:subject>Microbiology of Milk</dc:subject>
  <dc:creator>Kimi</dc:creator>
  <cp:lastModifiedBy>Adam Jalal Mohammed</cp:lastModifiedBy>
  <cp:revision>3</cp:revision>
  <dcterms:created xsi:type="dcterms:W3CDTF">2026-04-02T21:49:28Z</dcterms:created>
  <dcterms:modified xsi:type="dcterms:W3CDTF">2026-04-02T21:59:46Z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{"Label":"Microbiology of Milk","ContentProducer":"001191110108MACG2KBH8F10000","ProduceID":"19d50264-c5f2-885f-8000-0000de9edcd5","ReservedCode1":"","ContentPropagator":"001191110108MACG2KBH8F20000","PropagateID":"19d50264-c5f2-885f-8000-0000de9edcd5","ReservedCode2":""}</vt:lpwstr>
  </property>
</Properties>
</file>