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orbel" pitchFamily="34" charset="0"/>
      <p:regular r:id="rId36"/>
      <p:bold r:id="rId37"/>
      <p:italic r:id="rId38"/>
      <p:boldItalic r:id="rId39"/>
    </p:embeddedFont>
    <p:embeddedFont>
      <p:font typeface="Arial Black" pitchFamily="34" charset="0"/>
      <p:bold r:id="rId40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D91C6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D91C6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D91C6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34" y="0"/>
            <a:ext cx="1126566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649"/>
            <a:ext cx="1138326" cy="68563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075702" cy="6857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839241" cy="68579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5436233"/>
            <a:ext cx="9144000" cy="1421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18" y="509396"/>
            <a:ext cx="720496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D91C6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311" y="1341500"/>
            <a:ext cx="7923377" cy="189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medicinenet.com/stress/article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www.medicinenet.com/depression/article.htm" TargetMode="External"/><Relationship Id="rId7" Type="http://schemas.openxmlformats.org/officeDocument/2006/relationships/hyperlink" Target="https://www.medicinenet.com/diabetes_treatment/article.htm" TargetMode="External"/><Relationship Id="rId2" Type="http://schemas.openxmlformats.org/officeDocument/2006/relationships/hyperlink" Target="https://www.medicinenet.com/antidepressants/articl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inenet.com/valproic_acid/article.htm" TargetMode="External"/><Relationship Id="rId5" Type="http://schemas.openxmlformats.org/officeDocument/2006/relationships/hyperlink" Target="https://www.medicinenet.com/carbamazepine/article.htm" TargetMode="External"/><Relationship Id="rId4" Type="http://schemas.openxmlformats.org/officeDocument/2006/relationships/hyperlink" Target="https://www.medicinenet.com/seizures_symptoms_and_types/article.ht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s://www.medicinenet.com/image-collection/polycystic_ovary_syndrome_picture/picture.htm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medicinenet.com/hypothyroidism/articl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hyperlink" Target="https://www.medicinenet.com/prader-willi_syndrome/articl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7195"/>
            <a:ext cx="9144000" cy="1860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05400" cy="5901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71702"/>
            <a:ext cx="6169025" cy="3977004"/>
            <a:chOff x="0" y="671702"/>
            <a:chExt cx="6169025" cy="397700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71702"/>
              <a:ext cx="2286000" cy="19952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2335" y="1981200"/>
              <a:ext cx="3996309" cy="2667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77794" y="4788154"/>
            <a:ext cx="3723005" cy="74917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2540" algn="ctr">
              <a:lnSpc>
                <a:spcPct val="98600"/>
              </a:lnSpc>
              <a:spcBef>
                <a:spcPts val="140"/>
              </a:spcBef>
            </a:pPr>
            <a:r>
              <a:rPr lang="en-US" sz="2400" b="1" spc="-65" dirty="0" smtClean="0">
                <a:solidFill>
                  <a:srgbClr val="FF0000"/>
                </a:solidFill>
                <a:latin typeface="Corbel"/>
                <a:cs typeface="Corbel"/>
              </a:rPr>
              <a:t>Assist Prof </a:t>
            </a:r>
            <a:r>
              <a:rPr sz="2400" b="1" spc="-65" dirty="0" err="1" smtClean="0">
                <a:solidFill>
                  <a:srgbClr val="FF0000"/>
                </a:solidFill>
                <a:latin typeface="Corbel"/>
                <a:cs typeface="Corbel"/>
              </a:rPr>
              <a:t>Yaseen</a:t>
            </a:r>
            <a:r>
              <a:rPr sz="2400" b="1" spc="-95" dirty="0" smtClean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rbel"/>
                <a:cs typeface="Corbel"/>
              </a:rPr>
              <a:t>Galali </a:t>
            </a: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Nutrition</a:t>
            </a:r>
            <a:r>
              <a:rPr sz="2400" b="1" spc="-1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Corbel"/>
                <a:cs typeface="Corbel"/>
              </a:rPr>
              <a:t>Department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50338" y="807465"/>
            <a:ext cx="3921760" cy="54989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31900" marR="5080" indent="-1219835" algn="ctr">
              <a:lnSpc>
                <a:spcPct val="100800"/>
              </a:lnSpc>
              <a:spcBef>
                <a:spcPts val="65"/>
              </a:spcBef>
            </a:pPr>
            <a:r>
              <a:rPr b="0" spc="-10" smtClean="0">
                <a:solidFill>
                  <a:srgbClr val="000000"/>
                </a:solidFill>
                <a:latin typeface="Corbel"/>
                <a:cs typeface="Corbel"/>
              </a:rPr>
              <a:t>Obesity</a:t>
            </a:r>
            <a:endParaRPr b="0" spc="-10" dirty="0"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509396"/>
            <a:ext cx="5048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INDIVIDUAL</a:t>
            </a:r>
            <a:r>
              <a:rPr spc="-105" dirty="0"/>
              <a:t> </a:t>
            </a:r>
            <a:r>
              <a:rPr spc="-25" dirty="0"/>
              <a:t>BEHAVIORS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835" y="1246708"/>
            <a:ext cx="7419975" cy="5364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ts val="3740"/>
              </a:lnSpc>
              <a:spcBef>
                <a:spcPts val="105"/>
              </a:spcBef>
              <a:tabLst>
                <a:tab pos="406400" algn="l"/>
              </a:tabLst>
            </a:pPr>
            <a:r>
              <a:rPr sz="2400" b="1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b="1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Diet:</a:t>
            </a:r>
            <a:endParaRPr sz="3200">
              <a:latin typeface="Corbel"/>
              <a:cs typeface="Corbel"/>
            </a:endParaRPr>
          </a:p>
          <a:p>
            <a:pPr marL="406400" marR="132080" indent="-381635">
              <a:lnSpc>
                <a:spcPts val="3070"/>
              </a:lnSpc>
              <a:spcBef>
                <a:spcPts val="640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06400" algn="l"/>
                <a:tab pos="407034" algn="l"/>
                <a:tab pos="3376295" algn="l"/>
              </a:tabLst>
            </a:pPr>
            <a:r>
              <a:rPr sz="3200" dirty="0">
                <a:latin typeface="Corbel"/>
                <a:cs typeface="Corbel"/>
              </a:rPr>
              <a:t>In</a:t>
            </a:r>
            <a:r>
              <a:rPr sz="3200" spc="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decades preceding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10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21</a:t>
            </a:r>
            <a:r>
              <a:rPr sz="3150" spc="-30" baseline="25132" dirty="0">
                <a:latin typeface="Corbel"/>
                <a:cs typeface="Corbel"/>
              </a:rPr>
              <a:t>st </a:t>
            </a:r>
            <a:r>
              <a:rPr sz="3200" dirty="0">
                <a:latin typeface="Corbel"/>
                <a:cs typeface="Corbel"/>
              </a:rPr>
              <a:t>century, the </a:t>
            </a:r>
            <a:r>
              <a:rPr sz="3200" spc="-20" dirty="0">
                <a:latin typeface="Corbel"/>
                <a:cs typeface="Corbel"/>
              </a:rPr>
              <a:t>vast</a:t>
            </a:r>
            <a:r>
              <a:rPr sz="3200" dirty="0">
                <a:latin typeface="Corbel"/>
                <a:cs typeface="Corbel"/>
              </a:rPr>
              <a:t>	majority</a:t>
            </a:r>
            <a:r>
              <a:rPr sz="3200" spc="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research</a:t>
            </a:r>
            <a:r>
              <a:rPr sz="3200" spc="8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on </a:t>
            </a:r>
            <a:r>
              <a:rPr sz="3200" dirty="0">
                <a:latin typeface="Corbel"/>
                <a:cs typeface="Corbel"/>
              </a:rPr>
              <a:t>obesity</a:t>
            </a:r>
            <a:r>
              <a:rPr sz="3200" spc="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risk</a:t>
            </a:r>
            <a:r>
              <a:rPr sz="3200" spc="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factors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focused</a:t>
            </a:r>
            <a:r>
              <a:rPr sz="3200" spc="7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on</a:t>
            </a:r>
            <a:endParaRPr sz="3200">
              <a:latin typeface="Corbel"/>
              <a:cs typeface="Corbel"/>
            </a:endParaRPr>
          </a:p>
          <a:p>
            <a:pPr marL="406400" marR="1239520">
              <a:lnSpc>
                <a:spcPts val="3070"/>
              </a:lnSpc>
              <a:spcBef>
                <a:spcPts val="10"/>
              </a:spcBef>
            </a:pPr>
            <a:r>
              <a:rPr sz="3200" spc="-10" dirty="0">
                <a:latin typeface="Corbel"/>
                <a:cs typeface="Corbel"/>
              </a:rPr>
              <a:t>individual-</a:t>
            </a:r>
            <a:r>
              <a:rPr sz="3200" dirty="0">
                <a:latin typeface="Corbel"/>
                <a:cs typeface="Corbel"/>
              </a:rPr>
              <a:t>level,</a:t>
            </a:r>
            <a:r>
              <a:rPr sz="3200" spc="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largely</a:t>
            </a:r>
            <a:r>
              <a:rPr sz="3200" spc="6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modiﬁable behaviors.</a:t>
            </a:r>
            <a:endParaRPr sz="3200">
              <a:latin typeface="Corbel"/>
              <a:cs typeface="Corbel"/>
            </a:endParaRPr>
          </a:p>
          <a:p>
            <a:pPr marL="406400" marR="17780" indent="-381635">
              <a:lnSpc>
                <a:spcPct val="81000"/>
              </a:lnSpc>
              <a:spcBef>
                <a:spcPts val="520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06400" algn="l"/>
                <a:tab pos="407034" algn="l"/>
                <a:tab pos="2325370" algn="l"/>
                <a:tab pos="4205605" algn="l"/>
                <a:tab pos="4381500" algn="l"/>
                <a:tab pos="6868795" algn="l"/>
              </a:tabLst>
            </a:pPr>
            <a:r>
              <a:rPr sz="3200" dirty="0">
                <a:latin typeface="Corbel"/>
                <a:cs typeface="Corbel"/>
              </a:rPr>
              <a:t>The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role</a:t>
            </a:r>
            <a:r>
              <a:rPr sz="3200" spc="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diet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physical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activity</a:t>
            </a:r>
            <a:r>
              <a:rPr sz="3200" spc="2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in </a:t>
            </a:r>
            <a:r>
              <a:rPr sz="3200" spc="-10" dirty="0">
                <a:latin typeface="Corbel"/>
                <a:cs typeface="Corbel"/>
              </a:rPr>
              <a:t>mitigating</a:t>
            </a:r>
            <a:r>
              <a:rPr sz="3200" dirty="0">
                <a:latin typeface="Corbel"/>
                <a:cs typeface="Corbel"/>
              </a:rPr>
              <a:t>	obesity</a:t>
            </a:r>
            <a:r>
              <a:rPr sz="3200" spc="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risk</a:t>
            </a:r>
            <a:r>
              <a:rPr sz="3200" spc="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reducing </a:t>
            </a:r>
            <a:r>
              <a:rPr sz="3200" dirty="0">
                <a:latin typeface="Corbel"/>
                <a:cs typeface="Corbel"/>
              </a:rPr>
              <a:t>prevalent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obesity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have</a:t>
            </a:r>
            <a:r>
              <a:rPr sz="3200" dirty="0">
                <a:latin typeface="Corbel"/>
                <a:cs typeface="Corbel"/>
              </a:rPr>
              <a:t>		received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most </a:t>
            </a:r>
            <a:r>
              <a:rPr sz="3200" dirty="0">
                <a:latin typeface="Corbel"/>
                <a:cs typeface="Corbel"/>
              </a:rPr>
              <a:t>attention,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good</a:t>
            </a:r>
            <a:r>
              <a:rPr sz="3200" spc="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reason: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orbel"/>
                <a:cs typeface="Corbel"/>
              </a:rPr>
              <a:t>15%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	</a:t>
            </a:r>
            <a:r>
              <a:rPr sz="3200" spc="-35" dirty="0">
                <a:solidFill>
                  <a:srgbClr val="FF0000"/>
                </a:solidFill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deaths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2000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USA</a:t>
            </a:r>
            <a:r>
              <a:rPr sz="3200" spc="5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were </a:t>
            </a:r>
            <a:r>
              <a:rPr sz="3200" dirty="0">
                <a:latin typeface="Corbel"/>
                <a:cs typeface="Corbel"/>
              </a:rPr>
              <a:t>attributable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80" dirty="0"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excess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	weight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owing</a:t>
            </a:r>
            <a:r>
              <a:rPr sz="3200" spc="4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poor</a:t>
            </a:r>
            <a:r>
              <a:rPr sz="3200" spc="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diet</a:t>
            </a:r>
            <a:r>
              <a:rPr sz="3200" spc="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physical</a:t>
            </a:r>
            <a:r>
              <a:rPr sz="3200" spc="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inactivity</a:t>
            </a:r>
            <a:r>
              <a:rPr sz="3200" spc="-10" dirty="0">
                <a:latin typeface="Corbel"/>
                <a:cs typeface="Corbel"/>
              </a:rPr>
              <a:t>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1860" y="0"/>
            <a:ext cx="234403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650493"/>
            <a:ext cx="7915909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95"/>
              </a:spcBef>
              <a:tabLst>
                <a:tab pos="1175385" algn="l"/>
                <a:tab pos="2366010" algn="l"/>
                <a:tab pos="2515235" algn="l"/>
                <a:tab pos="2666365" algn="l"/>
              </a:tabLst>
            </a:pPr>
            <a:r>
              <a:rPr sz="2800" dirty="0">
                <a:solidFill>
                  <a:srgbClr val="FF0000"/>
                </a:solidFill>
                <a:latin typeface="Corbel"/>
                <a:cs typeface="Corbel"/>
              </a:rPr>
              <a:t>Caloric</a:t>
            </a:r>
            <a:r>
              <a:rPr sz="28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0000"/>
                </a:solidFill>
                <a:latin typeface="Corbel"/>
                <a:cs typeface="Corbel"/>
              </a:rPr>
              <a:t>intake</a:t>
            </a:r>
            <a:r>
              <a:rPr sz="28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0000"/>
                </a:solidFill>
                <a:latin typeface="Corbel"/>
                <a:cs typeface="Corbel"/>
              </a:rPr>
              <a:t>expenditure</a:t>
            </a:r>
            <a:r>
              <a:rPr sz="28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0000"/>
                </a:solidFill>
                <a:latin typeface="Corbel"/>
                <a:cs typeface="Corbel"/>
              </a:rPr>
              <a:t>needed </a:t>
            </a:r>
            <a:r>
              <a:rPr sz="2800" spc="-25" dirty="0">
                <a:latin typeface="Corbel"/>
                <a:cs typeface="Corbel"/>
              </a:rPr>
              <a:t>for </a:t>
            </a:r>
            <a:r>
              <a:rPr sz="2800" spc="-10" dirty="0">
                <a:latin typeface="Corbel"/>
                <a:cs typeface="Corbel"/>
              </a:rPr>
              <a:t>weight</a:t>
            </a:r>
            <a:r>
              <a:rPr sz="2800" dirty="0">
                <a:latin typeface="Corbel"/>
                <a:cs typeface="Corbel"/>
              </a:rPr>
              <a:t>	maintenance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healthy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growth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has </a:t>
            </a:r>
            <a:r>
              <a:rPr sz="2800" dirty="0">
                <a:latin typeface="Corbel"/>
                <a:cs typeface="Corbel"/>
              </a:rPr>
              <a:t>historically</a:t>
            </a:r>
            <a:r>
              <a:rPr sz="2800" spc="-9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taken</a:t>
            </a:r>
            <a:r>
              <a:rPr sz="2800" dirty="0">
                <a:latin typeface="Corbel"/>
                <a:cs typeface="Corbel"/>
              </a:rPr>
              <a:t>	center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stage</a:t>
            </a:r>
            <a:r>
              <a:rPr sz="2800" spc="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,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caloric </a:t>
            </a:r>
            <a:r>
              <a:rPr sz="2800" spc="-10" dirty="0">
                <a:latin typeface="Corbel"/>
                <a:cs typeface="Corbel"/>
              </a:rPr>
              <a:t>restriction </a:t>
            </a:r>
            <a:r>
              <a:rPr sz="2800" dirty="0">
                <a:latin typeface="Corbel"/>
                <a:cs typeface="Corbel"/>
              </a:rPr>
              <a:t>remains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today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50" dirty="0">
                <a:latin typeface="Corbel"/>
                <a:cs typeface="Corbel"/>
              </a:rPr>
              <a:t>a</a:t>
            </a:r>
            <a:r>
              <a:rPr sz="2800" dirty="0">
                <a:latin typeface="Corbel"/>
                <a:cs typeface="Corbel"/>
              </a:rPr>
              <a:t>		primary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focus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most</a:t>
            </a:r>
            <a:r>
              <a:rPr sz="2800" spc="2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popular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and </a:t>
            </a:r>
            <a:r>
              <a:rPr sz="2800" dirty="0">
                <a:latin typeface="Corbel"/>
                <a:cs typeface="Corbel"/>
              </a:rPr>
              <a:t>clinical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weight-</a:t>
            </a:r>
            <a:r>
              <a:rPr sz="2800" dirty="0">
                <a:latin typeface="Corbel"/>
                <a:cs typeface="Corbel"/>
              </a:rPr>
              <a:t>	management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2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weight-loss </a:t>
            </a:r>
            <a:r>
              <a:rPr sz="2800" spc="-10" dirty="0">
                <a:latin typeface="Corbel"/>
                <a:cs typeface="Corbel"/>
              </a:rPr>
              <a:t>approaches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474846"/>
            <a:ext cx="4343400" cy="22125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1908" y="2971798"/>
            <a:ext cx="2774441" cy="38861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647445"/>
            <a:ext cx="8140065" cy="58350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19100" marR="57150" indent="-407034">
              <a:lnSpc>
                <a:spcPct val="90400"/>
              </a:lnSpc>
              <a:spcBef>
                <a:spcPts val="440"/>
              </a:spcBef>
              <a:buClr>
                <a:srgbClr val="16365D"/>
              </a:buClr>
              <a:buSzPct val="74576"/>
              <a:buFont typeface="Arial"/>
              <a:buChar char="□"/>
              <a:tabLst>
                <a:tab pos="419100" algn="l"/>
                <a:tab pos="419734" algn="l"/>
              </a:tabLst>
            </a:pP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For</a:t>
            </a:r>
            <a:r>
              <a:rPr sz="295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long-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term</a:t>
            </a:r>
            <a:r>
              <a:rPr sz="295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maintenance</a:t>
            </a:r>
            <a:r>
              <a:rPr sz="295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of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healthy</a:t>
            </a:r>
            <a:r>
              <a:rPr sz="2950" spc="-10" dirty="0">
                <a:latin typeface="Corbel"/>
                <a:cs typeface="Corbel"/>
              </a:rPr>
              <a:t> weight, </a:t>
            </a:r>
            <a:r>
              <a:rPr sz="2950" dirty="0">
                <a:latin typeface="Corbel"/>
                <a:cs typeface="Corbel"/>
              </a:rPr>
              <a:t>evidence</a:t>
            </a:r>
            <a:r>
              <a:rPr sz="2950" spc="-7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from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observational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cohorts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indicate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spc="-20" dirty="0">
                <a:latin typeface="Corbel"/>
                <a:cs typeface="Corbel"/>
              </a:rPr>
              <a:t>that </a:t>
            </a:r>
            <a:r>
              <a:rPr sz="2950" dirty="0">
                <a:latin typeface="Corbel"/>
                <a:cs typeface="Corbel"/>
              </a:rPr>
              <a:t>diets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that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are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considered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“healthier”</a:t>
            </a:r>
            <a:r>
              <a:rPr sz="2950" spc="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lead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spc="-25" dirty="0">
                <a:latin typeface="Corbel"/>
                <a:cs typeface="Corbel"/>
              </a:rPr>
              <a:t>to </a:t>
            </a:r>
            <a:r>
              <a:rPr sz="2950" dirty="0">
                <a:latin typeface="Corbel"/>
                <a:cs typeface="Corbel"/>
              </a:rPr>
              <a:t>better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long-term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weight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maintenance,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or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at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least </a:t>
            </a:r>
            <a:r>
              <a:rPr sz="2950" dirty="0">
                <a:latin typeface="Corbel"/>
                <a:cs typeface="Corbel"/>
              </a:rPr>
              <a:t>mitigate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weight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gain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typically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associated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spc="-20" dirty="0">
                <a:latin typeface="Corbel"/>
                <a:cs typeface="Corbel"/>
              </a:rPr>
              <a:t>with </a:t>
            </a:r>
            <a:r>
              <a:rPr sz="2950" dirty="0">
                <a:latin typeface="Corbel"/>
                <a:cs typeface="Corbel"/>
              </a:rPr>
              <a:t>aging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through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middle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spc="-20" dirty="0">
                <a:latin typeface="Corbel"/>
                <a:cs typeface="Corbel"/>
              </a:rPr>
              <a:t>age.</a:t>
            </a:r>
            <a:endParaRPr sz="2950">
              <a:latin typeface="Corbel"/>
              <a:cs typeface="Corbel"/>
            </a:endParaRPr>
          </a:p>
          <a:p>
            <a:pPr marL="419100" marR="5080" indent="-407034">
              <a:lnSpc>
                <a:spcPct val="90400"/>
              </a:lnSpc>
              <a:spcBef>
                <a:spcPts val="605"/>
              </a:spcBef>
              <a:buClr>
                <a:srgbClr val="16365D"/>
              </a:buClr>
              <a:buSzPct val="74576"/>
              <a:buFont typeface="Arial"/>
              <a:buChar char="□"/>
              <a:tabLst>
                <a:tab pos="419100" algn="l"/>
                <a:tab pos="419734" algn="l"/>
              </a:tabLst>
            </a:pP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For</a:t>
            </a:r>
            <a:r>
              <a:rPr sz="295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example</a:t>
            </a:r>
            <a:r>
              <a:rPr sz="2950" dirty="0">
                <a:latin typeface="Corbel"/>
                <a:cs typeface="Corbel"/>
              </a:rPr>
              <a:t>,</a:t>
            </a:r>
            <a:r>
              <a:rPr sz="2950" spc="-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research in</a:t>
            </a:r>
            <a:r>
              <a:rPr sz="2950" spc="-8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US</a:t>
            </a:r>
            <a:r>
              <a:rPr sz="2950" spc="-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health</a:t>
            </a:r>
            <a:r>
              <a:rPr sz="2950" spc="15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professionals </a:t>
            </a:r>
            <a:r>
              <a:rPr sz="2950" dirty="0">
                <a:latin typeface="Corbel"/>
                <a:cs typeface="Corbel"/>
              </a:rPr>
              <a:t>pointed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to</a:t>
            </a:r>
            <a:r>
              <a:rPr sz="2950" spc="-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averaged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4-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year</a:t>
            </a:r>
            <a:r>
              <a:rPr sz="295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weight</a:t>
            </a:r>
            <a:r>
              <a:rPr sz="295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spc="-20" dirty="0">
                <a:solidFill>
                  <a:srgbClr val="FF0000"/>
                </a:solidFill>
                <a:latin typeface="Corbel"/>
                <a:cs typeface="Corbel"/>
              </a:rPr>
              <a:t>gai</a:t>
            </a:r>
            <a:r>
              <a:rPr sz="2950" spc="-20" dirty="0">
                <a:latin typeface="Corbel"/>
                <a:cs typeface="Corbel"/>
              </a:rPr>
              <a:t>n </a:t>
            </a:r>
            <a:r>
              <a:rPr sz="2950" dirty="0">
                <a:latin typeface="Corbel"/>
                <a:cs typeface="Corbel"/>
              </a:rPr>
              <a:t>throughout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middle</a:t>
            </a:r>
            <a:r>
              <a:rPr sz="2950" spc="-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age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as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being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strongly </a:t>
            </a:r>
            <a:r>
              <a:rPr sz="2950" dirty="0">
                <a:latin typeface="Corbel"/>
                <a:cs typeface="Corbel"/>
              </a:rPr>
              <a:t>associated</a:t>
            </a:r>
            <a:r>
              <a:rPr sz="2950" spc="-5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with</a:t>
            </a:r>
            <a:r>
              <a:rPr sz="2950" spc="-4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increasing</a:t>
            </a:r>
            <a:r>
              <a:rPr sz="2950" spc="-6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intake</a:t>
            </a:r>
            <a:r>
              <a:rPr sz="2950" spc="-5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of</a:t>
            </a:r>
            <a:r>
              <a:rPr sz="2950" spc="-5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potato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chips </a:t>
            </a:r>
            <a:r>
              <a:rPr sz="2950" dirty="0">
                <a:latin typeface="Corbel"/>
                <a:cs typeface="Corbel"/>
              </a:rPr>
              <a:t>and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potatoes,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spc="-25" dirty="0">
                <a:latin typeface="Corbel"/>
                <a:cs typeface="Corbel"/>
              </a:rPr>
              <a:t>sugar-</a:t>
            </a:r>
            <a:r>
              <a:rPr sz="2950" spc="-10" dirty="0">
                <a:latin typeface="Corbel"/>
                <a:cs typeface="Corbel"/>
              </a:rPr>
              <a:t>sweetened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beverages,</a:t>
            </a:r>
            <a:r>
              <a:rPr sz="2950" spc="-50" dirty="0">
                <a:latin typeface="Corbel"/>
                <a:cs typeface="Corbel"/>
              </a:rPr>
              <a:t> </a:t>
            </a:r>
            <a:r>
              <a:rPr sz="2950" spc="-25" dirty="0">
                <a:latin typeface="Corbel"/>
                <a:cs typeface="Corbel"/>
              </a:rPr>
              <a:t>and </a:t>
            </a:r>
            <a:r>
              <a:rPr sz="2950" dirty="0">
                <a:latin typeface="Corbel"/>
                <a:cs typeface="Corbel"/>
              </a:rPr>
              <a:t>processed</a:t>
            </a:r>
            <a:r>
              <a:rPr sz="2950" spc="-5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and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unprocessed</a:t>
            </a:r>
            <a:r>
              <a:rPr sz="2950" spc="-5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red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meats,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spc="-25" dirty="0">
                <a:latin typeface="Corbel"/>
                <a:cs typeface="Corbel"/>
              </a:rPr>
              <a:t>but </a:t>
            </a:r>
            <a:r>
              <a:rPr sz="2950" dirty="0">
                <a:latin typeface="Corbel"/>
                <a:cs typeface="Corbel"/>
              </a:rPr>
              <a:t>inversely</a:t>
            </a:r>
            <a:r>
              <a:rPr sz="2950" spc="-7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associated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with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intake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of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vegetables,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fruits,</a:t>
            </a:r>
            <a:r>
              <a:rPr sz="295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whole</a:t>
            </a:r>
            <a:r>
              <a:rPr sz="295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grains,</a:t>
            </a:r>
            <a:r>
              <a:rPr sz="295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nuts,</a:t>
            </a:r>
            <a:r>
              <a:rPr sz="295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and</a:t>
            </a:r>
            <a:r>
              <a:rPr sz="2950" spc="-9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yogurt</a:t>
            </a:r>
            <a:endParaRPr sz="29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835" y="230835"/>
            <a:ext cx="7795895" cy="29286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31800" marR="5080" indent="-419100">
              <a:lnSpc>
                <a:spcPct val="99000"/>
              </a:lnSpc>
              <a:spcBef>
                <a:spcPts val="145"/>
              </a:spcBef>
              <a:tabLst>
                <a:tab pos="431165" algn="l"/>
              </a:tabLst>
            </a:pPr>
            <a:r>
              <a:rPr sz="2400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Speciﬁc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food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groups,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such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sugar-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sweetened</a:t>
            </a:r>
            <a:r>
              <a:rPr sz="32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beverages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have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received </a:t>
            </a:r>
            <a:r>
              <a:rPr sz="3200" dirty="0">
                <a:latin typeface="Corbel"/>
                <a:cs typeface="Corbel"/>
              </a:rPr>
              <a:t>considerable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attention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largely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because </a:t>
            </a:r>
            <a:r>
              <a:rPr sz="3200" dirty="0">
                <a:latin typeface="Corbel"/>
                <a:cs typeface="Corbel"/>
              </a:rPr>
              <a:t>added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sugar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consumption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(primarily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as </a:t>
            </a:r>
            <a:r>
              <a:rPr sz="3200" spc="-20" dirty="0">
                <a:latin typeface="Corbel"/>
                <a:cs typeface="Corbel"/>
              </a:rPr>
              <a:t>sugar-</a:t>
            </a:r>
            <a:r>
              <a:rPr sz="3200" spc="-10" dirty="0">
                <a:latin typeface="Corbel"/>
                <a:cs typeface="Corbel"/>
              </a:rPr>
              <a:t>sweetened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beverages)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been</a:t>
            </a:r>
            <a:r>
              <a:rPr sz="3200" spc="-1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rising </a:t>
            </a:r>
            <a:r>
              <a:rPr sz="3200" dirty="0">
                <a:latin typeface="Corbel"/>
                <a:cs typeface="Corbel"/>
              </a:rPr>
              <a:t>concomitantly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 </a:t>
            </a:r>
            <a:r>
              <a:rPr sz="3200" spc="-10" dirty="0">
                <a:latin typeface="Corbel"/>
                <a:cs typeface="Corbel"/>
              </a:rPr>
              <a:t>prevalent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obesity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5242" y="3523386"/>
            <a:ext cx="3389249" cy="24966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703" y="707593"/>
            <a:ext cx="7773034" cy="555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29865">
              <a:lnSpc>
                <a:spcPts val="4010"/>
              </a:lnSpc>
              <a:spcBef>
                <a:spcPts val="95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31165" algn="l"/>
                <a:tab pos="431800" algn="l"/>
                <a:tab pos="2620645" algn="l"/>
              </a:tabLst>
            </a:pP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Physical</a:t>
            </a:r>
            <a:r>
              <a:rPr sz="3200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Corbel"/>
                <a:cs typeface="Corbel"/>
              </a:rPr>
              <a:t>Activity,</a:t>
            </a:r>
            <a:r>
              <a:rPr sz="3200" spc="-8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Sedentary Behaviors,</a:t>
            </a:r>
            <a:r>
              <a:rPr sz="3200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orbel"/>
                <a:cs typeface="Corbel"/>
              </a:rPr>
              <a:t>and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Sleep:</a:t>
            </a:r>
            <a:endParaRPr sz="3200">
              <a:latin typeface="Corbel"/>
              <a:cs typeface="Corbel"/>
            </a:endParaRPr>
          </a:p>
          <a:p>
            <a:pPr marL="431800" marR="235585" indent="-419100">
              <a:lnSpc>
                <a:spcPct val="100000"/>
              </a:lnSpc>
              <a:spcBef>
                <a:spcPts val="330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31165" algn="l"/>
                <a:tab pos="431800" algn="l"/>
              </a:tabLst>
            </a:pPr>
            <a:r>
              <a:rPr sz="3200" spc="-20" dirty="0">
                <a:latin typeface="Corbel"/>
                <a:cs typeface="Corbel"/>
              </a:rPr>
              <a:t>—</a:t>
            </a:r>
            <a:r>
              <a:rPr sz="3200" spc="-30" dirty="0">
                <a:latin typeface="Corbel"/>
                <a:cs typeface="Corbel"/>
              </a:rPr>
              <a:t>Personal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behaviors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beyond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diet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(physical </a:t>
            </a:r>
            <a:r>
              <a:rPr sz="3200" spc="-25" dirty="0">
                <a:latin typeface="Corbel"/>
                <a:cs typeface="Corbel"/>
              </a:rPr>
              <a:t>activity,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sleep,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sedentary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screen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time,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stress)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have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also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been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independently </a:t>
            </a:r>
            <a:r>
              <a:rPr sz="3200" dirty="0">
                <a:latin typeface="Corbel"/>
                <a:cs typeface="Corbel"/>
              </a:rPr>
              <a:t>associated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weight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change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maintenance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adulthood.</a:t>
            </a:r>
            <a:endParaRPr sz="3200">
              <a:latin typeface="Corbel"/>
              <a:cs typeface="Corbel"/>
            </a:endParaRPr>
          </a:p>
          <a:p>
            <a:pPr marL="431800" marR="5080" indent="-419100">
              <a:lnSpc>
                <a:spcPct val="100000"/>
              </a:lnSpc>
              <a:spcBef>
                <a:spcPts val="605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31165" algn="l"/>
                <a:tab pos="431800" algn="l"/>
              </a:tabLst>
            </a:pPr>
            <a:r>
              <a:rPr sz="3200" dirty="0">
                <a:latin typeface="Corbel"/>
                <a:cs typeface="Corbel"/>
              </a:rPr>
              <a:t>Combined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diet,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these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elements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have </a:t>
            </a:r>
            <a:r>
              <a:rPr sz="3200" dirty="0">
                <a:latin typeface="Corbel"/>
                <a:cs typeface="Corbel"/>
              </a:rPr>
              <a:t>synergistic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likely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cumulative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eﬀects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on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individual’s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ability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maintain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10" dirty="0">
                <a:latin typeface="Corbel"/>
                <a:cs typeface="Corbel"/>
              </a:rPr>
              <a:t> obtain</a:t>
            </a:r>
            <a:r>
              <a:rPr sz="3200" spc="-160" dirty="0">
                <a:latin typeface="Corbel"/>
                <a:cs typeface="Corbel"/>
              </a:rPr>
              <a:t> </a:t>
            </a:r>
            <a:r>
              <a:rPr sz="3200" spc="-50" dirty="0">
                <a:latin typeface="Corbel"/>
                <a:cs typeface="Corbel"/>
              </a:rPr>
              <a:t>a </a:t>
            </a:r>
            <a:r>
              <a:rPr sz="3200" dirty="0">
                <a:latin typeface="Corbel"/>
                <a:cs typeface="Corbel"/>
              </a:rPr>
              <a:t>healthy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body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weight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over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life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course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0"/>
            <a:ext cx="1924050" cy="14446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3086989"/>
            <a:ext cx="1447800" cy="14413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30" y="117170"/>
            <a:ext cx="8241665" cy="36271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31800" marR="5080" indent="-419734">
              <a:lnSpc>
                <a:spcPct val="91200"/>
              </a:lnSpc>
              <a:spcBef>
                <a:spcPts val="445"/>
              </a:spcBef>
              <a:tabLst>
                <a:tab pos="431800" algn="l"/>
                <a:tab pos="7332345" algn="l"/>
              </a:tabLst>
            </a:pPr>
            <a:r>
              <a:rPr sz="2400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Recently</a:t>
            </a:r>
            <a:r>
              <a:rPr sz="3200" b="1" spc="-8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reviewed</a:t>
            </a:r>
            <a:r>
              <a:rPr sz="3200" b="1" spc="-10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evidence</a:t>
            </a:r>
            <a:r>
              <a:rPr sz="3200" b="1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from</a:t>
            </a:r>
            <a:r>
              <a:rPr sz="3200" spc="2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randomized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trials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observational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studies </a:t>
            </a:r>
            <a:r>
              <a:rPr sz="3200" dirty="0">
                <a:latin typeface="Corbel"/>
                <a:cs typeface="Corbel"/>
              </a:rPr>
              <a:t>support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30" dirty="0">
                <a:latin typeface="Corbel"/>
                <a:cs typeface="Corbel"/>
              </a:rPr>
              <a:t>2008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recommendations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for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weight </a:t>
            </a:r>
            <a:r>
              <a:rPr sz="3200" dirty="0">
                <a:latin typeface="Corbel"/>
                <a:cs typeface="Corbel"/>
              </a:rPr>
              <a:t>management,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consistently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showing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that</a:t>
            </a:r>
            <a:r>
              <a:rPr sz="3200" dirty="0">
                <a:latin typeface="Corbel"/>
                <a:cs typeface="Corbel"/>
              </a:rPr>
              <a:t>	</a:t>
            </a:r>
            <a:r>
              <a:rPr sz="3200" spc="-25" dirty="0">
                <a:latin typeface="Corbel"/>
                <a:cs typeface="Corbel"/>
              </a:rPr>
              <a:t>in </a:t>
            </a:r>
            <a:r>
              <a:rPr sz="3200" dirty="0">
                <a:latin typeface="Corbel"/>
                <a:cs typeface="Corbel"/>
              </a:rPr>
              <a:t>general,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60" dirty="0">
                <a:latin typeface="Corbel"/>
                <a:cs typeface="Corbel"/>
              </a:rPr>
              <a:t>150–250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minutes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per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week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moderate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intensity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activity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required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prevent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weight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gain,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aid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weight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loss</a:t>
            </a:r>
            <a:r>
              <a:rPr sz="3200" spc="-22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when </a:t>
            </a:r>
            <a:r>
              <a:rPr sz="3200" spc="-10" dirty="0">
                <a:latin typeface="Corbel"/>
                <a:cs typeface="Corbel"/>
              </a:rPr>
              <a:t>accompanied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dietary</a:t>
            </a:r>
            <a:r>
              <a:rPr sz="3200" spc="-1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restriction.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1737" y="4182148"/>
            <a:ext cx="3807777" cy="2656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418541"/>
            <a:ext cx="744728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Leisure-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time</a:t>
            </a:r>
            <a:r>
              <a:rPr sz="3200" b="1" spc="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activities</a:t>
            </a:r>
            <a:r>
              <a:rPr sz="3200" b="1" spc="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involving</a:t>
            </a:r>
            <a:r>
              <a:rPr sz="3200" spc="-10" dirty="0">
                <a:latin typeface="Corbel"/>
                <a:cs typeface="Corbel"/>
              </a:rPr>
              <a:t> sitting,</a:t>
            </a:r>
            <a:r>
              <a:rPr sz="3200" spc="-19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but </a:t>
            </a:r>
            <a:r>
              <a:rPr sz="3200" dirty="0">
                <a:latin typeface="Corbel"/>
                <a:cs typeface="Corbel"/>
              </a:rPr>
              <a:t>which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not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truly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restful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behaviors,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such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as </a:t>
            </a:r>
            <a:r>
              <a:rPr sz="3200" dirty="0">
                <a:latin typeface="Corbel"/>
                <a:cs typeface="Corbel"/>
              </a:rPr>
              <a:t>getting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8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hours of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sleep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adults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adolescents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less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10-</a:t>
            </a:r>
            <a:r>
              <a:rPr sz="3200" dirty="0">
                <a:latin typeface="Corbel"/>
                <a:cs typeface="Corbel"/>
              </a:rPr>
              <a:t>11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hours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sleep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in </a:t>
            </a:r>
            <a:r>
              <a:rPr sz="3200" dirty="0">
                <a:latin typeface="Corbel"/>
                <a:cs typeface="Corbel"/>
              </a:rPr>
              <a:t>children,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television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watching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also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related </a:t>
            </a:r>
            <a:r>
              <a:rPr sz="3200" dirty="0">
                <a:latin typeface="Corbel"/>
                <a:cs typeface="Corbel"/>
              </a:rPr>
              <a:t>to weight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gain.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3352800"/>
            <a:ext cx="4798313" cy="34030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981" y="496570"/>
            <a:ext cx="4304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Psychological</a:t>
            </a:r>
            <a:r>
              <a:rPr spc="-30" dirty="0"/>
              <a:t> </a:t>
            </a:r>
            <a:r>
              <a:rPr spc="-10" dirty="0"/>
              <a:t>factors</a:t>
            </a:r>
            <a:r>
              <a:rPr b="0" spc="-10" dirty="0">
                <a:latin typeface="Corbel"/>
                <a:cs typeface="Corbel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311" y="1338453"/>
            <a:ext cx="7757159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orbel"/>
                <a:cs typeface="Corbel"/>
              </a:rPr>
              <a:t>For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some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people,</a:t>
            </a:r>
            <a:r>
              <a:rPr sz="2800" spc="-9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emotions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influence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eating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habits. </a:t>
            </a:r>
            <a:r>
              <a:rPr sz="2800" dirty="0">
                <a:latin typeface="Corbel"/>
                <a:cs typeface="Corbel"/>
              </a:rPr>
              <a:t>Many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people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eat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excessively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response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emotions </a:t>
            </a:r>
            <a:r>
              <a:rPr sz="2800" dirty="0">
                <a:latin typeface="Corbel"/>
                <a:cs typeface="Corbel"/>
              </a:rPr>
              <a:t>such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as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boredom,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sadness,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2"/>
              </a:rPr>
              <a:t>stress</a:t>
            </a:r>
            <a:r>
              <a:rPr sz="2800" dirty="0">
                <a:latin typeface="Corbel"/>
                <a:cs typeface="Corbel"/>
              </a:rPr>
              <a:t>,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anger.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While </a:t>
            </a:r>
            <a:r>
              <a:rPr sz="2800" dirty="0">
                <a:latin typeface="Corbel"/>
                <a:cs typeface="Corbel"/>
              </a:rPr>
              <a:t>most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overweight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people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have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more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psychological </a:t>
            </a:r>
            <a:r>
              <a:rPr sz="2800" dirty="0">
                <a:latin typeface="Corbel"/>
                <a:cs typeface="Corbel"/>
              </a:rPr>
              <a:t>disturbances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than</a:t>
            </a:r>
            <a:r>
              <a:rPr sz="2800" spc="-9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normal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weight</a:t>
            </a:r>
            <a:r>
              <a:rPr sz="2800" spc="-10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people,</a:t>
            </a:r>
            <a:r>
              <a:rPr sz="2800" spc="-1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about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30%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people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who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seek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treatment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for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serious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weight </a:t>
            </a:r>
            <a:r>
              <a:rPr sz="2800" dirty="0">
                <a:latin typeface="Corbel"/>
                <a:cs typeface="Corbel"/>
              </a:rPr>
              <a:t>problems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have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difficulties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with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binge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eating.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4305298"/>
            <a:ext cx="3429000" cy="25526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981" y="496570"/>
            <a:ext cx="2430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311" y="1341500"/>
            <a:ext cx="7769859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29385">
              <a:lnSpc>
                <a:spcPct val="100000"/>
              </a:lnSpc>
              <a:spcBef>
                <a:spcPts val="95"/>
              </a:spcBef>
            </a:pPr>
            <a:r>
              <a:rPr sz="2450" dirty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r>
              <a:rPr sz="245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Medications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associated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with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weight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gain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include </a:t>
            </a:r>
            <a:r>
              <a:rPr sz="2450" dirty="0">
                <a:latin typeface="Corbel"/>
                <a:cs typeface="Corbel"/>
              </a:rPr>
              <a:t>certain</a:t>
            </a:r>
            <a:r>
              <a:rPr sz="2450" spc="-15" dirty="0">
                <a:latin typeface="Corbel"/>
                <a:cs typeface="Corbel"/>
              </a:rPr>
              <a:t> </a:t>
            </a:r>
            <a:r>
              <a:rPr sz="24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2"/>
              </a:rPr>
              <a:t>antidepressants</a:t>
            </a:r>
            <a:r>
              <a:rPr sz="2450" b="1" dirty="0">
                <a:latin typeface="Corbel"/>
                <a:cs typeface="Corbel"/>
              </a:rPr>
              <a:t>.</a:t>
            </a:r>
            <a:r>
              <a:rPr sz="2450" b="1" spc="-2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(medications</a:t>
            </a:r>
            <a:r>
              <a:rPr sz="2450" spc="-1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used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spc="-25" dirty="0">
                <a:latin typeface="Corbel"/>
                <a:cs typeface="Corbel"/>
              </a:rPr>
              <a:t>in</a:t>
            </a:r>
            <a:endParaRPr sz="2450">
              <a:latin typeface="Corbel"/>
              <a:cs typeface="Corbel"/>
            </a:endParaRPr>
          </a:p>
          <a:p>
            <a:pPr marL="12700" marR="248285">
              <a:lnSpc>
                <a:spcPct val="100000"/>
              </a:lnSpc>
              <a:spcBef>
                <a:spcPts val="5"/>
              </a:spcBef>
            </a:pPr>
            <a:r>
              <a:rPr sz="2450" dirty="0">
                <a:latin typeface="Corbel"/>
                <a:cs typeface="Corbel"/>
              </a:rPr>
              <a:t>treating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depression</a:t>
            </a:r>
            <a:r>
              <a:rPr sz="2450" spc="-10" dirty="0">
                <a:latin typeface="Corbel"/>
                <a:cs typeface="Corbel"/>
              </a:rPr>
              <a:t>),</a:t>
            </a:r>
            <a:r>
              <a:rPr sz="2450" spc="-3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anticonvulsants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(medications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used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spc="-25" dirty="0">
                <a:latin typeface="Corbel"/>
                <a:cs typeface="Corbel"/>
              </a:rPr>
              <a:t>in </a:t>
            </a:r>
            <a:r>
              <a:rPr sz="2450" spc="-10" dirty="0">
                <a:latin typeface="Corbel"/>
                <a:cs typeface="Corbel"/>
              </a:rPr>
              <a:t>controlling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4"/>
              </a:rPr>
              <a:t>seizures</a:t>
            </a:r>
            <a:r>
              <a:rPr sz="2450" b="1" spc="-5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 </a:t>
            </a:r>
            <a:r>
              <a:rPr sz="2450" dirty="0">
                <a:latin typeface="Corbel"/>
                <a:cs typeface="Corbel"/>
              </a:rPr>
              <a:t>such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as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5"/>
              </a:rPr>
              <a:t>carbamazepine</a:t>
            </a:r>
            <a:r>
              <a:rPr sz="2450" b="1" spc="-4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 </a:t>
            </a:r>
            <a:r>
              <a:rPr sz="2450" spc="-10" dirty="0">
                <a:latin typeface="Corbel"/>
                <a:cs typeface="Corbel"/>
              </a:rPr>
              <a:t>[</a:t>
            </a:r>
            <a:r>
              <a:rPr sz="245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5"/>
              </a:rPr>
              <a:t>Tegretol</a:t>
            </a:r>
            <a:r>
              <a:rPr sz="2450" spc="-10" dirty="0">
                <a:latin typeface="Corbel"/>
                <a:cs typeface="Corbel"/>
              </a:rPr>
              <a:t>, </a:t>
            </a:r>
            <a:r>
              <a:rPr sz="2450" dirty="0">
                <a:latin typeface="Corbel"/>
                <a:cs typeface="Corbel"/>
              </a:rPr>
              <a:t>Tegretol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XR</a:t>
            </a:r>
            <a:r>
              <a:rPr sz="2450" spc="-7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,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5"/>
              </a:rPr>
              <a:t>Equetro</a:t>
            </a:r>
            <a:r>
              <a:rPr sz="2450" dirty="0">
                <a:latin typeface="Corbel"/>
                <a:cs typeface="Corbel"/>
              </a:rPr>
              <a:t>,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5"/>
              </a:rPr>
              <a:t>Carbatrol</a:t>
            </a:r>
            <a:r>
              <a:rPr sz="2450" dirty="0">
                <a:latin typeface="Corbel"/>
                <a:cs typeface="Corbel"/>
              </a:rPr>
              <a:t>]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8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valproate</a:t>
            </a:r>
            <a:r>
              <a:rPr sz="2450" spc="20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[</a:t>
            </a:r>
            <a:r>
              <a:rPr sz="24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6"/>
              </a:rPr>
              <a:t>Depacon</a:t>
            </a:r>
            <a:r>
              <a:rPr sz="2450" dirty="0">
                <a:latin typeface="Corbel"/>
                <a:cs typeface="Corbel"/>
              </a:rPr>
              <a:t>, </a:t>
            </a:r>
            <a:r>
              <a:rPr sz="24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6"/>
              </a:rPr>
              <a:t>Depakene</a:t>
            </a:r>
            <a:r>
              <a:rPr sz="2450" dirty="0">
                <a:latin typeface="Corbel"/>
                <a:cs typeface="Corbel"/>
              </a:rPr>
              <a:t>]),</a:t>
            </a:r>
            <a:r>
              <a:rPr sz="2450" spc="-3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some</a:t>
            </a:r>
            <a:r>
              <a:rPr sz="2450" spc="5" dirty="0">
                <a:latin typeface="Corbel"/>
                <a:cs typeface="Corbel"/>
              </a:rPr>
              <a:t> </a:t>
            </a:r>
            <a:r>
              <a:rPr sz="245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7"/>
              </a:rPr>
              <a:t>diabetes</a:t>
            </a:r>
            <a:endParaRPr sz="245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245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7"/>
              </a:rPr>
              <a:t>medications</a:t>
            </a:r>
            <a:r>
              <a:rPr sz="2450" b="1" spc="-75" dirty="0">
                <a:solidFill>
                  <a:srgbClr val="0000FF"/>
                </a:solidFill>
                <a:latin typeface="Corbel"/>
                <a:cs typeface="Corbel"/>
                <a:hlinkClick r:id="rId7"/>
              </a:rPr>
              <a:t> </a:t>
            </a:r>
            <a:r>
              <a:rPr sz="2450" spc="-10" dirty="0">
                <a:latin typeface="Corbel"/>
                <a:cs typeface="Corbel"/>
              </a:rPr>
              <a:t>(medications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used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lowering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blood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sugar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spc="-20" dirty="0">
                <a:latin typeface="Corbel"/>
                <a:cs typeface="Corbel"/>
              </a:rPr>
              <a:t>such </a:t>
            </a:r>
            <a:r>
              <a:rPr sz="2450" dirty="0">
                <a:latin typeface="Corbel"/>
                <a:cs typeface="Corbel"/>
              </a:rPr>
              <a:t>as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insulin,</a:t>
            </a:r>
            <a:r>
              <a:rPr sz="2450" spc="-8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sulfonylureas,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thiazolidinediones),</a:t>
            </a:r>
            <a:endParaRPr sz="245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25998" y="4881497"/>
            <a:ext cx="3818000" cy="19384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981" y="496570"/>
            <a:ext cx="1739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Diseases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95"/>
              </a:spcBef>
            </a:pPr>
            <a:r>
              <a:rPr dirty="0"/>
              <a:t>such</a:t>
            </a:r>
            <a:r>
              <a:rPr spc="-70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2"/>
              </a:rPr>
              <a:t>hypothyroidism</a:t>
            </a:r>
            <a:r>
              <a:rPr spc="-10" dirty="0"/>
              <a:t>,</a:t>
            </a:r>
            <a:r>
              <a:rPr spc="-15" dirty="0"/>
              <a:t> </a:t>
            </a:r>
            <a:r>
              <a:rPr dirty="0"/>
              <a:t>insulin</a:t>
            </a:r>
            <a:r>
              <a:rPr spc="-90" dirty="0"/>
              <a:t> </a:t>
            </a:r>
            <a:r>
              <a:rPr spc="-10" dirty="0"/>
              <a:t>resistance,</a:t>
            </a:r>
            <a:r>
              <a:rPr spc="-30" dirty="0"/>
              <a:t> </a:t>
            </a:r>
            <a:r>
              <a:rPr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polycystic</a:t>
            </a:r>
            <a:r>
              <a:rPr b="1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ovary</a:t>
            </a:r>
            <a:r>
              <a:rPr b="1" spc="-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syndrome</a:t>
            </a:r>
            <a:r>
              <a:rPr b="1" spc="-20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 </a:t>
            </a:r>
            <a:r>
              <a:rPr b="1" dirty="0">
                <a:latin typeface="Corbel"/>
                <a:cs typeface="Corbel"/>
              </a:rPr>
              <a:t>(</a:t>
            </a:r>
            <a:r>
              <a:rPr dirty="0"/>
              <a:t>insulin</a:t>
            </a:r>
            <a:r>
              <a:rPr spc="-50" dirty="0"/>
              <a:t> </a:t>
            </a:r>
            <a:r>
              <a:rPr dirty="0"/>
              <a:t>resistance)</a:t>
            </a:r>
            <a:r>
              <a:rPr spc="-15" dirty="0"/>
              <a:t> </a:t>
            </a:r>
            <a:r>
              <a:rPr dirty="0"/>
              <a:t>,</a:t>
            </a:r>
            <a:r>
              <a:rPr spc="-1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Cushing's</a:t>
            </a:r>
            <a:r>
              <a:rPr spc="-40" dirty="0"/>
              <a:t> </a:t>
            </a:r>
            <a:r>
              <a:rPr dirty="0"/>
              <a:t>syndrome</a:t>
            </a:r>
            <a:r>
              <a:rPr spc="-25" dirty="0"/>
              <a:t> </a:t>
            </a:r>
            <a:r>
              <a:rPr spc="-10" dirty="0"/>
              <a:t>(high </a:t>
            </a:r>
            <a:r>
              <a:rPr dirty="0"/>
              <a:t>levels</a:t>
            </a:r>
            <a:r>
              <a:rPr spc="-6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hormone</a:t>
            </a:r>
            <a:r>
              <a:rPr spc="-35" dirty="0"/>
              <a:t> </a:t>
            </a:r>
            <a:r>
              <a:rPr dirty="0"/>
              <a:t>cortisol</a:t>
            </a:r>
            <a:r>
              <a:rPr spc="-5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medciation)</a:t>
            </a:r>
            <a:r>
              <a:rPr spc="37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spc="-20" dirty="0"/>
              <a:t>also </a:t>
            </a:r>
            <a:r>
              <a:rPr spc="-10" dirty="0"/>
              <a:t>contributors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obesity.</a:t>
            </a:r>
            <a:r>
              <a:rPr spc="-40" dirty="0"/>
              <a:t> </a:t>
            </a:r>
            <a:r>
              <a:rPr dirty="0"/>
              <a:t>Some</a:t>
            </a:r>
            <a:r>
              <a:rPr spc="-55" dirty="0"/>
              <a:t> </a:t>
            </a:r>
            <a:r>
              <a:rPr dirty="0"/>
              <a:t>diseases,</a:t>
            </a:r>
            <a:r>
              <a:rPr spc="-35" dirty="0"/>
              <a:t> </a:t>
            </a:r>
            <a:r>
              <a:rPr dirty="0"/>
              <a:t>such</a:t>
            </a:r>
            <a:r>
              <a:rPr spc="-65" dirty="0"/>
              <a:t> </a:t>
            </a:r>
            <a:r>
              <a:rPr dirty="0"/>
              <a:t>as</a:t>
            </a:r>
            <a:r>
              <a:rPr spc="-40" dirty="0"/>
              <a:t> </a:t>
            </a:r>
            <a:r>
              <a:rPr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4"/>
              </a:rPr>
              <a:t>Prader-</a:t>
            </a:r>
            <a:r>
              <a:rPr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4"/>
              </a:rPr>
              <a:t>Willi</a:t>
            </a:r>
            <a:r>
              <a:rPr b="1" spc="-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4"/>
              </a:rPr>
              <a:t>syndrome</a:t>
            </a:r>
            <a:r>
              <a:rPr b="1" spc="-3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 </a:t>
            </a:r>
            <a:r>
              <a:rPr b="1" dirty="0">
                <a:latin typeface="Corbel"/>
                <a:cs typeface="Corbel"/>
              </a:rPr>
              <a:t>9gene</a:t>
            </a:r>
            <a:r>
              <a:rPr b="1" spc="-45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15)</a:t>
            </a:r>
            <a:r>
              <a:rPr b="1" spc="-60" dirty="0">
                <a:latin typeface="Corbel"/>
                <a:cs typeface="Corbel"/>
              </a:rPr>
              <a:t> </a:t>
            </a:r>
            <a:r>
              <a:rPr dirty="0"/>
              <a:t>,</a:t>
            </a:r>
            <a:r>
              <a:rPr spc="-45" dirty="0"/>
              <a:t> </a:t>
            </a:r>
            <a:r>
              <a:rPr dirty="0"/>
              <a:t>can</a:t>
            </a:r>
            <a:r>
              <a:rPr spc="-65" dirty="0"/>
              <a:t> </a:t>
            </a:r>
            <a:r>
              <a:rPr dirty="0"/>
              <a:t>lead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obesity.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638" y="3249676"/>
            <a:ext cx="9122410" cy="3608704"/>
            <a:chOff x="21638" y="3249676"/>
            <a:chExt cx="9122410" cy="3608704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500" y="3343273"/>
              <a:ext cx="4000500" cy="3514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7850" y="4638675"/>
              <a:ext cx="3295650" cy="2047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38" y="4638610"/>
              <a:ext cx="1826260" cy="2186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400" y="3249676"/>
              <a:ext cx="1485900" cy="17736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290017"/>
            <a:ext cx="1663700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-10" dirty="0"/>
              <a:t>OBESITY</a:t>
            </a:r>
            <a:endParaRPr sz="3250"/>
          </a:p>
        </p:txBody>
      </p:sp>
      <p:sp>
        <p:nvSpPr>
          <p:cNvPr id="3" name="object 3"/>
          <p:cNvSpPr txBox="1"/>
          <p:nvPr/>
        </p:nvSpPr>
        <p:spPr>
          <a:xfrm>
            <a:off x="914196" y="1420113"/>
            <a:ext cx="7181850" cy="40703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69265" marR="5080" indent="-457200">
              <a:lnSpc>
                <a:spcPts val="3810"/>
              </a:lnSpc>
              <a:spcBef>
                <a:spcPts val="254"/>
              </a:spcBef>
              <a:buClr>
                <a:srgbClr val="16365D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3200" dirty="0">
                <a:latin typeface="Corbel"/>
                <a:cs typeface="Corbel"/>
              </a:rPr>
              <a:t>Obesity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 a</a:t>
            </a:r>
            <a:r>
              <a:rPr sz="3200" spc="40" dirty="0"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complex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multifactorial</a:t>
            </a:r>
            <a:r>
              <a:rPr sz="3200" spc="-10" dirty="0">
                <a:latin typeface="Corbel"/>
                <a:cs typeface="Corbel"/>
              </a:rPr>
              <a:t>,</a:t>
            </a:r>
            <a:r>
              <a:rPr sz="3200" spc="-14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largely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preventable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disease</a:t>
            </a:r>
            <a:endParaRPr sz="3200">
              <a:latin typeface="Corbel"/>
              <a:cs typeface="Corbel"/>
            </a:endParaRPr>
          </a:p>
          <a:p>
            <a:pPr marL="469265" marR="29209" indent="-457200">
              <a:lnSpc>
                <a:spcPct val="101899"/>
              </a:lnSpc>
              <a:spcBef>
                <a:spcPts val="150"/>
              </a:spcBef>
              <a:buClr>
                <a:srgbClr val="16365D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3200" dirty="0">
                <a:latin typeface="Corbel"/>
                <a:cs typeface="Corbel"/>
              </a:rPr>
              <a:t>Aﬀecting,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along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overweight,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over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spc="-50" dirty="0">
                <a:latin typeface="Corbel"/>
                <a:cs typeface="Corbel"/>
              </a:rPr>
              <a:t>a </a:t>
            </a:r>
            <a:r>
              <a:rPr sz="3200" dirty="0">
                <a:latin typeface="Corbel"/>
                <a:cs typeface="Corbel"/>
              </a:rPr>
              <a:t>third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world’s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population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today.</a:t>
            </a:r>
            <a:endParaRPr sz="3200">
              <a:latin typeface="Corbel"/>
              <a:cs typeface="Corbel"/>
            </a:endParaRPr>
          </a:p>
          <a:p>
            <a:pPr marL="469265" marR="565785" indent="-457200">
              <a:lnSpc>
                <a:spcPct val="100000"/>
              </a:lnSpc>
              <a:spcBef>
                <a:spcPts val="735"/>
              </a:spcBef>
              <a:buClr>
                <a:srgbClr val="16365D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3200" dirty="0">
                <a:latin typeface="Corbel"/>
                <a:cs typeface="Corbel"/>
              </a:rPr>
              <a:t>If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secular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trends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continue,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35" dirty="0">
                <a:latin typeface="Corbel"/>
                <a:cs typeface="Corbel"/>
              </a:rPr>
              <a:t> </a:t>
            </a:r>
            <a:r>
              <a:rPr sz="3200" spc="-70" dirty="0">
                <a:solidFill>
                  <a:srgbClr val="FF0000"/>
                </a:solidFill>
                <a:latin typeface="Corbel"/>
                <a:cs typeface="Corbel"/>
              </a:rPr>
              <a:t>2030</a:t>
            </a:r>
            <a:r>
              <a:rPr sz="3200" spc="-20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 </a:t>
            </a:r>
            <a:r>
              <a:rPr sz="3200" dirty="0">
                <a:latin typeface="Corbel"/>
                <a:cs typeface="Corbel"/>
              </a:rPr>
              <a:t>estimated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38%</a:t>
            </a:r>
            <a:r>
              <a:rPr sz="32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world’s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adult </a:t>
            </a:r>
            <a:r>
              <a:rPr sz="3200" dirty="0">
                <a:latin typeface="Corbel"/>
                <a:cs typeface="Corbel"/>
              </a:rPr>
              <a:t>population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will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overweight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another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20%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will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obese.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981" y="496570"/>
            <a:ext cx="2080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Hormones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311" y="1338453"/>
            <a:ext cx="7900034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95"/>
              </a:spcBef>
              <a:buSzPct val="96428"/>
              <a:buAutoNum type="arabicPlain"/>
              <a:tabLst>
                <a:tab pos="306705" algn="l"/>
              </a:tabLst>
            </a:pP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Insulin:</a:t>
            </a:r>
            <a:endParaRPr sz="2800">
              <a:latin typeface="Corbel"/>
              <a:cs typeface="Corbel"/>
            </a:endParaRPr>
          </a:p>
          <a:p>
            <a:pPr marL="12700" marR="20637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orbel"/>
                <a:cs typeface="Corbel"/>
              </a:rPr>
              <a:t>Insulin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hormone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produced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by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pancreas.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It </a:t>
            </a:r>
            <a:r>
              <a:rPr sz="2800" dirty="0">
                <a:latin typeface="Corbel"/>
                <a:cs typeface="Corbel"/>
              </a:rPr>
              <a:t>helps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regulate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carbohydrate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fat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metabolism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and </a:t>
            </a:r>
            <a:r>
              <a:rPr sz="2800" dirty="0">
                <a:latin typeface="Corbel"/>
                <a:cs typeface="Corbel"/>
              </a:rPr>
              <a:t>reduces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blood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glucose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after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meal.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High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level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of </a:t>
            </a:r>
            <a:r>
              <a:rPr sz="2800" dirty="0">
                <a:latin typeface="Corbel"/>
                <a:cs typeface="Corbel"/>
              </a:rPr>
              <a:t>insulin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prevents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fat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burn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leads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obesity.</a:t>
            </a:r>
            <a:endParaRPr sz="2800">
              <a:latin typeface="Corbel"/>
              <a:cs typeface="Corbel"/>
            </a:endParaRPr>
          </a:p>
          <a:p>
            <a:pPr marL="381635" indent="-369570">
              <a:lnSpc>
                <a:spcPct val="100000"/>
              </a:lnSpc>
              <a:buSzPct val="96428"/>
              <a:buAutoNum type="arabicPlain" startAt="2"/>
              <a:tabLst>
                <a:tab pos="382270" algn="l"/>
              </a:tabLst>
            </a:pP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Leptin</a:t>
            </a:r>
            <a:endParaRPr sz="2800">
              <a:latin typeface="Corbel"/>
              <a:cs typeface="Corbel"/>
            </a:endParaRPr>
          </a:p>
          <a:p>
            <a:pPr marL="12700" marR="380365">
              <a:lnSpc>
                <a:spcPct val="100000"/>
              </a:lnSpc>
            </a:pPr>
            <a:r>
              <a:rPr sz="2800" dirty="0">
                <a:latin typeface="Corbel"/>
                <a:cs typeface="Corbel"/>
              </a:rPr>
              <a:t>In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long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term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it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leads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decrease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appetite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and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increase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heat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generation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from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energy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both </a:t>
            </a:r>
            <a:r>
              <a:rPr sz="2800" dirty="0">
                <a:latin typeface="Corbel"/>
                <a:cs typeface="Corbel"/>
              </a:rPr>
              <a:t>leading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decrease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obesity.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However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despite </a:t>
            </a:r>
            <a:r>
              <a:rPr sz="2800" dirty="0">
                <a:latin typeface="Corbel"/>
                <a:cs typeface="Corbel"/>
              </a:rPr>
              <a:t>these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high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level,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obese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people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not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sensitive</a:t>
            </a:r>
            <a:endParaRPr sz="28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Corbel"/>
                <a:cs typeface="Corbel"/>
              </a:rPr>
              <a:t>to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effects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leptin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thus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do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not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have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reduced appetite.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40868"/>
            <a:ext cx="8391525" cy="637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Font typeface="Corbel"/>
              <a:buAutoNum type="arabicPlain" startAt="3"/>
              <a:tabLst>
                <a:tab pos="330200" algn="l"/>
              </a:tabLst>
            </a:pPr>
            <a:r>
              <a:rPr sz="2450" spc="-10" dirty="0">
                <a:solidFill>
                  <a:srgbClr val="FF0000"/>
                </a:solidFill>
                <a:latin typeface="Corbel"/>
                <a:cs typeface="Corbel"/>
              </a:rPr>
              <a:t>Ghrelin</a:t>
            </a:r>
            <a:endParaRPr sz="2450">
              <a:latin typeface="Corbel"/>
              <a:cs typeface="Corbel"/>
            </a:endParaRPr>
          </a:p>
          <a:p>
            <a:pPr marL="12700" marR="136525">
              <a:lnSpc>
                <a:spcPct val="100000"/>
              </a:lnSpc>
              <a:spcBef>
                <a:spcPts val="5"/>
              </a:spcBef>
            </a:pPr>
            <a:r>
              <a:rPr sz="2450" dirty="0">
                <a:latin typeface="Corbel"/>
                <a:cs typeface="Corbel"/>
              </a:rPr>
              <a:t>is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produced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the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stomach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the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arcuate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nucleus</a:t>
            </a:r>
            <a:r>
              <a:rPr sz="2450" spc="-8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of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spc="-25" dirty="0">
                <a:latin typeface="Corbel"/>
                <a:cs typeface="Corbel"/>
              </a:rPr>
              <a:t>the </a:t>
            </a:r>
            <a:r>
              <a:rPr sz="2450" spc="-10" dirty="0">
                <a:latin typeface="Corbel"/>
                <a:cs typeface="Corbel"/>
              </a:rPr>
              <a:t>hypothalamus.</a:t>
            </a:r>
            <a:r>
              <a:rPr sz="2450" spc="-7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obese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individuals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the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postprandial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suppression </a:t>
            </a:r>
            <a:r>
              <a:rPr sz="2450" dirty="0">
                <a:latin typeface="Corbel"/>
                <a:cs typeface="Corbel"/>
              </a:rPr>
              <a:t>of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ghrelin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is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attenuated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may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contribute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to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overeating</a:t>
            </a:r>
            <a:endParaRPr sz="2450">
              <a:latin typeface="Corbel"/>
              <a:cs typeface="Corbel"/>
            </a:endParaRPr>
          </a:p>
          <a:p>
            <a:pPr marL="281305" indent="-269240">
              <a:lnSpc>
                <a:spcPct val="100000"/>
              </a:lnSpc>
              <a:buAutoNum type="arabicPlain" startAt="4"/>
              <a:tabLst>
                <a:tab pos="281940" algn="l"/>
              </a:tabLst>
            </a:pPr>
            <a:r>
              <a:rPr sz="2450" b="1" dirty="0">
                <a:solidFill>
                  <a:srgbClr val="FF0000"/>
                </a:solidFill>
                <a:latin typeface="Corbel"/>
                <a:cs typeface="Corbel"/>
              </a:rPr>
              <a:t>Sex</a:t>
            </a:r>
            <a:r>
              <a:rPr sz="2450" b="1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50" b="1" spc="-10" dirty="0">
                <a:solidFill>
                  <a:srgbClr val="FF0000"/>
                </a:solidFill>
                <a:latin typeface="Corbel"/>
                <a:cs typeface="Corbel"/>
              </a:rPr>
              <a:t>hormones</a:t>
            </a:r>
            <a:endParaRPr sz="24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latin typeface="Corbel"/>
                <a:cs typeface="Corbel"/>
              </a:rPr>
              <a:t>Body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fat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distribution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is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regulated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spc="-25" dirty="0">
                <a:latin typeface="Corbel"/>
                <a:cs typeface="Corbel"/>
              </a:rPr>
              <a:t>by</a:t>
            </a:r>
            <a:endParaRPr sz="245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sz="2450" dirty="0">
                <a:latin typeface="Corbel"/>
                <a:cs typeface="Corbel"/>
              </a:rPr>
              <a:t>estrogens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7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androgens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(female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7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male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sex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hormones </a:t>
            </a:r>
            <a:r>
              <a:rPr sz="2450" dirty="0">
                <a:latin typeface="Corbel"/>
                <a:cs typeface="Corbel"/>
              </a:rPr>
              <a:t>respectively).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While</a:t>
            </a:r>
            <a:r>
              <a:rPr sz="2450" spc="-8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estrogens</a:t>
            </a:r>
            <a:r>
              <a:rPr sz="2450" spc="-8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are</a:t>
            </a:r>
            <a:r>
              <a:rPr sz="2450" spc="-8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secreted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by</a:t>
            </a:r>
            <a:r>
              <a:rPr sz="2450" spc="-8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ovaries,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androgens </a:t>
            </a:r>
            <a:r>
              <a:rPr sz="2450" dirty="0">
                <a:latin typeface="Corbel"/>
                <a:cs typeface="Corbel"/>
              </a:rPr>
              <a:t>are</a:t>
            </a:r>
            <a:r>
              <a:rPr sz="2450" spc="-1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made</a:t>
            </a:r>
            <a:r>
              <a:rPr sz="2450" spc="-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secreted</a:t>
            </a:r>
            <a:r>
              <a:rPr sz="2450" spc="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by </a:t>
            </a:r>
            <a:r>
              <a:rPr sz="2450" spc="-10" dirty="0">
                <a:latin typeface="Corbel"/>
                <a:cs typeface="Corbel"/>
              </a:rPr>
              <a:t>testes.</a:t>
            </a:r>
            <a:endParaRPr sz="2450">
              <a:latin typeface="Corbel"/>
              <a:cs typeface="Corbel"/>
            </a:endParaRPr>
          </a:p>
          <a:p>
            <a:pPr marL="12700" marR="114935">
              <a:lnSpc>
                <a:spcPct val="100000"/>
              </a:lnSpc>
              <a:spcBef>
                <a:spcPts val="5"/>
              </a:spcBef>
            </a:pPr>
            <a:r>
              <a:rPr sz="2450" dirty="0">
                <a:latin typeface="Corbel"/>
                <a:cs typeface="Corbel"/>
              </a:rPr>
              <a:t>In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men,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women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who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have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had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menopause,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can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have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spc="-20" dirty="0">
                <a:latin typeface="Corbel"/>
                <a:cs typeface="Corbel"/>
              </a:rPr>
              <a:t>more </a:t>
            </a:r>
            <a:r>
              <a:rPr sz="2450" dirty="0">
                <a:latin typeface="Corbel"/>
                <a:cs typeface="Corbel"/>
              </a:rPr>
              <a:t>fat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accumulation</a:t>
            </a:r>
            <a:r>
              <a:rPr sz="2450" spc="-8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around</a:t>
            </a:r>
            <a:r>
              <a:rPr sz="2450" spc="-6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abdomen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and</a:t>
            </a:r>
            <a:r>
              <a:rPr sz="2450" spc="-8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hips.</a:t>
            </a:r>
            <a:endParaRPr sz="2450">
              <a:latin typeface="Corbel"/>
              <a:cs typeface="Corbel"/>
            </a:endParaRPr>
          </a:p>
          <a:p>
            <a:pPr marL="268605" indent="-256540">
              <a:lnSpc>
                <a:spcPct val="100000"/>
              </a:lnSpc>
              <a:buAutoNum type="arabicPlain" startAt="5"/>
              <a:tabLst>
                <a:tab pos="269240" algn="l"/>
              </a:tabLst>
            </a:pPr>
            <a:r>
              <a:rPr sz="2450" b="1" dirty="0">
                <a:solidFill>
                  <a:srgbClr val="FF0000"/>
                </a:solidFill>
                <a:latin typeface="Corbel"/>
                <a:cs typeface="Corbel"/>
              </a:rPr>
              <a:t>Growth</a:t>
            </a:r>
            <a:r>
              <a:rPr sz="2450" b="1" spc="-8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50" b="1" spc="-10" dirty="0">
                <a:solidFill>
                  <a:srgbClr val="FF0000"/>
                </a:solidFill>
                <a:latin typeface="Corbel"/>
                <a:cs typeface="Corbel"/>
              </a:rPr>
              <a:t>hormone</a:t>
            </a:r>
            <a:endParaRPr sz="2450">
              <a:latin typeface="Corbel"/>
              <a:cs typeface="Corbel"/>
            </a:endParaRPr>
          </a:p>
          <a:p>
            <a:pPr marL="12700" marR="276225">
              <a:lnSpc>
                <a:spcPct val="100000"/>
              </a:lnSpc>
            </a:pPr>
            <a:r>
              <a:rPr sz="2450" dirty="0">
                <a:latin typeface="Corbel"/>
                <a:cs typeface="Corbel"/>
              </a:rPr>
              <a:t>The</a:t>
            </a:r>
            <a:r>
              <a:rPr sz="2450" spc="-1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pituitary</a:t>
            </a:r>
            <a:r>
              <a:rPr sz="2450" spc="-3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gland</a:t>
            </a:r>
            <a:r>
              <a:rPr sz="2450" spc="-3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3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the</a:t>
            </a:r>
            <a:r>
              <a:rPr sz="2450" spc="-2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brain</a:t>
            </a:r>
            <a:r>
              <a:rPr sz="2450" spc="-2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produces</a:t>
            </a:r>
            <a:r>
              <a:rPr sz="2450" spc="-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growth</a:t>
            </a:r>
            <a:r>
              <a:rPr sz="2450" spc="-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hormone.</a:t>
            </a:r>
            <a:r>
              <a:rPr sz="2450" spc="-30" dirty="0">
                <a:latin typeface="Corbel"/>
                <a:cs typeface="Corbel"/>
              </a:rPr>
              <a:t> </a:t>
            </a:r>
            <a:r>
              <a:rPr sz="2450" spc="-20" dirty="0">
                <a:latin typeface="Corbel"/>
                <a:cs typeface="Corbel"/>
              </a:rPr>
              <a:t>This </a:t>
            </a:r>
            <a:r>
              <a:rPr sz="2450" dirty="0">
                <a:latin typeface="Corbel"/>
                <a:cs typeface="Corbel"/>
              </a:rPr>
              <a:t>helps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growth</a:t>
            </a:r>
            <a:r>
              <a:rPr sz="2450" spc="-3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of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</a:t>
            </a:r>
            <a:r>
              <a:rPr sz="2450" spc="-4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child.</a:t>
            </a:r>
            <a:endParaRPr sz="2450">
              <a:latin typeface="Corbel"/>
              <a:cs typeface="Corbel"/>
            </a:endParaRPr>
          </a:p>
          <a:p>
            <a:pPr marL="12700" marR="160020">
              <a:lnSpc>
                <a:spcPct val="100000"/>
              </a:lnSpc>
            </a:pPr>
            <a:r>
              <a:rPr sz="2450" dirty="0">
                <a:latin typeface="Corbel"/>
                <a:cs typeface="Corbel"/>
              </a:rPr>
              <a:t>Growth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hormone</a:t>
            </a:r>
            <a:r>
              <a:rPr sz="2450" spc="-3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also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affects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metabolism</a:t>
            </a:r>
            <a:r>
              <a:rPr sz="2450" spc="-7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of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all</a:t>
            </a:r>
            <a:r>
              <a:rPr sz="2450" spc="-7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the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nutrients </a:t>
            </a:r>
            <a:r>
              <a:rPr sz="2450" dirty="0">
                <a:latin typeface="Corbel"/>
                <a:cs typeface="Corbel"/>
              </a:rPr>
              <a:t>taken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by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the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body.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Levels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of</a:t>
            </a:r>
            <a:r>
              <a:rPr sz="2450" spc="-6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growth</a:t>
            </a:r>
            <a:r>
              <a:rPr sz="2450" spc="-4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hormone</a:t>
            </a:r>
            <a:r>
              <a:rPr sz="2450" spc="-5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are</a:t>
            </a:r>
            <a:r>
              <a:rPr sz="2450" spc="-5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lower</a:t>
            </a:r>
            <a:r>
              <a:rPr sz="2450" spc="-30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in</a:t>
            </a:r>
            <a:r>
              <a:rPr sz="2450" spc="-7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obese </a:t>
            </a:r>
            <a:r>
              <a:rPr sz="2450" dirty="0">
                <a:latin typeface="Corbel"/>
                <a:cs typeface="Corbel"/>
              </a:rPr>
              <a:t>people</a:t>
            </a:r>
            <a:r>
              <a:rPr sz="2450" spc="-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than</a:t>
            </a:r>
            <a:r>
              <a:rPr sz="2450" spc="-35" dirty="0">
                <a:latin typeface="Corbel"/>
                <a:cs typeface="Corbel"/>
              </a:rPr>
              <a:t> </a:t>
            </a:r>
            <a:r>
              <a:rPr sz="2450" dirty="0">
                <a:latin typeface="Corbel"/>
                <a:cs typeface="Corbel"/>
              </a:rPr>
              <a:t>normal</a:t>
            </a:r>
            <a:r>
              <a:rPr sz="2450" spc="-35" dirty="0">
                <a:latin typeface="Corbel"/>
                <a:cs typeface="Corbel"/>
              </a:rPr>
              <a:t> </a:t>
            </a:r>
            <a:r>
              <a:rPr sz="2450" spc="-10" dirty="0">
                <a:latin typeface="Corbel"/>
                <a:cs typeface="Corbel"/>
              </a:rPr>
              <a:t>individuals.</a:t>
            </a:r>
            <a:endParaRPr sz="24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251503"/>
            <a:ext cx="7635875" cy="65500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Lipoprotein</a:t>
            </a:r>
            <a:r>
              <a:rPr sz="32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lipase</a:t>
            </a:r>
            <a:endParaRPr sz="3200">
              <a:latin typeface="Corbel"/>
              <a:cs typeface="Corbel"/>
            </a:endParaRPr>
          </a:p>
          <a:p>
            <a:pPr marL="180340" marR="9525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latin typeface="Calibri"/>
                <a:cs typeface="Calibri"/>
              </a:rPr>
              <a:t>Lipoprotein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lipase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(LPL)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multifunctional </a:t>
            </a:r>
            <a:r>
              <a:rPr sz="3200" dirty="0">
                <a:latin typeface="Calibri"/>
                <a:cs typeface="Calibri"/>
              </a:rPr>
              <a:t>enzyme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produced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tissues,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including </a:t>
            </a:r>
            <a:r>
              <a:rPr sz="3200" dirty="0">
                <a:latin typeface="Calibri"/>
                <a:cs typeface="Calibri"/>
              </a:rPr>
              <a:t>adipose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tissue,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cardiac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skeletal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muscle, </a:t>
            </a:r>
            <a:r>
              <a:rPr sz="3200" dirty="0">
                <a:latin typeface="Calibri"/>
                <a:cs typeface="Calibri"/>
              </a:rPr>
              <a:t>islets,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macrophages.</a:t>
            </a:r>
            <a:endParaRPr sz="3200">
              <a:latin typeface="Calibri"/>
              <a:cs typeface="Calibri"/>
            </a:endParaRPr>
          </a:p>
          <a:p>
            <a:pPr marL="180340" marR="1111250" indent="9144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LPL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rate-</a:t>
            </a:r>
            <a:r>
              <a:rPr sz="3200" dirty="0">
                <a:latin typeface="Calibri"/>
                <a:cs typeface="Calibri"/>
              </a:rPr>
              <a:t>limiting enzyme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hydrolysis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triglyceride.</a:t>
            </a:r>
            <a:endParaRPr sz="3200">
              <a:latin typeface="Calibri"/>
              <a:cs typeface="Calibri"/>
            </a:endParaRPr>
          </a:p>
          <a:p>
            <a:pPr marL="18034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Mice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10" dirty="0">
                <a:latin typeface="Calibri"/>
                <a:cs typeface="Calibri"/>
              </a:rPr>
              <a:t> overexpression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LPL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skeletal </a:t>
            </a:r>
            <a:r>
              <a:rPr sz="3200" dirty="0">
                <a:latin typeface="Calibri"/>
                <a:cs typeface="Calibri"/>
              </a:rPr>
              <a:t>muscle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accumulate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triglyceride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muscle, </a:t>
            </a:r>
            <a:r>
              <a:rPr sz="3200" dirty="0">
                <a:latin typeface="Calibri"/>
                <a:cs typeface="Calibri"/>
              </a:rPr>
              <a:t>develop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insulin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resistance.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Mice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LPL </a:t>
            </a:r>
            <a:r>
              <a:rPr sz="3200" dirty="0">
                <a:latin typeface="Calibri"/>
                <a:cs typeface="Calibri"/>
              </a:rPr>
              <a:t>deletion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skeletal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muscle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reduced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TG </a:t>
            </a:r>
            <a:r>
              <a:rPr sz="3200" dirty="0">
                <a:latin typeface="Calibri"/>
                <a:cs typeface="Calibri"/>
              </a:rPr>
              <a:t>accumulation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increased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insulin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action</a:t>
            </a:r>
            <a:r>
              <a:rPr sz="3200" spc="-25" dirty="0">
                <a:latin typeface="Calibri"/>
                <a:cs typeface="Calibri"/>
              </a:rPr>
              <a:t> on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transport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muscle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379" y="0"/>
            <a:ext cx="6162675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/>
              <a:t>SOCIOECONOMIC</a:t>
            </a:r>
            <a:r>
              <a:rPr sz="3250" spc="-100" dirty="0"/>
              <a:t> </a:t>
            </a:r>
            <a:r>
              <a:rPr sz="3250" dirty="0"/>
              <a:t>RISK</a:t>
            </a:r>
            <a:r>
              <a:rPr sz="3250" spc="-150" dirty="0"/>
              <a:t> </a:t>
            </a:r>
            <a:r>
              <a:rPr sz="3250" spc="-35" dirty="0"/>
              <a:t>FACTORS:</a:t>
            </a:r>
            <a:endParaRPr sz="325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3200" dirty="0"/>
              <a:t>INCOME</a:t>
            </a:r>
            <a:r>
              <a:rPr sz="3200" spc="80" dirty="0"/>
              <a:t> </a:t>
            </a:r>
            <a:r>
              <a:rPr sz="3200" dirty="0"/>
              <a:t>AND</a:t>
            </a:r>
            <a:r>
              <a:rPr sz="3200" spc="5" dirty="0"/>
              <a:t> </a:t>
            </a:r>
            <a:r>
              <a:rPr sz="3200" spc="-10" dirty="0"/>
              <a:t>EDUCATION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28091" y="1130554"/>
            <a:ext cx="7237730" cy="42360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19100" marR="178435" indent="-407034">
              <a:lnSpc>
                <a:spcPct val="81900"/>
              </a:lnSpc>
              <a:spcBef>
                <a:spcPts val="740"/>
              </a:spcBef>
              <a:buClr>
                <a:srgbClr val="16365D"/>
              </a:buClr>
              <a:buSzPct val="74576"/>
              <a:buFont typeface="Wingdings"/>
              <a:buChar char=""/>
              <a:tabLst>
                <a:tab pos="469265" algn="l"/>
                <a:tab pos="469900" algn="l"/>
                <a:tab pos="1114425" algn="l"/>
              </a:tabLst>
            </a:pPr>
            <a:r>
              <a:rPr dirty="0"/>
              <a:t>	</a:t>
            </a:r>
            <a:r>
              <a:rPr sz="2950" dirty="0">
                <a:latin typeface="Corbel"/>
                <a:cs typeface="Corbel"/>
              </a:rPr>
              <a:t>Income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has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had</a:t>
            </a:r>
            <a:r>
              <a:rPr sz="2950" spc="-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shifting</a:t>
            </a:r>
            <a:r>
              <a:rPr sz="2950" spc="-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role</a:t>
            </a:r>
            <a:r>
              <a:rPr sz="2950" spc="-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in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obesity </a:t>
            </a:r>
            <a:r>
              <a:rPr sz="2950" spc="-20" dirty="0">
                <a:latin typeface="Corbel"/>
                <a:cs typeface="Corbel"/>
              </a:rPr>
              <a:t>risk</a:t>
            </a:r>
            <a:r>
              <a:rPr sz="2950" dirty="0">
                <a:latin typeface="Corbel"/>
                <a:cs typeface="Corbel"/>
              </a:rPr>
              <a:t>	over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</a:t>
            </a:r>
            <a:r>
              <a:rPr sz="2950" spc="-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last</a:t>
            </a:r>
            <a:r>
              <a:rPr sz="2950" spc="15" dirty="0">
                <a:latin typeface="Corbel"/>
                <a:cs typeface="Corbel"/>
              </a:rPr>
              <a:t> </a:t>
            </a:r>
            <a:r>
              <a:rPr sz="2950" spc="-50" dirty="0">
                <a:latin typeface="Corbel"/>
                <a:cs typeface="Corbel"/>
              </a:rPr>
              <a:t>century.</a:t>
            </a:r>
            <a:r>
              <a:rPr sz="2950" spc="-15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As late</a:t>
            </a:r>
            <a:r>
              <a:rPr sz="2950" spc="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as</a:t>
            </a:r>
            <a:r>
              <a:rPr sz="2950" spc="-25" dirty="0">
                <a:latin typeface="Corbel"/>
                <a:cs typeface="Corbel"/>
              </a:rPr>
              <a:t> the </a:t>
            </a:r>
            <a:r>
              <a:rPr sz="2950" spc="-10" dirty="0">
                <a:latin typeface="Corbel"/>
                <a:cs typeface="Corbel"/>
              </a:rPr>
              <a:t>mid-</a:t>
            </a:r>
            <a:r>
              <a:rPr sz="2950" dirty="0">
                <a:latin typeface="Corbel"/>
                <a:cs typeface="Corbel"/>
              </a:rPr>
              <a:t>20th</a:t>
            </a:r>
            <a:r>
              <a:rPr sz="2950" spc="-70" dirty="0">
                <a:latin typeface="Corbel"/>
                <a:cs typeface="Corbel"/>
              </a:rPr>
              <a:t> </a:t>
            </a:r>
            <a:r>
              <a:rPr sz="2950" spc="-25" dirty="0">
                <a:latin typeface="Corbel"/>
                <a:cs typeface="Corbel"/>
              </a:rPr>
              <a:t>century,</a:t>
            </a:r>
            <a:r>
              <a:rPr sz="2950" spc="-9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</a:t>
            </a:r>
            <a:r>
              <a:rPr sz="2950" spc="-11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USA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and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Europe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could</a:t>
            </a:r>
            <a:r>
              <a:rPr sz="295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link wealth directly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with</a:t>
            </a:r>
            <a:r>
              <a:rPr sz="2950" spc="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obesity</a:t>
            </a:r>
            <a:r>
              <a:rPr sz="2950" spc="-10" dirty="0">
                <a:latin typeface="Corbel"/>
                <a:cs typeface="Corbel"/>
              </a:rPr>
              <a:t>—</a:t>
            </a:r>
            <a:r>
              <a:rPr sz="2950" spc="-25" dirty="0">
                <a:latin typeface="Corbel"/>
                <a:cs typeface="Corbel"/>
              </a:rPr>
              <a:t>the</a:t>
            </a:r>
            <a:endParaRPr sz="2950">
              <a:latin typeface="Corbel"/>
              <a:cs typeface="Corbel"/>
            </a:endParaRPr>
          </a:p>
          <a:p>
            <a:pPr marL="419100" marR="5080">
              <a:lnSpc>
                <a:spcPct val="82000"/>
              </a:lnSpc>
            </a:pPr>
            <a:r>
              <a:rPr sz="2950" dirty="0">
                <a:latin typeface="Corbel"/>
                <a:cs typeface="Corbel"/>
              </a:rPr>
              <a:t>wealthier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an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individual,</a:t>
            </a:r>
            <a:r>
              <a:rPr sz="2950" spc="-5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more</a:t>
            </a:r>
            <a:r>
              <a:rPr sz="2950" spc="-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likely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to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spc="-25" dirty="0">
                <a:latin typeface="Corbel"/>
                <a:cs typeface="Corbel"/>
              </a:rPr>
              <a:t>be </a:t>
            </a:r>
            <a:r>
              <a:rPr sz="2950" spc="-10" dirty="0">
                <a:latin typeface="Corbel"/>
                <a:cs typeface="Corbel"/>
              </a:rPr>
              <a:t>overweight.</a:t>
            </a:r>
            <a:endParaRPr sz="2950">
              <a:latin typeface="Corbel"/>
              <a:cs typeface="Corbel"/>
            </a:endParaRPr>
          </a:p>
          <a:p>
            <a:pPr marL="469900" marR="316865" indent="-457200">
              <a:lnSpc>
                <a:spcPct val="82000"/>
              </a:lnSpc>
              <a:spcBef>
                <a:spcPts val="595"/>
              </a:spcBef>
              <a:buClr>
                <a:srgbClr val="16365D"/>
              </a:buClr>
              <a:buSzPct val="74576"/>
              <a:buFont typeface="Wingdings"/>
              <a:buChar char=""/>
              <a:tabLst>
                <a:tab pos="469265" algn="l"/>
                <a:tab pos="469900" algn="l"/>
                <a:tab pos="1153795" algn="l"/>
              </a:tabLst>
            </a:pPr>
            <a:r>
              <a:rPr sz="2950" dirty="0">
                <a:latin typeface="Corbel"/>
                <a:cs typeface="Corbel"/>
              </a:rPr>
              <a:t>Over</a:t>
            </a:r>
            <a:r>
              <a:rPr sz="2950" spc="-6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last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few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decades,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however, </a:t>
            </a:r>
            <a:r>
              <a:rPr sz="2950" dirty="0">
                <a:latin typeface="Corbel"/>
                <a:cs typeface="Corbel"/>
              </a:rPr>
              <a:t>perhaps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owing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to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abundance</a:t>
            </a:r>
            <a:r>
              <a:rPr sz="2950" spc="-5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of</a:t>
            </a:r>
            <a:r>
              <a:rPr sz="2950" spc="-10" dirty="0">
                <a:latin typeface="Corbel"/>
                <a:cs typeface="Corbel"/>
              </a:rPr>
              <a:t> cheap </a:t>
            </a:r>
            <a:r>
              <a:rPr sz="2950" dirty="0">
                <a:latin typeface="Corbel"/>
                <a:cs typeface="Corbel"/>
              </a:rPr>
              <a:t>and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highly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available</a:t>
            </a:r>
            <a:r>
              <a:rPr sz="2950" spc="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food,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coupled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spc="-20" dirty="0">
                <a:latin typeface="Corbel"/>
                <a:cs typeface="Corbel"/>
              </a:rPr>
              <a:t>with </a:t>
            </a:r>
            <a:r>
              <a:rPr sz="2950" dirty="0">
                <a:latin typeface="Corbel"/>
                <a:cs typeface="Corbel"/>
              </a:rPr>
              <a:t>changing</a:t>
            </a:r>
            <a:r>
              <a:rPr sz="2950" spc="-7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sociocultural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norms,</a:t>
            </a:r>
            <a:r>
              <a:rPr sz="2950" spc="-6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this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spc="-20" dirty="0">
                <a:latin typeface="Corbel"/>
                <a:cs typeface="Corbel"/>
              </a:rPr>
              <a:t>link</a:t>
            </a:r>
            <a:r>
              <a:rPr sz="2950" spc="200" dirty="0">
                <a:latin typeface="Corbel"/>
                <a:cs typeface="Corbel"/>
              </a:rPr>
              <a:t> </a:t>
            </a:r>
            <a:r>
              <a:rPr sz="2950" spc="-25" dirty="0">
                <a:latin typeface="Corbel"/>
                <a:cs typeface="Corbel"/>
              </a:rPr>
              <a:t>has</a:t>
            </a:r>
            <a:r>
              <a:rPr sz="2950" dirty="0">
                <a:latin typeface="Corbel"/>
                <a:cs typeface="Corbel"/>
              </a:rPr>
              <a:t>	</a:t>
            </a:r>
            <a:r>
              <a:rPr sz="2950" spc="-10" dirty="0">
                <a:latin typeface="Corbel"/>
                <a:cs typeface="Corbel"/>
              </a:rPr>
              <a:t>ﬂipped.</a:t>
            </a:r>
            <a:endParaRPr sz="295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0454" y="5376290"/>
            <a:ext cx="2963545" cy="14817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091" y="2870"/>
            <a:ext cx="7845425" cy="53676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69900" marR="495300" indent="-457200">
              <a:lnSpc>
                <a:spcPct val="99000"/>
              </a:lnSpc>
              <a:spcBef>
                <a:spcPts val="145"/>
              </a:spcBef>
              <a:buFont typeface="Wingdings"/>
              <a:buChar char=""/>
              <a:tabLst>
                <a:tab pos="469900" algn="l"/>
                <a:tab pos="1474470" algn="l"/>
              </a:tabLst>
            </a:pPr>
            <a:r>
              <a:rPr sz="3200" spc="-105" dirty="0">
                <a:latin typeface="Corbel"/>
                <a:cs typeface="Corbel"/>
              </a:rPr>
              <a:t>Today, </a:t>
            </a:r>
            <a:r>
              <a:rPr sz="3200" dirty="0">
                <a:latin typeface="Corbel"/>
                <a:cs typeface="Corbel"/>
              </a:rPr>
              <a:t>wealth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USA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tends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be </a:t>
            </a:r>
            <a:r>
              <a:rPr sz="3200" dirty="0">
                <a:latin typeface="Corbel"/>
                <a:cs typeface="Corbel"/>
              </a:rPr>
              <a:t>inversely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correlated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obesity,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25" dirty="0">
                <a:latin typeface="Corbel"/>
                <a:cs typeface="Corbel"/>
              </a:rPr>
              <a:t> is </a:t>
            </a:r>
            <a:r>
              <a:rPr sz="3200" dirty="0">
                <a:latin typeface="Corbel"/>
                <a:cs typeface="Corbel"/>
              </a:rPr>
              <a:t>those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who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at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below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level</a:t>
            </a:r>
            <a:r>
              <a:rPr sz="3200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orbel"/>
                <a:cs typeface="Corbel"/>
              </a:rPr>
              <a:t>of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poverty</a:t>
            </a:r>
            <a:r>
              <a:rPr sz="32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who</a:t>
            </a:r>
            <a:r>
              <a:rPr sz="32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appear</a:t>
            </a:r>
            <a:r>
              <a:rPr sz="32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to</a:t>
            </a:r>
            <a:r>
              <a:rPr sz="32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have</a:t>
            </a:r>
            <a:r>
              <a:rPr sz="32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the</a:t>
            </a:r>
            <a:r>
              <a:rPr sz="32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highest rates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	of</a:t>
            </a:r>
            <a:r>
              <a:rPr sz="320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obesity</a:t>
            </a:r>
            <a:r>
              <a:rPr sz="3200" spc="-10" dirty="0">
                <a:latin typeface="Corbel"/>
                <a:cs typeface="Corbel"/>
              </a:rPr>
              <a:t>.</a:t>
            </a:r>
            <a:endParaRPr sz="3200">
              <a:latin typeface="Corbel"/>
              <a:cs typeface="Corbel"/>
            </a:endParaRPr>
          </a:p>
          <a:p>
            <a:pPr marL="469900" marR="5080" indent="-457200">
              <a:lnSpc>
                <a:spcPct val="99000"/>
              </a:lnSpc>
              <a:spcBef>
                <a:spcPts val="195"/>
              </a:spcBef>
              <a:buFont typeface="Wingdings"/>
              <a:buChar char=""/>
              <a:tabLst>
                <a:tab pos="469900" algn="l"/>
                <a:tab pos="5216525" algn="l"/>
                <a:tab pos="5409565" algn="l"/>
                <a:tab pos="5564505" algn="l"/>
                <a:tab pos="6503670" algn="l"/>
              </a:tabLst>
            </a:pPr>
            <a:r>
              <a:rPr sz="3200" dirty="0">
                <a:latin typeface="Corbel"/>
                <a:cs typeface="Corbel"/>
              </a:rPr>
              <a:t>Indeed,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cities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where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the</a:t>
            </a:r>
            <a:r>
              <a:rPr sz="3200" dirty="0">
                <a:latin typeface="Corbel"/>
                <a:cs typeface="Corbel"/>
              </a:rPr>
              <a:t>		homeless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are </a:t>
            </a:r>
            <a:r>
              <a:rPr sz="3200" dirty="0">
                <a:latin typeface="Corbel"/>
                <a:cs typeface="Corbel"/>
              </a:rPr>
              <a:t>surveyed,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prevalence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</a:t>
            </a:r>
            <a:r>
              <a:rPr sz="3200" dirty="0">
                <a:latin typeface="Corbel"/>
                <a:cs typeface="Corbel"/>
              </a:rPr>
              <a:t>	overweight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obesity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parallels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non-</a:t>
            </a:r>
            <a:r>
              <a:rPr sz="3200" dirty="0">
                <a:latin typeface="Corbel"/>
                <a:cs typeface="Corbel"/>
              </a:rPr>
              <a:t>	</a:t>
            </a:r>
            <a:r>
              <a:rPr sz="3200" spc="-10" dirty="0">
                <a:latin typeface="Corbel"/>
                <a:cs typeface="Corbel"/>
              </a:rPr>
              <a:t>homeless </a:t>
            </a:r>
            <a:r>
              <a:rPr sz="3200" dirty="0">
                <a:latin typeface="Corbel"/>
                <a:cs typeface="Corbel"/>
              </a:rPr>
              <a:t>populations,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contrary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our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typical</a:t>
            </a:r>
            <a:r>
              <a:rPr sz="3200" dirty="0">
                <a:latin typeface="Corbel"/>
                <a:cs typeface="Corbel"/>
              </a:rPr>
              <a:t>	</a:t>
            </a:r>
            <a:r>
              <a:rPr sz="3200" spc="-10" dirty="0">
                <a:latin typeface="Corbel"/>
                <a:cs typeface="Corbel"/>
              </a:rPr>
              <a:t>beliefs </a:t>
            </a:r>
            <a:r>
              <a:rPr sz="3200" dirty="0">
                <a:latin typeface="Corbel"/>
                <a:cs typeface="Corbel"/>
              </a:rPr>
              <a:t>about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thinness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accompanying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food </a:t>
            </a:r>
            <a:r>
              <a:rPr sz="3200" dirty="0">
                <a:latin typeface="Corbel"/>
                <a:cs typeface="Corbel"/>
              </a:rPr>
              <a:t>insecurity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homelessness.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5285846"/>
            <a:ext cx="4038599" cy="15511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435" y="230835"/>
            <a:ext cx="7833359" cy="54222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31800" marR="5080" indent="-419100">
              <a:lnSpc>
                <a:spcPct val="99000"/>
              </a:lnSpc>
              <a:spcBef>
                <a:spcPts val="145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31165" algn="l"/>
                <a:tab pos="431800" algn="l"/>
              </a:tabLst>
            </a:pP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men,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too,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those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low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income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strata </a:t>
            </a:r>
            <a:r>
              <a:rPr sz="3200" dirty="0">
                <a:latin typeface="Corbel"/>
                <a:cs typeface="Corbel"/>
              </a:rPr>
              <a:t>tended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have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higher</a:t>
            </a:r>
            <a:r>
              <a:rPr sz="32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prevalence</a:t>
            </a:r>
            <a:r>
              <a:rPr sz="3200" spc="-8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of</a:t>
            </a:r>
            <a:r>
              <a:rPr sz="3200" spc="-1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obe</a:t>
            </a:r>
            <a:r>
              <a:rPr sz="3200" spc="-10" dirty="0">
                <a:latin typeface="Corbel"/>
                <a:cs typeface="Corbel"/>
              </a:rPr>
              <a:t>sity, </a:t>
            </a:r>
            <a:r>
              <a:rPr sz="3200" dirty="0">
                <a:latin typeface="Corbel"/>
                <a:cs typeface="Corbel"/>
              </a:rPr>
              <a:t>but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some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countries,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poverty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was </a:t>
            </a:r>
            <a:r>
              <a:rPr sz="3200" dirty="0">
                <a:latin typeface="Corbel"/>
                <a:cs typeface="Corbel"/>
              </a:rPr>
              <a:t>associated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prevalent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overweight </a:t>
            </a:r>
            <a:r>
              <a:rPr sz="3200" dirty="0">
                <a:latin typeface="Corbel"/>
                <a:cs typeface="Corbel"/>
              </a:rPr>
              <a:t>than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wealth.</a:t>
            </a:r>
            <a:endParaRPr sz="3200">
              <a:latin typeface="Corbel"/>
              <a:cs typeface="Corbel"/>
            </a:endParaRPr>
          </a:p>
          <a:p>
            <a:pPr marL="431800" marR="149860" indent="-419100">
              <a:lnSpc>
                <a:spcPct val="100000"/>
              </a:lnSpc>
              <a:spcBef>
                <a:spcPts val="395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31165" algn="l"/>
                <a:tab pos="431800" algn="l"/>
              </a:tabLst>
            </a:pP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diﬀerences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between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sexes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terms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income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status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obesity,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particular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trend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reversal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men,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part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due</a:t>
            </a:r>
            <a:r>
              <a:rPr sz="3200" spc="-17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spc="-10" dirty="0">
                <a:latin typeface="Corbel"/>
                <a:cs typeface="Corbel"/>
              </a:rPr>
              <a:t>low-</a:t>
            </a:r>
            <a:r>
              <a:rPr sz="3200" dirty="0">
                <a:latin typeface="Corbel"/>
                <a:cs typeface="Corbel"/>
              </a:rPr>
              <a:t>paying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jobs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typically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involving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more </a:t>
            </a:r>
            <a:r>
              <a:rPr sz="3200" dirty="0">
                <a:latin typeface="Corbel"/>
                <a:cs typeface="Corbel"/>
              </a:rPr>
              <a:t>physically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demanding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work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performed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by </a:t>
            </a:r>
            <a:r>
              <a:rPr sz="3200" dirty="0">
                <a:latin typeface="Corbel"/>
                <a:cs typeface="Corbel"/>
              </a:rPr>
              <a:t>men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women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" y="270459"/>
            <a:ext cx="20758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1" spc="-20" dirty="0">
                <a:solidFill>
                  <a:srgbClr val="FF0000"/>
                </a:solidFill>
                <a:latin typeface="Arial Black"/>
                <a:cs typeface="Arial Black"/>
              </a:rPr>
              <a:t>Education: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740156"/>
            <a:ext cx="7917180" cy="3409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31800" marR="5080" indent="-419100">
              <a:lnSpc>
                <a:spcPct val="99000"/>
              </a:lnSpc>
              <a:spcBef>
                <a:spcPts val="140"/>
              </a:spcBef>
              <a:tabLst>
                <a:tab pos="7433945" algn="l"/>
              </a:tabLst>
            </a:pPr>
            <a:r>
              <a:rPr sz="3200" dirty="0">
                <a:latin typeface="Corbel"/>
                <a:cs typeface="Corbel"/>
              </a:rPr>
              <a:t>Adding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complexity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this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picture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role</a:t>
            </a:r>
            <a:r>
              <a:rPr sz="3200" dirty="0">
                <a:latin typeface="Corbel"/>
                <a:cs typeface="Corbel"/>
              </a:rPr>
              <a:t>	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education: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11</a:t>
            </a:r>
            <a:r>
              <a:rPr sz="3200" spc="-1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OECD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countries </a:t>
            </a:r>
            <a:r>
              <a:rPr sz="3200" dirty="0">
                <a:latin typeface="Corbel"/>
                <a:cs typeface="Corbel"/>
              </a:rPr>
              <a:t>discussed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above,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education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showed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strong </a:t>
            </a:r>
            <a:r>
              <a:rPr sz="3200" dirty="0">
                <a:latin typeface="Corbel"/>
                <a:cs typeface="Corbel"/>
              </a:rPr>
              <a:t>inverse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relationship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overweight/obesity, </a:t>
            </a:r>
            <a:r>
              <a:rPr sz="3200" dirty="0">
                <a:latin typeface="Corbel"/>
                <a:cs typeface="Corbel"/>
              </a:rPr>
              <a:t>particularly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women,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consistently </a:t>
            </a:r>
            <a:r>
              <a:rPr sz="3200" dirty="0">
                <a:latin typeface="Corbel"/>
                <a:cs typeface="Corbel"/>
              </a:rPr>
              <a:t>higher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prevalence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overweight/obesity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less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educated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they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were.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1533" y="4200016"/>
            <a:ext cx="3482466" cy="26579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100"/>
              </a:spcBef>
              <a:tabLst>
                <a:tab pos="4222115" algn="l"/>
              </a:tabLst>
            </a:pPr>
            <a:r>
              <a:rPr spc="-10" dirty="0"/>
              <a:t>ENVIRONMENTAL</a:t>
            </a:r>
            <a:r>
              <a:rPr dirty="0"/>
              <a:t>	RISK</a:t>
            </a:r>
            <a:r>
              <a:rPr spc="-55" dirty="0"/>
              <a:t> </a:t>
            </a:r>
            <a:r>
              <a:rPr spc="-45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522" y="1379296"/>
            <a:ext cx="7995920" cy="46158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19100" marR="73660" indent="-407034">
              <a:lnSpc>
                <a:spcPct val="90400"/>
              </a:lnSpc>
              <a:spcBef>
                <a:spcPts val="445"/>
              </a:spcBef>
              <a:buClr>
                <a:srgbClr val="16365D"/>
              </a:buClr>
              <a:buSzPct val="74576"/>
              <a:buFont typeface="Arial"/>
              <a:buChar char="□"/>
              <a:tabLst>
                <a:tab pos="419100" algn="l"/>
                <a:tab pos="419734" algn="l"/>
              </a:tabLst>
            </a:pPr>
            <a:r>
              <a:rPr sz="2950" dirty="0">
                <a:latin typeface="Corbel"/>
                <a:cs typeface="Corbel"/>
              </a:rPr>
              <a:t>The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Built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Environment:</a:t>
            </a:r>
            <a:r>
              <a:rPr sz="2950" spc="-7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Research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on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built </a:t>
            </a:r>
            <a:r>
              <a:rPr sz="2950" dirty="0">
                <a:latin typeface="Corbel"/>
                <a:cs typeface="Corbel"/>
              </a:rPr>
              <a:t>environment</a:t>
            </a:r>
            <a:r>
              <a:rPr sz="2950" spc="-5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tends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to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focus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on a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few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measurable </a:t>
            </a:r>
            <a:r>
              <a:rPr sz="2950" dirty="0">
                <a:latin typeface="Corbel"/>
                <a:cs typeface="Corbel"/>
              </a:rPr>
              <a:t>characteristics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of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neighborhoods</a:t>
            </a:r>
            <a:r>
              <a:rPr sz="2950" spc="-5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as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they</a:t>
            </a:r>
            <a:r>
              <a:rPr sz="2950" spc="-5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relate </a:t>
            </a:r>
            <a:r>
              <a:rPr sz="2950" dirty="0">
                <a:latin typeface="Corbel"/>
                <a:cs typeface="Corbel"/>
              </a:rPr>
              <a:t>to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weight</a:t>
            </a:r>
            <a:r>
              <a:rPr sz="295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status</a:t>
            </a:r>
            <a:r>
              <a:rPr sz="2950" dirty="0">
                <a:latin typeface="Corbel"/>
                <a:cs typeface="Corbel"/>
              </a:rPr>
              <a:t>,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while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holding </a:t>
            </a:r>
            <a:r>
              <a:rPr sz="2950" dirty="0">
                <a:latin typeface="Corbel"/>
                <a:cs typeface="Corbel"/>
              </a:rPr>
              <a:t>sociodemographic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and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other</a:t>
            </a:r>
            <a:r>
              <a:rPr sz="2950" spc="-10" dirty="0">
                <a:latin typeface="Corbel"/>
                <a:cs typeface="Corbel"/>
              </a:rPr>
              <a:t> person-level characteristics</a:t>
            </a:r>
            <a:r>
              <a:rPr sz="2950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constant.</a:t>
            </a:r>
            <a:endParaRPr sz="2950">
              <a:latin typeface="Corbel"/>
              <a:cs typeface="Corbel"/>
            </a:endParaRPr>
          </a:p>
          <a:p>
            <a:pPr marL="419100" marR="5080" indent="-407034">
              <a:lnSpc>
                <a:spcPct val="90400"/>
              </a:lnSpc>
              <a:spcBef>
                <a:spcPts val="600"/>
              </a:spcBef>
              <a:buClr>
                <a:srgbClr val="16365D"/>
              </a:buClr>
              <a:buSzPct val="74576"/>
              <a:buFont typeface="Arial"/>
              <a:buChar char="□"/>
              <a:tabLst>
                <a:tab pos="419100" algn="l"/>
                <a:tab pos="419734" algn="l"/>
              </a:tabLst>
            </a:pPr>
            <a:r>
              <a:rPr sz="2950" dirty="0">
                <a:latin typeface="Corbel"/>
                <a:cs typeface="Corbel"/>
              </a:rPr>
              <a:t>Such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neighborhood</a:t>
            </a:r>
            <a:r>
              <a:rPr sz="2950" spc="-5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characteristics</a:t>
            </a:r>
            <a:r>
              <a:rPr sz="2950" spc="-3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range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spc="-20" dirty="0">
                <a:latin typeface="Corbel"/>
                <a:cs typeface="Corbel"/>
              </a:rPr>
              <a:t>from </a:t>
            </a:r>
            <a:r>
              <a:rPr sz="2950" dirty="0">
                <a:latin typeface="Corbel"/>
                <a:cs typeface="Corbel"/>
              </a:rPr>
              <a:t>more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concrete</a:t>
            </a:r>
            <a:r>
              <a:rPr sz="2950" spc="-7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factors</a:t>
            </a:r>
            <a:r>
              <a:rPr sz="2950" spc="-25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(e.g.,</a:t>
            </a:r>
            <a:r>
              <a:rPr sz="2950" spc="-80" dirty="0"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fast</a:t>
            </a:r>
            <a:r>
              <a:rPr sz="295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spc="-20" dirty="0">
                <a:solidFill>
                  <a:srgbClr val="FF0000"/>
                </a:solidFill>
                <a:latin typeface="Corbel"/>
                <a:cs typeface="Corbel"/>
              </a:rPr>
              <a:t>food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restaurants</a:t>
            </a:r>
            <a:r>
              <a:rPr sz="2950" dirty="0">
                <a:latin typeface="Corbel"/>
                <a:cs typeface="Corbel"/>
              </a:rPr>
              <a:t>,</a:t>
            </a:r>
            <a:r>
              <a:rPr sz="2950" spc="-20" dirty="0"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supermarkets</a:t>
            </a:r>
            <a:r>
              <a:rPr sz="2950" spc="-10" dirty="0">
                <a:latin typeface="Corbel"/>
                <a:cs typeface="Corbel"/>
              </a:rPr>
              <a:t>,</a:t>
            </a:r>
            <a:r>
              <a:rPr sz="2950" spc="-90" dirty="0"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parks</a:t>
            </a:r>
            <a:r>
              <a:rPr sz="2950" dirty="0">
                <a:latin typeface="Corbel"/>
                <a:cs typeface="Corbel"/>
              </a:rPr>
              <a:t>,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transportation</a:t>
            </a:r>
            <a:r>
              <a:rPr sz="2950" spc="-10" dirty="0">
                <a:latin typeface="Corbel"/>
                <a:cs typeface="Corbel"/>
              </a:rPr>
              <a:t>, </a:t>
            </a:r>
            <a:r>
              <a:rPr sz="2950" dirty="0">
                <a:latin typeface="Corbel"/>
                <a:cs typeface="Corbel"/>
              </a:rPr>
              <a:t>etc.)</a:t>
            </a:r>
            <a:r>
              <a:rPr sz="2950" spc="-4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to</a:t>
            </a:r>
            <a:r>
              <a:rPr sz="2950" spc="-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more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variably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scored</a:t>
            </a:r>
            <a:r>
              <a:rPr sz="2950" spc="-30" dirty="0">
                <a:latin typeface="Corbel"/>
                <a:cs typeface="Corbel"/>
              </a:rPr>
              <a:t> </a:t>
            </a:r>
            <a:r>
              <a:rPr sz="2950" dirty="0">
                <a:latin typeface="Corbel"/>
                <a:cs typeface="Corbel"/>
              </a:rPr>
              <a:t>factors</a:t>
            </a:r>
            <a:r>
              <a:rPr sz="2950" spc="-15" dirty="0">
                <a:latin typeface="Corbel"/>
                <a:cs typeface="Corbel"/>
              </a:rPr>
              <a:t> </a:t>
            </a:r>
            <a:r>
              <a:rPr sz="2950" spc="-10" dirty="0">
                <a:latin typeface="Corbel"/>
                <a:cs typeface="Corbel"/>
              </a:rPr>
              <a:t>(e.g.,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walkability</a:t>
            </a:r>
            <a:r>
              <a:rPr sz="2950" spc="-10" dirty="0">
                <a:latin typeface="Corbel"/>
                <a:cs typeface="Corbel"/>
              </a:rPr>
              <a:t>,</a:t>
            </a:r>
            <a:r>
              <a:rPr sz="2950" spc="-145" dirty="0">
                <a:latin typeface="Corbel"/>
                <a:cs typeface="Corbel"/>
              </a:rPr>
              <a:t> </a:t>
            </a:r>
            <a:r>
              <a:rPr sz="2950" dirty="0">
                <a:solidFill>
                  <a:srgbClr val="FF0000"/>
                </a:solidFill>
                <a:latin typeface="Corbel"/>
                <a:cs typeface="Corbel"/>
              </a:rPr>
              <a:t>neighborhood</a:t>
            </a:r>
            <a:r>
              <a:rPr sz="2950" spc="-1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Corbel"/>
                <a:cs typeface="Corbel"/>
              </a:rPr>
              <a:t>healthiness</a:t>
            </a:r>
            <a:r>
              <a:rPr sz="2950" spc="-10" dirty="0">
                <a:latin typeface="Corbel"/>
                <a:cs typeface="Corbel"/>
              </a:rPr>
              <a:t>)</a:t>
            </a:r>
            <a:endParaRPr sz="29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100"/>
              </a:spcBef>
              <a:tabLst>
                <a:tab pos="4222115" algn="l"/>
              </a:tabLst>
            </a:pPr>
            <a:r>
              <a:rPr spc="-10" dirty="0"/>
              <a:t>ENVIRONMENTAL</a:t>
            </a:r>
            <a:r>
              <a:rPr dirty="0"/>
              <a:t>	RISK</a:t>
            </a:r>
            <a:r>
              <a:rPr spc="-55" dirty="0"/>
              <a:t> </a:t>
            </a:r>
            <a:r>
              <a:rPr spc="-45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333708"/>
            <a:ext cx="8016240" cy="51320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431165" algn="l"/>
              </a:tabLst>
            </a:pPr>
            <a:r>
              <a:rPr sz="2400" b="1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b="1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b="1" dirty="0">
                <a:latin typeface="Corbel"/>
                <a:cs typeface="Corbel"/>
              </a:rPr>
              <a:t>Environmental</a:t>
            </a:r>
            <a:r>
              <a:rPr sz="3200" b="1" spc="-130" dirty="0">
                <a:latin typeface="Corbel"/>
                <a:cs typeface="Corbel"/>
              </a:rPr>
              <a:t> </a:t>
            </a:r>
            <a:r>
              <a:rPr sz="3200" b="1" spc="-10" dirty="0">
                <a:latin typeface="Corbel"/>
                <a:cs typeface="Corbel"/>
              </a:rPr>
              <a:t>“Pathogens”:</a:t>
            </a:r>
            <a:endParaRPr sz="3200">
              <a:latin typeface="Corbel"/>
              <a:cs typeface="Corbel"/>
            </a:endParaRPr>
          </a:p>
          <a:p>
            <a:pPr marL="431800" marR="495934" indent="-419100">
              <a:lnSpc>
                <a:spcPct val="100000"/>
              </a:lnSpc>
              <a:spcBef>
                <a:spcPts val="605"/>
              </a:spcBef>
              <a:buClr>
                <a:srgbClr val="16365D"/>
              </a:buClr>
              <a:buSzPct val="75000"/>
              <a:buFont typeface="Arial"/>
              <a:buChar char="□"/>
              <a:tabLst>
                <a:tab pos="431165" algn="l"/>
                <a:tab pos="431800" algn="l"/>
              </a:tabLst>
            </a:pPr>
            <a:r>
              <a:rPr sz="3200" dirty="0">
                <a:latin typeface="Corbel"/>
                <a:cs typeface="Corbel"/>
              </a:rPr>
              <a:t>Viruses,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Microbiomes,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Social Networks—</a:t>
            </a:r>
            <a:r>
              <a:rPr sz="3200" dirty="0">
                <a:latin typeface="Corbel"/>
                <a:cs typeface="Corbel"/>
              </a:rPr>
              <a:t>Growing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evidence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from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animal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human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studies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indicates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obesity </a:t>
            </a:r>
            <a:r>
              <a:rPr sz="3200" dirty="0">
                <a:latin typeface="Corbel"/>
                <a:cs typeface="Corbel"/>
              </a:rPr>
              <a:t>may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attributable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to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infection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that </a:t>
            </a:r>
            <a:r>
              <a:rPr sz="3200" dirty="0">
                <a:latin typeface="Corbel"/>
                <a:cs typeface="Corbel"/>
              </a:rPr>
              <a:t>obesity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itself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may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contagion.</a:t>
            </a:r>
            <a:endParaRPr sz="3200">
              <a:latin typeface="Corbel"/>
              <a:cs typeface="Corbel"/>
            </a:endParaRPr>
          </a:p>
          <a:p>
            <a:pPr marL="431800" marR="5080" indent="-419100" algn="just">
              <a:lnSpc>
                <a:spcPct val="100000"/>
              </a:lnSpc>
              <a:spcBef>
                <a:spcPts val="600"/>
              </a:spcBef>
              <a:buClr>
                <a:srgbClr val="16365D"/>
              </a:buClr>
              <a:buSzPct val="42187"/>
              <a:buFont typeface="Arial"/>
              <a:buChar char="□"/>
              <a:tabLst>
                <a:tab pos="50800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Infectious agents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include viruses, the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trillions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microbiota</a:t>
            </a:r>
            <a:r>
              <a:rPr sz="3200" spc="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inhabiting</a:t>
            </a:r>
            <a:r>
              <a:rPr sz="3200" spc="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human</a:t>
            </a:r>
            <a:r>
              <a:rPr sz="3200" spc="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gut,</a:t>
            </a:r>
            <a:r>
              <a:rPr sz="3200" spc="3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and,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course,</a:t>
            </a:r>
            <a:r>
              <a:rPr sz="3200" spc="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obese</a:t>
            </a:r>
            <a:r>
              <a:rPr sz="3200" spc="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humans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as</a:t>
            </a:r>
            <a:r>
              <a:rPr sz="3200" spc="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infectious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agents themselves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23875"/>
            <a:ext cx="7116445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/>
              <a:t>COSTS</a:t>
            </a:r>
            <a:r>
              <a:rPr sz="3250" spc="-80" dirty="0"/>
              <a:t> </a:t>
            </a:r>
            <a:r>
              <a:rPr sz="3250" dirty="0"/>
              <a:t>OF</a:t>
            </a:r>
            <a:r>
              <a:rPr sz="3250" spc="-60" dirty="0"/>
              <a:t> </a:t>
            </a:r>
            <a:r>
              <a:rPr sz="3250" spc="-25" dirty="0"/>
              <a:t>OBESITY:</a:t>
            </a:r>
            <a:r>
              <a:rPr sz="3250" spc="-70" dirty="0"/>
              <a:t> </a:t>
            </a:r>
            <a:r>
              <a:rPr sz="3250" spc="-15" dirty="0"/>
              <a:t>CO-</a:t>
            </a:r>
            <a:r>
              <a:rPr sz="3250" spc="-10" dirty="0"/>
              <a:t>MORBIDITIES,</a:t>
            </a:r>
            <a:endParaRPr sz="325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3200" spc="-10" dirty="0"/>
              <a:t>MORTALITY,</a:t>
            </a:r>
            <a:r>
              <a:rPr sz="3200" spc="-20" dirty="0"/>
              <a:t> </a:t>
            </a:r>
            <a:r>
              <a:rPr sz="3200" dirty="0"/>
              <a:t>AND</a:t>
            </a:r>
            <a:r>
              <a:rPr sz="3200" spc="35" dirty="0"/>
              <a:t> </a:t>
            </a:r>
            <a:r>
              <a:rPr sz="3200" dirty="0"/>
              <a:t>ECONOMIC</a:t>
            </a:r>
            <a:r>
              <a:rPr sz="3200" spc="-30" dirty="0"/>
              <a:t> </a:t>
            </a:r>
            <a:r>
              <a:rPr sz="3200" spc="-10" dirty="0"/>
              <a:t>BURDEN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6730" y="1420113"/>
            <a:ext cx="7835900" cy="2928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31800" marR="5080" indent="-419734">
              <a:lnSpc>
                <a:spcPct val="99000"/>
              </a:lnSpc>
              <a:spcBef>
                <a:spcPts val="140"/>
              </a:spcBef>
              <a:tabLst>
                <a:tab pos="431800" algn="l"/>
              </a:tabLst>
            </a:pPr>
            <a:r>
              <a:rPr sz="2400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Obesity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associated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concomitant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or </a:t>
            </a:r>
            <a:r>
              <a:rPr sz="3200" dirty="0">
                <a:latin typeface="Corbel"/>
                <a:cs typeface="Corbel"/>
              </a:rPr>
              <a:t>increased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risk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nearly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every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chronic </a:t>
            </a:r>
            <a:r>
              <a:rPr sz="3200" dirty="0">
                <a:latin typeface="Corbel"/>
                <a:cs typeface="Corbel"/>
              </a:rPr>
              <a:t>condition,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from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diabetes,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dyslipidemia,</a:t>
            </a:r>
            <a:r>
              <a:rPr sz="3200" spc="-25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poor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mental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health.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impacts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risk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spc="-10" dirty="0">
                <a:latin typeface="Corbel"/>
                <a:cs typeface="Corbel"/>
              </a:rPr>
              <a:t>stroke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cardiovascular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disease,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certain </a:t>
            </a:r>
            <a:r>
              <a:rPr sz="3200" dirty="0">
                <a:latin typeface="Corbel"/>
                <a:cs typeface="Corbel"/>
              </a:rPr>
              <a:t>cancers,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osteoarthritis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1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signiﬁcant.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535939"/>
            <a:ext cx="7607300" cy="29984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31800" marR="64135" indent="-419100">
              <a:lnSpc>
                <a:spcPts val="3800"/>
              </a:lnSpc>
              <a:spcBef>
                <a:spcPts val="265"/>
              </a:spcBef>
              <a:tabLst>
                <a:tab pos="431165" algn="l"/>
              </a:tabLst>
            </a:pPr>
            <a:r>
              <a:rPr sz="2400" b="1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b="1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Obesity</a:t>
            </a:r>
            <a:r>
              <a:rPr sz="32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typically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deﬁned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quite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simply</a:t>
            </a:r>
            <a:r>
              <a:rPr sz="3200" spc="-13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as </a:t>
            </a:r>
            <a:r>
              <a:rPr sz="3200" dirty="0">
                <a:latin typeface="Corbel"/>
                <a:cs typeface="Corbel"/>
              </a:rPr>
              <a:t>excess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weight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for</a:t>
            </a:r>
            <a:r>
              <a:rPr sz="3200" spc="-1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height.</a:t>
            </a:r>
            <a:endParaRPr sz="3200">
              <a:latin typeface="Corbel"/>
              <a:cs typeface="Corbel"/>
            </a:endParaRPr>
          </a:p>
          <a:p>
            <a:pPr marL="431800" marR="5080" indent="-419100">
              <a:lnSpc>
                <a:spcPct val="100000"/>
              </a:lnSpc>
              <a:spcBef>
                <a:spcPts val="280"/>
              </a:spcBef>
              <a:tabLst>
                <a:tab pos="431165" algn="l"/>
              </a:tabLst>
            </a:pPr>
            <a:r>
              <a:rPr sz="2400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Obesity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greatly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increases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risk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chronic </a:t>
            </a:r>
            <a:r>
              <a:rPr sz="3200" dirty="0">
                <a:latin typeface="Corbel"/>
                <a:cs typeface="Corbel"/>
              </a:rPr>
              <a:t>disease</a:t>
            </a:r>
            <a:r>
              <a:rPr sz="3200" spc="-10" dirty="0">
                <a:latin typeface="Corbel"/>
                <a:cs typeface="Corbel"/>
              </a:rPr>
              <a:t> morbidity—</a:t>
            </a:r>
            <a:r>
              <a:rPr sz="3200" dirty="0">
                <a:latin typeface="Corbel"/>
                <a:cs typeface="Corbel"/>
              </a:rPr>
              <a:t>namely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disability, </a:t>
            </a:r>
            <a:r>
              <a:rPr sz="3200" dirty="0">
                <a:latin typeface="Corbel"/>
                <a:cs typeface="Corbel"/>
              </a:rPr>
              <a:t>depression,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type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2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diabetes,</a:t>
            </a:r>
            <a:r>
              <a:rPr sz="3200" spc="-18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cardiovascular </a:t>
            </a:r>
            <a:r>
              <a:rPr sz="3200" dirty="0">
                <a:latin typeface="Corbel"/>
                <a:cs typeface="Corbel"/>
              </a:rPr>
              <a:t>disease,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certain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cancers—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1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mortality.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260045"/>
            <a:ext cx="3503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Costs</a:t>
            </a:r>
            <a:r>
              <a:rPr sz="4000" spc="-80" dirty="0"/>
              <a:t> </a:t>
            </a:r>
            <a:r>
              <a:rPr sz="4000" dirty="0"/>
              <a:t>of</a:t>
            </a:r>
            <a:r>
              <a:rPr sz="4000" spc="-75" dirty="0"/>
              <a:t> </a:t>
            </a:r>
            <a:r>
              <a:rPr sz="4000" spc="-10" dirty="0"/>
              <a:t>obesity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9700" y="1332052"/>
            <a:ext cx="87458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rbel"/>
                <a:cs typeface="Corbel"/>
              </a:rPr>
              <a:t>Increases</a:t>
            </a:r>
            <a:r>
              <a:rPr sz="3600" spc="-3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in</a:t>
            </a:r>
            <a:r>
              <a:rPr sz="3600" spc="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spending</a:t>
            </a:r>
            <a:r>
              <a:rPr sz="3600" spc="-1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from</a:t>
            </a:r>
            <a:r>
              <a:rPr sz="3600" spc="-5" dirty="0">
                <a:latin typeface="Corbel"/>
                <a:cs typeface="Corbel"/>
              </a:rPr>
              <a:t> </a:t>
            </a:r>
            <a:r>
              <a:rPr sz="3600" spc="-10" dirty="0">
                <a:latin typeface="Corbel"/>
                <a:cs typeface="Corbel"/>
              </a:rPr>
              <a:t>1998-</a:t>
            </a:r>
            <a:r>
              <a:rPr sz="3600" spc="-20" dirty="0">
                <a:latin typeface="Corbel"/>
                <a:cs typeface="Corbel"/>
              </a:rPr>
              <a:t>2006</a:t>
            </a:r>
            <a:endParaRPr sz="3600">
              <a:latin typeface="Corbel"/>
              <a:cs typeface="Corbel"/>
            </a:endParaRPr>
          </a:p>
          <a:p>
            <a:pPr marL="584200" marR="1243330" indent="-571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latin typeface="Corbel"/>
                <a:cs typeface="Corbel"/>
              </a:rPr>
              <a:t>15.2%</a:t>
            </a:r>
            <a:r>
              <a:rPr sz="3600" spc="-2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($</a:t>
            </a:r>
            <a:r>
              <a:rPr sz="3600" spc="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63.9</a:t>
            </a:r>
            <a:r>
              <a:rPr sz="3600" spc="-1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billion)</a:t>
            </a:r>
            <a:r>
              <a:rPr sz="3600" spc="-10" dirty="0">
                <a:latin typeface="Corbel"/>
                <a:cs typeface="Corbel"/>
              </a:rPr>
              <a:t> pharmaceutical services</a:t>
            </a:r>
            <a:endParaRPr sz="3600">
              <a:latin typeface="Corbel"/>
              <a:cs typeface="Corbel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latin typeface="Corbel"/>
                <a:cs typeface="Corbel"/>
              </a:rPr>
              <a:t>10.3%</a:t>
            </a:r>
            <a:r>
              <a:rPr sz="3600" spc="-1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($</a:t>
            </a:r>
            <a:r>
              <a:rPr sz="3600" spc="-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44.7 billion)</a:t>
            </a:r>
            <a:r>
              <a:rPr sz="3600" spc="-2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inpatient</a:t>
            </a:r>
            <a:r>
              <a:rPr sz="3600" spc="-5" dirty="0">
                <a:latin typeface="Corbel"/>
                <a:cs typeface="Corbel"/>
              </a:rPr>
              <a:t> </a:t>
            </a:r>
            <a:r>
              <a:rPr sz="3600" spc="-10" dirty="0">
                <a:latin typeface="Corbel"/>
                <a:cs typeface="Corbel"/>
              </a:rPr>
              <a:t>services</a:t>
            </a:r>
            <a:endParaRPr sz="3600">
              <a:latin typeface="Corbel"/>
              <a:cs typeface="Corbel"/>
            </a:endParaRPr>
          </a:p>
          <a:p>
            <a:pPr marL="768350" indent="-756285">
              <a:lnSpc>
                <a:spcPct val="100000"/>
              </a:lnSpc>
              <a:buFont typeface="Arial"/>
              <a:buChar char="•"/>
              <a:tabLst>
                <a:tab pos="768350" algn="l"/>
                <a:tab pos="768985" algn="l"/>
              </a:tabLst>
            </a:pPr>
            <a:r>
              <a:rPr sz="3600" dirty="0">
                <a:latin typeface="Corbel"/>
                <a:cs typeface="Corbel"/>
              </a:rPr>
              <a:t>5.9%</a:t>
            </a:r>
            <a:r>
              <a:rPr sz="3600" spc="-1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($</a:t>
            </a:r>
            <a:r>
              <a:rPr sz="3600" spc="1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45.2</a:t>
            </a:r>
            <a:r>
              <a:rPr sz="3600" spc="1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billion)</a:t>
            </a:r>
            <a:r>
              <a:rPr sz="3600" spc="-5" dirty="0">
                <a:latin typeface="Corbel"/>
                <a:cs typeface="Corbel"/>
              </a:rPr>
              <a:t> </a:t>
            </a:r>
            <a:r>
              <a:rPr sz="3600" spc="-10" dirty="0">
                <a:latin typeface="Corbel"/>
                <a:cs typeface="Corbel"/>
              </a:rPr>
              <a:t>non-</a:t>
            </a:r>
            <a:r>
              <a:rPr sz="3600" dirty="0">
                <a:latin typeface="Corbel"/>
                <a:cs typeface="Corbel"/>
              </a:rPr>
              <a:t>inpatient</a:t>
            </a:r>
            <a:r>
              <a:rPr sz="3600" spc="35" dirty="0">
                <a:latin typeface="Corbel"/>
                <a:cs typeface="Corbel"/>
              </a:rPr>
              <a:t> </a:t>
            </a:r>
            <a:r>
              <a:rPr sz="3600" spc="-10" dirty="0">
                <a:latin typeface="Corbel"/>
                <a:cs typeface="Corbel"/>
              </a:rPr>
              <a:t>services</a:t>
            </a:r>
            <a:endParaRPr sz="3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271653"/>
            <a:ext cx="6976109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20" dirty="0"/>
              <a:t>CLASSIFICATION</a:t>
            </a:r>
            <a:r>
              <a:rPr sz="3250" spc="-45" dirty="0"/>
              <a:t> </a:t>
            </a:r>
            <a:r>
              <a:rPr sz="3250" dirty="0"/>
              <a:t>OF</a:t>
            </a:r>
            <a:r>
              <a:rPr sz="3250" spc="-85" dirty="0"/>
              <a:t> </a:t>
            </a:r>
            <a:r>
              <a:rPr sz="3250" dirty="0"/>
              <a:t>BODY</a:t>
            </a:r>
            <a:r>
              <a:rPr sz="3250" spc="-110" dirty="0"/>
              <a:t> </a:t>
            </a:r>
            <a:r>
              <a:rPr sz="3250" dirty="0"/>
              <a:t>WEIGHT</a:t>
            </a:r>
            <a:r>
              <a:rPr sz="3250" spc="-140" dirty="0"/>
              <a:t> </a:t>
            </a:r>
            <a:r>
              <a:rPr sz="3250" spc="-25" dirty="0"/>
              <a:t>IN</a:t>
            </a:r>
            <a:endParaRPr sz="325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3200" spc="-10" dirty="0"/>
              <a:t>ADULTS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90955" y="1426209"/>
            <a:ext cx="610425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58215">
              <a:lnSpc>
                <a:spcPct val="100000"/>
              </a:lnSpc>
              <a:spcBef>
                <a:spcPts val="105"/>
              </a:spcBef>
              <a:tabLst>
                <a:tab pos="927100" algn="l"/>
              </a:tabLst>
            </a:pPr>
            <a:r>
              <a:rPr sz="2400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dirty="0">
                <a:latin typeface="Calibri"/>
                <a:cs typeface="Calibri"/>
              </a:rPr>
              <a:t>Subdivisions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obesity </a:t>
            </a:r>
            <a:r>
              <a:rPr sz="3200" dirty="0">
                <a:latin typeface="Calibri"/>
                <a:cs typeface="Calibri"/>
              </a:rPr>
              <a:t>Grade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obesity: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BMI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30.0-</a:t>
            </a:r>
            <a:r>
              <a:rPr sz="3200" spc="-20" dirty="0">
                <a:latin typeface="Calibri"/>
                <a:cs typeface="Calibri"/>
              </a:rPr>
              <a:t>34.9 </a:t>
            </a:r>
            <a:r>
              <a:rPr sz="3200" dirty="0">
                <a:latin typeface="Calibri"/>
                <a:cs typeface="Calibri"/>
              </a:rPr>
              <a:t>Grade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obesity: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BMI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35.0-</a:t>
            </a:r>
            <a:r>
              <a:rPr sz="3200" spc="-20" dirty="0">
                <a:latin typeface="Calibri"/>
                <a:cs typeface="Calibri"/>
              </a:rPr>
              <a:t>39.9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Grade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obesity: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BMI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40.0+ </a:t>
            </a:r>
            <a:r>
              <a:rPr sz="3200" spc="-10" dirty="0">
                <a:latin typeface="Calibri"/>
                <a:cs typeface="Calibri"/>
              </a:rPr>
              <a:t>(extreme obesity)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981" y="496570"/>
            <a:ext cx="591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6D91C6"/>
                </a:solidFill>
                <a:latin typeface="Corbel"/>
                <a:cs typeface="Corbel"/>
              </a:rPr>
              <a:t>Prevalence</a:t>
            </a:r>
            <a:r>
              <a:rPr sz="3600" b="1" spc="-15" dirty="0">
                <a:solidFill>
                  <a:srgbClr val="6D91C6"/>
                </a:solidFill>
                <a:latin typeface="Corbel"/>
                <a:cs typeface="Corbel"/>
              </a:rPr>
              <a:t> </a:t>
            </a:r>
            <a:r>
              <a:rPr sz="3600" b="1" dirty="0">
                <a:solidFill>
                  <a:srgbClr val="6D91C6"/>
                </a:solidFill>
                <a:latin typeface="Corbel"/>
                <a:cs typeface="Corbel"/>
              </a:rPr>
              <a:t>of</a:t>
            </a:r>
            <a:r>
              <a:rPr sz="3600" b="1" spc="-10" dirty="0">
                <a:solidFill>
                  <a:srgbClr val="6D91C6"/>
                </a:solidFill>
                <a:latin typeface="Corbel"/>
                <a:cs typeface="Corbel"/>
              </a:rPr>
              <a:t> </a:t>
            </a:r>
            <a:r>
              <a:rPr sz="3600" b="1" dirty="0">
                <a:solidFill>
                  <a:srgbClr val="6D91C6"/>
                </a:solidFill>
                <a:latin typeface="Corbel"/>
                <a:cs typeface="Corbel"/>
              </a:rPr>
              <a:t>obesity</a:t>
            </a:r>
            <a:r>
              <a:rPr sz="3600" b="1" spc="-20" dirty="0">
                <a:solidFill>
                  <a:srgbClr val="6D91C6"/>
                </a:solidFill>
                <a:latin typeface="Corbel"/>
                <a:cs typeface="Corbel"/>
              </a:rPr>
              <a:t> </a:t>
            </a:r>
            <a:r>
              <a:rPr sz="3600" b="1" spc="-10" dirty="0">
                <a:solidFill>
                  <a:srgbClr val="6D91C6"/>
                </a:solidFill>
                <a:latin typeface="Corbel"/>
                <a:cs typeface="Corbel"/>
              </a:rPr>
              <a:t>globally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99717"/>
            <a:ext cx="31222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Adults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(18+)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13% </a:t>
            </a:r>
            <a:r>
              <a:rPr sz="3600" spc="-10" dirty="0">
                <a:latin typeface="Calibri"/>
                <a:cs typeface="Calibri"/>
              </a:rPr>
              <a:t>obese</a:t>
            </a:r>
            <a:endParaRPr sz="3600">
              <a:latin typeface="Calibri"/>
              <a:cs typeface="Calibri"/>
            </a:endParaRPr>
          </a:p>
          <a:p>
            <a:pPr marL="1041400" indent="-572135">
              <a:lnSpc>
                <a:spcPct val="100000"/>
              </a:lnSpc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3600" dirty="0">
                <a:latin typeface="Calibri"/>
                <a:cs typeface="Calibri"/>
              </a:rPr>
              <a:t>600 </a:t>
            </a:r>
            <a:r>
              <a:rPr sz="3600" spc="-10" dirty="0">
                <a:latin typeface="Calibri"/>
                <a:cs typeface="Calibri"/>
              </a:rPr>
              <a:t>million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946019"/>
            <a:ext cx="3011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39% </a:t>
            </a:r>
            <a:r>
              <a:rPr sz="3600" spc="-10" dirty="0">
                <a:latin typeface="Calibri"/>
                <a:cs typeface="Calibri"/>
              </a:rPr>
              <a:t>overweight</a:t>
            </a:r>
            <a:endParaRPr sz="3600">
              <a:latin typeface="Calibri"/>
              <a:cs typeface="Calibri"/>
            </a:endParaRPr>
          </a:p>
          <a:p>
            <a:pPr marL="1041400" indent="-572135">
              <a:lnSpc>
                <a:spcPct val="100000"/>
              </a:lnSpc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3600" dirty="0">
                <a:latin typeface="Calibri"/>
                <a:cs typeface="Calibri"/>
              </a:rPr>
              <a:t>1.9 </a:t>
            </a:r>
            <a:r>
              <a:rPr sz="3600" spc="-10" dirty="0">
                <a:latin typeface="Calibri"/>
                <a:cs typeface="Calibri"/>
              </a:rPr>
              <a:t>billion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5428" y="1315669"/>
            <a:ext cx="4037329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sz="40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(under</a:t>
            </a:r>
            <a:r>
              <a:rPr sz="40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Calibri"/>
                <a:cs typeface="Calibri"/>
              </a:rPr>
              <a:t>5)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6.7%</a:t>
            </a:r>
            <a:r>
              <a:rPr sz="4000" b="0" spc="-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overweight</a:t>
            </a:r>
            <a:r>
              <a:rPr sz="4000" b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spc="-25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obese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2628" y="3145027"/>
            <a:ext cx="2628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000" dirty="0">
                <a:latin typeface="Calibri"/>
                <a:cs typeface="Calibri"/>
              </a:rPr>
              <a:t>43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million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113"/>
            <a:ext cx="7092934" cy="5603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0"/>
            <a:ext cx="69234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</a:rPr>
              <a:t>Physical</a:t>
            </a:r>
            <a:r>
              <a:rPr sz="2000" spc="-2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Healt</a:t>
            </a:r>
            <a:r>
              <a:rPr sz="2000" dirty="0"/>
              <a:t>h,</a:t>
            </a:r>
            <a:r>
              <a:rPr sz="2000" spc="-20" dirty="0"/>
              <a:t> </a:t>
            </a:r>
            <a:r>
              <a:rPr sz="2000" dirty="0">
                <a:solidFill>
                  <a:srgbClr val="FF0000"/>
                </a:solidFill>
              </a:rPr>
              <a:t>Psychosocial</a:t>
            </a:r>
            <a:r>
              <a:rPr sz="2000" dirty="0"/>
              <a:t>,</a:t>
            </a:r>
            <a:r>
              <a:rPr sz="2000" spc="-10" dirty="0"/>
              <a:t> </a:t>
            </a:r>
            <a:r>
              <a:rPr sz="2000" dirty="0"/>
              <a:t>and</a:t>
            </a:r>
            <a:r>
              <a:rPr sz="2000" spc="-15" dirty="0"/>
              <a:t> </a:t>
            </a:r>
            <a:r>
              <a:rPr sz="2000" dirty="0">
                <a:solidFill>
                  <a:srgbClr val="FF0000"/>
                </a:solidFill>
              </a:rPr>
              <a:t>Functional</a:t>
            </a:r>
            <a:r>
              <a:rPr sz="2000" spc="-30" dirty="0">
                <a:solidFill>
                  <a:srgbClr val="FF0000"/>
                </a:solidFill>
              </a:rPr>
              <a:t> </a:t>
            </a:r>
            <a:r>
              <a:rPr sz="2000" dirty="0"/>
              <a:t>Consequences</a:t>
            </a:r>
            <a:r>
              <a:rPr sz="2000" spc="-35" dirty="0"/>
              <a:t> </a:t>
            </a:r>
            <a:r>
              <a:rPr sz="2000" spc="-25" dirty="0"/>
              <a:t>of </a:t>
            </a:r>
            <a:r>
              <a:rPr sz="2000" dirty="0"/>
              <a:t>Obesity</a:t>
            </a:r>
            <a:r>
              <a:rPr sz="2000" spc="-25" dirty="0"/>
              <a:t> </a:t>
            </a:r>
            <a:r>
              <a:rPr sz="2000" dirty="0"/>
              <a:t>Over</a:t>
            </a:r>
            <a:r>
              <a:rPr sz="2000" spc="-10" dirty="0"/>
              <a:t> </a:t>
            </a:r>
            <a:r>
              <a:rPr sz="2000" dirty="0"/>
              <a:t>the</a:t>
            </a:r>
            <a:r>
              <a:rPr sz="2000" spc="10" dirty="0"/>
              <a:t> </a:t>
            </a:r>
            <a:r>
              <a:rPr sz="2000" dirty="0"/>
              <a:t>Life</a:t>
            </a:r>
            <a:r>
              <a:rPr sz="2000" spc="5" dirty="0"/>
              <a:t> </a:t>
            </a:r>
            <a:r>
              <a:rPr sz="2000" spc="-10" dirty="0"/>
              <a:t>Course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755650"/>
          <a:ext cx="8607425" cy="609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0575"/>
                <a:gridCol w="2409825"/>
                <a:gridCol w="2867025"/>
              </a:tblGrid>
              <a:tr h="382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Psychosocial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Functional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Cardiovascular</a:t>
                      </a:r>
                      <a:r>
                        <a:rPr sz="15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disease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Stigma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Unemployment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Cancer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Negative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stereotyping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Mobility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limitations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91440" marR="764540" indent="425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Glucose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intolerance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insulin resistance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Discrimination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Disability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Type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diabetes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Teasing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bullying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fitness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Hypertension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marginalization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Absenteeism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from school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work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Dyslipidemia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self-esteem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451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Disqualification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active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military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fire/police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services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Hepatic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steatosis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Negative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body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image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productivity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Choleslitasis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Depression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academic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performance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Sleep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apnea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Reduction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cerebral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blood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flow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abnormalities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Orthopedic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problems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Gallbladder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disease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Hyperuricemia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gout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4572000"/>
            <a:ext cx="3352799" cy="2285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384175"/>
            <a:ext cx="7762240" cy="43764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31800" marR="5080" indent="-419100">
              <a:lnSpc>
                <a:spcPct val="99000"/>
              </a:lnSpc>
              <a:spcBef>
                <a:spcPts val="140"/>
              </a:spcBef>
              <a:tabLst>
                <a:tab pos="431165" algn="l"/>
              </a:tabLst>
            </a:pPr>
            <a:r>
              <a:rPr sz="2400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dirty="0">
                <a:latin typeface="Corbel"/>
                <a:cs typeface="Corbel"/>
              </a:rPr>
              <a:t>So while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body weight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regulation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should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viewed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complex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interaction </a:t>
            </a:r>
            <a:r>
              <a:rPr sz="3200" dirty="0">
                <a:latin typeface="Corbel"/>
                <a:cs typeface="Corbel"/>
              </a:rPr>
              <a:t>between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environmental,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socioeconomic,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genetic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factors,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ultimately,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personal </a:t>
            </a:r>
            <a:r>
              <a:rPr sz="3200" dirty="0">
                <a:latin typeface="Corbel"/>
                <a:cs typeface="Corbel"/>
              </a:rPr>
              <a:t>behaviors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response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these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conditions </a:t>
            </a:r>
            <a:r>
              <a:rPr sz="3200" dirty="0">
                <a:latin typeface="Corbel"/>
                <a:cs typeface="Corbel"/>
              </a:rPr>
              <a:t>continue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play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dominant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role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in </a:t>
            </a:r>
            <a:r>
              <a:rPr sz="3200" dirty="0">
                <a:latin typeface="Corbel"/>
                <a:cs typeface="Corbel"/>
              </a:rPr>
              <a:t>preventing</a:t>
            </a:r>
            <a:r>
              <a:rPr sz="3200" spc="-130" dirty="0">
                <a:latin typeface="Corbel"/>
                <a:cs typeface="Corbel"/>
              </a:rPr>
              <a:t> </a:t>
            </a:r>
            <a:r>
              <a:rPr sz="3200" spc="-35" dirty="0">
                <a:latin typeface="Corbel"/>
                <a:cs typeface="Corbel"/>
              </a:rPr>
              <a:t>obesity.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Importantly,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apart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from </a:t>
            </a:r>
            <a:r>
              <a:rPr sz="3200" dirty="0">
                <a:latin typeface="Corbel"/>
                <a:cs typeface="Corbel"/>
              </a:rPr>
              <a:t>genetics,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every</a:t>
            </a:r>
            <a:r>
              <a:rPr sz="3200" b="1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risk</a:t>
            </a:r>
            <a:r>
              <a:rPr sz="3200" b="1" spc="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factor</a:t>
            </a:r>
            <a:r>
              <a:rPr sz="3200" b="1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discussed</a:t>
            </a:r>
            <a:r>
              <a:rPr sz="3200" b="1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below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is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 modiﬁable.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509396"/>
            <a:ext cx="464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1-</a:t>
            </a:r>
            <a:r>
              <a:rPr dirty="0"/>
              <a:t>GENETICS</a:t>
            </a:r>
            <a:r>
              <a:rPr spc="-3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z="2800" spc="-10" dirty="0"/>
              <a:t>OBESITY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03147" y="1420113"/>
            <a:ext cx="7149465" cy="14808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31800" marR="5080" indent="-419734">
              <a:lnSpc>
                <a:spcPct val="99100"/>
              </a:lnSpc>
              <a:spcBef>
                <a:spcPts val="135"/>
              </a:spcBef>
              <a:tabLst>
                <a:tab pos="431165" algn="l"/>
              </a:tabLst>
            </a:pPr>
            <a:r>
              <a:rPr sz="2400" spc="-50" dirty="0">
                <a:solidFill>
                  <a:srgbClr val="16365D"/>
                </a:solidFill>
                <a:latin typeface="Arial"/>
                <a:cs typeface="Arial"/>
              </a:rPr>
              <a:t>□</a:t>
            </a:r>
            <a:r>
              <a:rPr sz="2400" dirty="0">
                <a:solidFill>
                  <a:srgbClr val="16365D"/>
                </a:solidFill>
                <a:latin typeface="Arial"/>
                <a:cs typeface="Arial"/>
              </a:rPr>
              <a:t>	</a:t>
            </a:r>
            <a:r>
              <a:rPr sz="3200" spc="-165" dirty="0">
                <a:latin typeface="Corbel"/>
                <a:cs typeface="Corbel"/>
              </a:rPr>
              <a:t>To</a:t>
            </a:r>
            <a:r>
              <a:rPr sz="3200" spc="-2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date,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over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60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relatively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common </a:t>
            </a:r>
            <a:r>
              <a:rPr sz="3200" dirty="0">
                <a:latin typeface="Corbel"/>
                <a:cs typeface="Corbel"/>
              </a:rPr>
              <a:t>genetic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markers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have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been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implicated</a:t>
            </a:r>
            <a:r>
              <a:rPr sz="3200" spc="-19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in </a:t>
            </a:r>
            <a:r>
              <a:rPr sz="3200" dirty="0">
                <a:latin typeface="Corbel"/>
                <a:cs typeface="Corbel"/>
              </a:rPr>
              <a:t>elevated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susceptibility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obesity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200349"/>
            <a:ext cx="6101461" cy="3471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1081</Words>
  <Application>Microsoft Office PowerPoint</Application>
  <PresentationFormat>On-screen Show (4:3)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Times New Roman</vt:lpstr>
      <vt:lpstr>Arial Black</vt:lpstr>
      <vt:lpstr>Office Theme</vt:lpstr>
      <vt:lpstr>Obesity</vt:lpstr>
      <vt:lpstr>OBESITY</vt:lpstr>
      <vt:lpstr>PowerPoint Presentation</vt:lpstr>
      <vt:lpstr>CLASSIFICATION OF BODY WEIGHT IN ADULTS</vt:lpstr>
      <vt:lpstr>Children (under 5) 6.7% overweight or obese</vt:lpstr>
      <vt:lpstr>PowerPoint Presentation</vt:lpstr>
      <vt:lpstr>Physical Health, Psychosocial, and Functional Consequences of Obesity Over the Life Course</vt:lpstr>
      <vt:lpstr>PowerPoint Presentation</vt:lpstr>
      <vt:lpstr>1-GENETICS OF OBESITY</vt:lpstr>
      <vt:lpstr>INDIVIDUAL BEHAVIORS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Psychological factors.</vt:lpstr>
      <vt:lpstr>Medications</vt:lpstr>
      <vt:lpstr>Diseases</vt:lpstr>
      <vt:lpstr>Hormones</vt:lpstr>
      <vt:lpstr>PowerPoint Presentation</vt:lpstr>
      <vt:lpstr>PowerPoint Presentation</vt:lpstr>
      <vt:lpstr>SOCIOECONOMIC RISK FACTORS: INCOME AND EDUCATION</vt:lpstr>
      <vt:lpstr>PowerPoint Presentation</vt:lpstr>
      <vt:lpstr>PowerPoint Presentation</vt:lpstr>
      <vt:lpstr>Education:</vt:lpstr>
      <vt:lpstr>ENVIRONMENTAL RISK FACTORS</vt:lpstr>
      <vt:lpstr>ENVIRONMENTAL RISK FACTORS</vt:lpstr>
      <vt:lpstr>COSTS OF OBESITY: CO-MORBIDITIES, MORTALITY, AND ECONOMIC BURDEN</vt:lpstr>
      <vt:lpstr>Costs of obesity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Epidemiology of  Obesity</dc:title>
  <dc:creator>admin</dc:creator>
  <cp:lastModifiedBy>Maher</cp:lastModifiedBy>
  <cp:revision>4</cp:revision>
  <dcterms:created xsi:type="dcterms:W3CDTF">2022-03-23T06:50:53Z</dcterms:created>
  <dcterms:modified xsi:type="dcterms:W3CDTF">2026-04-07T08:25:58Z</dcterms:modified>
</cp:coreProperties>
</file>