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5"/>
  </p:notesMasterIdLst>
  <p:sldIdLst>
    <p:sldId id="283" r:id="rId2"/>
    <p:sldId id="257" r:id="rId3"/>
    <p:sldId id="258" r:id="rId4"/>
    <p:sldId id="259" r:id="rId5"/>
    <p:sldId id="260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70" r:id="rId14"/>
  </p:sldIdLst>
  <p:sldSz cx="12192000" cy="6858000"/>
  <p:notesSz cx="6858000" cy="12192000"/>
  <p:embeddedFontLst>
    <p:embeddedFont>
      <p:font typeface="Liter" panose="02000503030000020004" pitchFamily="2" charset="0"/>
      <p:regular r:id="rId16"/>
    </p:embeddedFont>
    <p:embeddedFont>
      <p:font typeface="Open Sauce" pitchFamily="2" charset="77"/>
      <p:regular r:id="rId17"/>
      <p:bold r:id="rId18"/>
      <p:italic r:id="rId19"/>
      <p:boldItalic r:id="rId20"/>
    </p:embeddedFont>
    <p:embeddedFont>
      <p:font typeface="Open Sauce Bold" pitchFamily="2" charset="77"/>
      <p:regular r:id="rId21"/>
      <p:bold r:id="rId22"/>
      <p:italic r:id="rId23"/>
      <p:boldItalic r:id="rId24"/>
    </p:embeddedFont>
    <p:embeddedFont>
      <p:font typeface="Quattrocento Sans" panose="020B0502050000020003" pitchFamily="34" charset="0"/>
      <p:regular r:id="rId25"/>
      <p:bold r:id="rId26"/>
      <p:italic r:id="rId27"/>
      <p:boldItalic r:id="rId28"/>
    </p:embeddedFont>
  </p:embeddedFontLst>
  <p:defaultTextStyle>
    <a:defPPr>
      <a:defRPr lang="en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67"/>
    <p:restoredTop sz="94610"/>
  </p:normalViewPr>
  <p:slideViewPr>
    <p:cSldViewPr snapToGrid="0" snapToObjects="1">
      <p:cViewPr varScale="1">
        <p:scale>
          <a:sx n="114" d="100"/>
          <a:sy n="114" d="100"/>
        </p:scale>
        <p:origin x="2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392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85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adam.jalal@tiu.edu.iq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426180" y="225770"/>
            <a:ext cx="2479466" cy="2044472"/>
            <a:chOff x="0" y="0"/>
            <a:chExt cx="5791200" cy="4775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91200" cy="4775200"/>
            </a:xfrm>
            <a:custGeom>
              <a:avLst/>
              <a:gdLst/>
              <a:ahLst/>
              <a:cxnLst/>
              <a:rect l="l" t="t" r="r" b="b"/>
              <a:pathLst>
                <a:path w="5791200" h="4775200">
                  <a:moveTo>
                    <a:pt x="0" y="0"/>
                  </a:moveTo>
                  <a:lnTo>
                    <a:pt x="5791200" y="0"/>
                  </a:lnTo>
                  <a:lnTo>
                    <a:pt x="5791200" y="4775200"/>
                  </a:lnTo>
                  <a:lnTo>
                    <a:pt x="0" y="4775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4579" b="-4579"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</p:grpSp>
      <p:sp>
        <p:nvSpPr>
          <p:cNvPr id="4" name="AutoShape 4"/>
          <p:cNvSpPr/>
          <p:nvPr/>
        </p:nvSpPr>
        <p:spPr>
          <a:xfrm>
            <a:off x="2594613" y="3441023"/>
            <a:ext cx="7002771" cy="0"/>
          </a:xfrm>
          <a:prstGeom prst="line">
            <a:avLst/>
          </a:prstGeom>
          <a:ln w="28575" cap="rnd">
            <a:solidFill>
              <a:srgbClr val="7D154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 sz="1200"/>
          </a:p>
        </p:txBody>
      </p:sp>
      <p:grpSp>
        <p:nvGrpSpPr>
          <p:cNvPr id="6" name="Group 6"/>
          <p:cNvGrpSpPr/>
          <p:nvPr/>
        </p:nvGrpSpPr>
        <p:grpSpPr>
          <a:xfrm>
            <a:off x="1" y="6346697"/>
            <a:ext cx="12192000" cy="511303"/>
            <a:chOff x="0" y="0"/>
            <a:chExt cx="5145142" cy="20199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45143" cy="201996"/>
            </a:xfrm>
            <a:custGeom>
              <a:avLst/>
              <a:gdLst/>
              <a:ahLst/>
              <a:cxnLst/>
              <a:rect l="l" t="t" r="r" b="b"/>
              <a:pathLst>
                <a:path w="5145143" h="201996">
                  <a:moveTo>
                    <a:pt x="0" y="0"/>
                  </a:moveTo>
                  <a:lnTo>
                    <a:pt x="5145143" y="0"/>
                  </a:lnTo>
                  <a:lnTo>
                    <a:pt x="5145143" y="201996"/>
                  </a:lnTo>
                  <a:lnTo>
                    <a:pt x="0" y="201996"/>
                  </a:lnTo>
                  <a:close/>
                </a:path>
              </a:pathLst>
            </a:custGeom>
            <a:solidFill>
              <a:srgbClr val="821546"/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5145142" cy="26867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18"/>
                </a:lnSpc>
              </a:pPr>
              <a:endParaRPr sz="1200"/>
            </a:p>
          </p:txBody>
        </p:sp>
      </p:grpSp>
      <p:sp>
        <p:nvSpPr>
          <p:cNvPr id="9" name="Freeform 9"/>
          <p:cNvSpPr/>
          <p:nvPr/>
        </p:nvSpPr>
        <p:spPr>
          <a:xfrm>
            <a:off x="10086806" y="6430598"/>
            <a:ext cx="1908344" cy="343502"/>
          </a:xfrm>
          <a:custGeom>
            <a:avLst/>
            <a:gdLst/>
            <a:ahLst/>
            <a:cxnLst/>
            <a:rect l="l" t="t" r="r" b="b"/>
            <a:pathLst>
              <a:path w="2862516" h="515253">
                <a:moveTo>
                  <a:pt x="0" y="0"/>
                </a:moveTo>
                <a:lnTo>
                  <a:pt x="2862516" y="0"/>
                </a:lnTo>
                <a:lnTo>
                  <a:pt x="2862516" y="515253"/>
                </a:lnTo>
                <a:lnTo>
                  <a:pt x="0" y="5152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0" name="Freeform 10"/>
          <p:cNvSpPr/>
          <p:nvPr/>
        </p:nvSpPr>
        <p:spPr>
          <a:xfrm rot="5400000">
            <a:off x="-7391" y="6360438"/>
            <a:ext cx="511303" cy="483821"/>
          </a:xfrm>
          <a:custGeom>
            <a:avLst/>
            <a:gdLst/>
            <a:ahLst/>
            <a:cxnLst/>
            <a:rect l="l" t="t" r="r" b="b"/>
            <a:pathLst>
              <a:path w="766955" h="725731">
                <a:moveTo>
                  <a:pt x="0" y="0"/>
                </a:moveTo>
                <a:lnTo>
                  <a:pt x="766955" y="0"/>
                </a:lnTo>
                <a:lnTo>
                  <a:pt x="766955" y="725731"/>
                </a:lnTo>
                <a:lnTo>
                  <a:pt x="0" y="7257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1" name="TextBox 11"/>
          <p:cNvSpPr txBox="1"/>
          <p:nvPr/>
        </p:nvSpPr>
        <p:spPr>
          <a:xfrm>
            <a:off x="431796" y="2648453"/>
            <a:ext cx="11328400" cy="675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90"/>
              </a:lnSpc>
            </a:pPr>
            <a:r>
              <a:rPr lang="en-US" sz="3200" b="1" spc="-96" dirty="0">
                <a:solidFill>
                  <a:srgbClr val="7D1544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Primary Sources of Microorganisms in Foods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582636" y="4923367"/>
            <a:ext cx="5026723" cy="75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6"/>
              </a:lnSpc>
            </a:pPr>
            <a:r>
              <a:rPr lang="en-US" sz="1666" b="1" spc="166" dirty="0">
                <a:solidFill>
                  <a:srgbClr val="372A2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Instructor: Adam Jalal Mohammed</a:t>
            </a:r>
          </a:p>
          <a:p>
            <a:pPr algn="ctr">
              <a:lnSpc>
                <a:spcPts val="3066"/>
              </a:lnSpc>
            </a:pPr>
            <a:r>
              <a:rPr lang="en-US" sz="1666" b="1" spc="166" dirty="0">
                <a:solidFill>
                  <a:srgbClr val="211614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Email: </a:t>
            </a:r>
            <a:r>
              <a:rPr lang="en-US" sz="1666" b="1" u="sng" spc="166" dirty="0">
                <a:solidFill>
                  <a:srgbClr val="211614"/>
                </a:solidFill>
                <a:latin typeface="Open Sauce Bold"/>
                <a:ea typeface="Open Sauce Bold"/>
                <a:cs typeface="Open Sauce Bold"/>
                <a:sym typeface="Open Sauce Bold"/>
                <a:hlinkClick r:id="rId7" tooltip="mailto:adam.jalal@tiu.edu.iq"/>
              </a:rPr>
              <a:t>adam.jalal@tiu.edu.iq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24355" y="852047"/>
            <a:ext cx="4526939" cy="7992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94"/>
              </a:lnSpc>
              <a:spcBef>
                <a:spcPct val="0"/>
              </a:spcBef>
            </a:pPr>
            <a:r>
              <a:rPr lang="en-US" sz="1733" b="1" dirty="0">
                <a:solidFill>
                  <a:srgbClr val="112B3C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Tishk International University</a:t>
            </a:r>
          </a:p>
          <a:p>
            <a:pPr algn="ctr">
              <a:lnSpc>
                <a:spcPts val="2094"/>
              </a:lnSpc>
              <a:spcBef>
                <a:spcPct val="0"/>
              </a:spcBef>
            </a:pPr>
            <a:r>
              <a:rPr lang="en-US" sz="1733" b="1" dirty="0">
                <a:solidFill>
                  <a:srgbClr val="112B3C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Faculty of Applied Science</a:t>
            </a:r>
          </a:p>
          <a:p>
            <a:pPr algn="ctr">
              <a:lnSpc>
                <a:spcPts val="2094"/>
              </a:lnSpc>
              <a:spcBef>
                <a:spcPct val="0"/>
              </a:spcBef>
            </a:pPr>
            <a:r>
              <a:rPr lang="en-US" sz="1733" b="1" dirty="0">
                <a:solidFill>
                  <a:srgbClr val="112B3C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Nutrition and Dietetics Department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044447" y="3651787"/>
            <a:ext cx="8103103" cy="572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</a:pPr>
            <a:r>
              <a:rPr lang="en-US" sz="1666" b="1" spc="166" dirty="0">
                <a:solidFill>
                  <a:srgbClr val="372A2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Food Microbiology /3</a:t>
            </a:r>
            <a:r>
              <a:rPr lang="en-US" sz="1666" b="1" spc="166" baseline="30000" dirty="0">
                <a:solidFill>
                  <a:srgbClr val="372A2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rd</a:t>
            </a:r>
            <a:r>
              <a:rPr lang="en-US" sz="1666" b="1" spc="166" dirty="0">
                <a:solidFill>
                  <a:srgbClr val="372A2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Lecture</a:t>
            </a:r>
          </a:p>
          <a:p>
            <a:pPr algn="ctr">
              <a:lnSpc>
                <a:spcPts val="2333"/>
              </a:lnSpc>
            </a:pPr>
            <a:r>
              <a:rPr lang="en-US" sz="1666" b="1" spc="166" dirty="0">
                <a:solidFill>
                  <a:srgbClr val="372A2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2</a:t>
            </a:r>
            <a:r>
              <a:rPr lang="en-US" sz="1666" b="1" spc="166" baseline="30000" dirty="0">
                <a:solidFill>
                  <a:srgbClr val="372A2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nd</a:t>
            </a:r>
            <a:r>
              <a:rPr lang="en-US" sz="1666" b="1" spc="166" dirty="0">
                <a:solidFill>
                  <a:srgbClr val="372A2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Grade / Spring Semester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95846" y="6437566"/>
            <a:ext cx="2199754" cy="300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85"/>
              </a:lnSpc>
              <a:spcBef>
                <a:spcPct val="0"/>
              </a:spcBef>
            </a:pPr>
            <a:r>
              <a:rPr lang="en-US" sz="1775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Food Microbiology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167E80-DED9-A66D-7D34-4CB85E1715AD}"/>
              </a:ext>
            </a:extLst>
          </p:cNvPr>
          <p:cNvSpPr txBox="1"/>
          <p:nvPr/>
        </p:nvSpPr>
        <p:spPr>
          <a:xfrm>
            <a:off x="5239496" y="6441690"/>
            <a:ext cx="1713002" cy="300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85"/>
              </a:lnSpc>
              <a:spcBef>
                <a:spcPct val="0"/>
              </a:spcBef>
            </a:pPr>
            <a:r>
              <a:rPr lang="en-US" sz="1775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2025 - 2026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D717B49-D06A-61A8-45B0-AC18481AEC59}"/>
              </a:ext>
            </a:extLst>
          </p:cNvPr>
          <p:cNvSpPr/>
          <p:nvPr/>
        </p:nvSpPr>
        <p:spPr>
          <a:xfrm>
            <a:off x="215153" y="236668"/>
            <a:ext cx="5351257" cy="69924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Q" sz="2800" b="1" dirty="0">
                <a:solidFill>
                  <a:schemeClr val="tx1"/>
                </a:solidFill>
                <a:latin typeface="Arial Rounded MT Bold" panose="020F0704030504030204" pitchFamily="34" charset="77"/>
              </a:rPr>
              <a:t>Food </a:t>
            </a:r>
            <a:r>
              <a:rPr lang="en-US" sz="2800" b="1" dirty="0">
                <a:solidFill>
                  <a:schemeClr val="tx1"/>
                </a:solidFill>
                <a:latin typeface="Arial Rounded MT Bold" panose="020F0704030504030204" pitchFamily="34" charset="77"/>
              </a:rPr>
              <a:t>Utensils</a:t>
            </a:r>
            <a:r>
              <a:rPr lang="en-IQ" sz="2800" b="1" dirty="0">
                <a:solidFill>
                  <a:schemeClr val="tx1"/>
                </a:solidFill>
                <a:latin typeface="Arial Rounded MT Bold" panose="020F0704030504030204" pitchFamily="34" charset="77"/>
              </a:rPr>
              <a:t> and Handling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EE4B25-9102-C61A-B19E-122990B67A0A}"/>
              </a:ext>
            </a:extLst>
          </p:cNvPr>
          <p:cNvSpPr txBox="1"/>
          <p:nvPr/>
        </p:nvSpPr>
        <p:spPr>
          <a:xfrm>
            <a:off x="215153" y="1143000"/>
            <a:ext cx="7134337" cy="2906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Q" sz="2400" b="1" dirty="0"/>
              <a:t>Food </a:t>
            </a:r>
            <a:r>
              <a:rPr lang="en-US" sz="2400" b="1" dirty="0"/>
              <a:t>Utensils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/>
              <a:t>When vegetables are harvested in the container, or the utensils are contaminated with microorganisms, and they have direct contact with the vegetables.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/>
              <a:t> </a:t>
            </a:r>
            <a:r>
              <a:rPr lang="en-IQ" sz="2000" dirty="0"/>
              <a:t> The chopping board in </a:t>
            </a:r>
            <a:r>
              <a:rPr lang="en-US" sz="2000" dirty="0"/>
              <a:t>the meat</a:t>
            </a:r>
            <a:r>
              <a:rPr lang="en-IQ" sz="2000" dirty="0"/>
              <a:t> </a:t>
            </a:r>
            <a:r>
              <a:rPr lang="en-US" sz="2000" dirty="0"/>
              <a:t>market,</a:t>
            </a:r>
            <a:r>
              <a:rPr lang="en-IQ" sz="2000" dirty="0"/>
              <a:t> along with cutting knives and grinders are contaminated.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07274F-0D06-2F01-2B97-506EF68052BD}"/>
              </a:ext>
            </a:extLst>
          </p:cNvPr>
          <p:cNvSpPr txBox="1"/>
          <p:nvPr/>
        </p:nvSpPr>
        <p:spPr>
          <a:xfrm>
            <a:off x="329453" y="4065110"/>
            <a:ext cx="7134337" cy="2445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Q" sz="2400" b="1" dirty="0"/>
              <a:t>Food </a:t>
            </a:r>
            <a:r>
              <a:rPr lang="en-US" sz="2400" b="1" dirty="0"/>
              <a:t>Handlers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GB" sz="2000" dirty="0"/>
              <a:t>The hands and outer garments of food handlers also serve as a source of microorganisms for contamination of foods.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GB" sz="2000" dirty="0"/>
              <a:t>Poor personal hygiene practices of food handlers also lead to contamination of food.</a:t>
            </a:r>
            <a:endParaRPr lang="en-IQ" sz="2000" dirty="0"/>
          </a:p>
        </p:txBody>
      </p:sp>
      <p:pic>
        <p:nvPicPr>
          <p:cNvPr id="6146" name="Picture 2" descr="foodsafety.asn.au Cross contamination - foodsafety.asn.au">
            <a:extLst>
              <a:ext uri="{FF2B5EF4-FFF2-40B4-BE49-F238E27FC236}">
                <a16:creationId xmlns:a16="http://schemas.microsoft.com/office/drawing/2014/main" id="{3826F727-1D1F-079F-4E70-6B6EEFBAB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880" y="708660"/>
            <a:ext cx="4162967" cy="277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tand-Up Training: Cross-Contamination">
            <a:extLst>
              <a:ext uri="{FF2B5EF4-FFF2-40B4-BE49-F238E27FC236}">
                <a16:creationId xmlns:a16="http://schemas.microsoft.com/office/drawing/2014/main" id="{D63EDB2A-C3BF-5B1D-AE4D-275DF4897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880" y="3486150"/>
            <a:ext cx="4162967" cy="311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160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C28C492-C208-743C-0ECB-9DAC03521797}"/>
              </a:ext>
            </a:extLst>
          </p:cNvPr>
          <p:cNvSpPr/>
          <p:nvPr/>
        </p:nvSpPr>
        <p:spPr>
          <a:xfrm>
            <a:off x="215153" y="236668"/>
            <a:ext cx="7614397" cy="69924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Arial Rounded MT Bold" panose="020F0704030504030204" pitchFamily="34" charset="77"/>
              </a:rPr>
              <a:t>Intestinal Tract of the Humans &amp; Animals</a:t>
            </a:r>
            <a:endParaRPr lang="en-IQ" sz="2800" b="1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C0477F-4F6B-E829-7E3E-BEC29977ACDC}"/>
              </a:ext>
            </a:extLst>
          </p:cNvPr>
          <p:cNvSpPr txBox="1"/>
          <p:nvPr/>
        </p:nvSpPr>
        <p:spPr>
          <a:xfrm>
            <a:off x="215153" y="1165860"/>
            <a:ext cx="7911577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IQ" sz="2000" dirty="0"/>
              <a:t>Intestinal flora becomes </a:t>
            </a:r>
            <a:r>
              <a:rPr lang="en-US" sz="2000" dirty="0"/>
              <a:t>waterborne</a:t>
            </a:r>
            <a:r>
              <a:rPr lang="en-IQ" sz="2000" dirty="0"/>
              <a:t> when human and animal </a:t>
            </a:r>
            <a:r>
              <a:rPr lang="en-US" sz="2000" dirty="0"/>
              <a:t>feces contaminate water. </a:t>
            </a:r>
            <a:endParaRPr lang="en-IQ" sz="2000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IQ" sz="2000" dirty="0"/>
              <a:t>The intestinal flora consists of many </a:t>
            </a:r>
            <a:r>
              <a:rPr lang="en-US" sz="2000" dirty="0"/>
              <a:t>organisms,</a:t>
            </a:r>
            <a:r>
              <a:rPr lang="en-IQ" sz="2000" dirty="0"/>
              <a:t> and </a:t>
            </a:r>
            <a:r>
              <a:rPr lang="en-US" sz="2000" dirty="0"/>
              <a:t>some</a:t>
            </a:r>
            <a:r>
              <a:rPr lang="en-IQ" sz="2000" dirty="0"/>
              <a:t> of them are </a:t>
            </a:r>
            <a:r>
              <a:rPr lang="en-US" sz="2000" dirty="0"/>
              <a:t>pathogens like</a:t>
            </a:r>
            <a:r>
              <a:rPr lang="en-IQ" sz="2000" dirty="0"/>
              <a:t> Salmonella, parasitic protozoa </a:t>
            </a:r>
            <a:endParaRPr lang="en-US" sz="2000" dirty="0"/>
          </a:p>
        </p:txBody>
      </p:sp>
      <p:pic>
        <p:nvPicPr>
          <p:cNvPr id="7170" name="Picture 2" descr="E. coli Bacteria Infection: Symptoms, Treatment and Prevention">
            <a:extLst>
              <a:ext uri="{FF2B5EF4-FFF2-40B4-BE49-F238E27FC236}">
                <a16:creationId xmlns:a16="http://schemas.microsoft.com/office/drawing/2014/main" id="{2F0051A4-4B4E-46D2-E744-0BC05BF73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2926080"/>
            <a:ext cx="4440555" cy="296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310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2024DCE-1C08-4422-AC87-D99BAB8FDDFF}"/>
              </a:ext>
            </a:extLst>
          </p:cNvPr>
          <p:cNvSpPr/>
          <p:nvPr/>
        </p:nvSpPr>
        <p:spPr>
          <a:xfrm>
            <a:off x="215153" y="236668"/>
            <a:ext cx="5880847" cy="69924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Arial Rounded MT Bold" panose="020F0704030504030204" pitchFamily="34" charset="77"/>
              </a:rPr>
              <a:t>Animal feeds and Animal Hides</a:t>
            </a:r>
            <a:endParaRPr lang="en-IQ" sz="2800" b="1" dirty="0">
              <a:solidFill>
                <a:schemeClr val="tx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7247C8-F449-83C3-6368-9696EB0FB048}"/>
              </a:ext>
            </a:extLst>
          </p:cNvPr>
          <p:cNvSpPr txBox="1"/>
          <p:nvPr/>
        </p:nvSpPr>
        <p:spPr>
          <a:xfrm>
            <a:off x="215153" y="1268730"/>
            <a:ext cx="746580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IQ" sz="2400" b="1" dirty="0"/>
              <a:t>Animal Feeds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IQ" sz="2000" dirty="0"/>
              <a:t>This is an important </a:t>
            </a:r>
            <a:r>
              <a:rPr lang="en-US" sz="2000" dirty="0"/>
              <a:t>source</a:t>
            </a:r>
            <a:r>
              <a:rPr lang="en-IQ" sz="2000" dirty="0"/>
              <a:t> of </a:t>
            </a:r>
            <a:r>
              <a:rPr lang="en-US" sz="2000" dirty="0"/>
              <a:t>Salmonella</a:t>
            </a:r>
            <a:r>
              <a:rPr lang="en-IQ" sz="2000" dirty="0"/>
              <a:t> to poultry and other farm animals.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IQ" sz="2000" dirty="0"/>
              <a:t>This is also known as a source of </a:t>
            </a:r>
            <a:r>
              <a:rPr lang="en-US" sz="2000" dirty="0"/>
              <a:t>Listeria</a:t>
            </a:r>
            <a:r>
              <a:rPr lang="en-IQ" sz="2000" dirty="0"/>
              <a:t> </a:t>
            </a:r>
            <a:r>
              <a:rPr lang="en-US" sz="2000" dirty="0"/>
              <a:t>monocytogenes to dairy and meat animals</a:t>
            </a:r>
            <a:r>
              <a:rPr lang="en-IQ" sz="2000" dirty="0"/>
              <a:t> </a:t>
            </a:r>
            <a:endParaRPr lang="en-IQ" dirty="0"/>
          </a:p>
        </p:txBody>
      </p:sp>
      <p:pic>
        <p:nvPicPr>
          <p:cNvPr id="8194" name="Picture 2" descr="Contaminated animal feed blamed for UK botulism outbreak - All About Feed">
            <a:extLst>
              <a:ext uri="{FF2B5EF4-FFF2-40B4-BE49-F238E27FC236}">
                <a16:creationId xmlns:a16="http://schemas.microsoft.com/office/drawing/2014/main" id="{294B2081-A485-5993-71E9-152D69B93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776" y="1018401"/>
            <a:ext cx="4080071" cy="271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D487C9-211A-9CAA-5E71-D89136DECCCA}"/>
              </a:ext>
            </a:extLst>
          </p:cNvPr>
          <p:cNvSpPr txBox="1"/>
          <p:nvPr/>
        </p:nvSpPr>
        <p:spPr>
          <a:xfrm>
            <a:off x="147469" y="3737609"/>
            <a:ext cx="7465807" cy="2445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IQ" sz="2400" b="1" dirty="0"/>
              <a:t>Animal Hides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GB" sz="2000" dirty="0"/>
              <a:t>In the case of milk cows, the types of organisms found in raw milk reflect the flora of the udder.</a:t>
            </a:r>
            <a:endParaRPr lang="en-IQ" sz="2000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GB" sz="2000" dirty="0"/>
              <a:t>The udder and the hide, organisms, can contaminate the general environment, milk container and the hands of the handlers.</a:t>
            </a:r>
            <a:endParaRPr lang="en-IQ" dirty="0"/>
          </a:p>
        </p:txBody>
      </p:sp>
      <p:pic>
        <p:nvPicPr>
          <p:cNvPr id="8196" name="Picture 4" descr="Udder hygiene hi-res stock photography and images - Alamy">
            <a:extLst>
              <a:ext uri="{FF2B5EF4-FFF2-40B4-BE49-F238E27FC236}">
                <a16:creationId xmlns:a16="http://schemas.microsoft.com/office/drawing/2014/main" id="{A0205B4B-38B9-ACE7-BAE3-C2FEAFC5A0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9"/>
          <a:stretch>
            <a:fillRect/>
          </a:stretch>
        </p:blipFill>
        <p:spPr bwMode="auto">
          <a:xfrm>
            <a:off x="7896776" y="3840480"/>
            <a:ext cx="4080071" cy="271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177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F7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50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kern="0" spc="60" dirty="0">
                <a:solidFill>
                  <a:srgbClr val="D974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PATHOGENS OF CONCERN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47700"/>
            <a:ext cx="115728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2A6F6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Major Foodborne Pathogens: Characteristics and Sources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400050" y="1066800"/>
            <a:ext cx="5638800" cy="1485900"/>
          </a:xfrm>
          <a:custGeom>
            <a:avLst/>
            <a:gdLst/>
            <a:ahLst/>
            <a:cxnLst/>
            <a:rect l="l" t="t" r="r" b="b"/>
            <a:pathLst>
              <a:path w="5638800" h="1485900">
                <a:moveTo>
                  <a:pt x="38100" y="0"/>
                </a:moveTo>
                <a:lnTo>
                  <a:pt x="5562603" y="0"/>
                </a:lnTo>
                <a:cubicBezTo>
                  <a:pt x="5604685" y="0"/>
                  <a:pt x="5638800" y="34115"/>
                  <a:pt x="5638800" y="76197"/>
                </a:cubicBezTo>
                <a:lnTo>
                  <a:pt x="5638800" y="1409703"/>
                </a:lnTo>
                <a:cubicBezTo>
                  <a:pt x="5638800" y="1451785"/>
                  <a:pt x="5604685" y="1485900"/>
                  <a:pt x="5562603" y="1485900"/>
                </a:cubicBezTo>
                <a:lnTo>
                  <a:pt x="38100" y="1485900"/>
                </a:lnTo>
                <a:cubicBezTo>
                  <a:pt x="17072" y="1485900"/>
                  <a:pt x="0" y="1468828"/>
                  <a:pt x="0" y="1447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5" name="Shape 3"/>
          <p:cNvSpPr/>
          <p:nvPr/>
        </p:nvSpPr>
        <p:spPr>
          <a:xfrm>
            <a:off x="400050" y="1066800"/>
            <a:ext cx="38100" cy="1485900"/>
          </a:xfrm>
          <a:custGeom>
            <a:avLst/>
            <a:gdLst/>
            <a:ahLst/>
            <a:cxnLst/>
            <a:rect l="l" t="t" r="r" b="b"/>
            <a:pathLst>
              <a:path w="38100" h="1485900">
                <a:moveTo>
                  <a:pt x="38100" y="0"/>
                </a:moveTo>
                <a:lnTo>
                  <a:pt x="38100" y="0"/>
                </a:lnTo>
                <a:lnTo>
                  <a:pt x="38100" y="1485900"/>
                </a:lnTo>
                <a:lnTo>
                  <a:pt x="38100" y="1485900"/>
                </a:lnTo>
                <a:cubicBezTo>
                  <a:pt x="17072" y="1485900"/>
                  <a:pt x="0" y="1468828"/>
                  <a:pt x="0" y="1447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D9745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6" name="Shape 4"/>
          <p:cNvSpPr/>
          <p:nvPr/>
        </p:nvSpPr>
        <p:spPr>
          <a:xfrm>
            <a:off x="533400" y="1219200"/>
            <a:ext cx="238125" cy="190500"/>
          </a:xfrm>
          <a:custGeom>
            <a:avLst/>
            <a:gdLst/>
            <a:ahLst/>
            <a:cxnLst/>
            <a:rect l="l" t="t" r="r" b="b"/>
            <a:pathLst>
              <a:path w="238125" h="190500">
                <a:moveTo>
                  <a:pt x="95250" y="-11906"/>
                </a:moveTo>
                <a:cubicBezTo>
                  <a:pt x="100199" y="-11906"/>
                  <a:pt x="104180" y="-7925"/>
                  <a:pt x="104180" y="-2977"/>
                </a:cubicBezTo>
                <a:lnTo>
                  <a:pt x="104180" y="1116"/>
                </a:lnTo>
                <a:cubicBezTo>
                  <a:pt x="107379" y="1935"/>
                  <a:pt x="110468" y="3200"/>
                  <a:pt x="113407" y="4949"/>
                </a:cubicBezTo>
                <a:lnTo>
                  <a:pt x="115714" y="2604"/>
                </a:lnTo>
                <a:cubicBezTo>
                  <a:pt x="119211" y="-893"/>
                  <a:pt x="124867" y="-893"/>
                  <a:pt x="128327" y="2604"/>
                </a:cubicBezTo>
                <a:cubicBezTo>
                  <a:pt x="131787" y="6102"/>
                  <a:pt x="131825" y="11757"/>
                  <a:pt x="128327" y="15218"/>
                </a:cubicBezTo>
                <a:lnTo>
                  <a:pt x="125983" y="17562"/>
                </a:lnTo>
                <a:cubicBezTo>
                  <a:pt x="127695" y="20464"/>
                  <a:pt x="128960" y="23589"/>
                  <a:pt x="129815" y="26789"/>
                </a:cubicBezTo>
                <a:lnTo>
                  <a:pt x="133908" y="26789"/>
                </a:lnTo>
                <a:cubicBezTo>
                  <a:pt x="138857" y="26789"/>
                  <a:pt x="142838" y="30770"/>
                  <a:pt x="142838" y="35719"/>
                </a:cubicBezTo>
                <a:cubicBezTo>
                  <a:pt x="142838" y="40667"/>
                  <a:pt x="138857" y="44648"/>
                  <a:pt x="133908" y="44648"/>
                </a:cubicBezTo>
                <a:lnTo>
                  <a:pt x="129815" y="44648"/>
                </a:lnTo>
                <a:cubicBezTo>
                  <a:pt x="128997" y="47848"/>
                  <a:pt x="127732" y="50936"/>
                  <a:pt x="125983" y="53876"/>
                </a:cubicBezTo>
                <a:lnTo>
                  <a:pt x="128364" y="56183"/>
                </a:lnTo>
                <a:cubicBezTo>
                  <a:pt x="131862" y="59680"/>
                  <a:pt x="131862" y="65336"/>
                  <a:pt x="128364" y="68796"/>
                </a:cubicBezTo>
                <a:cubicBezTo>
                  <a:pt x="124867" y="72256"/>
                  <a:pt x="119211" y="72293"/>
                  <a:pt x="115751" y="68796"/>
                </a:cubicBezTo>
                <a:lnTo>
                  <a:pt x="114226" y="67270"/>
                </a:lnTo>
                <a:lnTo>
                  <a:pt x="103026" y="78470"/>
                </a:lnTo>
                <a:lnTo>
                  <a:pt x="104552" y="79995"/>
                </a:lnTo>
                <a:cubicBezTo>
                  <a:pt x="108049" y="83493"/>
                  <a:pt x="108049" y="89148"/>
                  <a:pt x="104552" y="92608"/>
                </a:cubicBezTo>
                <a:cubicBezTo>
                  <a:pt x="101054" y="96069"/>
                  <a:pt x="95399" y="96106"/>
                  <a:pt x="91939" y="92608"/>
                </a:cubicBezTo>
                <a:lnTo>
                  <a:pt x="90413" y="91083"/>
                </a:lnTo>
                <a:cubicBezTo>
                  <a:pt x="86692" y="94804"/>
                  <a:pt x="82972" y="98524"/>
                  <a:pt x="79214" y="102282"/>
                </a:cubicBezTo>
                <a:lnTo>
                  <a:pt x="80739" y="103808"/>
                </a:lnTo>
                <a:cubicBezTo>
                  <a:pt x="84237" y="107305"/>
                  <a:pt x="84237" y="112961"/>
                  <a:pt x="80739" y="116421"/>
                </a:cubicBezTo>
                <a:cubicBezTo>
                  <a:pt x="77242" y="119881"/>
                  <a:pt x="71586" y="119918"/>
                  <a:pt x="68126" y="116421"/>
                </a:cubicBezTo>
                <a:lnTo>
                  <a:pt x="65782" y="114077"/>
                </a:lnTo>
                <a:cubicBezTo>
                  <a:pt x="62880" y="115788"/>
                  <a:pt x="59754" y="117053"/>
                  <a:pt x="56555" y="117909"/>
                </a:cubicBezTo>
                <a:lnTo>
                  <a:pt x="56555" y="122002"/>
                </a:lnTo>
                <a:cubicBezTo>
                  <a:pt x="56555" y="126950"/>
                  <a:pt x="52574" y="130932"/>
                  <a:pt x="47625" y="130932"/>
                </a:cubicBezTo>
                <a:cubicBezTo>
                  <a:pt x="42676" y="130932"/>
                  <a:pt x="38695" y="126950"/>
                  <a:pt x="38695" y="122002"/>
                </a:cubicBezTo>
                <a:lnTo>
                  <a:pt x="38695" y="117909"/>
                </a:lnTo>
                <a:cubicBezTo>
                  <a:pt x="35496" y="117091"/>
                  <a:pt x="32407" y="115825"/>
                  <a:pt x="29468" y="114077"/>
                </a:cubicBezTo>
                <a:lnTo>
                  <a:pt x="27161" y="116458"/>
                </a:lnTo>
                <a:cubicBezTo>
                  <a:pt x="23664" y="119955"/>
                  <a:pt x="18008" y="119955"/>
                  <a:pt x="14548" y="116458"/>
                </a:cubicBezTo>
                <a:cubicBezTo>
                  <a:pt x="11088" y="112961"/>
                  <a:pt x="11050" y="107305"/>
                  <a:pt x="14548" y="103845"/>
                </a:cubicBezTo>
                <a:lnTo>
                  <a:pt x="16892" y="101501"/>
                </a:lnTo>
                <a:cubicBezTo>
                  <a:pt x="15180" y="98599"/>
                  <a:pt x="13915" y="95473"/>
                  <a:pt x="13060" y="92273"/>
                </a:cubicBezTo>
                <a:lnTo>
                  <a:pt x="8967" y="92273"/>
                </a:lnTo>
                <a:cubicBezTo>
                  <a:pt x="4018" y="92273"/>
                  <a:pt x="37" y="88292"/>
                  <a:pt x="37" y="83344"/>
                </a:cubicBezTo>
                <a:cubicBezTo>
                  <a:pt x="37" y="78395"/>
                  <a:pt x="4018" y="74414"/>
                  <a:pt x="8967" y="74414"/>
                </a:cubicBezTo>
                <a:lnTo>
                  <a:pt x="13060" y="74414"/>
                </a:lnTo>
                <a:cubicBezTo>
                  <a:pt x="13878" y="71214"/>
                  <a:pt x="15143" y="68126"/>
                  <a:pt x="16892" y="65187"/>
                </a:cubicBezTo>
                <a:lnTo>
                  <a:pt x="14511" y="62880"/>
                </a:lnTo>
                <a:cubicBezTo>
                  <a:pt x="11013" y="59382"/>
                  <a:pt x="11013" y="53727"/>
                  <a:pt x="14511" y="50267"/>
                </a:cubicBezTo>
                <a:cubicBezTo>
                  <a:pt x="18008" y="46806"/>
                  <a:pt x="23664" y="46769"/>
                  <a:pt x="27124" y="50267"/>
                </a:cubicBezTo>
                <a:lnTo>
                  <a:pt x="28649" y="51792"/>
                </a:lnTo>
                <a:cubicBezTo>
                  <a:pt x="32370" y="48071"/>
                  <a:pt x="36091" y="44351"/>
                  <a:pt x="39849" y="40593"/>
                </a:cubicBezTo>
                <a:lnTo>
                  <a:pt x="38323" y="39067"/>
                </a:lnTo>
                <a:cubicBezTo>
                  <a:pt x="34826" y="35570"/>
                  <a:pt x="34826" y="29914"/>
                  <a:pt x="38323" y="26454"/>
                </a:cubicBezTo>
                <a:cubicBezTo>
                  <a:pt x="41821" y="22994"/>
                  <a:pt x="47476" y="22957"/>
                  <a:pt x="50936" y="26454"/>
                </a:cubicBezTo>
                <a:lnTo>
                  <a:pt x="52462" y="27980"/>
                </a:lnTo>
                <a:lnTo>
                  <a:pt x="63661" y="16780"/>
                </a:lnTo>
                <a:lnTo>
                  <a:pt x="62136" y="15255"/>
                </a:lnTo>
                <a:cubicBezTo>
                  <a:pt x="58638" y="11757"/>
                  <a:pt x="58638" y="6102"/>
                  <a:pt x="62136" y="2642"/>
                </a:cubicBezTo>
                <a:cubicBezTo>
                  <a:pt x="65633" y="-819"/>
                  <a:pt x="71289" y="-856"/>
                  <a:pt x="74786" y="2604"/>
                </a:cubicBezTo>
                <a:lnTo>
                  <a:pt x="77130" y="4949"/>
                </a:lnTo>
                <a:cubicBezTo>
                  <a:pt x="80032" y="3237"/>
                  <a:pt x="83158" y="1972"/>
                  <a:pt x="86358" y="1116"/>
                </a:cubicBezTo>
                <a:lnTo>
                  <a:pt x="86358" y="-2977"/>
                </a:lnTo>
                <a:cubicBezTo>
                  <a:pt x="86358" y="-7925"/>
                  <a:pt x="90339" y="-11906"/>
                  <a:pt x="95287" y="-11906"/>
                </a:cubicBezTo>
                <a:close/>
                <a:moveTo>
                  <a:pt x="47625" y="95250"/>
                </a:moveTo>
                <a:cubicBezTo>
                  <a:pt x="54196" y="95250"/>
                  <a:pt x="59531" y="89915"/>
                  <a:pt x="59531" y="83344"/>
                </a:cubicBezTo>
                <a:cubicBezTo>
                  <a:pt x="59531" y="76773"/>
                  <a:pt x="54196" y="71438"/>
                  <a:pt x="47625" y="71438"/>
                </a:cubicBezTo>
                <a:cubicBezTo>
                  <a:pt x="41054" y="71438"/>
                  <a:pt x="35719" y="76773"/>
                  <a:pt x="35719" y="83344"/>
                </a:cubicBezTo>
                <a:cubicBezTo>
                  <a:pt x="35719" y="89915"/>
                  <a:pt x="41054" y="95250"/>
                  <a:pt x="47625" y="95250"/>
                </a:cubicBezTo>
                <a:close/>
                <a:moveTo>
                  <a:pt x="89297" y="53578"/>
                </a:moveTo>
                <a:cubicBezTo>
                  <a:pt x="89297" y="47007"/>
                  <a:pt x="83962" y="41672"/>
                  <a:pt x="77391" y="41672"/>
                </a:cubicBezTo>
                <a:cubicBezTo>
                  <a:pt x="70819" y="41672"/>
                  <a:pt x="65484" y="47007"/>
                  <a:pt x="65484" y="53578"/>
                </a:cubicBezTo>
                <a:cubicBezTo>
                  <a:pt x="65484" y="60149"/>
                  <a:pt x="70819" y="65484"/>
                  <a:pt x="77391" y="65484"/>
                </a:cubicBezTo>
                <a:cubicBezTo>
                  <a:pt x="83962" y="65484"/>
                  <a:pt x="89297" y="60149"/>
                  <a:pt x="89297" y="53578"/>
                </a:cubicBezTo>
                <a:close/>
                <a:moveTo>
                  <a:pt x="199430" y="68461"/>
                </a:moveTo>
                <a:lnTo>
                  <a:pt x="199430" y="72554"/>
                </a:lnTo>
                <a:cubicBezTo>
                  <a:pt x="202629" y="73372"/>
                  <a:pt x="205718" y="74637"/>
                  <a:pt x="208657" y="76386"/>
                </a:cubicBezTo>
                <a:lnTo>
                  <a:pt x="210964" y="74042"/>
                </a:lnTo>
                <a:cubicBezTo>
                  <a:pt x="214461" y="70545"/>
                  <a:pt x="220117" y="70545"/>
                  <a:pt x="223577" y="74042"/>
                </a:cubicBezTo>
                <a:cubicBezTo>
                  <a:pt x="227037" y="77539"/>
                  <a:pt x="227075" y="83195"/>
                  <a:pt x="223577" y="86655"/>
                </a:cubicBezTo>
                <a:lnTo>
                  <a:pt x="221233" y="88999"/>
                </a:lnTo>
                <a:cubicBezTo>
                  <a:pt x="222945" y="91901"/>
                  <a:pt x="224210" y="95027"/>
                  <a:pt x="225065" y="98227"/>
                </a:cubicBezTo>
                <a:lnTo>
                  <a:pt x="229158" y="98227"/>
                </a:lnTo>
                <a:cubicBezTo>
                  <a:pt x="234107" y="98227"/>
                  <a:pt x="238088" y="102208"/>
                  <a:pt x="238088" y="107156"/>
                </a:cubicBezTo>
                <a:cubicBezTo>
                  <a:pt x="238088" y="112105"/>
                  <a:pt x="234107" y="116086"/>
                  <a:pt x="229158" y="116086"/>
                </a:cubicBezTo>
                <a:lnTo>
                  <a:pt x="225065" y="116086"/>
                </a:lnTo>
                <a:cubicBezTo>
                  <a:pt x="224247" y="119286"/>
                  <a:pt x="222982" y="122374"/>
                  <a:pt x="221233" y="125313"/>
                </a:cubicBezTo>
                <a:lnTo>
                  <a:pt x="223614" y="127620"/>
                </a:lnTo>
                <a:cubicBezTo>
                  <a:pt x="227112" y="131118"/>
                  <a:pt x="227112" y="136773"/>
                  <a:pt x="223614" y="140233"/>
                </a:cubicBezTo>
                <a:cubicBezTo>
                  <a:pt x="220117" y="143694"/>
                  <a:pt x="214461" y="143731"/>
                  <a:pt x="211001" y="140233"/>
                </a:cubicBezTo>
                <a:lnTo>
                  <a:pt x="209476" y="138708"/>
                </a:lnTo>
                <a:lnTo>
                  <a:pt x="198276" y="149907"/>
                </a:lnTo>
                <a:lnTo>
                  <a:pt x="199802" y="151433"/>
                </a:lnTo>
                <a:cubicBezTo>
                  <a:pt x="203299" y="154930"/>
                  <a:pt x="203299" y="160586"/>
                  <a:pt x="199802" y="164046"/>
                </a:cubicBezTo>
                <a:cubicBezTo>
                  <a:pt x="196304" y="167506"/>
                  <a:pt x="190649" y="167543"/>
                  <a:pt x="187189" y="164046"/>
                </a:cubicBezTo>
                <a:lnTo>
                  <a:pt x="185663" y="162520"/>
                </a:lnTo>
                <a:cubicBezTo>
                  <a:pt x="181942" y="166241"/>
                  <a:pt x="178222" y="169962"/>
                  <a:pt x="174464" y="173720"/>
                </a:cubicBezTo>
                <a:lnTo>
                  <a:pt x="175989" y="175245"/>
                </a:lnTo>
                <a:cubicBezTo>
                  <a:pt x="179487" y="178743"/>
                  <a:pt x="179487" y="184398"/>
                  <a:pt x="175989" y="187858"/>
                </a:cubicBezTo>
                <a:cubicBezTo>
                  <a:pt x="172492" y="191319"/>
                  <a:pt x="166836" y="191356"/>
                  <a:pt x="163376" y="187858"/>
                </a:cubicBezTo>
                <a:lnTo>
                  <a:pt x="161032" y="185514"/>
                </a:lnTo>
                <a:cubicBezTo>
                  <a:pt x="158130" y="187226"/>
                  <a:pt x="155004" y="188491"/>
                  <a:pt x="151805" y="189347"/>
                </a:cubicBezTo>
                <a:lnTo>
                  <a:pt x="151805" y="193439"/>
                </a:lnTo>
                <a:cubicBezTo>
                  <a:pt x="151805" y="198388"/>
                  <a:pt x="147824" y="202369"/>
                  <a:pt x="142875" y="202369"/>
                </a:cubicBezTo>
                <a:cubicBezTo>
                  <a:pt x="137926" y="202369"/>
                  <a:pt x="133945" y="198388"/>
                  <a:pt x="133945" y="193439"/>
                </a:cubicBezTo>
                <a:lnTo>
                  <a:pt x="133945" y="189347"/>
                </a:lnTo>
                <a:cubicBezTo>
                  <a:pt x="130746" y="188528"/>
                  <a:pt x="127657" y="187263"/>
                  <a:pt x="124718" y="185514"/>
                </a:cubicBezTo>
                <a:lnTo>
                  <a:pt x="122411" y="187896"/>
                </a:lnTo>
                <a:cubicBezTo>
                  <a:pt x="118914" y="191393"/>
                  <a:pt x="113258" y="191393"/>
                  <a:pt x="109798" y="187896"/>
                </a:cubicBezTo>
                <a:cubicBezTo>
                  <a:pt x="106338" y="184398"/>
                  <a:pt x="106300" y="178743"/>
                  <a:pt x="109798" y="175282"/>
                </a:cubicBezTo>
                <a:lnTo>
                  <a:pt x="112142" y="172938"/>
                </a:lnTo>
                <a:cubicBezTo>
                  <a:pt x="110430" y="170036"/>
                  <a:pt x="109165" y="166911"/>
                  <a:pt x="108310" y="163711"/>
                </a:cubicBezTo>
                <a:lnTo>
                  <a:pt x="104217" y="163711"/>
                </a:lnTo>
                <a:cubicBezTo>
                  <a:pt x="99268" y="163711"/>
                  <a:pt x="95287" y="159730"/>
                  <a:pt x="95287" y="154781"/>
                </a:cubicBezTo>
                <a:cubicBezTo>
                  <a:pt x="95287" y="149833"/>
                  <a:pt x="99268" y="145852"/>
                  <a:pt x="104217" y="145852"/>
                </a:cubicBezTo>
                <a:lnTo>
                  <a:pt x="108310" y="145852"/>
                </a:lnTo>
                <a:cubicBezTo>
                  <a:pt x="109128" y="142652"/>
                  <a:pt x="110393" y="139564"/>
                  <a:pt x="112142" y="136624"/>
                </a:cubicBezTo>
                <a:lnTo>
                  <a:pt x="109761" y="134317"/>
                </a:lnTo>
                <a:cubicBezTo>
                  <a:pt x="106263" y="130820"/>
                  <a:pt x="106263" y="125164"/>
                  <a:pt x="109761" y="121704"/>
                </a:cubicBezTo>
                <a:cubicBezTo>
                  <a:pt x="113258" y="118244"/>
                  <a:pt x="118914" y="118207"/>
                  <a:pt x="122374" y="121704"/>
                </a:cubicBezTo>
                <a:lnTo>
                  <a:pt x="123899" y="123230"/>
                </a:lnTo>
                <a:cubicBezTo>
                  <a:pt x="127620" y="119509"/>
                  <a:pt x="131341" y="115788"/>
                  <a:pt x="135099" y="112030"/>
                </a:cubicBezTo>
                <a:lnTo>
                  <a:pt x="133573" y="110505"/>
                </a:lnTo>
                <a:cubicBezTo>
                  <a:pt x="130076" y="107007"/>
                  <a:pt x="130076" y="101352"/>
                  <a:pt x="133573" y="97892"/>
                </a:cubicBezTo>
                <a:cubicBezTo>
                  <a:pt x="137071" y="94431"/>
                  <a:pt x="142726" y="94394"/>
                  <a:pt x="146186" y="97892"/>
                </a:cubicBezTo>
                <a:lnTo>
                  <a:pt x="147712" y="99417"/>
                </a:lnTo>
                <a:lnTo>
                  <a:pt x="158911" y="88218"/>
                </a:lnTo>
                <a:lnTo>
                  <a:pt x="157386" y="86692"/>
                </a:lnTo>
                <a:cubicBezTo>
                  <a:pt x="153888" y="83195"/>
                  <a:pt x="153888" y="77539"/>
                  <a:pt x="157386" y="74079"/>
                </a:cubicBezTo>
                <a:cubicBezTo>
                  <a:pt x="160883" y="70619"/>
                  <a:pt x="166539" y="70582"/>
                  <a:pt x="169999" y="74079"/>
                </a:cubicBezTo>
                <a:lnTo>
                  <a:pt x="172343" y="76423"/>
                </a:lnTo>
                <a:cubicBezTo>
                  <a:pt x="175245" y="74712"/>
                  <a:pt x="178371" y="73447"/>
                  <a:pt x="181570" y="72591"/>
                </a:cubicBezTo>
                <a:lnTo>
                  <a:pt x="181570" y="68498"/>
                </a:lnTo>
                <a:cubicBezTo>
                  <a:pt x="181570" y="63550"/>
                  <a:pt x="185551" y="59568"/>
                  <a:pt x="190500" y="59568"/>
                </a:cubicBezTo>
                <a:cubicBezTo>
                  <a:pt x="195449" y="59568"/>
                  <a:pt x="199430" y="63550"/>
                  <a:pt x="199430" y="68498"/>
                </a:cubicBezTo>
                <a:close/>
                <a:moveTo>
                  <a:pt x="166688" y="142875"/>
                </a:moveTo>
                <a:cubicBezTo>
                  <a:pt x="166688" y="136304"/>
                  <a:pt x="161352" y="130969"/>
                  <a:pt x="154781" y="130969"/>
                </a:cubicBezTo>
                <a:cubicBezTo>
                  <a:pt x="148210" y="130969"/>
                  <a:pt x="142875" y="136304"/>
                  <a:pt x="142875" y="142875"/>
                </a:cubicBezTo>
                <a:cubicBezTo>
                  <a:pt x="142875" y="149446"/>
                  <a:pt x="148210" y="154781"/>
                  <a:pt x="154781" y="154781"/>
                </a:cubicBezTo>
                <a:cubicBezTo>
                  <a:pt x="161352" y="154781"/>
                  <a:pt x="166688" y="149446"/>
                  <a:pt x="166688" y="142875"/>
                </a:cubicBezTo>
                <a:close/>
              </a:path>
            </a:pathLst>
          </a:custGeom>
          <a:solidFill>
            <a:srgbClr val="D9745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7" name="Text 5"/>
          <p:cNvSpPr/>
          <p:nvPr/>
        </p:nvSpPr>
        <p:spPr>
          <a:xfrm>
            <a:off x="885825" y="1181100"/>
            <a:ext cx="9144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A6F6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Salmonella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533400" y="1485900"/>
            <a:ext cx="546735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Habitat:</a:t>
            </a:r>
            <a:r>
              <a:rPr lang="en-US" sz="1200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GI tracts of animals and humans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533400" y="1733550"/>
            <a:ext cx="546735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Foods:</a:t>
            </a:r>
            <a:r>
              <a:rPr lang="en-US" sz="1200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Eggs, poultry, meat, produce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533400" y="1981200"/>
            <a:ext cx="546735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Symptoms:</a:t>
            </a:r>
            <a:r>
              <a:rPr lang="en-US" sz="1200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Diarrhea, fever, cramps (12-72 hrs)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533400" y="2228850"/>
            <a:ext cx="546735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Temp:</a:t>
            </a:r>
            <a:r>
              <a:rPr lang="en-US" sz="1200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Killed by thorough cooking (165°F)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400050" y="2628900"/>
            <a:ext cx="5638800" cy="1485900"/>
          </a:xfrm>
          <a:custGeom>
            <a:avLst/>
            <a:gdLst/>
            <a:ahLst/>
            <a:cxnLst/>
            <a:rect l="l" t="t" r="r" b="b"/>
            <a:pathLst>
              <a:path w="5638800" h="1485900">
                <a:moveTo>
                  <a:pt x="38100" y="0"/>
                </a:moveTo>
                <a:lnTo>
                  <a:pt x="5562603" y="0"/>
                </a:lnTo>
                <a:cubicBezTo>
                  <a:pt x="5604685" y="0"/>
                  <a:pt x="5638800" y="34115"/>
                  <a:pt x="5638800" y="76197"/>
                </a:cubicBezTo>
                <a:lnTo>
                  <a:pt x="5638800" y="1409703"/>
                </a:lnTo>
                <a:cubicBezTo>
                  <a:pt x="5638800" y="1451785"/>
                  <a:pt x="5604685" y="1485900"/>
                  <a:pt x="5562603" y="1485900"/>
                </a:cubicBezTo>
                <a:lnTo>
                  <a:pt x="38100" y="1485900"/>
                </a:lnTo>
                <a:cubicBezTo>
                  <a:pt x="17072" y="1485900"/>
                  <a:pt x="0" y="1468828"/>
                  <a:pt x="0" y="1447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13" name="Shape 11"/>
          <p:cNvSpPr/>
          <p:nvPr/>
        </p:nvSpPr>
        <p:spPr>
          <a:xfrm>
            <a:off x="400050" y="2628900"/>
            <a:ext cx="38100" cy="1485900"/>
          </a:xfrm>
          <a:custGeom>
            <a:avLst/>
            <a:gdLst/>
            <a:ahLst/>
            <a:cxnLst/>
            <a:rect l="l" t="t" r="r" b="b"/>
            <a:pathLst>
              <a:path w="38100" h="1485900">
                <a:moveTo>
                  <a:pt x="38100" y="0"/>
                </a:moveTo>
                <a:lnTo>
                  <a:pt x="38100" y="0"/>
                </a:lnTo>
                <a:lnTo>
                  <a:pt x="38100" y="1485900"/>
                </a:lnTo>
                <a:lnTo>
                  <a:pt x="38100" y="1485900"/>
                </a:lnTo>
                <a:cubicBezTo>
                  <a:pt x="17072" y="1485900"/>
                  <a:pt x="0" y="1468828"/>
                  <a:pt x="0" y="1447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D9745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4" name="Shape 12"/>
          <p:cNvSpPr/>
          <p:nvPr/>
        </p:nvSpPr>
        <p:spPr>
          <a:xfrm>
            <a:off x="533400" y="2781300"/>
            <a:ext cx="238125" cy="190500"/>
          </a:xfrm>
          <a:custGeom>
            <a:avLst/>
            <a:gdLst/>
            <a:ahLst/>
            <a:cxnLst/>
            <a:rect l="l" t="t" r="r" b="b"/>
            <a:pathLst>
              <a:path w="238125" h="190500">
                <a:moveTo>
                  <a:pt x="95250" y="-11906"/>
                </a:moveTo>
                <a:cubicBezTo>
                  <a:pt x="100199" y="-11906"/>
                  <a:pt x="104180" y="-7925"/>
                  <a:pt x="104180" y="-2977"/>
                </a:cubicBezTo>
                <a:lnTo>
                  <a:pt x="104180" y="1116"/>
                </a:lnTo>
                <a:cubicBezTo>
                  <a:pt x="107379" y="1935"/>
                  <a:pt x="110468" y="3200"/>
                  <a:pt x="113407" y="4949"/>
                </a:cubicBezTo>
                <a:lnTo>
                  <a:pt x="115714" y="2604"/>
                </a:lnTo>
                <a:cubicBezTo>
                  <a:pt x="119211" y="-893"/>
                  <a:pt x="124867" y="-893"/>
                  <a:pt x="128327" y="2604"/>
                </a:cubicBezTo>
                <a:cubicBezTo>
                  <a:pt x="131787" y="6102"/>
                  <a:pt x="131825" y="11757"/>
                  <a:pt x="128327" y="15218"/>
                </a:cubicBezTo>
                <a:lnTo>
                  <a:pt x="125983" y="17562"/>
                </a:lnTo>
                <a:cubicBezTo>
                  <a:pt x="127695" y="20464"/>
                  <a:pt x="128960" y="23589"/>
                  <a:pt x="129815" y="26789"/>
                </a:cubicBezTo>
                <a:lnTo>
                  <a:pt x="133908" y="26789"/>
                </a:lnTo>
                <a:cubicBezTo>
                  <a:pt x="138857" y="26789"/>
                  <a:pt x="142838" y="30770"/>
                  <a:pt x="142838" y="35719"/>
                </a:cubicBezTo>
                <a:cubicBezTo>
                  <a:pt x="142838" y="40667"/>
                  <a:pt x="138857" y="44648"/>
                  <a:pt x="133908" y="44648"/>
                </a:cubicBezTo>
                <a:lnTo>
                  <a:pt x="129815" y="44648"/>
                </a:lnTo>
                <a:cubicBezTo>
                  <a:pt x="128997" y="47848"/>
                  <a:pt x="127732" y="50936"/>
                  <a:pt x="125983" y="53876"/>
                </a:cubicBezTo>
                <a:lnTo>
                  <a:pt x="128364" y="56183"/>
                </a:lnTo>
                <a:cubicBezTo>
                  <a:pt x="131862" y="59680"/>
                  <a:pt x="131862" y="65336"/>
                  <a:pt x="128364" y="68796"/>
                </a:cubicBezTo>
                <a:cubicBezTo>
                  <a:pt x="124867" y="72256"/>
                  <a:pt x="119211" y="72293"/>
                  <a:pt x="115751" y="68796"/>
                </a:cubicBezTo>
                <a:lnTo>
                  <a:pt x="114226" y="67270"/>
                </a:lnTo>
                <a:lnTo>
                  <a:pt x="103026" y="78470"/>
                </a:lnTo>
                <a:lnTo>
                  <a:pt x="104552" y="79995"/>
                </a:lnTo>
                <a:cubicBezTo>
                  <a:pt x="108049" y="83493"/>
                  <a:pt x="108049" y="89148"/>
                  <a:pt x="104552" y="92608"/>
                </a:cubicBezTo>
                <a:cubicBezTo>
                  <a:pt x="101054" y="96069"/>
                  <a:pt x="95399" y="96106"/>
                  <a:pt x="91939" y="92608"/>
                </a:cubicBezTo>
                <a:lnTo>
                  <a:pt x="90413" y="91083"/>
                </a:lnTo>
                <a:cubicBezTo>
                  <a:pt x="86692" y="94804"/>
                  <a:pt x="82972" y="98524"/>
                  <a:pt x="79214" y="102282"/>
                </a:cubicBezTo>
                <a:lnTo>
                  <a:pt x="80739" y="103808"/>
                </a:lnTo>
                <a:cubicBezTo>
                  <a:pt x="84237" y="107305"/>
                  <a:pt x="84237" y="112961"/>
                  <a:pt x="80739" y="116421"/>
                </a:cubicBezTo>
                <a:cubicBezTo>
                  <a:pt x="77242" y="119881"/>
                  <a:pt x="71586" y="119918"/>
                  <a:pt x="68126" y="116421"/>
                </a:cubicBezTo>
                <a:lnTo>
                  <a:pt x="65782" y="114077"/>
                </a:lnTo>
                <a:cubicBezTo>
                  <a:pt x="62880" y="115788"/>
                  <a:pt x="59754" y="117053"/>
                  <a:pt x="56555" y="117909"/>
                </a:cubicBezTo>
                <a:lnTo>
                  <a:pt x="56555" y="122002"/>
                </a:lnTo>
                <a:cubicBezTo>
                  <a:pt x="56555" y="126950"/>
                  <a:pt x="52574" y="130932"/>
                  <a:pt x="47625" y="130932"/>
                </a:cubicBezTo>
                <a:cubicBezTo>
                  <a:pt x="42676" y="130932"/>
                  <a:pt x="38695" y="126950"/>
                  <a:pt x="38695" y="122002"/>
                </a:cubicBezTo>
                <a:lnTo>
                  <a:pt x="38695" y="117909"/>
                </a:lnTo>
                <a:cubicBezTo>
                  <a:pt x="35496" y="117091"/>
                  <a:pt x="32407" y="115825"/>
                  <a:pt x="29468" y="114077"/>
                </a:cubicBezTo>
                <a:lnTo>
                  <a:pt x="27161" y="116458"/>
                </a:lnTo>
                <a:cubicBezTo>
                  <a:pt x="23664" y="119955"/>
                  <a:pt x="18008" y="119955"/>
                  <a:pt x="14548" y="116458"/>
                </a:cubicBezTo>
                <a:cubicBezTo>
                  <a:pt x="11088" y="112961"/>
                  <a:pt x="11050" y="107305"/>
                  <a:pt x="14548" y="103845"/>
                </a:cubicBezTo>
                <a:lnTo>
                  <a:pt x="16892" y="101501"/>
                </a:lnTo>
                <a:cubicBezTo>
                  <a:pt x="15180" y="98599"/>
                  <a:pt x="13915" y="95473"/>
                  <a:pt x="13060" y="92273"/>
                </a:cubicBezTo>
                <a:lnTo>
                  <a:pt x="8967" y="92273"/>
                </a:lnTo>
                <a:cubicBezTo>
                  <a:pt x="4018" y="92273"/>
                  <a:pt x="37" y="88292"/>
                  <a:pt x="37" y="83344"/>
                </a:cubicBezTo>
                <a:cubicBezTo>
                  <a:pt x="37" y="78395"/>
                  <a:pt x="4018" y="74414"/>
                  <a:pt x="8967" y="74414"/>
                </a:cubicBezTo>
                <a:lnTo>
                  <a:pt x="13060" y="74414"/>
                </a:lnTo>
                <a:cubicBezTo>
                  <a:pt x="13878" y="71214"/>
                  <a:pt x="15143" y="68126"/>
                  <a:pt x="16892" y="65187"/>
                </a:cubicBezTo>
                <a:lnTo>
                  <a:pt x="14511" y="62880"/>
                </a:lnTo>
                <a:cubicBezTo>
                  <a:pt x="11013" y="59382"/>
                  <a:pt x="11013" y="53727"/>
                  <a:pt x="14511" y="50267"/>
                </a:cubicBezTo>
                <a:cubicBezTo>
                  <a:pt x="18008" y="46806"/>
                  <a:pt x="23664" y="46769"/>
                  <a:pt x="27124" y="50267"/>
                </a:cubicBezTo>
                <a:lnTo>
                  <a:pt x="28649" y="51792"/>
                </a:lnTo>
                <a:cubicBezTo>
                  <a:pt x="32370" y="48071"/>
                  <a:pt x="36091" y="44351"/>
                  <a:pt x="39849" y="40593"/>
                </a:cubicBezTo>
                <a:lnTo>
                  <a:pt x="38323" y="39067"/>
                </a:lnTo>
                <a:cubicBezTo>
                  <a:pt x="34826" y="35570"/>
                  <a:pt x="34826" y="29914"/>
                  <a:pt x="38323" y="26454"/>
                </a:cubicBezTo>
                <a:cubicBezTo>
                  <a:pt x="41821" y="22994"/>
                  <a:pt x="47476" y="22957"/>
                  <a:pt x="50936" y="26454"/>
                </a:cubicBezTo>
                <a:lnTo>
                  <a:pt x="52462" y="27980"/>
                </a:lnTo>
                <a:lnTo>
                  <a:pt x="63661" y="16780"/>
                </a:lnTo>
                <a:lnTo>
                  <a:pt x="62136" y="15255"/>
                </a:lnTo>
                <a:cubicBezTo>
                  <a:pt x="58638" y="11757"/>
                  <a:pt x="58638" y="6102"/>
                  <a:pt x="62136" y="2642"/>
                </a:cubicBezTo>
                <a:cubicBezTo>
                  <a:pt x="65633" y="-819"/>
                  <a:pt x="71289" y="-856"/>
                  <a:pt x="74786" y="2604"/>
                </a:cubicBezTo>
                <a:lnTo>
                  <a:pt x="77130" y="4949"/>
                </a:lnTo>
                <a:cubicBezTo>
                  <a:pt x="80032" y="3237"/>
                  <a:pt x="83158" y="1972"/>
                  <a:pt x="86358" y="1116"/>
                </a:cubicBezTo>
                <a:lnTo>
                  <a:pt x="86358" y="-2977"/>
                </a:lnTo>
                <a:cubicBezTo>
                  <a:pt x="86358" y="-7925"/>
                  <a:pt x="90339" y="-11906"/>
                  <a:pt x="95287" y="-11906"/>
                </a:cubicBezTo>
                <a:close/>
                <a:moveTo>
                  <a:pt x="47625" y="95250"/>
                </a:moveTo>
                <a:cubicBezTo>
                  <a:pt x="54196" y="95250"/>
                  <a:pt x="59531" y="89915"/>
                  <a:pt x="59531" y="83344"/>
                </a:cubicBezTo>
                <a:cubicBezTo>
                  <a:pt x="59531" y="76773"/>
                  <a:pt x="54196" y="71438"/>
                  <a:pt x="47625" y="71438"/>
                </a:cubicBezTo>
                <a:cubicBezTo>
                  <a:pt x="41054" y="71438"/>
                  <a:pt x="35719" y="76773"/>
                  <a:pt x="35719" y="83344"/>
                </a:cubicBezTo>
                <a:cubicBezTo>
                  <a:pt x="35719" y="89915"/>
                  <a:pt x="41054" y="95250"/>
                  <a:pt x="47625" y="95250"/>
                </a:cubicBezTo>
                <a:close/>
                <a:moveTo>
                  <a:pt x="89297" y="53578"/>
                </a:moveTo>
                <a:cubicBezTo>
                  <a:pt x="89297" y="47007"/>
                  <a:pt x="83962" y="41672"/>
                  <a:pt x="77391" y="41672"/>
                </a:cubicBezTo>
                <a:cubicBezTo>
                  <a:pt x="70819" y="41672"/>
                  <a:pt x="65484" y="47007"/>
                  <a:pt x="65484" y="53578"/>
                </a:cubicBezTo>
                <a:cubicBezTo>
                  <a:pt x="65484" y="60149"/>
                  <a:pt x="70819" y="65484"/>
                  <a:pt x="77391" y="65484"/>
                </a:cubicBezTo>
                <a:cubicBezTo>
                  <a:pt x="83962" y="65484"/>
                  <a:pt x="89297" y="60149"/>
                  <a:pt x="89297" y="53578"/>
                </a:cubicBezTo>
                <a:close/>
                <a:moveTo>
                  <a:pt x="199430" y="68461"/>
                </a:moveTo>
                <a:lnTo>
                  <a:pt x="199430" y="72554"/>
                </a:lnTo>
                <a:cubicBezTo>
                  <a:pt x="202629" y="73372"/>
                  <a:pt x="205718" y="74637"/>
                  <a:pt x="208657" y="76386"/>
                </a:cubicBezTo>
                <a:lnTo>
                  <a:pt x="210964" y="74042"/>
                </a:lnTo>
                <a:cubicBezTo>
                  <a:pt x="214461" y="70545"/>
                  <a:pt x="220117" y="70545"/>
                  <a:pt x="223577" y="74042"/>
                </a:cubicBezTo>
                <a:cubicBezTo>
                  <a:pt x="227037" y="77539"/>
                  <a:pt x="227075" y="83195"/>
                  <a:pt x="223577" y="86655"/>
                </a:cubicBezTo>
                <a:lnTo>
                  <a:pt x="221233" y="88999"/>
                </a:lnTo>
                <a:cubicBezTo>
                  <a:pt x="222945" y="91901"/>
                  <a:pt x="224210" y="95027"/>
                  <a:pt x="225065" y="98227"/>
                </a:cubicBezTo>
                <a:lnTo>
                  <a:pt x="229158" y="98227"/>
                </a:lnTo>
                <a:cubicBezTo>
                  <a:pt x="234107" y="98227"/>
                  <a:pt x="238088" y="102208"/>
                  <a:pt x="238088" y="107156"/>
                </a:cubicBezTo>
                <a:cubicBezTo>
                  <a:pt x="238088" y="112105"/>
                  <a:pt x="234107" y="116086"/>
                  <a:pt x="229158" y="116086"/>
                </a:cubicBezTo>
                <a:lnTo>
                  <a:pt x="225065" y="116086"/>
                </a:lnTo>
                <a:cubicBezTo>
                  <a:pt x="224247" y="119286"/>
                  <a:pt x="222982" y="122374"/>
                  <a:pt x="221233" y="125313"/>
                </a:cubicBezTo>
                <a:lnTo>
                  <a:pt x="223614" y="127620"/>
                </a:lnTo>
                <a:cubicBezTo>
                  <a:pt x="227112" y="131118"/>
                  <a:pt x="227112" y="136773"/>
                  <a:pt x="223614" y="140233"/>
                </a:cubicBezTo>
                <a:cubicBezTo>
                  <a:pt x="220117" y="143694"/>
                  <a:pt x="214461" y="143731"/>
                  <a:pt x="211001" y="140233"/>
                </a:cubicBezTo>
                <a:lnTo>
                  <a:pt x="209476" y="138708"/>
                </a:lnTo>
                <a:lnTo>
                  <a:pt x="198276" y="149907"/>
                </a:lnTo>
                <a:lnTo>
                  <a:pt x="199802" y="151433"/>
                </a:lnTo>
                <a:cubicBezTo>
                  <a:pt x="203299" y="154930"/>
                  <a:pt x="203299" y="160586"/>
                  <a:pt x="199802" y="164046"/>
                </a:cubicBezTo>
                <a:cubicBezTo>
                  <a:pt x="196304" y="167506"/>
                  <a:pt x="190649" y="167543"/>
                  <a:pt x="187189" y="164046"/>
                </a:cubicBezTo>
                <a:lnTo>
                  <a:pt x="185663" y="162520"/>
                </a:lnTo>
                <a:cubicBezTo>
                  <a:pt x="181942" y="166241"/>
                  <a:pt x="178222" y="169962"/>
                  <a:pt x="174464" y="173720"/>
                </a:cubicBezTo>
                <a:lnTo>
                  <a:pt x="175989" y="175245"/>
                </a:lnTo>
                <a:cubicBezTo>
                  <a:pt x="179487" y="178743"/>
                  <a:pt x="179487" y="184398"/>
                  <a:pt x="175989" y="187858"/>
                </a:cubicBezTo>
                <a:cubicBezTo>
                  <a:pt x="172492" y="191319"/>
                  <a:pt x="166836" y="191356"/>
                  <a:pt x="163376" y="187858"/>
                </a:cubicBezTo>
                <a:lnTo>
                  <a:pt x="161032" y="185514"/>
                </a:lnTo>
                <a:cubicBezTo>
                  <a:pt x="158130" y="187226"/>
                  <a:pt x="155004" y="188491"/>
                  <a:pt x="151805" y="189347"/>
                </a:cubicBezTo>
                <a:lnTo>
                  <a:pt x="151805" y="193439"/>
                </a:lnTo>
                <a:cubicBezTo>
                  <a:pt x="151805" y="198388"/>
                  <a:pt x="147824" y="202369"/>
                  <a:pt x="142875" y="202369"/>
                </a:cubicBezTo>
                <a:cubicBezTo>
                  <a:pt x="137926" y="202369"/>
                  <a:pt x="133945" y="198388"/>
                  <a:pt x="133945" y="193439"/>
                </a:cubicBezTo>
                <a:lnTo>
                  <a:pt x="133945" y="189347"/>
                </a:lnTo>
                <a:cubicBezTo>
                  <a:pt x="130746" y="188528"/>
                  <a:pt x="127657" y="187263"/>
                  <a:pt x="124718" y="185514"/>
                </a:cubicBezTo>
                <a:lnTo>
                  <a:pt x="122411" y="187896"/>
                </a:lnTo>
                <a:cubicBezTo>
                  <a:pt x="118914" y="191393"/>
                  <a:pt x="113258" y="191393"/>
                  <a:pt x="109798" y="187896"/>
                </a:cubicBezTo>
                <a:cubicBezTo>
                  <a:pt x="106338" y="184398"/>
                  <a:pt x="106300" y="178743"/>
                  <a:pt x="109798" y="175282"/>
                </a:cubicBezTo>
                <a:lnTo>
                  <a:pt x="112142" y="172938"/>
                </a:lnTo>
                <a:cubicBezTo>
                  <a:pt x="110430" y="170036"/>
                  <a:pt x="109165" y="166911"/>
                  <a:pt x="108310" y="163711"/>
                </a:cubicBezTo>
                <a:lnTo>
                  <a:pt x="104217" y="163711"/>
                </a:lnTo>
                <a:cubicBezTo>
                  <a:pt x="99268" y="163711"/>
                  <a:pt x="95287" y="159730"/>
                  <a:pt x="95287" y="154781"/>
                </a:cubicBezTo>
                <a:cubicBezTo>
                  <a:pt x="95287" y="149833"/>
                  <a:pt x="99268" y="145852"/>
                  <a:pt x="104217" y="145852"/>
                </a:cubicBezTo>
                <a:lnTo>
                  <a:pt x="108310" y="145852"/>
                </a:lnTo>
                <a:cubicBezTo>
                  <a:pt x="109128" y="142652"/>
                  <a:pt x="110393" y="139564"/>
                  <a:pt x="112142" y="136624"/>
                </a:cubicBezTo>
                <a:lnTo>
                  <a:pt x="109761" y="134317"/>
                </a:lnTo>
                <a:cubicBezTo>
                  <a:pt x="106263" y="130820"/>
                  <a:pt x="106263" y="125164"/>
                  <a:pt x="109761" y="121704"/>
                </a:cubicBezTo>
                <a:cubicBezTo>
                  <a:pt x="113258" y="118244"/>
                  <a:pt x="118914" y="118207"/>
                  <a:pt x="122374" y="121704"/>
                </a:cubicBezTo>
                <a:lnTo>
                  <a:pt x="123899" y="123230"/>
                </a:lnTo>
                <a:cubicBezTo>
                  <a:pt x="127620" y="119509"/>
                  <a:pt x="131341" y="115788"/>
                  <a:pt x="135099" y="112030"/>
                </a:cubicBezTo>
                <a:lnTo>
                  <a:pt x="133573" y="110505"/>
                </a:lnTo>
                <a:cubicBezTo>
                  <a:pt x="130076" y="107007"/>
                  <a:pt x="130076" y="101352"/>
                  <a:pt x="133573" y="97892"/>
                </a:cubicBezTo>
                <a:cubicBezTo>
                  <a:pt x="137071" y="94431"/>
                  <a:pt x="142726" y="94394"/>
                  <a:pt x="146186" y="97892"/>
                </a:cubicBezTo>
                <a:lnTo>
                  <a:pt x="147712" y="99417"/>
                </a:lnTo>
                <a:lnTo>
                  <a:pt x="158911" y="88218"/>
                </a:lnTo>
                <a:lnTo>
                  <a:pt x="157386" y="86692"/>
                </a:lnTo>
                <a:cubicBezTo>
                  <a:pt x="153888" y="83195"/>
                  <a:pt x="153888" y="77539"/>
                  <a:pt x="157386" y="74079"/>
                </a:cubicBezTo>
                <a:cubicBezTo>
                  <a:pt x="160883" y="70619"/>
                  <a:pt x="166539" y="70582"/>
                  <a:pt x="169999" y="74079"/>
                </a:cubicBezTo>
                <a:lnTo>
                  <a:pt x="172343" y="76423"/>
                </a:lnTo>
                <a:cubicBezTo>
                  <a:pt x="175245" y="74712"/>
                  <a:pt x="178371" y="73447"/>
                  <a:pt x="181570" y="72591"/>
                </a:cubicBezTo>
                <a:lnTo>
                  <a:pt x="181570" y="68498"/>
                </a:lnTo>
                <a:cubicBezTo>
                  <a:pt x="181570" y="63550"/>
                  <a:pt x="185551" y="59568"/>
                  <a:pt x="190500" y="59568"/>
                </a:cubicBezTo>
                <a:cubicBezTo>
                  <a:pt x="195449" y="59568"/>
                  <a:pt x="199430" y="63550"/>
                  <a:pt x="199430" y="68498"/>
                </a:cubicBezTo>
                <a:close/>
                <a:moveTo>
                  <a:pt x="166688" y="142875"/>
                </a:moveTo>
                <a:cubicBezTo>
                  <a:pt x="166688" y="136304"/>
                  <a:pt x="161352" y="130969"/>
                  <a:pt x="154781" y="130969"/>
                </a:cubicBezTo>
                <a:cubicBezTo>
                  <a:pt x="148210" y="130969"/>
                  <a:pt x="142875" y="136304"/>
                  <a:pt x="142875" y="142875"/>
                </a:cubicBezTo>
                <a:cubicBezTo>
                  <a:pt x="142875" y="149446"/>
                  <a:pt x="148210" y="154781"/>
                  <a:pt x="154781" y="154781"/>
                </a:cubicBezTo>
                <a:cubicBezTo>
                  <a:pt x="161352" y="154781"/>
                  <a:pt x="166688" y="149446"/>
                  <a:pt x="166688" y="142875"/>
                </a:cubicBezTo>
                <a:close/>
              </a:path>
            </a:pathLst>
          </a:custGeom>
          <a:solidFill>
            <a:srgbClr val="D9745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5" name="Text 13"/>
          <p:cNvSpPr/>
          <p:nvPr/>
        </p:nvSpPr>
        <p:spPr>
          <a:xfrm>
            <a:off x="885825" y="2743200"/>
            <a:ext cx="12001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A6F6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E. coli O157:H7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533400" y="3048000"/>
            <a:ext cx="546735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Habitat:</a:t>
            </a:r>
            <a:r>
              <a:rPr lang="en-US" sz="1200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Cattle intestines, contaminated water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533400" y="3295650"/>
            <a:ext cx="546735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Foods:</a:t>
            </a:r>
            <a:r>
              <a:rPr lang="en-US" sz="1200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Undercooked beef, produce, raw milk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533400" y="3543300"/>
            <a:ext cx="546735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Symptoms:</a:t>
            </a:r>
            <a:r>
              <a:rPr lang="en-US" sz="1200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Severe cramps, bloody diarrhea, HUS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533400" y="3790950"/>
            <a:ext cx="546735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Temp:</a:t>
            </a:r>
            <a:r>
              <a:rPr lang="en-US" sz="1200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Destroyed by cooking to 160°F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400050" y="4191000"/>
            <a:ext cx="5638800" cy="1485900"/>
          </a:xfrm>
          <a:custGeom>
            <a:avLst/>
            <a:gdLst/>
            <a:ahLst/>
            <a:cxnLst/>
            <a:rect l="l" t="t" r="r" b="b"/>
            <a:pathLst>
              <a:path w="5638800" h="1485900">
                <a:moveTo>
                  <a:pt x="38100" y="0"/>
                </a:moveTo>
                <a:lnTo>
                  <a:pt x="5562603" y="0"/>
                </a:lnTo>
                <a:cubicBezTo>
                  <a:pt x="5604685" y="0"/>
                  <a:pt x="5638800" y="34115"/>
                  <a:pt x="5638800" y="76197"/>
                </a:cubicBezTo>
                <a:lnTo>
                  <a:pt x="5638800" y="1409703"/>
                </a:lnTo>
                <a:cubicBezTo>
                  <a:pt x="5638800" y="1451785"/>
                  <a:pt x="5604685" y="1485900"/>
                  <a:pt x="5562603" y="1485900"/>
                </a:cubicBezTo>
                <a:lnTo>
                  <a:pt x="38100" y="1485900"/>
                </a:lnTo>
                <a:cubicBezTo>
                  <a:pt x="17072" y="1485900"/>
                  <a:pt x="0" y="1468828"/>
                  <a:pt x="0" y="1447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21" name="Shape 19"/>
          <p:cNvSpPr/>
          <p:nvPr/>
        </p:nvSpPr>
        <p:spPr>
          <a:xfrm>
            <a:off x="400050" y="4191000"/>
            <a:ext cx="38100" cy="1485900"/>
          </a:xfrm>
          <a:custGeom>
            <a:avLst/>
            <a:gdLst/>
            <a:ahLst/>
            <a:cxnLst/>
            <a:rect l="l" t="t" r="r" b="b"/>
            <a:pathLst>
              <a:path w="38100" h="1485900">
                <a:moveTo>
                  <a:pt x="38100" y="0"/>
                </a:moveTo>
                <a:lnTo>
                  <a:pt x="38100" y="0"/>
                </a:lnTo>
                <a:lnTo>
                  <a:pt x="38100" y="1485900"/>
                </a:lnTo>
                <a:lnTo>
                  <a:pt x="38100" y="1485900"/>
                </a:lnTo>
                <a:cubicBezTo>
                  <a:pt x="17072" y="1485900"/>
                  <a:pt x="0" y="1468828"/>
                  <a:pt x="0" y="1447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D9745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2" name="Shape 20"/>
          <p:cNvSpPr/>
          <p:nvPr/>
        </p:nvSpPr>
        <p:spPr>
          <a:xfrm>
            <a:off x="533400" y="4343400"/>
            <a:ext cx="238125" cy="190500"/>
          </a:xfrm>
          <a:custGeom>
            <a:avLst/>
            <a:gdLst/>
            <a:ahLst/>
            <a:cxnLst/>
            <a:rect l="l" t="t" r="r" b="b"/>
            <a:pathLst>
              <a:path w="238125" h="190500">
                <a:moveTo>
                  <a:pt x="95250" y="-11906"/>
                </a:moveTo>
                <a:cubicBezTo>
                  <a:pt x="100199" y="-11906"/>
                  <a:pt x="104180" y="-7925"/>
                  <a:pt x="104180" y="-2977"/>
                </a:cubicBezTo>
                <a:lnTo>
                  <a:pt x="104180" y="1116"/>
                </a:lnTo>
                <a:cubicBezTo>
                  <a:pt x="107379" y="1935"/>
                  <a:pt x="110468" y="3200"/>
                  <a:pt x="113407" y="4949"/>
                </a:cubicBezTo>
                <a:lnTo>
                  <a:pt x="115714" y="2604"/>
                </a:lnTo>
                <a:cubicBezTo>
                  <a:pt x="119211" y="-893"/>
                  <a:pt x="124867" y="-893"/>
                  <a:pt x="128327" y="2604"/>
                </a:cubicBezTo>
                <a:cubicBezTo>
                  <a:pt x="131787" y="6102"/>
                  <a:pt x="131825" y="11757"/>
                  <a:pt x="128327" y="15218"/>
                </a:cubicBezTo>
                <a:lnTo>
                  <a:pt x="125983" y="17562"/>
                </a:lnTo>
                <a:cubicBezTo>
                  <a:pt x="127695" y="20464"/>
                  <a:pt x="128960" y="23589"/>
                  <a:pt x="129815" y="26789"/>
                </a:cubicBezTo>
                <a:lnTo>
                  <a:pt x="133908" y="26789"/>
                </a:lnTo>
                <a:cubicBezTo>
                  <a:pt x="138857" y="26789"/>
                  <a:pt x="142838" y="30770"/>
                  <a:pt x="142838" y="35719"/>
                </a:cubicBezTo>
                <a:cubicBezTo>
                  <a:pt x="142838" y="40667"/>
                  <a:pt x="138857" y="44648"/>
                  <a:pt x="133908" y="44648"/>
                </a:cubicBezTo>
                <a:lnTo>
                  <a:pt x="129815" y="44648"/>
                </a:lnTo>
                <a:cubicBezTo>
                  <a:pt x="128997" y="47848"/>
                  <a:pt x="127732" y="50936"/>
                  <a:pt x="125983" y="53876"/>
                </a:cubicBezTo>
                <a:lnTo>
                  <a:pt x="128364" y="56183"/>
                </a:lnTo>
                <a:cubicBezTo>
                  <a:pt x="131862" y="59680"/>
                  <a:pt x="131862" y="65336"/>
                  <a:pt x="128364" y="68796"/>
                </a:cubicBezTo>
                <a:cubicBezTo>
                  <a:pt x="124867" y="72256"/>
                  <a:pt x="119211" y="72293"/>
                  <a:pt x="115751" y="68796"/>
                </a:cubicBezTo>
                <a:lnTo>
                  <a:pt x="114226" y="67270"/>
                </a:lnTo>
                <a:lnTo>
                  <a:pt x="103026" y="78470"/>
                </a:lnTo>
                <a:lnTo>
                  <a:pt x="104552" y="79995"/>
                </a:lnTo>
                <a:cubicBezTo>
                  <a:pt x="108049" y="83493"/>
                  <a:pt x="108049" y="89148"/>
                  <a:pt x="104552" y="92608"/>
                </a:cubicBezTo>
                <a:cubicBezTo>
                  <a:pt x="101054" y="96069"/>
                  <a:pt x="95399" y="96106"/>
                  <a:pt x="91939" y="92608"/>
                </a:cubicBezTo>
                <a:lnTo>
                  <a:pt x="90413" y="91083"/>
                </a:lnTo>
                <a:cubicBezTo>
                  <a:pt x="86692" y="94804"/>
                  <a:pt x="82972" y="98524"/>
                  <a:pt x="79214" y="102282"/>
                </a:cubicBezTo>
                <a:lnTo>
                  <a:pt x="80739" y="103808"/>
                </a:lnTo>
                <a:cubicBezTo>
                  <a:pt x="84237" y="107305"/>
                  <a:pt x="84237" y="112961"/>
                  <a:pt x="80739" y="116421"/>
                </a:cubicBezTo>
                <a:cubicBezTo>
                  <a:pt x="77242" y="119881"/>
                  <a:pt x="71586" y="119918"/>
                  <a:pt x="68126" y="116421"/>
                </a:cubicBezTo>
                <a:lnTo>
                  <a:pt x="65782" y="114077"/>
                </a:lnTo>
                <a:cubicBezTo>
                  <a:pt x="62880" y="115788"/>
                  <a:pt x="59754" y="117053"/>
                  <a:pt x="56555" y="117909"/>
                </a:cubicBezTo>
                <a:lnTo>
                  <a:pt x="56555" y="122002"/>
                </a:lnTo>
                <a:cubicBezTo>
                  <a:pt x="56555" y="126950"/>
                  <a:pt x="52574" y="130932"/>
                  <a:pt x="47625" y="130932"/>
                </a:cubicBezTo>
                <a:cubicBezTo>
                  <a:pt x="42676" y="130932"/>
                  <a:pt x="38695" y="126950"/>
                  <a:pt x="38695" y="122002"/>
                </a:cubicBezTo>
                <a:lnTo>
                  <a:pt x="38695" y="117909"/>
                </a:lnTo>
                <a:cubicBezTo>
                  <a:pt x="35496" y="117091"/>
                  <a:pt x="32407" y="115825"/>
                  <a:pt x="29468" y="114077"/>
                </a:cubicBezTo>
                <a:lnTo>
                  <a:pt x="27161" y="116458"/>
                </a:lnTo>
                <a:cubicBezTo>
                  <a:pt x="23664" y="119955"/>
                  <a:pt x="18008" y="119955"/>
                  <a:pt x="14548" y="116458"/>
                </a:cubicBezTo>
                <a:cubicBezTo>
                  <a:pt x="11088" y="112961"/>
                  <a:pt x="11050" y="107305"/>
                  <a:pt x="14548" y="103845"/>
                </a:cubicBezTo>
                <a:lnTo>
                  <a:pt x="16892" y="101501"/>
                </a:lnTo>
                <a:cubicBezTo>
                  <a:pt x="15180" y="98599"/>
                  <a:pt x="13915" y="95473"/>
                  <a:pt x="13060" y="92273"/>
                </a:cubicBezTo>
                <a:lnTo>
                  <a:pt x="8967" y="92273"/>
                </a:lnTo>
                <a:cubicBezTo>
                  <a:pt x="4018" y="92273"/>
                  <a:pt x="37" y="88292"/>
                  <a:pt x="37" y="83344"/>
                </a:cubicBezTo>
                <a:cubicBezTo>
                  <a:pt x="37" y="78395"/>
                  <a:pt x="4018" y="74414"/>
                  <a:pt x="8967" y="74414"/>
                </a:cubicBezTo>
                <a:lnTo>
                  <a:pt x="13060" y="74414"/>
                </a:lnTo>
                <a:cubicBezTo>
                  <a:pt x="13878" y="71214"/>
                  <a:pt x="15143" y="68126"/>
                  <a:pt x="16892" y="65187"/>
                </a:cubicBezTo>
                <a:lnTo>
                  <a:pt x="14511" y="62880"/>
                </a:lnTo>
                <a:cubicBezTo>
                  <a:pt x="11013" y="59382"/>
                  <a:pt x="11013" y="53727"/>
                  <a:pt x="14511" y="50267"/>
                </a:cubicBezTo>
                <a:cubicBezTo>
                  <a:pt x="18008" y="46806"/>
                  <a:pt x="23664" y="46769"/>
                  <a:pt x="27124" y="50267"/>
                </a:cubicBezTo>
                <a:lnTo>
                  <a:pt x="28649" y="51792"/>
                </a:lnTo>
                <a:cubicBezTo>
                  <a:pt x="32370" y="48071"/>
                  <a:pt x="36091" y="44351"/>
                  <a:pt x="39849" y="40593"/>
                </a:cubicBezTo>
                <a:lnTo>
                  <a:pt x="38323" y="39067"/>
                </a:lnTo>
                <a:cubicBezTo>
                  <a:pt x="34826" y="35570"/>
                  <a:pt x="34826" y="29914"/>
                  <a:pt x="38323" y="26454"/>
                </a:cubicBezTo>
                <a:cubicBezTo>
                  <a:pt x="41821" y="22994"/>
                  <a:pt x="47476" y="22957"/>
                  <a:pt x="50936" y="26454"/>
                </a:cubicBezTo>
                <a:lnTo>
                  <a:pt x="52462" y="27980"/>
                </a:lnTo>
                <a:lnTo>
                  <a:pt x="63661" y="16780"/>
                </a:lnTo>
                <a:lnTo>
                  <a:pt x="62136" y="15255"/>
                </a:lnTo>
                <a:cubicBezTo>
                  <a:pt x="58638" y="11757"/>
                  <a:pt x="58638" y="6102"/>
                  <a:pt x="62136" y="2642"/>
                </a:cubicBezTo>
                <a:cubicBezTo>
                  <a:pt x="65633" y="-819"/>
                  <a:pt x="71289" y="-856"/>
                  <a:pt x="74786" y="2604"/>
                </a:cubicBezTo>
                <a:lnTo>
                  <a:pt x="77130" y="4949"/>
                </a:lnTo>
                <a:cubicBezTo>
                  <a:pt x="80032" y="3237"/>
                  <a:pt x="83158" y="1972"/>
                  <a:pt x="86358" y="1116"/>
                </a:cubicBezTo>
                <a:lnTo>
                  <a:pt x="86358" y="-2977"/>
                </a:lnTo>
                <a:cubicBezTo>
                  <a:pt x="86358" y="-7925"/>
                  <a:pt x="90339" y="-11906"/>
                  <a:pt x="95287" y="-11906"/>
                </a:cubicBezTo>
                <a:close/>
                <a:moveTo>
                  <a:pt x="47625" y="95250"/>
                </a:moveTo>
                <a:cubicBezTo>
                  <a:pt x="54196" y="95250"/>
                  <a:pt x="59531" y="89915"/>
                  <a:pt x="59531" y="83344"/>
                </a:cubicBezTo>
                <a:cubicBezTo>
                  <a:pt x="59531" y="76773"/>
                  <a:pt x="54196" y="71438"/>
                  <a:pt x="47625" y="71438"/>
                </a:cubicBezTo>
                <a:cubicBezTo>
                  <a:pt x="41054" y="71438"/>
                  <a:pt x="35719" y="76773"/>
                  <a:pt x="35719" y="83344"/>
                </a:cubicBezTo>
                <a:cubicBezTo>
                  <a:pt x="35719" y="89915"/>
                  <a:pt x="41054" y="95250"/>
                  <a:pt x="47625" y="95250"/>
                </a:cubicBezTo>
                <a:close/>
                <a:moveTo>
                  <a:pt x="89297" y="53578"/>
                </a:moveTo>
                <a:cubicBezTo>
                  <a:pt x="89297" y="47007"/>
                  <a:pt x="83962" y="41672"/>
                  <a:pt x="77391" y="41672"/>
                </a:cubicBezTo>
                <a:cubicBezTo>
                  <a:pt x="70819" y="41672"/>
                  <a:pt x="65484" y="47007"/>
                  <a:pt x="65484" y="53578"/>
                </a:cubicBezTo>
                <a:cubicBezTo>
                  <a:pt x="65484" y="60149"/>
                  <a:pt x="70819" y="65484"/>
                  <a:pt x="77391" y="65484"/>
                </a:cubicBezTo>
                <a:cubicBezTo>
                  <a:pt x="83962" y="65484"/>
                  <a:pt x="89297" y="60149"/>
                  <a:pt x="89297" y="53578"/>
                </a:cubicBezTo>
                <a:close/>
                <a:moveTo>
                  <a:pt x="199430" y="68461"/>
                </a:moveTo>
                <a:lnTo>
                  <a:pt x="199430" y="72554"/>
                </a:lnTo>
                <a:cubicBezTo>
                  <a:pt x="202629" y="73372"/>
                  <a:pt x="205718" y="74637"/>
                  <a:pt x="208657" y="76386"/>
                </a:cubicBezTo>
                <a:lnTo>
                  <a:pt x="210964" y="74042"/>
                </a:lnTo>
                <a:cubicBezTo>
                  <a:pt x="214461" y="70545"/>
                  <a:pt x="220117" y="70545"/>
                  <a:pt x="223577" y="74042"/>
                </a:cubicBezTo>
                <a:cubicBezTo>
                  <a:pt x="227037" y="77539"/>
                  <a:pt x="227075" y="83195"/>
                  <a:pt x="223577" y="86655"/>
                </a:cubicBezTo>
                <a:lnTo>
                  <a:pt x="221233" y="88999"/>
                </a:lnTo>
                <a:cubicBezTo>
                  <a:pt x="222945" y="91901"/>
                  <a:pt x="224210" y="95027"/>
                  <a:pt x="225065" y="98227"/>
                </a:cubicBezTo>
                <a:lnTo>
                  <a:pt x="229158" y="98227"/>
                </a:lnTo>
                <a:cubicBezTo>
                  <a:pt x="234107" y="98227"/>
                  <a:pt x="238088" y="102208"/>
                  <a:pt x="238088" y="107156"/>
                </a:cubicBezTo>
                <a:cubicBezTo>
                  <a:pt x="238088" y="112105"/>
                  <a:pt x="234107" y="116086"/>
                  <a:pt x="229158" y="116086"/>
                </a:cubicBezTo>
                <a:lnTo>
                  <a:pt x="225065" y="116086"/>
                </a:lnTo>
                <a:cubicBezTo>
                  <a:pt x="224247" y="119286"/>
                  <a:pt x="222982" y="122374"/>
                  <a:pt x="221233" y="125313"/>
                </a:cubicBezTo>
                <a:lnTo>
                  <a:pt x="223614" y="127620"/>
                </a:lnTo>
                <a:cubicBezTo>
                  <a:pt x="227112" y="131118"/>
                  <a:pt x="227112" y="136773"/>
                  <a:pt x="223614" y="140233"/>
                </a:cubicBezTo>
                <a:cubicBezTo>
                  <a:pt x="220117" y="143694"/>
                  <a:pt x="214461" y="143731"/>
                  <a:pt x="211001" y="140233"/>
                </a:cubicBezTo>
                <a:lnTo>
                  <a:pt x="209476" y="138708"/>
                </a:lnTo>
                <a:lnTo>
                  <a:pt x="198276" y="149907"/>
                </a:lnTo>
                <a:lnTo>
                  <a:pt x="199802" y="151433"/>
                </a:lnTo>
                <a:cubicBezTo>
                  <a:pt x="203299" y="154930"/>
                  <a:pt x="203299" y="160586"/>
                  <a:pt x="199802" y="164046"/>
                </a:cubicBezTo>
                <a:cubicBezTo>
                  <a:pt x="196304" y="167506"/>
                  <a:pt x="190649" y="167543"/>
                  <a:pt x="187189" y="164046"/>
                </a:cubicBezTo>
                <a:lnTo>
                  <a:pt x="185663" y="162520"/>
                </a:lnTo>
                <a:cubicBezTo>
                  <a:pt x="181942" y="166241"/>
                  <a:pt x="178222" y="169962"/>
                  <a:pt x="174464" y="173720"/>
                </a:cubicBezTo>
                <a:lnTo>
                  <a:pt x="175989" y="175245"/>
                </a:lnTo>
                <a:cubicBezTo>
                  <a:pt x="179487" y="178743"/>
                  <a:pt x="179487" y="184398"/>
                  <a:pt x="175989" y="187858"/>
                </a:cubicBezTo>
                <a:cubicBezTo>
                  <a:pt x="172492" y="191319"/>
                  <a:pt x="166836" y="191356"/>
                  <a:pt x="163376" y="187858"/>
                </a:cubicBezTo>
                <a:lnTo>
                  <a:pt x="161032" y="185514"/>
                </a:lnTo>
                <a:cubicBezTo>
                  <a:pt x="158130" y="187226"/>
                  <a:pt x="155004" y="188491"/>
                  <a:pt x="151805" y="189347"/>
                </a:cubicBezTo>
                <a:lnTo>
                  <a:pt x="151805" y="193439"/>
                </a:lnTo>
                <a:cubicBezTo>
                  <a:pt x="151805" y="198388"/>
                  <a:pt x="147824" y="202369"/>
                  <a:pt x="142875" y="202369"/>
                </a:cubicBezTo>
                <a:cubicBezTo>
                  <a:pt x="137926" y="202369"/>
                  <a:pt x="133945" y="198388"/>
                  <a:pt x="133945" y="193439"/>
                </a:cubicBezTo>
                <a:lnTo>
                  <a:pt x="133945" y="189347"/>
                </a:lnTo>
                <a:cubicBezTo>
                  <a:pt x="130746" y="188528"/>
                  <a:pt x="127657" y="187263"/>
                  <a:pt x="124718" y="185514"/>
                </a:cubicBezTo>
                <a:lnTo>
                  <a:pt x="122411" y="187896"/>
                </a:lnTo>
                <a:cubicBezTo>
                  <a:pt x="118914" y="191393"/>
                  <a:pt x="113258" y="191393"/>
                  <a:pt x="109798" y="187896"/>
                </a:cubicBezTo>
                <a:cubicBezTo>
                  <a:pt x="106338" y="184398"/>
                  <a:pt x="106300" y="178743"/>
                  <a:pt x="109798" y="175282"/>
                </a:cubicBezTo>
                <a:lnTo>
                  <a:pt x="112142" y="172938"/>
                </a:lnTo>
                <a:cubicBezTo>
                  <a:pt x="110430" y="170036"/>
                  <a:pt x="109165" y="166911"/>
                  <a:pt x="108310" y="163711"/>
                </a:cubicBezTo>
                <a:lnTo>
                  <a:pt x="104217" y="163711"/>
                </a:lnTo>
                <a:cubicBezTo>
                  <a:pt x="99268" y="163711"/>
                  <a:pt x="95287" y="159730"/>
                  <a:pt x="95287" y="154781"/>
                </a:cubicBezTo>
                <a:cubicBezTo>
                  <a:pt x="95287" y="149833"/>
                  <a:pt x="99268" y="145852"/>
                  <a:pt x="104217" y="145852"/>
                </a:cubicBezTo>
                <a:lnTo>
                  <a:pt x="108310" y="145852"/>
                </a:lnTo>
                <a:cubicBezTo>
                  <a:pt x="109128" y="142652"/>
                  <a:pt x="110393" y="139564"/>
                  <a:pt x="112142" y="136624"/>
                </a:cubicBezTo>
                <a:lnTo>
                  <a:pt x="109761" y="134317"/>
                </a:lnTo>
                <a:cubicBezTo>
                  <a:pt x="106263" y="130820"/>
                  <a:pt x="106263" y="125164"/>
                  <a:pt x="109761" y="121704"/>
                </a:cubicBezTo>
                <a:cubicBezTo>
                  <a:pt x="113258" y="118244"/>
                  <a:pt x="118914" y="118207"/>
                  <a:pt x="122374" y="121704"/>
                </a:cubicBezTo>
                <a:lnTo>
                  <a:pt x="123899" y="123230"/>
                </a:lnTo>
                <a:cubicBezTo>
                  <a:pt x="127620" y="119509"/>
                  <a:pt x="131341" y="115788"/>
                  <a:pt x="135099" y="112030"/>
                </a:cubicBezTo>
                <a:lnTo>
                  <a:pt x="133573" y="110505"/>
                </a:lnTo>
                <a:cubicBezTo>
                  <a:pt x="130076" y="107007"/>
                  <a:pt x="130076" y="101352"/>
                  <a:pt x="133573" y="97892"/>
                </a:cubicBezTo>
                <a:cubicBezTo>
                  <a:pt x="137071" y="94431"/>
                  <a:pt x="142726" y="94394"/>
                  <a:pt x="146186" y="97892"/>
                </a:cubicBezTo>
                <a:lnTo>
                  <a:pt x="147712" y="99417"/>
                </a:lnTo>
                <a:lnTo>
                  <a:pt x="158911" y="88218"/>
                </a:lnTo>
                <a:lnTo>
                  <a:pt x="157386" y="86692"/>
                </a:lnTo>
                <a:cubicBezTo>
                  <a:pt x="153888" y="83195"/>
                  <a:pt x="153888" y="77539"/>
                  <a:pt x="157386" y="74079"/>
                </a:cubicBezTo>
                <a:cubicBezTo>
                  <a:pt x="160883" y="70619"/>
                  <a:pt x="166539" y="70582"/>
                  <a:pt x="169999" y="74079"/>
                </a:cubicBezTo>
                <a:lnTo>
                  <a:pt x="172343" y="76423"/>
                </a:lnTo>
                <a:cubicBezTo>
                  <a:pt x="175245" y="74712"/>
                  <a:pt x="178371" y="73447"/>
                  <a:pt x="181570" y="72591"/>
                </a:cubicBezTo>
                <a:lnTo>
                  <a:pt x="181570" y="68498"/>
                </a:lnTo>
                <a:cubicBezTo>
                  <a:pt x="181570" y="63550"/>
                  <a:pt x="185551" y="59568"/>
                  <a:pt x="190500" y="59568"/>
                </a:cubicBezTo>
                <a:cubicBezTo>
                  <a:pt x="195449" y="59568"/>
                  <a:pt x="199430" y="63550"/>
                  <a:pt x="199430" y="68498"/>
                </a:cubicBezTo>
                <a:close/>
                <a:moveTo>
                  <a:pt x="166688" y="142875"/>
                </a:moveTo>
                <a:cubicBezTo>
                  <a:pt x="166688" y="136304"/>
                  <a:pt x="161352" y="130969"/>
                  <a:pt x="154781" y="130969"/>
                </a:cubicBezTo>
                <a:cubicBezTo>
                  <a:pt x="148210" y="130969"/>
                  <a:pt x="142875" y="136304"/>
                  <a:pt x="142875" y="142875"/>
                </a:cubicBezTo>
                <a:cubicBezTo>
                  <a:pt x="142875" y="149446"/>
                  <a:pt x="148210" y="154781"/>
                  <a:pt x="154781" y="154781"/>
                </a:cubicBezTo>
                <a:cubicBezTo>
                  <a:pt x="161352" y="154781"/>
                  <a:pt x="166688" y="149446"/>
                  <a:pt x="166688" y="142875"/>
                </a:cubicBezTo>
                <a:close/>
              </a:path>
            </a:pathLst>
          </a:custGeom>
          <a:solidFill>
            <a:srgbClr val="D9745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3" name="Text 21"/>
          <p:cNvSpPr/>
          <p:nvPr/>
        </p:nvSpPr>
        <p:spPr>
          <a:xfrm>
            <a:off x="885825" y="4305300"/>
            <a:ext cx="19050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A6F6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Listeria monocytogenes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533400" y="4610100"/>
            <a:ext cx="546735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Habitat:</a:t>
            </a:r>
            <a:r>
              <a:rPr lang="en-US" sz="1200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Soil, water, vegetation, animals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533400" y="4857750"/>
            <a:ext cx="546735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Foods:</a:t>
            </a:r>
            <a:r>
              <a:rPr lang="en-US" sz="1200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Soft cheeses, deli meats, smoked fish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533400" y="5105400"/>
            <a:ext cx="546735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Symptoms:</a:t>
            </a:r>
            <a:r>
              <a:rPr lang="en-US" sz="1200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Fever, muscle aches, miscarriage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533400" y="5372100"/>
            <a:ext cx="491654" cy="1666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Temp: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986210" y="5372100"/>
            <a:ext cx="2002854" cy="1666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rgbClr val="D974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Grows at refrigeration temps!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6172200" y="1066800"/>
            <a:ext cx="5638800" cy="1485900"/>
          </a:xfrm>
          <a:custGeom>
            <a:avLst/>
            <a:gdLst/>
            <a:ahLst/>
            <a:cxnLst/>
            <a:rect l="l" t="t" r="r" b="b"/>
            <a:pathLst>
              <a:path w="5638800" h="1485900">
                <a:moveTo>
                  <a:pt x="38100" y="0"/>
                </a:moveTo>
                <a:lnTo>
                  <a:pt x="5562603" y="0"/>
                </a:lnTo>
                <a:cubicBezTo>
                  <a:pt x="5604685" y="0"/>
                  <a:pt x="5638800" y="34115"/>
                  <a:pt x="5638800" y="76197"/>
                </a:cubicBezTo>
                <a:lnTo>
                  <a:pt x="5638800" y="1409703"/>
                </a:lnTo>
                <a:cubicBezTo>
                  <a:pt x="5638800" y="1451785"/>
                  <a:pt x="5604685" y="1485900"/>
                  <a:pt x="5562603" y="1485900"/>
                </a:cubicBezTo>
                <a:lnTo>
                  <a:pt x="38100" y="1485900"/>
                </a:lnTo>
                <a:cubicBezTo>
                  <a:pt x="17072" y="1485900"/>
                  <a:pt x="0" y="1468828"/>
                  <a:pt x="0" y="1447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30" name="Shape 28"/>
          <p:cNvSpPr/>
          <p:nvPr/>
        </p:nvSpPr>
        <p:spPr>
          <a:xfrm>
            <a:off x="6172200" y="1066800"/>
            <a:ext cx="38100" cy="1485900"/>
          </a:xfrm>
          <a:custGeom>
            <a:avLst/>
            <a:gdLst/>
            <a:ahLst/>
            <a:cxnLst/>
            <a:rect l="l" t="t" r="r" b="b"/>
            <a:pathLst>
              <a:path w="38100" h="1485900">
                <a:moveTo>
                  <a:pt x="38100" y="0"/>
                </a:moveTo>
                <a:lnTo>
                  <a:pt x="38100" y="0"/>
                </a:lnTo>
                <a:lnTo>
                  <a:pt x="38100" y="1485900"/>
                </a:lnTo>
                <a:lnTo>
                  <a:pt x="38100" y="1485900"/>
                </a:lnTo>
                <a:cubicBezTo>
                  <a:pt x="17072" y="1485900"/>
                  <a:pt x="0" y="1468828"/>
                  <a:pt x="0" y="1447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D9745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1" name="Shape 29"/>
          <p:cNvSpPr/>
          <p:nvPr/>
        </p:nvSpPr>
        <p:spPr>
          <a:xfrm>
            <a:off x="6305550" y="1219200"/>
            <a:ext cx="238125" cy="190500"/>
          </a:xfrm>
          <a:custGeom>
            <a:avLst/>
            <a:gdLst/>
            <a:ahLst/>
            <a:cxnLst/>
            <a:rect l="l" t="t" r="r" b="b"/>
            <a:pathLst>
              <a:path w="238125" h="190500">
                <a:moveTo>
                  <a:pt x="95250" y="-11906"/>
                </a:moveTo>
                <a:cubicBezTo>
                  <a:pt x="100199" y="-11906"/>
                  <a:pt x="104180" y="-7925"/>
                  <a:pt x="104180" y="-2977"/>
                </a:cubicBezTo>
                <a:lnTo>
                  <a:pt x="104180" y="1116"/>
                </a:lnTo>
                <a:cubicBezTo>
                  <a:pt x="107379" y="1935"/>
                  <a:pt x="110468" y="3200"/>
                  <a:pt x="113407" y="4949"/>
                </a:cubicBezTo>
                <a:lnTo>
                  <a:pt x="115714" y="2604"/>
                </a:lnTo>
                <a:cubicBezTo>
                  <a:pt x="119211" y="-893"/>
                  <a:pt x="124867" y="-893"/>
                  <a:pt x="128327" y="2604"/>
                </a:cubicBezTo>
                <a:cubicBezTo>
                  <a:pt x="131787" y="6102"/>
                  <a:pt x="131825" y="11757"/>
                  <a:pt x="128327" y="15218"/>
                </a:cubicBezTo>
                <a:lnTo>
                  <a:pt x="125983" y="17562"/>
                </a:lnTo>
                <a:cubicBezTo>
                  <a:pt x="127695" y="20464"/>
                  <a:pt x="128960" y="23589"/>
                  <a:pt x="129815" y="26789"/>
                </a:cubicBezTo>
                <a:lnTo>
                  <a:pt x="133908" y="26789"/>
                </a:lnTo>
                <a:cubicBezTo>
                  <a:pt x="138857" y="26789"/>
                  <a:pt x="142838" y="30770"/>
                  <a:pt x="142838" y="35719"/>
                </a:cubicBezTo>
                <a:cubicBezTo>
                  <a:pt x="142838" y="40667"/>
                  <a:pt x="138857" y="44648"/>
                  <a:pt x="133908" y="44648"/>
                </a:cubicBezTo>
                <a:lnTo>
                  <a:pt x="129815" y="44648"/>
                </a:lnTo>
                <a:cubicBezTo>
                  <a:pt x="128997" y="47848"/>
                  <a:pt x="127732" y="50936"/>
                  <a:pt x="125983" y="53876"/>
                </a:cubicBezTo>
                <a:lnTo>
                  <a:pt x="128364" y="56183"/>
                </a:lnTo>
                <a:cubicBezTo>
                  <a:pt x="131862" y="59680"/>
                  <a:pt x="131862" y="65336"/>
                  <a:pt x="128364" y="68796"/>
                </a:cubicBezTo>
                <a:cubicBezTo>
                  <a:pt x="124867" y="72256"/>
                  <a:pt x="119211" y="72293"/>
                  <a:pt x="115751" y="68796"/>
                </a:cubicBezTo>
                <a:lnTo>
                  <a:pt x="114226" y="67270"/>
                </a:lnTo>
                <a:lnTo>
                  <a:pt x="103026" y="78470"/>
                </a:lnTo>
                <a:lnTo>
                  <a:pt x="104552" y="79995"/>
                </a:lnTo>
                <a:cubicBezTo>
                  <a:pt x="108049" y="83493"/>
                  <a:pt x="108049" y="89148"/>
                  <a:pt x="104552" y="92608"/>
                </a:cubicBezTo>
                <a:cubicBezTo>
                  <a:pt x="101054" y="96069"/>
                  <a:pt x="95399" y="96106"/>
                  <a:pt x="91939" y="92608"/>
                </a:cubicBezTo>
                <a:lnTo>
                  <a:pt x="90413" y="91083"/>
                </a:lnTo>
                <a:cubicBezTo>
                  <a:pt x="86692" y="94804"/>
                  <a:pt x="82972" y="98524"/>
                  <a:pt x="79214" y="102282"/>
                </a:cubicBezTo>
                <a:lnTo>
                  <a:pt x="80739" y="103808"/>
                </a:lnTo>
                <a:cubicBezTo>
                  <a:pt x="84237" y="107305"/>
                  <a:pt x="84237" y="112961"/>
                  <a:pt x="80739" y="116421"/>
                </a:cubicBezTo>
                <a:cubicBezTo>
                  <a:pt x="77242" y="119881"/>
                  <a:pt x="71586" y="119918"/>
                  <a:pt x="68126" y="116421"/>
                </a:cubicBezTo>
                <a:lnTo>
                  <a:pt x="65782" y="114077"/>
                </a:lnTo>
                <a:cubicBezTo>
                  <a:pt x="62880" y="115788"/>
                  <a:pt x="59754" y="117053"/>
                  <a:pt x="56555" y="117909"/>
                </a:cubicBezTo>
                <a:lnTo>
                  <a:pt x="56555" y="122002"/>
                </a:lnTo>
                <a:cubicBezTo>
                  <a:pt x="56555" y="126950"/>
                  <a:pt x="52574" y="130932"/>
                  <a:pt x="47625" y="130932"/>
                </a:cubicBezTo>
                <a:cubicBezTo>
                  <a:pt x="42676" y="130932"/>
                  <a:pt x="38695" y="126950"/>
                  <a:pt x="38695" y="122002"/>
                </a:cubicBezTo>
                <a:lnTo>
                  <a:pt x="38695" y="117909"/>
                </a:lnTo>
                <a:cubicBezTo>
                  <a:pt x="35496" y="117091"/>
                  <a:pt x="32407" y="115825"/>
                  <a:pt x="29468" y="114077"/>
                </a:cubicBezTo>
                <a:lnTo>
                  <a:pt x="27161" y="116458"/>
                </a:lnTo>
                <a:cubicBezTo>
                  <a:pt x="23664" y="119955"/>
                  <a:pt x="18008" y="119955"/>
                  <a:pt x="14548" y="116458"/>
                </a:cubicBezTo>
                <a:cubicBezTo>
                  <a:pt x="11088" y="112961"/>
                  <a:pt x="11050" y="107305"/>
                  <a:pt x="14548" y="103845"/>
                </a:cubicBezTo>
                <a:lnTo>
                  <a:pt x="16892" y="101501"/>
                </a:lnTo>
                <a:cubicBezTo>
                  <a:pt x="15180" y="98599"/>
                  <a:pt x="13915" y="95473"/>
                  <a:pt x="13060" y="92273"/>
                </a:cubicBezTo>
                <a:lnTo>
                  <a:pt x="8967" y="92273"/>
                </a:lnTo>
                <a:cubicBezTo>
                  <a:pt x="4018" y="92273"/>
                  <a:pt x="37" y="88292"/>
                  <a:pt x="37" y="83344"/>
                </a:cubicBezTo>
                <a:cubicBezTo>
                  <a:pt x="37" y="78395"/>
                  <a:pt x="4018" y="74414"/>
                  <a:pt x="8967" y="74414"/>
                </a:cubicBezTo>
                <a:lnTo>
                  <a:pt x="13060" y="74414"/>
                </a:lnTo>
                <a:cubicBezTo>
                  <a:pt x="13878" y="71214"/>
                  <a:pt x="15143" y="68126"/>
                  <a:pt x="16892" y="65187"/>
                </a:cubicBezTo>
                <a:lnTo>
                  <a:pt x="14511" y="62880"/>
                </a:lnTo>
                <a:cubicBezTo>
                  <a:pt x="11013" y="59382"/>
                  <a:pt x="11013" y="53727"/>
                  <a:pt x="14511" y="50267"/>
                </a:cubicBezTo>
                <a:cubicBezTo>
                  <a:pt x="18008" y="46806"/>
                  <a:pt x="23664" y="46769"/>
                  <a:pt x="27124" y="50267"/>
                </a:cubicBezTo>
                <a:lnTo>
                  <a:pt x="28649" y="51792"/>
                </a:lnTo>
                <a:cubicBezTo>
                  <a:pt x="32370" y="48071"/>
                  <a:pt x="36091" y="44351"/>
                  <a:pt x="39849" y="40593"/>
                </a:cubicBezTo>
                <a:lnTo>
                  <a:pt x="38323" y="39067"/>
                </a:lnTo>
                <a:cubicBezTo>
                  <a:pt x="34826" y="35570"/>
                  <a:pt x="34826" y="29914"/>
                  <a:pt x="38323" y="26454"/>
                </a:cubicBezTo>
                <a:cubicBezTo>
                  <a:pt x="41821" y="22994"/>
                  <a:pt x="47476" y="22957"/>
                  <a:pt x="50936" y="26454"/>
                </a:cubicBezTo>
                <a:lnTo>
                  <a:pt x="52462" y="27980"/>
                </a:lnTo>
                <a:lnTo>
                  <a:pt x="63661" y="16780"/>
                </a:lnTo>
                <a:lnTo>
                  <a:pt x="62136" y="15255"/>
                </a:lnTo>
                <a:cubicBezTo>
                  <a:pt x="58638" y="11757"/>
                  <a:pt x="58638" y="6102"/>
                  <a:pt x="62136" y="2642"/>
                </a:cubicBezTo>
                <a:cubicBezTo>
                  <a:pt x="65633" y="-819"/>
                  <a:pt x="71289" y="-856"/>
                  <a:pt x="74786" y="2604"/>
                </a:cubicBezTo>
                <a:lnTo>
                  <a:pt x="77130" y="4949"/>
                </a:lnTo>
                <a:cubicBezTo>
                  <a:pt x="80032" y="3237"/>
                  <a:pt x="83158" y="1972"/>
                  <a:pt x="86358" y="1116"/>
                </a:cubicBezTo>
                <a:lnTo>
                  <a:pt x="86358" y="-2977"/>
                </a:lnTo>
                <a:cubicBezTo>
                  <a:pt x="86358" y="-7925"/>
                  <a:pt x="90339" y="-11906"/>
                  <a:pt x="95287" y="-11906"/>
                </a:cubicBezTo>
                <a:close/>
                <a:moveTo>
                  <a:pt x="47625" y="95250"/>
                </a:moveTo>
                <a:cubicBezTo>
                  <a:pt x="54196" y="95250"/>
                  <a:pt x="59531" y="89915"/>
                  <a:pt x="59531" y="83344"/>
                </a:cubicBezTo>
                <a:cubicBezTo>
                  <a:pt x="59531" y="76773"/>
                  <a:pt x="54196" y="71438"/>
                  <a:pt x="47625" y="71438"/>
                </a:cubicBezTo>
                <a:cubicBezTo>
                  <a:pt x="41054" y="71438"/>
                  <a:pt x="35719" y="76773"/>
                  <a:pt x="35719" y="83344"/>
                </a:cubicBezTo>
                <a:cubicBezTo>
                  <a:pt x="35719" y="89915"/>
                  <a:pt x="41054" y="95250"/>
                  <a:pt x="47625" y="95250"/>
                </a:cubicBezTo>
                <a:close/>
                <a:moveTo>
                  <a:pt x="89297" y="53578"/>
                </a:moveTo>
                <a:cubicBezTo>
                  <a:pt x="89297" y="47007"/>
                  <a:pt x="83962" y="41672"/>
                  <a:pt x="77391" y="41672"/>
                </a:cubicBezTo>
                <a:cubicBezTo>
                  <a:pt x="70819" y="41672"/>
                  <a:pt x="65484" y="47007"/>
                  <a:pt x="65484" y="53578"/>
                </a:cubicBezTo>
                <a:cubicBezTo>
                  <a:pt x="65484" y="60149"/>
                  <a:pt x="70819" y="65484"/>
                  <a:pt x="77391" y="65484"/>
                </a:cubicBezTo>
                <a:cubicBezTo>
                  <a:pt x="83962" y="65484"/>
                  <a:pt x="89297" y="60149"/>
                  <a:pt x="89297" y="53578"/>
                </a:cubicBezTo>
                <a:close/>
                <a:moveTo>
                  <a:pt x="199430" y="68461"/>
                </a:moveTo>
                <a:lnTo>
                  <a:pt x="199430" y="72554"/>
                </a:lnTo>
                <a:cubicBezTo>
                  <a:pt x="202629" y="73372"/>
                  <a:pt x="205718" y="74637"/>
                  <a:pt x="208657" y="76386"/>
                </a:cubicBezTo>
                <a:lnTo>
                  <a:pt x="210964" y="74042"/>
                </a:lnTo>
                <a:cubicBezTo>
                  <a:pt x="214461" y="70545"/>
                  <a:pt x="220117" y="70545"/>
                  <a:pt x="223577" y="74042"/>
                </a:cubicBezTo>
                <a:cubicBezTo>
                  <a:pt x="227037" y="77539"/>
                  <a:pt x="227075" y="83195"/>
                  <a:pt x="223577" y="86655"/>
                </a:cubicBezTo>
                <a:lnTo>
                  <a:pt x="221233" y="88999"/>
                </a:lnTo>
                <a:cubicBezTo>
                  <a:pt x="222945" y="91901"/>
                  <a:pt x="224210" y="95027"/>
                  <a:pt x="225065" y="98227"/>
                </a:cubicBezTo>
                <a:lnTo>
                  <a:pt x="229158" y="98227"/>
                </a:lnTo>
                <a:cubicBezTo>
                  <a:pt x="234107" y="98227"/>
                  <a:pt x="238088" y="102208"/>
                  <a:pt x="238088" y="107156"/>
                </a:cubicBezTo>
                <a:cubicBezTo>
                  <a:pt x="238088" y="112105"/>
                  <a:pt x="234107" y="116086"/>
                  <a:pt x="229158" y="116086"/>
                </a:cubicBezTo>
                <a:lnTo>
                  <a:pt x="225065" y="116086"/>
                </a:lnTo>
                <a:cubicBezTo>
                  <a:pt x="224247" y="119286"/>
                  <a:pt x="222982" y="122374"/>
                  <a:pt x="221233" y="125313"/>
                </a:cubicBezTo>
                <a:lnTo>
                  <a:pt x="223614" y="127620"/>
                </a:lnTo>
                <a:cubicBezTo>
                  <a:pt x="227112" y="131118"/>
                  <a:pt x="227112" y="136773"/>
                  <a:pt x="223614" y="140233"/>
                </a:cubicBezTo>
                <a:cubicBezTo>
                  <a:pt x="220117" y="143694"/>
                  <a:pt x="214461" y="143731"/>
                  <a:pt x="211001" y="140233"/>
                </a:cubicBezTo>
                <a:lnTo>
                  <a:pt x="209476" y="138708"/>
                </a:lnTo>
                <a:lnTo>
                  <a:pt x="198276" y="149907"/>
                </a:lnTo>
                <a:lnTo>
                  <a:pt x="199802" y="151433"/>
                </a:lnTo>
                <a:cubicBezTo>
                  <a:pt x="203299" y="154930"/>
                  <a:pt x="203299" y="160586"/>
                  <a:pt x="199802" y="164046"/>
                </a:cubicBezTo>
                <a:cubicBezTo>
                  <a:pt x="196304" y="167506"/>
                  <a:pt x="190649" y="167543"/>
                  <a:pt x="187189" y="164046"/>
                </a:cubicBezTo>
                <a:lnTo>
                  <a:pt x="185663" y="162520"/>
                </a:lnTo>
                <a:cubicBezTo>
                  <a:pt x="181942" y="166241"/>
                  <a:pt x="178222" y="169962"/>
                  <a:pt x="174464" y="173720"/>
                </a:cubicBezTo>
                <a:lnTo>
                  <a:pt x="175989" y="175245"/>
                </a:lnTo>
                <a:cubicBezTo>
                  <a:pt x="179487" y="178743"/>
                  <a:pt x="179487" y="184398"/>
                  <a:pt x="175989" y="187858"/>
                </a:cubicBezTo>
                <a:cubicBezTo>
                  <a:pt x="172492" y="191319"/>
                  <a:pt x="166836" y="191356"/>
                  <a:pt x="163376" y="187858"/>
                </a:cubicBezTo>
                <a:lnTo>
                  <a:pt x="161032" y="185514"/>
                </a:lnTo>
                <a:cubicBezTo>
                  <a:pt x="158130" y="187226"/>
                  <a:pt x="155004" y="188491"/>
                  <a:pt x="151805" y="189347"/>
                </a:cubicBezTo>
                <a:lnTo>
                  <a:pt x="151805" y="193439"/>
                </a:lnTo>
                <a:cubicBezTo>
                  <a:pt x="151805" y="198388"/>
                  <a:pt x="147824" y="202369"/>
                  <a:pt x="142875" y="202369"/>
                </a:cubicBezTo>
                <a:cubicBezTo>
                  <a:pt x="137926" y="202369"/>
                  <a:pt x="133945" y="198388"/>
                  <a:pt x="133945" y="193439"/>
                </a:cubicBezTo>
                <a:lnTo>
                  <a:pt x="133945" y="189347"/>
                </a:lnTo>
                <a:cubicBezTo>
                  <a:pt x="130746" y="188528"/>
                  <a:pt x="127657" y="187263"/>
                  <a:pt x="124718" y="185514"/>
                </a:cubicBezTo>
                <a:lnTo>
                  <a:pt x="122411" y="187896"/>
                </a:lnTo>
                <a:cubicBezTo>
                  <a:pt x="118914" y="191393"/>
                  <a:pt x="113258" y="191393"/>
                  <a:pt x="109798" y="187896"/>
                </a:cubicBezTo>
                <a:cubicBezTo>
                  <a:pt x="106338" y="184398"/>
                  <a:pt x="106300" y="178743"/>
                  <a:pt x="109798" y="175282"/>
                </a:cubicBezTo>
                <a:lnTo>
                  <a:pt x="112142" y="172938"/>
                </a:lnTo>
                <a:cubicBezTo>
                  <a:pt x="110430" y="170036"/>
                  <a:pt x="109165" y="166911"/>
                  <a:pt x="108310" y="163711"/>
                </a:cubicBezTo>
                <a:lnTo>
                  <a:pt x="104217" y="163711"/>
                </a:lnTo>
                <a:cubicBezTo>
                  <a:pt x="99268" y="163711"/>
                  <a:pt x="95287" y="159730"/>
                  <a:pt x="95287" y="154781"/>
                </a:cubicBezTo>
                <a:cubicBezTo>
                  <a:pt x="95287" y="149833"/>
                  <a:pt x="99268" y="145852"/>
                  <a:pt x="104217" y="145852"/>
                </a:cubicBezTo>
                <a:lnTo>
                  <a:pt x="108310" y="145852"/>
                </a:lnTo>
                <a:cubicBezTo>
                  <a:pt x="109128" y="142652"/>
                  <a:pt x="110393" y="139564"/>
                  <a:pt x="112142" y="136624"/>
                </a:cubicBezTo>
                <a:lnTo>
                  <a:pt x="109761" y="134317"/>
                </a:lnTo>
                <a:cubicBezTo>
                  <a:pt x="106263" y="130820"/>
                  <a:pt x="106263" y="125164"/>
                  <a:pt x="109761" y="121704"/>
                </a:cubicBezTo>
                <a:cubicBezTo>
                  <a:pt x="113258" y="118244"/>
                  <a:pt x="118914" y="118207"/>
                  <a:pt x="122374" y="121704"/>
                </a:cubicBezTo>
                <a:lnTo>
                  <a:pt x="123899" y="123230"/>
                </a:lnTo>
                <a:cubicBezTo>
                  <a:pt x="127620" y="119509"/>
                  <a:pt x="131341" y="115788"/>
                  <a:pt x="135099" y="112030"/>
                </a:cubicBezTo>
                <a:lnTo>
                  <a:pt x="133573" y="110505"/>
                </a:lnTo>
                <a:cubicBezTo>
                  <a:pt x="130076" y="107007"/>
                  <a:pt x="130076" y="101352"/>
                  <a:pt x="133573" y="97892"/>
                </a:cubicBezTo>
                <a:cubicBezTo>
                  <a:pt x="137071" y="94431"/>
                  <a:pt x="142726" y="94394"/>
                  <a:pt x="146186" y="97892"/>
                </a:cubicBezTo>
                <a:lnTo>
                  <a:pt x="147712" y="99417"/>
                </a:lnTo>
                <a:lnTo>
                  <a:pt x="158911" y="88218"/>
                </a:lnTo>
                <a:lnTo>
                  <a:pt x="157386" y="86692"/>
                </a:lnTo>
                <a:cubicBezTo>
                  <a:pt x="153888" y="83195"/>
                  <a:pt x="153888" y="77539"/>
                  <a:pt x="157386" y="74079"/>
                </a:cubicBezTo>
                <a:cubicBezTo>
                  <a:pt x="160883" y="70619"/>
                  <a:pt x="166539" y="70582"/>
                  <a:pt x="169999" y="74079"/>
                </a:cubicBezTo>
                <a:lnTo>
                  <a:pt x="172343" y="76423"/>
                </a:lnTo>
                <a:cubicBezTo>
                  <a:pt x="175245" y="74712"/>
                  <a:pt x="178371" y="73447"/>
                  <a:pt x="181570" y="72591"/>
                </a:cubicBezTo>
                <a:lnTo>
                  <a:pt x="181570" y="68498"/>
                </a:lnTo>
                <a:cubicBezTo>
                  <a:pt x="181570" y="63550"/>
                  <a:pt x="185551" y="59568"/>
                  <a:pt x="190500" y="59568"/>
                </a:cubicBezTo>
                <a:cubicBezTo>
                  <a:pt x="195449" y="59568"/>
                  <a:pt x="199430" y="63550"/>
                  <a:pt x="199430" y="68498"/>
                </a:cubicBezTo>
                <a:close/>
                <a:moveTo>
                  <a:pt x="166688" y="142875"/>
                </a:moveTo>
                <a:cubicBezTo>
                  <a:pt x="166688" y="136304"/>
                  <a:pt x="161352" y="130969"/>
                  <a:pt x="154781" y="130969"/>
                </a:cubicBezTo>
                <a:cubicBezTo>
                  <a:pt x="148210" y="130969"/>
                  <a:pt x="142875" y="136304"/>
                  <a:pt x="142875" y="142875"/>
                </a:cubicBezTo>
                <a:cubicBezTo>
                  <a:pt x="142875" y="149446"/>
                  <a:pt x="148210" y="154781"/>
                  <a:pt x="154781" y="154781"/>
                </a:cubicBezTo>
                <a:cubicBezTo>
                  <a:pt x="161352" y="154781"/>
                  <a:pt x="166688" y="149446"/>
                  <a:pt x="166688" y="142875"/>
                </a:cubicBezTo>
                <a:close/>
              </a:path>
            </a:pathLst>
          </a:custGeom>
          <a:solidFill>
            <a:srgbClr val="D9745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2" name="Text 30"/>
          <p:cNvSpPr/>
          <p:nvPr/>
        </p:nvSpPr>
        <p:spPr>
          <a:xfrm>
            <a:off x="6657975" y="1181100"/>
            <a:ext cx="16764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A6F6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Campylobacter jejuni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6305550" y="1485900"/>
            <a:ext cx="546735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Habitat:</a:t>
            </a:r>
            <a:r>
              <a:rPr lang="en-US" sz="1200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Animal reservoirs, poultry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6305550" y="1733550"/>
            <a:ext cx="546735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Foods:</a:t>
            </a:r>
            <a:r>
              <a:rPr lang="en-US" sz="1200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Raw/undercooked poultry, raw milk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6305550" y="1981200"/>
            <a:ext cx="546735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Symptoms:</a:t>
            </a:r>
            <a:r>
              <a:rPr lang="en-US" sz="1200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Diarrhea, cramps, fever (2-5 days)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6305550" y="2228850"/>
            <a:ext cx="546735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Temp:</a:t>
            </a:r>
            <a:r>
              <a:rPr lang="en-US" sz="1200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Sensitive to drying and freezing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6172200" y="2628900"/>
            <a:ext cx="5638800" cy="1485900"/>
          </a:xfrm>
          <a:custGeom>
            <a:avLst/>
            <a:gdLst/>
            <a:ahLst/>
            <a:cxnLst/>
            <a:rect l="l" t="t" r="r" b="b"/>
            <a:pathLst>
              <a:path w="5638800" h="1485900">
                <a:moveTo>
                  <a:pt x="38100" y="0"/>
                </a:moveTo>
                <a:lnTo>
                  <a:pt x="5562603" y="0"/>
                </a:lnTo>
                <a:cubicBezTo>
                  <a:pt x="5604685" y="0"/>
                  <a:pt x="5638800" y="34115"/>
                  <a:pt x="5638800" y="76197"/>
                </a:cubicBezTo>
                <a:lnTo>
                  <a:pt x="5638800" y="1409703"/>
                </a:lnTo>
                <a:cubicBezTo>
                  <a:pt x="5638800" y="1451785"/>
                  <a:pt x="5604685" y="1485900"/>
                  <a:pt x="5562603" y="1485900"/>
                </a:cubicBezTo>
                <a:lnTo>
                  <a:pt x="38100" y="1485900"/>
                </a:lnTo>
                <a:cubicBezTo>
                  <a:pt x="17072" y="1485900"/>
                  <a:pt x="0" y="1468828"/>
                  <a:pt x="0" y="1447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38" name="Shape 36"/>
          <p:cNvSpPr/>
          <p:nvPr/>
        </p:nvSpPr>
        <p:spPr>
          <a:xfrm>
            <a:off x="6172200" y="2628900"/>
            <a:ext cx="38100" cy="1485900"/>
          </a:xfrm>
          <a:custGeom>
            <a:avLst/>
            <a:gdLst/>
            <a:ahLst/>
            <a:cxnLst/>
            <a:rect l="l" t="t" r="r" b="b"/>
            <a:pathLst>
              <a:path w="38100" h="1485900">
                <a:moveTo>
                  <a:pt x="38100" y="0"/>
                </a:moveTo>
                <a:lnTo>
                  <a:pt x="38100" y="0"/>
                </a:lnTo>
                <a:lnTo>
                  <a:pt x="38100" y="1485900"/>
                </a:lnTo>
                <a:lnTo>
                  <a:pt x="38100" y="1485900"/>
                </a:lnTo>
                <a:cubicBezTo>
                  <a:pt x="17072" y="1485900"/>
                  <a:pt x="0" y="1468828"/>
                  <a:pt x="0" y="1447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D9745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9" name="Shape 37"/>
          <p:cNvSpPr/>
          <p:nvPr/>
        </p:nvSpPr>
        <p:spPr>
          <a:xfrm>
            <a:off x="6305550" y="2781300"/>
            <a:ext cx="238125" cy="190500"/>
          </a:xfrm>
          <a:custGeom>
            <a:avLst/>
            <a:gdLst/>
            <a:ahLst/>
            <a:cxnLst/>
            <a:rect l="l" t="t" r="r" b="b"/>
            <a:pathLst>
              <a:path w="238125" h="190500">
                <a:moveTo>
                  <a:pt x="95250" y="-11906"/>
                </a:moveTo>
                <a:cubicBezTo>
                  <a:pt x="100199" y="-11906"/>
                  <a:pt x="104180" y="-7925"/>
                  <a:pt x="104180" y="-2977"/>
                </a:cubicBezTo>
                <a:lnTo>
                  <a:pt x="104180" y="1116"/>
                </a:lnTo>
                <a:cubicBezTo>
                  <a:pt x="107379" y="1935"/>
                  <a:pt x="110468" y="3200"/>
                  <a:pt x="113407" y="4949"/>
                </a:cubicBezTo>
                <a:lnTo>
                  <a:pt x="115714" y="2604"/>
                </a:lnTo>
                <a:cubicBezTo>
                  <a:pt x="119211" y="-893"/>
                  <a:pt x="124867" y="-893"/>
                  <a:pt x="128327" y="2604"/>
                </a:cubicBezTo>
                <a:cubicBezTo>
                  <a:pt x="131787" y="6102"/>
                  <a:pt x="131825" y="11757"/>
                  <a:pt x="128327" y="15218"/>
                </a:cubicBezTo>
                <a:lnTo>
                  <a:pt x="125983" y="17562"/>
                </a:lnTo>
                <a:cubicBezTo>
                  <a:pt x="127695" y="20464"/>
                  <a:pt x="128960" y="23589"/>
                  <a:pt x="129815" y="26789"/>
                </a:cubicBezTo>
                <a:lnTo>
                  <a:pt x="133908" y="26789"/>
                </a:lnTo>
                <a:cubicBezTo>
                  <a:pt x="138857" y="26789"/>
                  <a:pt x="142838" y="30770"/>
                  <a:pt x="142838" y="35719"/>
                </a:cubicBezTo>
                <a:cubicBezTo>
                  <a:pt x="142838" y="40667"/>
                  <a:pt x="138857" y="44648"/>
                  <a:pt x="133908" y="44648"/>
                </a:cubicBezTo>
                <a:lnTo>
                  <a:pt x="129815" y="44648"/>
                </a:lnTo>
                <a:cubicBezTo>
                  <a:pt x="128997" y="47848"/>
                  <a:pt x="127732" y="50936"/>
                  <a:pt x="125983" y="53876"/>
                </a:cubicBezTo>
                <a:lnTo>
                  <a:pt x="128364" y="56183"/>
                </a:lnTo>
                <a:cubicBezTo>
                  <a:pt x="131862" y="59680"/>
                  <a:pt x="131862" y="65336"/>
                  <a:pt x="128364" y="68796"/>
                </a:cubicBezTo>
                <a:cubicBezTo>
                  <a:pt x="124867" y="72256"/>
                  <a:pt x="119211" y="72293"/>
                  <a:pt x="115751" y="68796"/>
                </a:cubicBezTo>
                <a:lnTo>
                  <a:pt x="114226" y="67270"/>
                </a:lnTo>
                <a:lnTo>
                  <a:pt x="103026" y="78470"/>
                </a:lnTo>
                <a:lnTo>
                  <a:pt x="104552" y="79995"/>
                </a:lnTo>
                <a:cubicBezTo>
                  <a:pt x="108049" y="83493"/>
                  <a:pt x="108049" y="89148"/>
                  <a:pt x="104552" y="92608"/>
                </a:cubicBezTo>
                <a:cubicBezTo>
                  <a:pt x="101054" y="96069"/>
                  <a:pt x="95399" y="96106"/>
                  <a:pt x="91939" y="92608"/>
                </a:cubicBezTo>
                <a:lnTo>
                  <a:pt x="90413" y="91083"/>
                </a:lnTo>
                <a:cubicBezTo>
                  <a:pt x="86692" y="94804"/>
                  <a:pt x="82972" y="98524"/>
                  <a:pt x="79214" y="102282"/>
                </a:cubicBezTo>
                <a:lnTo>
                  <a:pt x="80739" y="103808"/>
                </a:lnTo>
                <a:cubicBezTo>
                  <a:pt x="84237" y="107305"/>
                  <a:pt x="84237" y="112961"/>
                  <a:pt x="80739" y="116421"/>
                </a:cubicBezTo>
                <a:cubicBezTo>
                  <a:pt x="77242" y="119881"/>
                  <a:pt x="71586" y="119918"/>
                  <a:pt x="68126" y="116421"/>
                </a:cubicBezTo>
                <a:lnTo>
                  <a:pt x="65782" y="114077"/>
                </a:lnTo>
                <a:cubicBezTo>
                  <a:pt x="62880" y="115788"/>
                  <a:pt x="59754" y="117053"/>
                  <a:pt x="56555" y="117909"/>
                </a:cubicBezTo>
                <a:lnTo>
                  <a:pt x="56555" y="122002"/>
                </a:lnTo>
                <a:cubicBezTo>
                  <a:pt x="56555" y="126950"/>
                  <a:pt x="52574" y="130932"/>
                  <a:pt x="47625" y="130932"/>
                </a:cubicBezTo>
                <a:cubicBezTo>
                  <a:pt x="42676" y="130932"/>
                  <a:pt x="38695" y="126950"/>
                  <a:pt x="38695" y="122002"/>
                </a:cubicBezTo>
                <a:lnTo>
                  <a:pt x="38695" y="117909"/>
                </a:lnTo>
                <a:cubicBezTo>
                  <a:pt x="35496" y="117091"/>
                  <a:pt x="32407" y="115825"/>
                  <a:pt x="29468" y="114077"/>
                </a:cubicBezTo>
                <a:lnTo>
                  <a:pt x="27161" y="116458"/>
                </a:lnTo>
                <a:cubicBezTo>
                  <a:pt x="23664" y="119955"/>
                  <a:pt x="18008" y="119955"/>
                  <a:pt x="14548" y="116458"/>
                </a:cubicBezTo>
                <a:cubicBezTo>
                  <a:pt x="11088" y="112961"/>
                  <a:pt x="11050" y="107305"/>
                  <a:pt x="14548" y="103845"/>
                </a:cubicBezTo>
                <a:lnTo>
                  <a:pt x="16892" y="101501"/>
                </a:lnTo>
                <a:cubicBezTo>
                  <a:pt x="15180" y="98599"/>
                  <a:pt x="13915" y="95473"/>
                  <a:pt x="13060" y="92273"/>
                </a:cubicBezTo>
                <a:lnTo>
                  <a:pt x="8967" y="92273"/>
                </a:lnTo>
                <a:cubicBezTo>
                  <a:pt x="4018" y="92273"/>
                  <a:pt x="37" y="88292"/>
                  <a:pt x="37" y="83344"/>
                </a:cubicBezTo>
                <a:cubicBezTo>
                  <a:pt x="37" y="78395"/>
                  <a:pt x="4018" y="74414"/>
                  <a:pt x="8967" y="74414"/>
                </a:cubicBezTo>
                <a:lnTo>
                  <a:pt x="13060" y="74414"/>
                </a:lnTo>
                <a:cubicBezTo>
                  <a:pt x="13878" y="71214"/>
                  <a:pt x="15143" y="68126"/>
                  <a:pt x="16892" y="65187"/>
                </a:cubicBezTo>
                <a:lnTo>
                  <a:pt x="14511" y="62880"/>
                </a:lnTo>
                <a:cubicBezTo>
                  <a:pt x="11013" y="59382"/>
                  <a:pt x="11013" y="53727"/>
                  <a:pt x="14511" y="50267"/>
                </a:cubicBezTo>
                <a:cubicBezTo>
                  <a:pt x="18008" y="46806"/>
                  <a:pt x="23664" y="46769"/>
                  <a:pt x="27124" y="50267"/>
                </a:cubicBezTo>
                <a:lnTo>
                  <a:pt x="28649" y="51792"/>
                </a:lnTo>
                <a:cubicBezTo>
                  <a:pt x="32370" y="48071"/>
                  <a:pt x="36091" y="44351"/>
                  <a:pt x="39849" y="40593"/>
                </a:cubicBezTo>
                <a:lnTo>
                  <a:pt x="38323" y="39067"/>
                </a:lnTo>
                <a:cubicBezTo>
                  <a:pt x="34826" y="35570"/>
                  <a:pt x="34826" y="29914"/>
                  <a:pt x="38323" y="26454"/>
                </a:cubicBezTo>
                <a:cubicBezTo>
                  <a:pt x="41821" y="22994"/>
                  <a:pt x="47476" y="22957"/>
                  <a:pt x="50936" y="26454"/>
                </a:cubicBezTo>
                <a:lnTo>
                  <a:pt x="52462" y="27980"/>
                </a:lnTo>
                <a:lnTo>
                  <a:pt x="63661" y="16780"/>
                </a:lnTo>
                <a:lnTo>
                  <a:pt x="62136" y="15255"/>
                </a:lnTo>
                <a:cubicBezTo>
                  <a:pt x="58638" y="11757"/>
                  <a:pt x="58638" y="6102"/>
                  <a:pt x="62136" y="2642"/>
                </a:cubicBezTo>
                <a:cubicBezTo>
                  <a:pt x="65633" y="-819"/>
                  <a:pt x="71289" y="-856"/>
                  <a:pt x="74786" y="2604"/>
                </a:cubicBezTo>
                <a:lnTo>
                  <a:pt x="77130" y="4949"/>
                </a:lnTo>
                <a:cubicBezTo>
                  <a:pt x="80032" y="3237"/>
                  <a:pt x="83158" y="1972"/>
                  <a:pt x="86358" y="1116"/>
                </a:cubicBezTo>
                <a:lnTo>
                  <a:pt x="86358" y="-2977"/>
                </a:lnTo>
                <a:cubicBezTo>
                  <a:pt x="86358" y="-7925"/>
                  <a:pt x="90339" y="-11906"/>
                  <a:pt x="95287" y="-11906"/>
                </a:cubicBezTo>
                <a:close/>
                <a:moveTo>
                  <a:pt x="47625" y="95250"/>
                </a:moveTo>
                <a:cubicBezTo>
                  <a:pt x="54196" y="95250"/>
                  <a:pt x="59531" y="89915"/>
                  <a:pt x="59531" y="83344"/>
                </a:cubicBezTo>
                <a:cubicBezTo>
                  <a:pt x="59531" y="76773"/>
                  <a:pt x="54196" y="71438"/>
                  <a:pt x="47625" y="71438"/>
                </a:cubicBezTo>
                <a:cubicBezTo>
                  <a:pt x="41054" y="71438"/>
                  <a:pt x="35719" y="76773"/>
                  <a:pt x="35719" y="83344"/>
                </a:cubicBezTo>
                <a:cubicBezTo>
                  <a:pt x="35719" y="89915"/>
                  <a:pt x="41054" y="95250"/>
                  <a:pt x="47625" y="95250"/>
                </a:cubicBezTo>
                <a:close/>
                <a:moveTo>
                  <a:pt x="89297" y="53578"/>
                </a:moveTo>
                <a:cubicBezTo>
                  <a:pt x="89297" y="47007"/>
                  <a:pt x="83962" y="41672"/>
                  <a:pt x="77391" y="41672"/>
                </a:cubicBezTo>
                <a:cubicBezTo>
                  <a:pt x="70819" y="41672"/>
                  <a:pt x="65484" y="47007"/>
                  <a:pt x="65484" y="53578"/>
                </a:cubicBezTo>
                <a:cubicBezTo>
                  <a:pt x="65484" y="60149"/>
                  <a:pt x="70819" y="65484"/>
                  <a:pt x="77391" y="65484"/>
                </a:cubicBezTo>
                <a:cubicBezTo>
                  <a:pt x="83962" y="65484"/>
                  <a:pt x="89297" y="60149"/>
                  <a:pt x="89297" y="53578"/>
                </a:cubicBezTo>
                <a:close/>
                <a:moveTo>
                  <a:pt x="199430" y="68461"/>
                </a:moveTo>
                <a:lnTo>
                  <a:pt x="199430" y="72554"/>
                </a:lnTo>
                <a:cubicBezTo>
                  <a:pt x="202629" y="73372"/>
                  <a:pt x="205718" y="74637"/>
                  <a:pt x="208657" y="76386"/>
                </a:cubicBezTo>
                <a:lnTo>
                  <a:pt x="210964" y="74042"/>
                </a:lnTo>
                <a:cubicBezTo>
                  <a:pt x="214461" y="70545"/>
                  <a:pt x="220117" y="70545"/>
                  <a:pt x="223577" y="74042"/>
                </a:cubicBezTo>
                <a:cubicBezTo>
                  <a:pt x="227037" y="77539"/>
                  <a:pt x="227075" y="83195"/>
                  <a:pt x="223577" y="86655"/>
                </a:cubicBezTo>
                <a:lnTo>
                  <a:pt x="221233" y="88999"/>
                </a:lnTo>
                <a:cubicBezTo>
                  <a:pt x="222945" y="91901"/>
                  <a:pt x="224210" y="95027"/>
                  <a:pt x="225065" y="98227"/>
                </a:cubicBezTo>
                <a:lnTo>
                  <a:pt x="229158" y="98227"/>
                </a:lnTo>
                <a:cubicBezTo>
                  <a:pt x="234107" y="98227"/>
                  <a:pt x="238088" y="102208"/>
                  <a:pt x="238088" y="107156"/>
                </a:cubicBezTo>
                <a:cubicBezTo>
                  <a:pt x="238088" y="112105"/>
                  <a:pt x="234107" y="116086"/>
                  <a:pt x="229158" y="116086"/>
                </a:cubicBezTo>
                <a:lnTo>
                  <a:pt x="225065" y="116086"/>
                </a:lnTo>
                <a:cubicBezTo>
                  <a:pt x="224247" y="119286"/>
                  <a:pt x="222982" y="122374"/>
                  <a:pt x="221233" y="125313"/>
                </a:cubicBezTo>
                <a:lnTo>
                  <a:pt x="223614" y="127620"/>
                </a:lnTo>
                <a:cubicBezTo>
                  <a:pt x="227112" y="131118"/>
                  <a:pt x="227112" y="136773"/>
                  <a:pt x="223614" y="140233"/>
                </a:cubicBezTo>
                <a:cubicBezTo>
                  <a:pt x="220117" y="143694"/>
                  <a:pt x="214461" y="143731"/>
                  <a:pt x="211001" y="140233"/>
                </a:cubicBezTo>
                <a:lnTo>
                  <a:pt x="209476" y="138708"/>
                </a:lnTo>
                <a:lnTo>
                  <a:pt x="198276" y="149907"/>
                </a:lnTo>
                <a:lnTo>
                  <a:pt x="199802" y="151433"/>
                </a:lnTo>
                <a:cubicBezTo>
                  <a:pt x="203299" y="154930"/>
                  <a:pt x="203299" y="160586"/>
                  <a:pt x="199802" y="164046"/>
                </a:cubicBezTo>
                <a:cubicBezTo>
                  <a:pt x="196304" y="167506"/>
                  <a:pt x="190649" y="167543"/>
                  <a:pt x="187189" y="164046"/>
                </a:cubicBezTo>
                <a:lnTo>
                  <a:pt x="185663" y="162520"/>
                </a:lnTo>
                <a:cubicBezTo>
                  <a:pt x="181942" y="166241"/>
                  <a:pt x="178222" y="169962"/>
                  <a:pt x="174464" y="173720"/>
                </a:cubicBezTo>
                <a:lnTo>
                  <a:pt x="175989" y="175245"/>
                </a:lnTo>
                <a:cubicBezTo>
                  <a:pt x="179487" y="178743"/>
                  <a:pt x="179487" y="184398"/>
                  <a:pt x="175989" y="187858"/>
                </a:cubicBezTo>
                <a:cubicBezTo>
                  <a:pt x="172492" y="191319"/>
                  <a:pt x="166836" y="191356"/>
                  <a:pt x="163376" y="187858"/>
                </a:cubicBezTo>
                <a:lnTo>
                  <a:pt x="161032" y="185514"/>
                </a:lnTo>
                <a:cubicBezTo>
                  <a:pt x="158130" y="187226"/>
                  <a:pt x="155004" y="188491"/>
                  <a:pt x="151805" y="189347"/>
                </a:cubicBezTo>
                <a:lnTo>
                  <a:pt x="151805" y="193439"/>
                </a:lnTo>
                <a:cubicBezTo>
                  <a:pt x="151805" y="198388"/>
                  <a:pt x="147824" y="202369"/>
                  <a:pt x="142875" y="202369"/>
                </a:cubicBezTo>
                <a:cubicBezTo>
                  <a:pt x="137926" y="202369"/>
                  <a:pt x="133945" y="198388"/>
                  <a:pt x="133945" y="193439"/>
                </a:cubicBezTo>
                <a:lnTo>
                  <a:pt x="133945" y="189347"/>
                </a:lnTo>
                <a:cubicBezTo>
                  <a:pt x="130746" y="188528"/>
                  <a:pt x="127657" y="187263"/>
                  <a:pt x="124718" y="185514"/>
                </a:cubicBezTo>
                <a:lnTo>
                  <a:pt x="122411" y="187896"/>
                </a:lnTo>
                <a:cubicBezTo>
                  <a:pt x="118914" y="191393"/>
                  <a:pt x="113258" y="191393"/>
                  <a:pt x="109798" y="187896"/>
                </a:cubicBezTo>
                <a:cubicBezTo>
                  <a:pt x="106338" y="184398"/>
                  <a:pt x="106300" y="178743"/>
                  <a:pt x="109798" y="175282"/>
                </a:cubicBezTo>
                <a:lnTo>
                  <a:pt x="112142" y="172938"/>
                </a:lnTo>
                <a:cubicBezTo>
                  <a:pt x="110430" y="170036"/>
                  <a:pt x="109165" y="166911"/>
                  <a:pt x="108310" y="163711"/>
                </a:cubicBezTo>
                <a:lnTo>
                  <a:pt x="104217" y="163711"/>
                </a:lnTo>
                <a:cubicBezTo>
                  <a:pt x="99268" y="163711"/>
                  <a:pt x="95287" y="159730"/>
                  <a:pt x="95287" y="154781"/>
                </a:cubicBezTo>
                <a:cubicBezTo>
                  <a:pt x="95287" y="149833"/>
                  <a:pt x="99268" y="145852"/>
                  <a:pt x="104217" y="145852"/>
                </a:cubicBezTo>
                <a:lnTo>
                  <a:pt x="108310" y="145852"/>
                </a:lnTo>
                <a:cubicBezTo>
                  <a:pt x="109128" y="142652"/>
                  <a:pt x="110393" y="139564"/>
                  <a:pt x="112142" y="136624"/>
                </a:cubicBezTo>
                <a:lnTo>
                  <a:pt x="109761" y="134317"/>
                </a:lnTo>
                <a:cubicBezTo>
                  <a:pt x="106263" y="130820"/>
                  <a:pt x="106263" y="125164"/>
                  <a:pt x="109761" y="121704"/>
                </a:cubicBezTo>
                <a:cubicBezTo>
                  <a:pt x="113258" y="118244"/>
                  <a:pt x="118914" y="118207"/>
                  <a:pt x="122374" y="121704"/>
                </a:cubicBezTo>
                <a:lnTo>
                  <a:pt x="123899" y="123230"/>
                </a:lnTo>
                <a:cubicBezTo>
                  <a:pt x="127620" y="119509"/>
                  <a:pt x="131341" y="115788"/>
                  <a:pt x="135099" y="112030"/>
                </a:cubicBezTo>
                <a:lnTo>
                  <a:pt x="133573" y="110505"/>
                </a:lnTo>
                <a:cubicBezTo>
                  <a:pt x="130076" y="107007"/>
                  <a:pt x="130076" y="101352"/>
                  <a:pt x="133573" y="97892"/>
                </a:cubicBezTo>
                <a:cubicBezTo>
                  <a:pt x="137071" y="94431"/>
                  <a:pt x="142726" y="94394"/>
                  <a:pt x="146186" y="97892"/>
                </a:cubicBezTo>
                <a:lnTo>
                  <a:pt x="147712" y="99417"/>
                </a:lnTo>
                <a:lnTo>
                  <a:pt x="158911" y="88218"/>
                </a:lnTo>
                <a:lnTo>
                  <a:pt x="157386" y="86692"/>
                </a:lnTo>
                <a:cubicBezTo>
                  <a:pt x="153888" y="83195"/>
                  <a:pt x="153888" y="77539"/>
                  <a:pt x="157386" y="74079"/>
                </a:cubicBezTo>
                <a:cubicBezTo>
                  <a:pt x="160883" y="70619"/>
                  <a:pt x="166539" y="70582"/>
                  <a:pt x="169999" y="74079"/>
                </a:cubicBezTo>
                <a:lnTo>
                  <a:pt x="172343" y="76423"/>
                </a:lnTo>
                <a:cubicBezTo>
                  <a:pt x="175245" y="74712"/>
                  <a:pt x="178371" y="73447"/>
                  <a:pt x="181570" y="72591"/>
                </a:cubicBezTo>
                <a:lnTo>
                  <a:pt x="181570" y="68498"/>
                </a:lnTo>
                <a:cubicBezTo>
                  <a:pt x="181570" y="63550"/>
                  <a:pt x="185551" y="59568"/>
                  <a:pt x="190500" y="59568"/>
                </a:cubicBezTo>
                <a:cubicBezTo>
                  <a:pt x="195449" y="59568"/>
                  <a:pt x="199430" y="63550"/>
                  <a:pt x="199430" y="68498"/>
                </a:cubicBezTo>
                <a:close/>
                <a:moveTo>
                  <a:pt x="166688" y="142875"/>
                </a:moveTo>
                <a:cubicBezTo>
                  <a:pt x="166688" y="136304"/>
                  <a:pt x="161352" y="130969"/>
                  <a:pt x="154781" y="130969"/>
                </a:cubicBezTo>
                <a:cubicBezTo>
                  <a:pt x="148210" y="130969"/>
                  <a:pt x="142875" y="136304"/>
                  <a:pt x="142875" y="142875"/>
                </a:cubicBezTo>
                <a:cubicBezTo>
                  <a:pt x="142875" y="149446"/>
                  <a:pt x="148210" y="154781"/>
                  <a:pt x="154781" y="154781"/>
                </a:cubicBezTo>
                <a:cubicBezTo>
                  <a:pt x="161352" y="154781"/>
                  <a:pt x="166688" y="149446"/>
                  <a:pt x="166688" y="142875"/>
                </a:cubicBezTo>
                <a:close/>
              </a:path>
            </a:pathLst>
          </a:custGeom>
          <a:solidFill>
            <a:srgbClr val="D9745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0" name="Text 38"/>
          <p:cNvSpPr/>
          <p:nvPr/>
        </p:nvSpPr>
        <p:spPr>
          <a:xfrm>
            <a:off x="6657975" y="2743200"/>
            <a:ext cx="18478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A6F6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Staphylococcus aureus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6305550" y="3048000"/>
            <a:ext cx="546735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Habitat:</a:t>
            </a:r>
            <a:r>
              <a:rPr lang="en-US" sz="1200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Human skin, nasal passages, throat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6305550" y="3295650"/>
            <a:ext cx="546735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Foods:</a:t>
            </a:r>
            <a:r>
              <a:rPr lang="en-US" sz="1200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Salads, cream-filled pastries, ham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6305550" y="3543300"/>
            <a:ext cx="546735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Symptoms:</a:t>
            </a:r>
            <a:r>
              <a:rPr lang="en-US" sz="1200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Rapid onset vomiting, nausea (1-6 hrs)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6305550" y="3810000"/>
            <a:ext cx="476101" cy="1666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Toxin: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6742807" y="3810000"/>
            <a:ext cx="2654722" cy="1666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rgbClr val="D974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Heat-stable toxin - cooking won't help!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6172200" y="4191000"/>
            <a:ext cx="5638800" cy="1524000"/>
          </a:xfrm>
          <a:custGeom>
            <a:avLst/>
            <a:gdLst/>
            <a:ahLst/>
            <a:cxnLst/>
            <a:rect l="l" t="t" r="r" b="b"/>
            <a:pathLst>
              <a:path w="5638800" h="1524000">
                <a:moveTo>
                  <a:pt x="38100" y="0"/>
                </a:moveTo>
                <a:lnTo>
                  <a:pt x="5562600" y="0"/>
                </a:lnTo>
                <a:cubicBezTo>
                  <a:pt x="5604656" y="0"/>
                  <a:pt x="5638800" y="34144"/>
                  <a:pt x="5638800" y="76200"/>
                </a:cubicBezTo>
                <a:lnTo>
                  <a:pt x="5638800" y="1447800"/>
                </a:lnTo>
                <a:cubicBezTo>
                  <a:pt x="5638800" y="1489856"/>
                  <a:pt x="5604656" y="1524000"/>
                  <a:pt x="5562600" y="1524000"/>
                </a:cubicBezTo>
                <a:lnTo>
                  <a:pt x="38100" y="1524000"/>
                </a:lnTo>
                <a:cubicBezTo>
                  <a:pt x="17072" y="1524000"/>
                  <a:pt x="0" y="1506928"/>
                  <a:pt x="0" y="1485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D9745F">
              <a:alpha val="10196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7" name="Shape 45"/>
          <p:cNvSpPr/>
          <p:nvPr/>
        </p:nvSpPr>
        <p:spPr>
          <a:xfrm>
            <a:off x="6172200" y="4191000"/>
            <a:ext cx="38100" cy="1524000"/>
          </a:xfrm>
          <a:custGeom>
            <a:avLst/>
            <a:gdLst/>
            <a:ahLst/>
            <a:cxnLst/>
            <a:rect l="l" t="t" r="r" b="b"/>
            <a:pathLst>
              <a:path w="38100" h="1524000">
                <a:moveTo>
                  <a:pt x="38100" y="0"/>
                </a:moveTo>
                <a:lnTo>
                  <a:pt x="38100" y="0"/>
                </a:lnTo>
                <a:lnTo>
                  <a:pt x="38100" y="1524000"/>
                </a:lnTo>
                <a:lnTo>
                  <a:pt x="38100" y="1524000"/>
                </a:lnTo>
                <a:cubicBezTo>
                  <a:pt x="17072" y="1524000"/>
                  <a:pt x="0" y="1506928"/>
                  <a:pt x="0" y="1485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D9745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8" name="Shape 46"/>
          <p:cNvSpPr/>
          <p:nvPr/>
        </p:nvSpPr>
        <p:spPr>
          <a:xfrm>
            <a:off x="6329363" y="4352925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21431" y="21431"/>
                </a:moveTo>
                <a:cubicBezTo>
                  <a:pt x="21431" y="15504"/>
                  <a:pt x="16643" y="10716"/>
                  <a:pt x="10716" y="10716"/>
                </a:cubicBezTo>
                <a:cubicBezTo>
                  <a:pt x="4789" y="10716"/>
                  <a:pt x="0" y="15504"/>
                  <a:pt x="0" y="21431"/>
                </a:cubicBezTo>
                <a:lnTo>
                  <a:pt x="0" y="133945"/>
                </a:lnTo>
                <a:cubicBezTo>
                  <a:pt x="0" y="148746"/>
                  <a:pt x="11988" y="160734"/>
                  <a:pt x="26789" y="160734"/>
                </a:cubicBezTo>
                <a:lnTo>
                  <a:pt x="160734" y="160734"/>
                </a:lnTo>
                <a:cubicBezTo>
                  <a:pt x="166661" y="160734"/>
                  <a:pt x="171450" y="155946"/>
                  <a:pt x="171450" y="150019"/>
                </a:cubicBezTo>
                <a:cubicBezTo>
                  <a:pt x="171450" y="144092"/>
                  <a:pt x="166661" y="139303"/>
                  <a:pt x="160734" y="139303"/>
                </a:cubicBezTo>
                <a:lnTo>
                  <a:pt x="26789" y="139303"/>
                </a:lnTo>
                <a:cubicBezTo>
                  <a:pt x="23842" y="139303"/>
                  <a:pt x="21431" y="136892"/>
                  <a:pt x="21431" y="133945"/>
                </a:cubicBezTo>
                <a:lnTo>
                  <a:pt x="21431" y="21431"/>
                </a:lnTo>
                <a:close/>
                <a:moveTo>
                  <a:pt x="157587" y="50430"/>
                </a:moveTo>
                <a:cubicBezTo>
                  <a:pt x="161772" y="46245"/>
                  <a:pt x="161772" y="39447"/>
                  <a:pt x="157587" y="35261"/>
                </a:cubicBezTo>
                <a:cubicBezTo>
                  <a:pt x="153401" y="31075"/>
                  <a:pt x="146603" y="31075"/>
                  <a:pt x="142417" y="35261"/>
                </a:cubicBezTo>
                <a:lnTo>
                  <a:pt x="107156" y="70556"/>
                </a:lnTo>
                <a:lnTo>
                  <a:pt x="87935" y="51368"/>
                </a:lnTo>
                <a:cubicBezTo>
                  <a:pt x="83749" y="47182"/>
                  <a:pt x="76952" y="47182"/>
                  <a:pt x="72766" y="51368"/>
                </a:cubicBezTo>
                <a:lnTo>
                  <a:pt x="40619" y="83515"/>
                </a:lnTo>
                <a:cubicBezTo>
                  <a:pt x="36433" y="87701"/>
                  <a:pt x="36433" y="94498"/>
                  <a:pt x="40619" y="98684"/>
                </a:cubicBezTo>
                <a:cubicBezTo>
                  <a:pt x="44805" y="102870"/>
                  <a:pt x="51602" y="102870"/>
                  <a:pt x="55788" y="98684"/>
                </a:cubicBezTo>
                <a:lnTo>
                  <a:pt x="80367" y="74105"/>
                </a:lnTo>
                <a:lnTo>
                  <a:pt x="99588" y="93326"/>
                </a:lnTo>
                <a:cubicBezTo>
                  <a:pt x="103774" y="97512"/>
                  <a:pt x="110572" y="97512"/>
                  <a:pt x="114758" y="93326"/>
                </a:cubicBezTo>
                <a:lnTo>
                  <a:pt x="157620" y="50464"/>
                </a:lnTo>
                <a:close/>
              </a:path>
            </a:pathLst>
          </a:custGeom>
          <a:solidFill>
            <a:srgbClr val="D9745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9" name="Text 47"/>
          <p:cNvSpPr/>
          <p:nvPr/>
        </p:nvSpPr>
        <p:spPr>
          <a:xfrm>
            <a:off x="6524625" y="4305300"/>
            <a:ext cx="5257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A6F6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2024 Outbreak Statistics</a:t>
            </a:r>
            <a:endParaRPr lang="en-US" sz="1600" dirty="0"/>
          </a:p>
        </p:txBody>
      </p:sp>
      <p:sp>
        <p:nvSpPr>
          <p:cNvPr id="50" name="Shape 48"/>
          <p:cNvSpPr/>
          <p:nvPr/>
        </p:nvSpPr>
        <p:spPr>
          <a:xfrm>
            <a:off x="6305550" y="4610100"/>
            <a:ext cx="5391150" cy="304800"/>
          </a:xfrm>
          <a:custGeom>
            <a:avLst/>
            <a:gdLst/>
            <a:ahLst/>
            <a:cxnLst/>
            <a:rect l="l" t="t" r="r" b="b"/>
            <a:pathLst>
              <a:path w="5391150" h="304800">
                <a:moveTo>
                  <a:pt x="38100" y="0"/>
                </a:moveTo>
                <a:lnTo>
                  <a:pt x="5353050" y="0"/>
                </a:lnTo>
                <a:cubicBezTo>
                  <a:pt x="5374078" y="0"/>
                  <a:pt x="5391150" y="17072"/>
                  <a:pt x="5391150" y="38100"/>
                </a:cubicBezTo>
                <a:lnTo>
                  <a:pt x="5391150" y="266700"/>
                </a:lnTo>
                <a:cubicBezTo>
                  <a:pt x="5391150" y="287728"/>
                  <a:pt x="5374078" y="304800"/>
                  <a:pt x="5353050" y="304800"/>
                </a:cubicBezTo>
                <a:lnTo>
                  <a:pt x="38100" y="304800"/>
                </a:lnTo>
                <a:cubicBezTo>
                  <a:pt x="17072" y="304800"/>
                  <a:pt x="0" y="287728"/>
                  <a:pt x="0" y="2667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51" name="Text 49"/>
          <p:cNvSpPr/>
          <p:nvPr/>
        </p:nvSpPr>
        <p:spPr>
          <a:xfrm>
            <a:off x="6343650" y="4648200"/>
            <a:ext cx="14859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Salmonella outbreaks</a:t>
            </a:r>
            <a:endParaRPr lang="en-US" sz="1600" dirty="0"/>
          </a:p>
        </p:txBody>
      </p:sp>
      <p:sp>
        <p:nvSpPr>
          <p:cNvPr id="52" name="Text 50"/>
          <p:cNvSpPr/>
          <p:nvPr/>
        </p:nvSpPr>
        <p:spPr>
          <a:xfrm>
            <a:off x="11158091" y="4648200"/>
            <a:ext cx="5810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D974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5 major</a:t>
            </a:r>
            <a:endParaRPr lang="en-US" sz="1600" dirty="0"/>
          </a:p>
        </p:txBody>
      </p:sp>
      <p:sp>
        <p:nvSpPr>
          <p:cNvPr id="53" name="Shape 51"/>
          <p:cNvSpPr/>
          <p:nvPr/>
        </p:nvSpPr>
        <p:spPr>
          <a:xfrm>
            <a:off x="6305550" y="4953000"/>
            <a:ext cx="5391150" cy="304800"/>
          </a:xfrm>
          <a:custGeom>
            <a:avLst/>
            <a:gdLst/>
            <a:ahLst/>
            <a:cxnLst/>
            <a:rect l="l" t="t" r="r" b="b"/>
            <a:pathLst>
              <a:path w="5391150" h="304800">
                <a:moveTo>
                  <a:pt x="38100" y="0"/>
                </a:moveTo>
                <a:lnTo>
                  <a:pt x="5353050" y="0"/>
                </a:lnTo>
                <a:cubicBezTo>
                  <a:pt x="5374078" y="0"/>
                  <a:pt x="5391150" y="17072"/>
                  <a:pt x="5391150" y="38100"/>
                </a:cubicBezTo>
                <a:lnTo>
                  <a:pt x="5391150" y="266700"/>
                </a:lnTo>
                <a:cubicBezTo>
                  <a:pt x="5391150" y="287728"/>
                  <a:pt x="5374078" y="304800"/>
                  <a:pt x="5353050" y="304800"/>
                </a:cubicBezTo>
                <a:lnTo>
                  <a:pt x="38100" y="304800"/>
                </a:lnTo>
                <a:cubicBezTo>
                  <a:pt x="17072" y="304800"/>
                  <a:pt x="0" y="287728"/>
                  <a:pt x="0" y="2667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54" name="Text 52"/>
          <p:cNvSpPr/>
          <p:nvPr/>
        </p:nvSpPr>
        <p:spPr>
          <a:xfrm>
            <a:off x="6343650" y="4991100"/>
            <a:ext cx="12287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Listeria outbreaks</a:t>
            </a:r>
            <a:endParaRPr lang="en-US" sz="1600" dirty="0"/>
          </a:p>
        </p:txBody>
      </p:sp>
      <p:sp>
        <p:nvSpPr>
          <p:cNvPr id="55" name="Text 53"/>
          <p:cNvSpPr/>
          <p:nvPr/>
        </p:nvSpPr>
        <p:spPr>
          <a:xfrm>
            <a:off x="11158538" y="4991100"/>
            <a:ext cx="5810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D974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 major</a:t>
            </a:r>
            <a:endParaRPr lang="en-US" sz="1600" dirty="0"/>
          </a:p>
        </p:txBody>
      </p:sp>
      <p:sp>
        <p:nvSpPr>
          <p:cNvPr id="56" name="Shape 54"/>
          <p:cNvSpPr/>
          <p:nvPr/>
        </p:nvSpPr>
        <p:spPr>
          <a:xfrm>
            <a:off x="6305550" y="5295900"/>
            <a:ext cx="5391150" cy="304800"/>
          </a:xfrm>
          <a:custGeom>
            <a:avLst/>
            <a:gdLst/>
            <a:ahLst/>
            <a:cxnLst/>
            <a:rect l="l" t="t" r="r" b="b"/>
            <a:pathLst>
              <a:path w="5391150" h="304800">
                <a:moveTo>
                  <a:pt x="38100" y="0"/>
                </a:moveTo>
                <a:lnTo>
                  <a:pt x="5353050" y="0"/>
                </a:lnTo>
                <a:cubicBezTo>
                  <a:pt x="5374078" y="0"/>
                  <a:pt x="5391150" y="17072"/>
                  <a:pt x="5391150" y="38100"/>
                </a:cubicBezTo>
                <a:lnTo>
                  <a:pt x="5391150" y="266700"/>
                </a:lnTo>
                <a:cubicBezTo>
                  <a:pt x="5391150" y="287728"/>
                  <a:pt x="5374078" y="304800"/>
                  <a:pt x="5353050" y="304800"/>
                </a:cubicBezTo>
                <a:lnTo>
                  <a:pt x="38100" y="304800"/>
                </a:lnTo>
                <a:cubicBezTo>
                  <a:pt x="17072" y="304800"/>
                  <a:pt x="0" y="287728"/>
                  <a:pt x="0" y="2667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57" name="Text 55"/>
          <p:cNvSpPr/>
          <p:nvPr/>
        </p:nvSpPr>
        <p:spPr>
          <a:xfrm>
            <a:off x="6343650" y="5334000"/>
            <a:ext cx="11525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E. coli outbreaks</a:t>
            </a:r>
            <a:endParaRPr lang="en-US" sz="1600" dirty="0"/>
          </a:p>
        </p:txBody>
      </p:sp>
      <p:sp>
        <p:nvSpPr>
          <p:cNvPr id="58" name="Text 56"/>
          <p:cNvSpPr/>
          <p:nvPr/>
        </p:nvSpPr>
        <p:spPr>
          <a:xfrm>
            <a:off x="11162630" y="5334000"/>
            <a:ext cx="5715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D974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4 major</a:t>
            </a:r>
            <a:endParaRPr lang="en-US" sz="1600" dirty="0"/>
          </a:p>
        </p:txBody>
      </p:sp>
      <p:sp>
        <p:nvSpPr>
          <p:cNvPr id="59" name="Shape 57"/>
          <p:cNvSpPr/>
          <p:nvPr/>
        </p:nvSpPr>
        <p:spPr>
          <a:xfrm>
            <a:off x="381000" y="5791200"/>
            <a:ext cx="11430000" cy="647700"/>
          </a:xfrm>
          <a:custGeom>
            <a:avLst/>
            <a:gdLst/>
            <a:ahLst/>
            <a:cxnLst/>
            <a:rect l="l" t="t" r="r" b="b"/>
            <a:pathLst>
              <a:path w="11430000" h="647700">
                <a:moveTo>
                  <a:pt x="76202" y="0"/>
                </a:moveTo>
                <a:lnTo>
                  <a:pt x="11353798" y="0"/>
                </a:lnTo>
                <a:cubicBezTo>
                  <a:pt x="11395883" y="0"/>
                  <a:pt x="11430000" y="34117"/>
                  <a:pt x="11430000" y="76202"/>
                </a:cubicBezTo>
                <a:lnTo>
                  <a:pt x="11430000" y="571498"/>
                </a:lnTo>
                <a:cubicBezTo>
                  <a:pt x="11430000" y="613583"/>
                  <a:pt x="11395883" y="647700"/>
                  <a:pt x="11353798" y="647700"/>
                </a:cubicBezTo>
                <a:lnTo>
                  <a:pt x="76202" y="647700"/>
                </a:lnTo>
                <a:cubicBezTo>
                  <a:pt x="34117" y="647700"/>
                  <a:pt x="0" y="613583"/>
                  <a:pt x="0" y="571498"/>
                </a:cubicBezTo>
                <a:lnTo>
                  <a:pt x="0" y="76202"/>
                </a:lnTo>
                <a:cubicBezTo>
                  <a:pt x="0" y="34117"/>
                  <a:pt x="34117" y="0"/>
                  <a:pt x="76202" y="0"/>
                </a:cubicBezTo>
                <a:close/>
              </a:path>
            </a:pathLst>
          </a:custGeom>
          <a:solidFill>
            <a:srgbClr val="2A6F6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60" name="Shape 58"/>
          <p:cNvSpPr/>
          <p:nvPr/>
        </p:nvSpPr>
        <p:spPr>
          <a:xfrm>
            <a:off x="514350" y="5929313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cubicBezTo>
                  <a:pt x="80576" y="0"/>
                  <a:pt x="84594" y="2411"/>
                  <a:pt x="86678" y="6251"/>
                </a:cubicBezTo>
                <a:lnTo>
                  <a:pt x="150971" y="125313"/>
                </a:lnTo>
                <a:cubicBezTo>
                  <a:pt x="152966" y="129004"/>
                  <a:pt x="152876" y="133469"/>
                  <a:pt x="150733" y="137071"/>
                </a:cubicBezTo>
                <a:cubicBezTo>
                  <a:pt x="148590" y="140672"/>
                  <a:pt x="144691" y="142875"/>
                  <a:pt x="140494" y="142875"/>
                </a:cubicBezTo>
                <a:lnTo>
                  <a:pt x="11906" y="142875"/>
                </a:lnTo>
                <a:cubicBezTo>
                  <a:pt x="7709" y="142875"/>
                  <a:pt x="3840" y="140672"/>
                  <a:pt x="1667" y="137071"/>
                </a:cubicBezTo>
                <a:cubicBezTo>
                  <a:pt x="-506" y="133469"/>
                  <a:pt x="-566" y="129004"/>
                  <a:pt x="1429" y="125313"/>
                </a:cubicBezTo>
                <a:lnTo>
                  <a:pt x="65723" y="6251"/>
                </a:lnTo>
                <a:cubicBezTo>
                  <a:pt x="67806" y="2411"/>
                  <a:pt x="71824" y="0"/>
                  <a:pt x="76200" y="0"/>
                </a:cubicBezTo>
                <a:close/>
                <a:moveTo>
                  <a:pt x="76200" y="50006"/>
                </a:moveTo>
                <a:cubicBezTo>
                  <a:pt x="72241" y="50006"/>
                  <a:pt x="69056" y="53191"/>
                  <a:pt x="69056" y="57150"/>
                </a:cubicBezTo>
                <a:lnTo>
                  <a:pt x="69056" y="90488"/>
                </a:lnTo>
                <a:cubicBezTo>
                  <a:pt x="69056" y="94446"/>
                  <a:pt x="72241" y="97631"/>
                  <a:pt x="76200" y="97631"/>
                </a:cubicBezTo>
                <a:cubicBezTo>
                  <a:pt x="80159" y="97631"/>
                  <a:pt x="83344" y="94446"/>
                  <a:pt x="83344" y="90488"/>
                </a:cubicBezTo>
                <a:lnTo>
                  <a:pt x="83344" y="57150"/>
                </a:lnTo>
                <a:cubicBezTo>
                  <a:pt x="83344" y="53191"/>
                  <a:pt x="80159" y="50006"/>
                  <a:pt x="76200" y="50006"/>
                </a:cubicBezTo>
                <a:close/>
                <a:moveTo>
                  <a:pt x="84147" y="114300"/>
                </a:moveTo>
                <a:cubicBezTo>
                  <a:pt x="84328" y="111350"/>
                  <a:pt x="82857" y="108543"/>
                  <a:pt x="80328" y="107014"/>
                </a:cubicBezTo>
                <a:cubicBezTo>
                  <a:pt x="77799" y="105484"/>
                  <a:pt x="74630" y="105484"/>
                  <a:pt x="72102" y="107014"/>
                </a:cubicBezTo>
                <a:cubicBezTo>
                  <a:pt x="69573" y="108543"/>
                  <a:pt x="68102" y="111350"/>
                  <a:pt x="68282" y="114300"/>
                </a:cubicBezTo>
                <a:cubicBezTo>
                  <a:pt x="68102" y="117250"/>
                  <a:pt x="69573" y="120057"/>
                  <a:pt x="72102" y="121586"/>
                </a:cubicBezTo>
                <a:cubicBezTo>
                  <a:pt x="74630" y="123116"/>
                  <a:pt x="77799" y="123116"/>
                  <a:pt x="80328" y="121586"/>
                </a:cubicBezTo>
                <a:cubicBezTo>
                  <a:pt x="82857" y="120057"/>
                  <a:pt x="84328" y="117250"/>
                  <a:pt x="84147" y="114300"/>
                </a:cubicBezTo>
                <a:close/>
              </a:path>
            </a:pathLst>
          </a:custGeom>
          <a:solidFill>
            <a:srgbClr val="E8A33D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61" name="Text 59"/>
          <p:cNvSpPr/>
          <p:nvPr/>
        </p:nvSpPr>
        <p:spPr>
          <a:xfrm>
            <a:off x="742950" y="5905500"/>
            <a:ext cx="1102995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Critical Insight:</a:t>
            </a:r>
            <a:r>
              <a:rPr lang="en-US" sz="1200" dirty="0">
                <a:solidFill>
                  <a:srgbClr val="FFFFFF"/>
                </a:solidFill>
                <a:highlight>
                  <a:srgbClr val="FFFFFF">
                    <a:alpha val="20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Listeria </a:t>
            </a:r>
            <a:r>
              <a:rPr lang="en-US" sz="12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is especially dangerous because it can </a:t>
            </a:r>
            <a:r>
              <a:rPr lang="en-US" sz="12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grow at refrigeration temperatures</a:t>
            </a:r>
            <a:r>
              <a:rPr lang="en-US" sz="12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. </a:t>
            </a:r>
            <a:r>
              <a:rPr lang="en-US" sz="1200" dirty="0">
                <a:solidFill>
                  <a:srgbClr val="FFFFFF"/>
                </a:solidFill>
                <a:highlight>
                  <a:srgbClr val="FFFFFF">
                    <a:alpha val="20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Staphylococcus </a:t>
            </a:r>
            <a:r>
              <a:rPr lang="en-US" sz="12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produces heat-stable toxins that </a:t>
            </a:r>
            <a:r>
              <a:rPr lang="en-US" sz="12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survive cooking</a:t>
            </a:r>
            <a:r>
              <a:rPr lang="en-US" sz="12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. Prevention is the only effective control.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F7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381000" y="685800"/>
            <a:ext cx="11658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2A6F6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Lecture Overview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400050" y="1524000"/>
            <a:ext cx="5543550" cy="1219200"/>
          </a:xfrm>
          <a:custGeom>
            <a:avLst/>
            <a:gdLst/>
            <a:ahLst/>
            <a:cxnLst/>
            <a:rect l="l" t="t" r="r" b="b"/>
            <a:pathLst>
              <a:path w="5543550" h="1219200">
                <a:moveTo>
                  <a:pt x="38100" y="0"/>
                </a:moveTo>
                <a:lnTo>
                  <a:pt x="5467350" y="0"/>
                </a:lnTo>
                <a:cubicBezTo>
                  <a:pt x="5509406" y="0"/>
                  <a:pt x="5543550" y="34144"/>
                  <a:pt x="5543550" y="76200"/>
                </a:cubicBezTo>
                <a:lnTo>
                  <a:pt x="5543550" y="1143000"/>
                </a:lnTo>
                <a:cubicBezTo>
                  <a:pt x="5543550" y="1185056"/>
                  <a:pt x="5509406" y="1219200"/>
                  <a:pt x="5467350" y="1219200"/>
                </a:cubicBezTo>
                <a:lnTo>
                  <a:pt x="38100" y="1219200"/>
                </a:lnTo>
                <a:cubicBezTo>
                  <a:pt x="17072" y="1219200"/>
                  <a:pt x="0" y="1202128"/>
                  <a:pt x="0" y="1181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5" name="Shape 3"/>
          <p:cNvSpPr/>
          <p:nvPr/>
        </p:nvSpPr>
        <p:spPr>
          <a:xfrm>
            <a:off x="400050" y="1524000"/>
            <a:ext cx="38100" cy="1219200"/>
          </a:xfrm>
          <a:custGeom>
            <a:avLst/>
            <a:gdLst/>
            <a:ahLst/>
            <a:cxnLst/>
            <a:rect l="l" t="t" r="r" b="b"/>
            <a:pathLst>
              <a:path w="38100" h="1219200">
                <a:moveTo>
                  <a:pt x="38100" y="0"/>
                </a:moveTo>
                <a:lnTo>
                  <a:pt x="38100" y="0"/>
                </a:lnTo>
                <a:lnTo>
                  <a:pt x="38100" y="1219200"/>
                </a:lnTo>
                <a:lnTo>
                  <a:pt x="38100" y="1219200"/>
                </a:lnTo>
                <a:cubicBezTo>
                  <a:pt x="17072" y="1219200"/>
                  <a:pt x="0" y="1202128"/>
                  <a:pt x="0" y="1181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2A6F6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6" name="Shape 4"/>
          <p:cNvSpPr/>
          <p:nvPr/>
        </p:nvSpPr>
        <p:spPr>
          <a:xfrm>
            <a:off x="609600" y="17145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2A6F6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7" name="Text 5"/>
          <p:cNvSpPr/>
          <p:nvPr/>
        </p:nvSpPr>
        <p:spPr>
          <a:xfrm>
            <a:off x="552450" y="1714500"/>
            <a:ext cx="6477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01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295400" y="1714500"/>
            <a:ext cx="45529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2A6F6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Introduction to Food Microbiology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295400" y="2057400"/>
            <a:ext cx="45339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333333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Global impact, definitions, and significance of studying microorganisms in food systems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6267450" y="1524000"/>
            <a:ext cx="5543550" cy="1219200"/>
          </a:xfrm>
          <a:custGeom>
            <a:avLst/>
            <a:gdLst/>
            <a:ahLst/>
            <a:cxnLst/>
            <a:rect l="l" t="t" r="r" b="b"/>
            <a:pathLst>
              <a:path w="5543550" h="1219200">
                <a:moveTo>
                  <a:pt x="38100" y="0"/>
                </a:moveTo>
                <a:lnTo>
                  <a:pt x="5467350" y="0"/>
                </a:lnTo>
                <a:cubicBezTo>
                  <a:pt x="5509406" y="0"/>
                  <a:pt x="5543550" y="34144"/>
                  <a:pt x="5543550" y="76200"/>
                </a:cubicBezTo>
                <a:lnTo>
                  <a:pt x="5543550" y="1143000"/>
                </a:lnTo>
                <a:cubicBezTo>
                  <a:pt x="5543550" y="1185056"/>
                  <a:pt x="5509406" y="1219200"/>
                  <a:pt x="5467350" y="1219200"/>
                </a:cubicBezTo>
                <a:lnTo>
                  <a:pt x="38100" y="1219200"/>
                </a:lnTo>
                <a:cubicBezTo>
                  <a:pt x="17072" y="1219200"/>
                  <a:pt x="0" y="1202128"/>
                  <a:pt x="0" y="1181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11" name="Shape 9"/>
          <p:cNvSpPr/>
          <p:nvPr/>
        </p:nvSpPr>
        <p:spPr>
          <a:xfrm>
            <a:off x="6267450" y="1524000"/>
            <a:ext cx="38100" cy="1219200"/>
          </a:xfrm>
          <a:custGeom>
            <a:avLst/>
            <a:gdLst/>
            <a:ahLst/>
            <a:cxnLst/>
            <a:rect l="l" t="t" r="r" b="b"/>
            <a:pathLst>
              <a:path w="38100" h="1219200">
                <a:moveTo>
                  <a:pt x="38100" y="0"/>
                </a:moveTo>
                <a:lnTo>
                  <a:pt x="38100" y="0"/>
                </a:lnTo>
                <a:lnTo>
                  <a:pt x="38100" y="1219200"/>
                </a:lnTo>
                <a:lnTo>
                  <a:pt x="38100" y="1219200"/>
                </a:lnTo>
                <a:cubicBezTo>
                  <a:pt x="17072" y="1219200"/>
                  <a:pt x="0" y="1202128"/>
                  <a:pt x="0" y="1181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D9745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2" name="Shape 10"/>
          <p:cNvSpPr/>
          <p:nvPr/>
        </p:nvSpPr>
        <p:spPr>
          <a:xfrm>
            <a:off x="6477000" y="17145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D9745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3" name="Text 11"/>
          <p:cNvSpPr/>
          <p:nvPr/>
        </p:nvSpPr>
        <p:spPr>
          <a:xfrm>
            <a:off x="6419850" y="1714500"/>
            <a:ext cx="6477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02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7162800" y="1714500"/>
            <a:ext cx="45529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2A6F6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How Microorganisms Enter Food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7162800" y="2057400"/>
            <a:ext cx="45339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333333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Overview of contamination pathways and entry routes into food systems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400050" y="2933700"/>
            <a:ext cx="5543550" cy="1219200"/>
          </a:xfrm>
          <a:custGeom>
            <a:avLst/>
            <a:gdLst/>
            <a:ahLst/>
            <a:cxnLst/>
            <a:rect l="l" t="t" r="r" b="b"/>
            <a:pathLst>
              <a:path w="5543550" h="1219200">
                <a:moveTo>
                  <a:pt x="38100" y="0"/>
                </a:moveTo>
                <a:lnTo>
                  <a:pt x="5467350" y="0"/>
                </a:lnTo>
                <a:cubicBezTo>
                  <a:pt x="5509406" y="0"/>
                  <a:pt x="5543550" y="34144"/>
                  <a:pt x="5543550" y="76200"/>
                </a:cubicBezTo>
                <a:lnTo>
                  <a:pt x="5543550" y="1143000"/>
                </a:lnTo>
                <a:cubicBezTo>
                  <a:pt x="5543550" y="1185056"/>
                  <a:pt x="5509406" y="1219200"/>
                  <a:pt x="5467350" y="1219200"/>
                </a:cubicBezTo>
                <a:lnTo>
                  <a:pt x="38100" y="1219200"/>
                </a:lnTo>
                <a:cubicBezTo>
                  <a:pt x="17072" y="1219200"/>
                  <a:pt x="0" y="1202128"/>
                  <a:pt x="0" y="1181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17" name="Shape 15"/>
          <p:cNvSpPr/>
          <p:nvPr/>
        </p:nvSpPr>
        <p:spPr>
          <a:xfrm>
            <a:off x="400050" y="2933700"/>
            <a:ext cx="38100" cy="1219200"/>
          </a:xfrm>
          <a:custGeom>
            <a:avLst/>
            <a:gdLst/>
            <a:ahLst/>
            <a:cxnLst/>
            <a:rect l="l" t="t" r="r" b="b"/>
            <a:pathLst>
              <a:path w="38100" h="1219200">
                <a:moveTo>
                  <a:pt x="38100" y="0"/>
                </a:moveTo>
                <a:lnTo>
                  <a:pt x="38100" y="0"/>
                </a:lnTo>
                <a:lnTo>
                  <a:pt x="38100" y="1219200"/>
                </a:lnTo>
                <a:lnTo>
                  <a:pt x="38100" y="1219200"/>
                </a:lnTo>
                <a:cubicBezTo>
                  <a:pt x="17072" y="1219200"/>
                  <a:pt x="0" y="1202128"/>
                  <a:pt x="0" y="1181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E8A33D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8" name="Shape 16"/>
          <p:cNvSpPr/>
          <p:nvPr/>
        </p:nvSpPr>
        <p:spPr>
          <a:xfrm>
            <a:off x="609600" y="31242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E8A33D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9" name="Text 17"/>
          <p:cNvSpPr/>
          <p:nvPr/>
        </p:nvSpPr>
        <p:spPr>
          <a:xfrm>
            <a:off x="552450" y="3124200"/>
            <a:ext cx="6477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03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1295400" y="3124200"/>
            <a:ext cx="45529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2A6F6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Primary Contamination Sources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1295400" y="3467100"/>
            <a:ext cx="45339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333333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Nine major sources: soil, water, sewage, plants, utensils, handlers, animals, feeds, air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6267450" y="2933700"/>
            <a:ext cx="5543550" cy="1219200"/>
          </a:xfrm>
          <a:custGeom>
            <a:avLst/>
            <a:gdLst/>
            <a:ahLst/>
            <a:cxnLst/>
            <a:rect l="l" t="t" r="r" b="b"/>
            <a:pathLst>
              <a:path w="5543550" h="1219200">
                <a:moveTo>
                  <a:pt x="38100" y="0"/>
                </a:moveTo>
                <a:lnTo>
                  <a:pt x="5467350" y="0"/>
                </a:lnTo>
                <a:cubicBezTo>
                  <a:pt x="5509406" y="0"/>
                  <a:pt x="5543550" y="34144"/>
                  <a:pt x="5543550" y="76200"/>
                </a:cubicBezTo>
                <a:lnTo>
                  <a:pt x="5543550" y="1143000"/>
                </a:lnTo>
                <a:cubicBezTo>
                  <a:pt x="5543550" y="1185056"/>
                  <a:pt x="5509406" y="1219200"/>
                  <a:pt x="5467350" y="1219200"/>
                </a:cubicBezTo>
                <a:lnTo>
                  <a:pt x="38100" y="1219200"/>
                </a:lnTo>
                <a:cubicBezTo>
                  <a:pt x="17072" y="1219200"/>
                  <a:pt x="0" y="1202128"/>
                  <a:pt x="0" y="1181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23" name="Shape 21"/>
          <p:cNvSpPr/>
          <p:nvPr/>
        </p:nvSpPr>
        <p:spPr>
          <a:xfrm>
            <a:off x="6267450" y="2933700"/>
            <a:ext cx="38100" cy="1219200"/>
          </a:xfrm>
          <a:custGeom>
            <a:avLst/>
            <a:gdLst/>
            <a:ahLst/>
            <a:cxnLst/>
            <a:rect l="l" t="t" r="r" b="b"/>
            <a:pathLst>
              <a:path w="38100" h="1219200">
                <a:moveTo>
                  <a:pt x="38100" y="0"/>
                </a:moveTo>
                <a:lnTo>
                  <a:pt x="38100" y="0"/>
                </a:lnTo>
                <a:lnTo>
                  <a:pt x="38100" y="1219200"/>
                </a:lnTo>
                <a:lnTo>
                  <a:pt x="38100" y="1219200"/>
                </a:lnTo>
                <a:cubicBezTo>
                  <a:pt x="17072" y="1219200"/>
                  <a:pt x="0" y="1202128"/>
                  <a:pt x="0" y="1181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2A6F6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4" name="Shape 22"/>
          <p:cNvSpPr/>
          <p:nvPr/>
        </p:nvSpPr>
        <p:spPr>
          <a:xfrm>
            <a:off x="6477000" y="31242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2A6F6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5" name="Text 23"/>
          <p:cNvSpPr/>
          <p:nvPr/>
        </p:nvSpPr>
        <p:spPr>
          <a:xfrm>
            <a:off x="6419850" y="3124200"/>
            <a:ext cx="6477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04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7162800" y="3124200"/>
            <a:ext cx="45529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2A6F6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Pathogens of Concern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7162800" y="3467100"/>
            <a:ext cx="45339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333333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Major foodborne pathogens: characteristics, sources, and recent outbreak case studies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400050" y="4343400"/>
            <a:ext cx="5543550" cy="1219200"/>
          </a:xfrm>
          <a:custGeom>
            <a:avLst/>
            <a:gdLst/>
            <a:ahLst/>
            <a:cxnLst/>
            <a:rect l="l" t="t" r="r" b="b"/>
            <a:pathLst>
              <a:path w="5543550" h="1219200">
                <a:moveTo>
                  <a:pt x="38100" y="0"/>
                </a:moveTo>
                <a:lnTo>
                  <a:pt x="5467350" y="0"/>
                </a:lnTo>
                <a:cubicBezTo>
                  <a:pt x="5509406" y="0"/>
                  <a:pt x="5543550" y="34144"/>
                  <a:pt x="5543550" y="76200"/>
                </a:cubicBezTo>
                <a:lnTo>
                  <a:pt x="5543550" y="1143000"/>
                </a:lnTo>
                <a:cubicBezTo>
                  <a:pt x="5543550" y="1185056"/>
                  <a:pt x="5509406" y="1219200"/>
                  <a:pt x="5467350" y="1219200"/>
                </a:cubicBezTo>
                <a:lnTo>
                  <a:pt x="38100" y="1219200"/>
                </a:lnTo>
                <a:cubicBezTo>
                  <a:pt x="17072" y="1219200"/>
                  <a:pt x="0" y="1202128"/>
                  <a:pt x="0" y="1181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29" name="Shape 27"/>
          <p:cNvSpPr/>
          <p:nvPr/>
        </p:nvSpPr>
        <p:spPr>
          <a:xfrm>
            <a:off x="400050" y="4343400"/>
            <a:ext cx="38100" cy="1219200"/>
          </a:xfrm>
          <a:custGeom>
            <a:avLst/>
            <a:gdLst/>
            <a:ahLst/>
            <a:cxnLst/>
            <a:rect l="l" t="t" r="r" b="b"/>
            <a:pathLst>
              <a:path w="38100" h="1219200">
                <a:moveTo>
                  <a:pt x="38100" y="0"/>
                </a:moveTo>
                <a:lnTo>
                  <a:pt x="38100" y="0"/>
                </a:lnTo>
                <a:lnTo>
                  <a:pt x="38100" y="1219200"/>
                </a:lnTo>
                <a:lnTo>
                  <a:pt x="38100" y="1219200"/>
                </a:lnTo>
                <a:cubicBezTo>
                  <a:pt x="17072" y="1219200"/>
                  <a:pt x="0" y="1202128"/>
                  <a:pt x="0" y="1181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D9745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0" name="Shape 28"/>
          <p:cNvSpPr/>
          <p:nvPr/>
        </p:nvSpPr>
        <p:spPr>
          <a:xfrm>
            <a:off x="609600" y="45339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D9745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1" name="Text 29"/>
          <p:cNvSpPr/>
          <p:nvPr/>
        </p:nvSpPr>
        <p:spPr>
          <a:xfrm>
            <a:off x="552450" y="4533900"/>
            <a:ext cx="6477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05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1295400" y="4533900"/>
            <a:ext cx="45529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2A6F6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Prevention and Control Strategies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1295400" y="4876800"/>
            <a:ext cx="45339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333333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Cross-contamination prevention, biofilm control, and farm-to-table safety measures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6267450" y="4343400"/>
            <a:ext cx="5543550" cy="1219200"/>
          </a:xfrm>
          <a:custGeom>
            <a:avLst/>
            <a:gdLst/>
            <a:ahLst/>
            <a:cxnLst/>
            <a:rect l="l" t="t" r="r" b="b"/>
            <a:pathLst>
              <a:path w="5543550" h="1219200">
                <a:moveTo>
                  <a:pt x="38100" y="0"/>
                </a:moveTo>
                <a:lnTo>
                  <a:pt x="5467350" y="0"/>
                </a:lnTo>
                <a:cubicBezTo>
                  <a:pt x="5509406" y="0"/>
                  <a:pt x="5543550" y="34144"/>
                  <a:pt x="5543550" y="76200"/>
                </a:cubicBezTo>
                <a:lnTo>
                  <a:pt x="5543550" y="1143000"/>
                </a:lnTo>
                <a:cubicBezTo>
                  <a:pt x="5543550" y="1185056"/>
                  <a:pt x="5509406" y="1219200"/>
                  <a:pt x="5467350" y="1219200"/>
                </a:cubicBezTo>
                <a:lnTo>
                  <a:pt x="38100" y="1219200"/>
                </a:lnTo>
                <a:cubicBezTo>
                  <a:pt x="17072" y="1219200"/>
                  <a:pt x="0" y="1202128"/>
                  <a:pt x="0" y="1181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35" name="Shape 33"/>
          <p:cNvSpPr/>
          <p:nvPr/>
        </p:nvSpPr>
        <p:spPr>
          <a:xfrm>
            <a:off x="6267450" y="4343400"/>
            <a:ext cx="38100" cy="1219200"/>
          </a:xfrm>
          <a:custGeom>
            <a:avLst/>
            <a:gdLst/>
            <a:ahLst/>
            <a:cxnLst/>
            <a:rect l="l" t="t" r="r" b="b"/>
            <a:pathLst>
              <a:path w="38100" h="1219200">
                <a:moveTo>
                  <a:pt x="38100" y="0"/>
                </a:moveTo>
                <a:lnTo>
                  <a:pt x="38100" y="0"/>
                </a:lnTo>
                <a:lnTo>
                  <a:pt x="38100" y="1219200"/>
                </a:lnTo>
                <a:lnTo>
                  <a:pt x="38100" y="1219200"/>
                </a:lnTo>
                <a:cubicBezTo>
                  <a:pt x="17072" y="1219200"/>
                  <a:pt x="0" y="1202128"/>
                  <a:pt x="0" y="1181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E8A33D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6" name="Shape 34"/>
          <p:cNvSpPr/>
          <p:nvPr/>
        </p:nvSpPr>
        <p:spPr>
          <a:xfrm>
            <a:off x="6477000" y="45339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E8A33D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7" name="Text 35"/>
          <p:cNvSpPr/>
          <p:nvPr/>
        </p:nvSpPr>
        <p:spPr>
          <a:xfrm>
            <a:off x="6419850" y="4533900"/>
            <a:ext cx="6477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06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7162800" y="4533900"/>
            <a:ext cx="45529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2A6F6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HACCP Systems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7162800" y="4876800"/>
            <a:ext cx="45339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333333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Seven principles, implementation steps, critical control points, and verification procedures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F7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381000" y="6477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2A6F6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The Global Impact of Foodborne Illness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400050" y="1181100"/>
            <a:ext cx="6143625" cy="1524000"/>
          </a:xfrm>
          <a:custGeom>
            <a:avLst/>
            <a:gdLst/>
            <a:ahLst/>
            <a:cxnLst/>
            <a:rect l="l" t="t" r="r" b="b"/>
            <a:pathLst>
              <a:path w="6143625" h="1524000">
                <a:moveTo>
                  <a:pt x="38100" y="0"/>
                </a:moveTo>
                <a:lnTo>
                  <a:pt x="6067425" y="0"/>
                </a:lnTo>
                <a:cubicBezTo>
                  <a:pt x="6109481" y="0"/>
                  <a:pt x="6143625" y="34144"/>
                  <a:pt x="6143625" y="76200"/>
                </a:cubicBezTo>
                <a:lnTo>
                  <a:pt x="6143625" y="1447800"/>
                </a:lnTo>
                <a:cubicBezTo>
                  <a:pt x="6143625" y="1489856"/>
                  <a:pt x="6109481" y="1524000"/>
                  <a:pt x="6067425" y="1524000"/>
                </a:cubicBezTo>
                <a:lnTo>
                  <a:pt x="38100" y="1524000"/>
                </a:lnTo>
                <a:cubicBezTo>
                  <a:pt x="17072" y="1524000"/>
                  <a:pt x="0" y="1506928"/>
                  <a:pt x="0" y="1485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5" name="Shape 3"/>
          <p:cNvSpPr/>
          <p:nvPr/>
        </p:nvSpPr>
        <p:spPr>
          <a:xfrm>
            <a:off x="400050" y="1181100"/>
            <a:ext cx="38100" cy="1524000"/>
          </a:xfrm>
          <a:custGeom>
            <a:avLst/>
            <a:gdLst/>
            <a:ahLst/>
            <a:cxnLst/>
            <a:rect l="l" t="t" r="r" b="b"/>
            <a:pathLst>
              <a:path w="38100" h="1524000">
                <a:moveTo>
                  <a:pt x="38100" y="0"/>
                </a:moveTo>
                <a:lnTo>
                  <a:pt x="38100" y="0"/>
                </a:lnTo>
                <a:lnTo>
                  <a:pt x="38100" y="1524000"/>
                </a:lnTo>
                <a:lnTo>
                  <a:pt x="38100" y="1524000"/>
                </a:lnTo>
                <a:cubicBezTo>
                  <a:pt x="17072" y="1524000"/>
                  <a:pt x="0" y="1506928"/>
                  <a:pt x="0" y="1485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D9745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6" name="Shape 4"/>
          <p:cNvSpPr/>
          <p:nvPr/>
        </p:nvSpPr>
        <p:spPr>
          <a:xfrm>
            <a:off x="600075" y="135255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4869" y="89163"/>
                </a:moveTo>
                <a:lnTo>
                  <a:pt x="38666" y="102959"/>
                </a:lnTo>
                <a:cubicBezTo>
                  <a:pt x="41344" y="105638"/>
                  <a:pt x="44961" y="107156"/>
                  <a:pt x="48756" y="107156"/>
                </a:cubicBezTo>
                <a:lnTo>
                  <a:pt x="58356" y="107156"/>
                </a:lnTo>
                <a:cubicBezTo>
                  <a:pt x="62151" y="107156"/>
                  <a:pt x="65767" y="108674"/>
                  <a:pt x="68446" y="111353"/>
                </a:cubicBezTo>
                <a:lnTo>
                  <a:pt x="81528" y="124435"/>
                </a:lnTo>
                <a:cubicBezTo>
                  <a:pt x="84207" y="127114"/>
                  <a:pt x="85725" y="130731"/>
                  <a:pt x="85725" y="134526"/>
                </a:cubicBezTo>
                <a:lnTo>
                  <a:pt x="85725" y="151269"/>
                </a:lnTo>
                <a:cubicBezTo>
                  <a:pt x="85725" y="155064"/>
                  <a:pt x="87243" y="158681"/>
                  <a:pt x="89922" y="161359"/>
                </a:cubicBezTo>
                <a:lnTo>
                  <a:pt x="95860" y="167298"/>
                </a:lnTo>
                <a:cubicBezTo>
                  <a:pt x="98539" y="169977"/>
                  <a:pt x="100057" y="173593"/>
                  <a:pt x="100057" y="177388"/>
                </a:cubicBezTo>
                <a:lnTo>
                  <a:pt x="100057" y="185738"/>
                </a:lnTo>
                <a:cubicBezTo>
                  <a:pt x="100057" y="193640"/>
                  <a:pt x="106442" y="200025"/>
                  <a:pt x="114345" y="200025"/>
                </a:cubicBezTo>
                <a:cubicBezTo>
                  <a:pt x="122247" y="200025"/>
                  <a:pt x="128632" y="193640"/>
                  <a:pt x="128632" y="185738"/>
                </a:cubicBezTo>
                <a:lnTo>
                  <a:pt x="128632" y="184532"/>
                </a:lnTo>
                <a:cubicBezTo>
                  <a:pt x="128632" y="180737"/>
                  <a:pt x="130150" y="177120"/>
                  <a:pt x="132829" y="174441"/>
                </a:cubicBezTo>
                <a:lnTo>
                  <a:pt x="153055" y="154216"/>
                </a:lnTo>
                <a:cubicBezTo>
                  <a:pt x="155734" y="151537"/>
                  <a:pt x="157252" y="147920"/>
                  <a:pt x="157252" y="144125"/>
                </a:cubicBezTo>
                <a:lnTo>
                  <a:pt x="157252" y="128632"/>
                </a:lnTo>
                <a:cubicBezTo>
                  <a:pt x="157252" y="120729"/>
                  <a:pt x="150867" y="114345"/>
                  <a:pt x="142964" y="114345"/>
                </a:cubicBezTo>
                <a:lnTo>
                  <a:pt x="106040" y="114345"/>
                </a:lnTo>
                <a:cubicBezTo>
                  <a:pt x="102245" y="114345"/>
                  <a:pt x="98628" y="112827"/>
                  <a:pt x="95949" y="110148"/>
                </a:cubicBezTo>
                <a:lnTo>
                  <a:pt x="88806" y="103004"/>
                </a:lnTo>
                <a:cubicBezTo>
                  <a:pt x="86931" y="101129"/>
                  <a:pt x="85859" y="98539"/>
                  <a:pt x="85859" y="95860"/>
                </a:cubicBezTo>
                <a:cubicBezTo>
                  <a:pt x="85859" y="90279"/>
                  <a:pt x="90368" y="85770"/>
                  <a:pt x="95949" y="85770"/>
                </a:cubicBezTo>
                <a:lnTo>
                  <a:pt x="111443" y="85770"/>
                </a:lnTo>
                <a:cubicBezTo>
                  <a:pt x="117024" y="85770"/>
                  <a:pt x="121533" y="81260"/>
                  <a:pt x="121533" y="75679"/>
                </a:cubicBezTo>
                <a:cubicBezTo>
                  <a:pt x="121533" y="73000"/>
                  <a:pt x="120461" y="70411"/>
                  <a:pt x="118586" y="68535"/>
                </a:cubicBezTo>
                <a:lnTo>
                  <a:pt x="109791" y="59740"/>
                </a:lnTo>
                <a:cubicBezTo>
                  <a:pt x="108049" y="58043"/>
                  <a:pt x="107156" y="55855"/>
                  <a:pt x="107156" y="53578"/>
                </a:cubicBezTo>
                <a:cubicBezTo>
                  <a:pt x="107156" y="51301"/>
                  <a:pt x="108049" y="49113"/>
                  <a:pt x="109701" y="47461"/>
                </a:cubicBezTo>
                <a:lnTo>
                  <a:pt x="117425" y="39737"/>
                </a:lnTo>
                <a:cubicBezTo>
                  <a:pt x="120015" y="37148"/>
                  <a:pt x="121488" y="33620"/>
                  <a:pt x="121488" y="29959"/>
                </a:cubicBezTo>
                <a:cubicBezTo>
                  <a:pt x="121488" y="26744"/>
                  <a:pt x="120417" y="23842"/>
                  <a:pt x="118631" y="21521"/>
                </a:cubicBezTo>
                <a:cubicBezTo>
                  <a:pt x="117202" y="21476"/>
                  <a:pt x="115773" y="21431"/>
                  <a:pt x="114345" y="21431"/>
                </a:cubicBezTo>
                <a:cubicBezTo>
                  <a:pt x="71750" y="21431"/>
                  <a:pt x="35897" y="50096"/>
                  <a:pt x="24914" y="89163"/>
                </a:cubicBezTo>
                <a:close/>
                <a:moveTo>
                  <a:pt x="207169" y="114300"/>
                </a:moveTo>
                <a:cubicBezTo>
                  <a:pt x="207169" y="98852"/>
                  <a:pt x="203418" y="84296"/>
                  <a:pt x="196721" y="71527"/>
                </a:cubicBezTo>
                <a:cubicBezTo>
                  <a:pt x="193864" y="71929"/>
                  <a:pt x="191051" y="73268"/>
                  <a:pt x="188729" y="75590"/>
                </a:cubicBezTo>
                <a:lnTo>
                  <a:pt x="182746" y="81573"/>
                </a:lnTo>
                <a:cubicBezTo>
                  <a:pt x="180067" y="84252"/>
                  <a:pt x="178549" y="87868"/>
                  <a:pt x="178549" y="91663"/>
                </a:cubicBezTo>
                <a:lnTo>
                  <a:pt x="178549" y="107156"/>
                </a:lnTo>
                <a:cubicBezTo>
                  <a:pt x="178549" y="115059"/>
                  <a:pt x="184934" y="121444"/>
                  <a:pt x="192837" y="121444"/>
                </a:cubicBezTo>
                <a:lnTo>
                  <a:pt x="203597" y="121444"/>
                </a:lnTo>
                <a:cubicBezTo>
                  <a:pt x="204713" y="121444"/>
                  <a:pt x="205829" y="121310"/>
                  <a:pt x="206856" y="121087"/>
                </a:cubicBezTo>
                <a:cubicBezTo>
                  <a:pt x="207035" y="118854"/>
                  <a:pt x="207079" y="116577"/>
                  <a:pt x="207079" y="114300"/>
                </a:cubicBezTo>
                <a:close/>
                <a:moveTo>
                  <a:pt x="0" y="114300"/>
                </a:moveTo>
                <a:cubicBezTo>
                  <a:pt x="0" y="51216"/>
                  <a:pt x="51216" y="0"/>
                  <a:pt x="114300" y="0"/>
                </a:cubicBezTo>
                <a:cubicBezTo>
                  <a:pt x="177384" y="0"/>
                  <a:pt x="228600" y="51216"/>
                  <a:pt x="228600" y="114300"/>
                </a:cubicBezTo>
                <a:cubicBezTo>
                  <a:pt x="228600" y="177384"/>
                  <a:pt x="177384" y="228600"/>
                  <a:pt x="114300" y="228600"/>
                </a:cubicBezTo>
                <a:cubicBezTo>
                  <a:pt x="51216" y="228600"/>
                  <a:pt x="0" y="177384"/>
                  <a:pt x="0" y="114300"/>
                </a:cubicBezTo>
                <a:close/>
              </a:path>
            </a:pathLst>
          </a:custGeom>
          <a:solidFill>
            <a:srgbClr val="D9745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7" name="Text 5"/>
          <p:cNvSpPr/>
          <p:nvPr/>
        </p:nvSpPr>
        <p:spPr>
          <a:xfrm>
            <a:off x="971550" y="1333500"/>
            <a:ext cx="21050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2A6F6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Global Statistics (WHO)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571500" y="1714500"/>
            <a:ext cx="1866900" cy="838200"/>
          </a:xfrm>
          <a:custGeom>
            <a:avLst/>
            <a:gdLst/>
            <a:ahLst/>
            <a:cxnLst/>
            <a:rect l="l" t="t" r="r" b="b"/>
            <a:pathLst>
              <a:path w="1866900" h="838200">
                <a:moveTo>
                  <a:pt x="38096" y="0"/>
                </a:moveTo>
                <a:lnTo>
                  <a:pt x="1828804" y="0"/>
                </a:lnTo>
                <a:cubicBezTo>
                  <a:pt x="1849844" y="0"/>
                  <a:pt x="1866900" y="17056"/>
                  <a:pt x="1866900" y="38096"/>
                </a:cubicBezTo>
                <a:lnTo>
                  <a:pt x="1866900" y="800104"/>
                </a:lnTo>
                <a:cubicBezTo>
                  <a:pt x="1866900" y="821144"/>
                  <a:pt x="1849844" y="838200"/>
                  <a:pt x="1828804" y="838200"/>
                </a:cubicBezTo>
                <a:lnTo>
                  <a:pt x="38096" y="838200"/>
                </a:lnTo>
                <a:cubicBezTo>
                  <a:pt x="17056" y="838200"/>
                  <a:pt x="0" y="821144"/>
                  <a:pt x="0" y="800104"/>
                </a:cubicBezTo>
                <a:lnTo>
                  <a:pt x="0" y="38096"/>
                </a:lnTo>
                <a:cubicBezTo>
                  <a:pt x="0" y="17070"/>
                  <a:pt x="17070" y="0"/>
                  <a:pt x="38096" y="0"/>
                </a:cubicBezTo>
                <a:close/>
              </a:path>
            </a:pathLst>
          </a:custGeom>
          <a:solidFill>
            <a:srgbClr val="2A6F6F">
              <a:alpha val="10196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9" name="Text 7"/>
          <p:cNvSpPr/>
          <p:nvPr/>
        </p:nvSpPr>
        <p:spPr>
          <a:xfrm>
            <a:off x="614363" y="1828800"/>
            <a:ext cx="17811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250" b="1" dirty="0">
                <a:solidFill>
                  <a:srgbClr val="2A6F6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600M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647700" y="2209800"/>
            <a:ext cx="17145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333333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Annual Cases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2548830" y="1714500"/>
            <a:ext cx="1866900" cy="838200"/>
          </a:xfrm>
          <a:custGeom>
            <a:avLst/>
            <a:gdLst/>
            <a:ahLst/>
            <a:cxnLst/>
            <a:rect l="l" t="t" r="r" b="b"/>
            <a:pathLst>
              <a:path w="1866900" h="838200">
                <a:moveTo>
                  <a:pt x="38096" y="0"/>
                </a:moveTo>
                <a:lnTo>
                  <a:pt x="1828804" y="0"/>
                </a:lnTo>
                <a:cubicBezTo>
                  <a:pt x="1849844" y="0"/>
                  <a:pt x="1866900" y="17056"/>
                  <a:pt x="1866900" y="38096"/>
                </a:cubicBezTo>
                <a:lnTo>
                  <a:pt x="1866900" y="800104"/>
                </a:lnTo>
                <a:cubicBezTo>
                  <a:pt x="1866900" y="821144"/>
                  <a:pt x="1849844" y="838200"/>
                  <a:pt x="1828804" y="838200"/>
                </a:cubicBezTo>
                <a:lnTo>
                  <a:pt x="38096" y="838200"/>
                </a:lnTo>
                <a:cubicBezTo>
                  <a:pt x="17056" y="838200"/>
                  <a:pt x="0" y="821144"/>
                  <a:pt x="0" y="800104"/>
                </a:cubicBezTo>
                <a:lnTo>
                  <a:pt x="0" y="38096"/>
                </a:lnTo>
                <a:cubicBezTo>
                  <a:pt x="0" y="17070"/>
                  <a:pt x="17070" y="0"/>
                  <a:pt x="38096" y="0"/>
                </a:cubicBezTo>
                <a:close/>
              </a:path>
            </a:pathLst>
          </a:custGeom>
          <a:solidFill>
            <a:srgbClr val="D9745F">
              <a:alpha val="10196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2" name="Text 10"/>
          <p:cNvSpPr/>
          <p:nvPr/>
        </p:nvSpPr>
        <p:spPr>
          <a:xfrm>
            <a:off x="2591693" y="1828800"/>
            <a:ext cx="17811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250" b="1" dirty="0">
                <a:solidFill>
                  <a:srgbClr val="D974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420K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2625030" y="2209800"/>
            <a:ext cx="17145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333333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Deaths/Year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4526235" y="1714500"/>
            <a:ext cx="1866900" cy="838200"/>
          </a:xfrm>
          <a:custGeom>
            <a:avLst/>
            <a:gdLst/>
            <a:ahLst/>
            <a:cxnLst/>
            <a:rect l="l" t="t" r="r" b="b"/>
            <a:pathLst>
              <a:path w="1866900" h="838200">
                <a:moveTo>
                  <a:pt x="38096" y="0"/>
                </a:moveTo>
                <a:lnTo>
                  <a:pt x="1828804" y="0"/>
                </a:lnTo>
                <a:cubicBezTo>
                  <a:pt x="1849844" y="0"/>
                  <a:pt x="1866900" y="17056"/>
                  <a:pt x="1866900" y="38096"/>
                </a:cubicBezTo>
                <a:lnTo>
                  <a:pt x="1866900" y="800104"/>
                </a:lnTo>
                <a:cubicBezTo>
                  <a:pt x="1866900" y="821144"/>
                  <a:pt x="1849844" y="838200"/>
                  <a:pt x="1828804" y="838200"/>
                </a:cubicBezTo>
                <a:lnTo>
                  <a:pt x="38096" y="838200"/>
                </a:lnTo>
                <a:cubicBezTo>
                  <a:pt x="17056" y="838200"/>
                  <a:pt x="0" y="821144"/>
                  <a:pt x="0" y="800104"/>
                </a:cubicBezTo>
                <a:lnTo>
                  <a:pt x="0" y="38096"/>
                </a:lnTo>
                <a:cubicBezTo>
                  <a:pt x="0" y="17070"/>
                  <a:pt x="17070" y="0"/>
                  <a:pt x="38096" y="0"/>
                </a:cubicBezTo>
                <a:close/>
              </a:path>
            </a:pathLst>
          </a:custGeom>
          <a:solidFill>
            <a:srgbClr val="E8A33D">
              <a:alpha val="10196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5" name="Text 13"/>
          <p:cNvSpPr/>
          <p:nvPr/>
        </p:nvSpPr>
        <p:spPr>
          <a:xfrm>
            <a:off x="4569098" y="1828800"/>
            <a:ext cx="17811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250" b="1" dirty="0">
                <a:solidFill>
                  <a:srgbClr val="E8A3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$110B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4602435" y="2209800"/>
            <a:ext cx="17145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333333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Economic Cost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400050" y="2857500"/>
            <a:ext cx="6143625" cy="2095500"/>
          </a:xfrm>
          <a:custGeom>
            <a:avLst/>
            <a:gdLst/>
            <a:ahLst/>
            <a:cxnLst/>
            <a:rect l="l" t="t" r="r" b="b"/>
            <a:pathLst>
              <a:path w="6143625" h="2095500">
                <a:moveTo>
                  <a:pt x="38100" y="0"/>
                </a:moveTo>
                <a:lnTo>
                  <a:pt x="6067433" y="0"/>
                </a:lnTo>
                <a:cubicBezTo>
                  <a:pt x="6109513" y="0"/>
                  <a:pt x="6143625" y="34112"/>
                  <a:pt x="6143625" y="76192"/>
                </a:cubicBezTo>
                <a:lnTo>
                  <a:pt x="6143625" y="2019308"/>
                </a:lnTo>
                <a:cubicBezTo>
                  <a:pt x="6143625" y="2061388"/>
                  <a:pt x="6109513" y="2095500"/>
                  <a:pt x="6067433" y="2095500"/>
                </a:cubicBezTo>
                <a:lnTo>
                  <a:pt x="38100" y="2095500"/>
                </a:lnTo>
                <a:cubicBezTo>
                  <a:pt x="17072" y="2095500"/>
                  <a:pt x="0" y="2078428"/>
                  <a:pt x="0" y="20574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18" name="Shape 16"/>
          <p:cNvSpPr/>
          <p:nvPr/>
        </p:nvSpPr>
        <p:spPr>
          <a:xfrm>
            <a:off x="400050" y="2857500"/>
            <a:ext cx="38100" cy="2095500"/>
          </a:xfrm>
          <a:custGeom>
            <a:avLst/>
            <a:gdLst/>
            <a:ahLst/>
            <a:cxnLst/>
            <a:rect l="l" t="t" r="r" b="b"/>
            <a:pathLst>
              <a:path w="38100" h="2095500">
                <a:moveTo>
                  <a:pt x="38100" y="0"/>
                </a:moveTo>
                <a:lnTo>
                  <a:pt x="38100" y="0"/>
                </a:lnTo>
                <a:lnTo>
                  <a:pt x="38100" y="2095500"/>
                </a:lnTo>
                <a:lnTo>
                  <a:pt x="38100" y="2095500"/>
                </a:lnTo>
                <a:cubicBezTo>
                  <a:pt x="17072" y="2095500"/>
                  <a:pt x="0" y="2078428"/>
                  <a:pt x="0" y="20574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2A6F6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9" name="Shape 17"/>
          <p:cNvSpPr/>
          <p:nvPr/>
        </p:nvSpPr>
        <p:spPr>
          <a:xfrm>
            <a:off x="614363" y="3028950"/>
            <a:ext cx="200025" cy="228600"/>
          </a:xfrm>
          <a:custGeom>
            <a:avLst/>
            <a:gdLst/>
            <a:ahLst/>
            <a:cxnLst/>
            <a:rect l="l" t="t" r="r" b="b"/>
            <a:pathLst>
              <a:path w="200025" h="228600">
                <a:moveTo>
                  <a:pt x="14288" y="0"/>
                </a:moveTo>
                <a:cubicBezTo>
                  <a:pt x="22190" y="0"/>
                  <a:pt x="28575" y="6385"/>
                  <a:pt x="28575" y="14288"/>
                </a:cubicBezTo>
                <a:lnTo>
                  <a:pt x="28575" y="21431"/>
                </a:lnTo>
                <a:lnTo>
                  <a:pt x="59382" y="13752"/>
                </a:lnTo>
                <a:cubicBezTo>
                  <a:pt x="76393" y="9510"/>
                  <a:pt x="94342" y="11475"/>
                  <a:pt x="110058" y="19333"/>
                </a:cubicBezTo>
                <a:cubicBezTo>
                  <a:pt x="130731" y="29691"/>
                  <a:pt x="155064" y="29691"/>
                  <a:pt x="175736" y="19333"/>
                </a:cubicBezTo>
                <a:lnTo>
                  <a:pt x="180023" y="17190"/>
                </a:lnTo>
                <a:cubicBezTo>
                  <a:pt x="189220" y="12546"/>
                  <a:pt x="200025" y="19243"/>
                  <a:pt x="200025" y="29513"/>
                </a:cubicBezTo>
                <a:lnTo>
                  <a:pt x="200025" y="45631"/>
                </a:lnTo>
                <a:lnTo>
                  <a:pt x="180067" y="52864"/>
                </a:lnTo>
                <a:cubicBezTo>
                  <a:pt x="160958" y="59829"/>
                  <a:pt x="139884" y="59070"/>
                  <a:pt x="121310" y="50810"/>
                </a:cubicBezTo>
                <a:lnTo>
                  <a:pt x="114121" y="47595"/>
                </a:lnTo>
                <a:cubicBezTo>
                  <a:pt x="105058" y="43577"/>
                  <a:pt x="95458" y="41032"/>
                  <a:pt x="85725" y="40050"/>
                </a:cubicBezTo>
                <a:lnTo>
                  <a:pt x="85725" y="54426"/>
                </a:lnTo>
                <a:cubicBezTo>
                  <a:pt x="93494" y="55364"/>
                  <a:pt x="101084" y="57418"/>
                  <a:pt x="108317" y="60633"/>
                </a:cubicBezTo>
                <a:lnTo>
                  <a:pt x="115506" y="63847"/>
                </a:lnTo>
                <a:cubicBezTo>
                  <a:pt x="137473" y="73625"/>
                  <a:pt x="162386" y="74474"/>
                  <a:pt x="184978" y="66258"/>
                </a:cubicBezTo>
                <a:lnTo>
                  <a:pt x="200025" y="60767"/>
                </a:lnTo>
                <a:lnTo>
                  <a:pt x="200025" y="88449"/>
                </a:lnTo>
                <a:lnTo>
                  <a:pt x="180067" y="95682"/>
                </a:lnTo>
                <a:cubicBezTo>
                  <a:pt x="160958" y="102647"/>
                  <a:pt x="139884" y="101888"/>
                  <a:pt x="121310" y="93628"/>
                </a:cubicBezTo>
                <a:lnTo>
                  <a:pt x="114121" y="90413"/>
                </a:lnTo>
                <a:cubicBezTo>
                  <a:pt x="96173" y="82421"/>
                  <a:pt x="76170" y="80367"/>
                  <a:pt x="56927" y="84475"/>
                </a:cubicBezTo>
                <a:lnTo>
                  <a:pt x="28575" y="90547"/>
                </a:lnTo>
                <a:lnTo>
                  <a:pt x="28575" y="105147"/>
                </a:lnTo>
                <a:lnTo>
                  <a:pt x="59918" y="98405"/>
                </a:lnTo>
                <a:cubicBezTo>
                  <a:pt x="76170" y="94923"/>
                  <a:pt x="93092" y="96664"/>
                  <a:pt x="108317" y="103450"/>
                </a:cubicBezTo>
                <a:lnTo>
                  <a:pt x="115506" y="106665"/>
                </a:lnTo>
                <a:cubicBezTo>
                  <a:pt x="137473" y="116443"/>
                  <a:pt x="162386" y="117291"/>
                  <a:pt x="184978" y="109076"/>
                </a:cubicBezTo>
                <a:lnTo>
                  <a:pt x="200025" y="103584"/>
                </a:lnTo>
                <a:lnTo>
                  <a:pt x="200025" y="131222"/>
                </a:lnTo>
                <a:lnTo>
                  <a:pt x="180067" y="138455"/>
                </a:lnTo>
                <a:cubicBezTo>
                  <a:pt x="160958" y="145420"/>
                  <a:pt x="139884" y="144661"/>
                  <a:pt x="121310" y="136401"/>
                </a:cubicBezTo>
                <a:lnTo>
                  <a:pt x="114121" y="133186"/>
                </a:lnTo>
                <a:cubicBezTo>
                  <a:pt x="96173" y="125194"/>
                  <a:pt x="76170" y="123140"/>
                  <a:pt x="56927" y="127248"/>
                </a:cubicBezTo>
                <a:lnTo>
                  <a:pt x="28575" y="133320"/>
                </a:lnTo>
                <a:lnTo>
                  <a:pt x="28575" y="147920"/>
                </a:lnTo>
                <a:lnTo>
                  <a:pt x="59918" y="141178"/>
                </a:lnTo>
                <a:cubicBezTo>
                  <a:pt x="76170" y="137696"/>
                  <a:pt x="93092" y="139437"/>
                  <a:pt x="108317" y="146224"/>
                </a:cubicBezTo>
                <a:lnTo>
                  <a:pt x="115506" y="149438"/>
                </a:lnTo>
                <a:cubicBezTo>
                  <a:pt x="137473" y="159216"/>
                  <a:pt x="162386" y="160065"/>
                  <a:pt x="184978" y="151849"/>
                </a:cubicBezTo>
                <a:lnTo>
                  <a:pt x="200025" y="146358"/>
                </a:lnTo>
                <a:lnTo>
                  <a:pt x="200025" y="161315"/>
                </a:lnTo>
                <a:cubicBezTo>
                  <a:pt x="200025" y="167253"/>
                  <a:pt x="196319" y="172611"/>
                  <a:pt x="190738" y="174709"/>
                </a:cubicBezTo>
                <a:lnTo>
                  <a:pt x="175245" y="180514"/>
                </a:lnTo>
                <a:cubicBezTo>
                  <a:pt x="154618" y="188238"/>
                  <a:pt x="131668" y="187032"/>
                  <a:pt x="111978" y="177210"/>
                </a:cubicBezTo>
                <a:cubicBezTo>
                  <a:pt x="95057" y="168726"/>
                  <a:pt x="75634" y="166628"/>
                  <a:pt x="57284" y="171227"/>
                </a:cubicBezTo>
                <a:lnTo>
                  <a:pt x="28575" y="178594"/>
                </a:lnTo>
                <a:lnTo>
                  <a:pt x="28575" y="214313"/>
                </a:lnTo>
                <a:cubicBezTo>
                  <a:pt x="28575" y="222215"/>
                  <a:pt x="22190" y="228600"/>
                  <a:pt x="14288" y="228600"/>
                </a:cubicBezTo>
                <a:cubicBezTo>
                  <a:pt x="6385" y="228600"/>
                  <a:pt x="0" y="222215"/>
                  <a:pt x="0" y="214313"/>
                </a:cubicBezTo>
                <a:lnTo>
                  <a:pt x="0" y="14288"/>
                </a:lnTo>
                <a:cubicBezTo>
                  <a:pt x="0" y="6385"/>
                  <a:pt x="6385" y="0"/>
                  <a:pt x="14288" y="0"/>
                </a:cubicBezTo>
                <a:close/>
                <a:moveTo>
                  <a:pt x="50006" y="42863"/>
                </a:moveTo>
                <a:cubicBezTo>
                  <a:pt x="50006" y="38920"/>
                  <a:pt x="46805" y="35719"/>
                  <a:pt x="42863" y="35719"/>
                </a:cubicBezTo>
                <a:cubicBezTo>
                  <a:pt x="38920" y="35719"/>
                  <a:pt x="35719" y="38920"/>
                  <a:pt x="35719" y="42863"/>
                </a:cubicBezTo>
                <a:cubicBezTo>
                  <a:pt x="35719" y="46805"/>
                  <a:pt x="38920" y="50006"/>
                  <a:pt x="42863" y="50006"/>
                </a:cubicBezTo>
                <a:cubicBezTo>
                  <a:pt x="46805" y="50006"/>
                  <a:pt x="50006" y="46805"/>
                  <a:pt x="50006" y="42863"/>
                </a:cubicBezTo>
                <a:close/>
                <a:moveTo>
                  <a:pt x="64294" y="42863"/>
                </a:moveTo>
                <a:cubicBezTo>
                  <a:pt x="68236" y="42863"/>
                  <a:pt x="71438" y="39661"/>
                  <a:pt x="71438" y="35719"/>
                </a:cubicBezTo>
                <a:cubicBezTo>
                  <a:pt x="71438" y="31776"/>
                  <a:pt x="68236" y="28575"/>
                  <a:pt x="64294" y="28575"/>
                </a:cubicBezTo>
                <a:cubicBezTo>
                  <a:pt x="60351" y="28575"/>
                  <a:pt x="57150" y="31776"/>
                  <a:pt x="57150" y="35719"/>
                </a:cubicBezTo>
                <a:cubicBezTo>
                  <a:pt x="57150" y="39661"/>
                  <a:pt x="60351" y="42863"/>
                  <a:pt x="64294" y="42863"/>
                </a:cubicBezTo>
                <a:close/>
                <a:moveTo>
                  <a:pt x="50006" y="64294"/>
                </a:moveTo>
                <a:cubicBezTo>
                  <a:pt x="50006" y="60351"/>
                  <a:pt x="46805" y="57150"/>
                  <a:pt x="42863" y="57150"/>
                </a:cubicBezTo>
                <a:cubicBezTo>
                  <a:pt x="38920" y="57150"/>
                  <a:pt x="35719" y="60351"/>
                  <a:pt x="35719" y="64294"/>
                </a:cubicBezTo>
                <a:cubicBezTo>
                  <a:pt x="35719" y="68236"/>
                  <a:pt x="38920" y="71438"/>
                  <a:pt x="42863" y="71438"/>
                </a:cubicBezTo>
                <a:cubicBezTo>
                  <a:pt x="46805" y="71438"/>
                  <a:pt x="50006" y="68236"/>
                  <a:pt x="50006" y="64294"/>
                </a:cubicBezTo>
                <a:close/>
                <a:moveTo>
                  <a:pt x="64294" y="64294"/>
                </a:moveTo>
                <a:cubicBezTo>
                  <a:pt x="68236" y="64294"/>
                  <a:pt x="71438" y="61093"/>
                  <a:pt x="71438" y="57150"/>
                </a:cubicBezTo>
                <a:cubicBezTo>
                  <a:pt x="71438" y="53207"/>
                  <a:pt x="68236" y="50006"/>
                  <a:pt x="64294" y="50006"/>
                </a:cubicBezTo>
                <a:cubicBezTo>
                  <a:pt x="60351" y="50006"/>
                  <a:pt x="57150" y="53207"/>
                  <a:pt x="57150" y="57150"/>
                </a:cubicBezTo>
                <a:cubicBezTo>
                  <a:pt x="57150" y="61093"/>
                  <a:pt x="60351" y="64294"/>
                  <a:pt x="64294" y="64294"/>
                </a:cubicBezTo>
                <a:close/>
              </a:path>
            </a:pathLst>
          </a:custGeom>
          <a:solidFill>
            <a:srgbClr val="2A6F6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0" name="Text 18"/>
          <p:cNvSpPr/>
          <p:nvPr/>
        </p:nvSpPr>
        <p:spPr>
          <a:xfrm>
            <a:off x="971550" y="3009900"/>
            <a:ext cx="23050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2A6F6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United States (CDC 2024)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571500" y="3390900"/>
            <a:ext cx="5819775" cy="419100"/>
          </a:xfrm>
          <a:custGeom>
            <a:avLst/>
            <a:gdLst/>
            <a:ahLst/>
            <a:cxnLst/>
            <a:rect l="l" t="t" r="r" b="b"/>
            <a:pathLst>
              <a:path w="5819775" h="419100">
                <a:moveTo>
                  <a:pt x="38100" y="0"/>
                </a:moveTo>
                <a:lnTo>
                  <a:pt x="5781675" y="0"/>
                </a:lnTo>
                <a:cubicBezTo>
                  <a:pt x="5802717" y="0"/>
                  <a:pt x="5819775" y="17058"/>
                  <a:pt x="5819775" y="38100"/>
                </a:cubicBezTo>
                <a:lnTo>
                  <a:pt x="5819775" y="381000"/>
                </a:lnTo>
                <a:cubicBezTo>
                  <a:pt x="5819775" y="402042"/>
                  <a:pt x="5802717" y="419100"/>
                  <a:pt x="5781675" y="419100"/>
                </a:cubicBezTo>
                <a:lnTo>
                  <a:pt x="38100" y="419100"/>
                </a:lnTo>
                <a:cubicBezTo>
                  <a:pt x="17058" y="419100"/>
                  <a:pt x="0" y="402042"/>
                  <a:pt x="0" y="3810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8F7F5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2" name="Text 20"/>
          <p:cNvSpPr/>
          <p:nvPr/>
        </p:nvSpPr>
        <p:spPr>
          <a:xfrm>
            <a:off x="647700" y="3486150"/>
            <a:ext cx="11334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Annual Illnesses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5512222" y="3467100"/>
            <a:ext cx="8953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2A6F6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48 million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571500" y="3886200"/>
            <a:ext cx="5819775" cy="419100"/>
          </a:xfrm>
          <a:custGeom>
            <a:avLst/>
            <a:gdLst/>
            <a:ahLst/>
            <a:cxnLst/>
            <a:rect l="l" t="t" r="r" b="b"/>
            <a:pathLst>
              <a:path w="5819775" h="419100">
                <a:moveTo>
                  <a:pt x="38100" y="0"/>
                </a:moveTo>
                <a:lnTo>
                  <a:pt x="5781675" y="0"/>
                </a:lnTo>
                <a:cubicBezTo>
                  <a:pt x="5802717" y="0"/>
                  <a:pt x="5819775" y="17058"/>
                  <a:pt x="5819775" y="38100"/>
                </a:cubicBezTo>
                <a:lnTo>
                  <a:pt x="5819775" y="381000"/>
                </a:lnTo>
                <a:cubicBezTo>
                  <a:pt x="5819775" y="402042"/>
                  <a:pt x="5802717" y="419100"/>
                  <a:pt x="5781675" y="419100"/>
                </a:cubicBezTo>
                <a:lnTo>
                  <a:pt x="38100" y="419100"/>
                </a:lnTo>
                <a:cubicBezTo>
                  <a:pt x="17058" y="419100"/>
                  <a:pt x="0" y="402042"/>
                  <a:pt x="0" y="3810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8F7F5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5" name="Text 23"/>
          <p:cNvSpPr/>
          <p:nvPr/>
        </p:nvSpPr>
        <p:spPr>
          <a:xfrm>
            <a:off x="647700" y="3981450"/>
            <a:ext cx="11144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Hospitalizations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5632252" y="3962400"/>
            <a:ext cx="7715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D974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128,000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571500" y="4381500"/>
            <a:ext cx="5819775" cy="419100"/>
          </a:xfrm>
          <a:custGeom>
            <a:avLst/>
            <a:gdLst/>
            <a:ahLst/>
            <a:cxnLst/>
            <a:rect l="l" t="t" r="r" b="b"/>
            <a:pathLst>
              <a:path w="5819775" h="419100">
                <a:moveTo>
                  <a:pt x="38100" y="0"/>
                </a:moveTo>
                <a:lnTo>
                  <a:pt x="5781675" y="0"/>
                </a:lnTo>
                <a:cubicBezTo>
                  <a:pt x="5802717" y="0"/>
                  <a:pt x="5819775" y="17058"/>
                  <a:pt x="5819775" y="38100"/>
                </a:cubicBezTo>
                <a:lnTo>
                  <a:pt x="5819775" y="381000"/>
                </a:lnTo>
                <a:cubicBezTo>
                  <a:pt x="5819775" y="402042"/>
                  <a:pt x="5802717" y="419100"/>
                  <a:pt x="5781675" y="419100"/>
                </a:cubicBezTo>
                <a:lnTo>
                  <a:pt x="38100" y="419100"/>
                </a:lnTo>
                <a:cubicBezTo>
                  <a:pt x="17058" y="419100"/>
                  <a:pt x="0" y="402042"/>
                  <a:pt x="0" y="3810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8F7F5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8" name="Text 26"/>
          <p:cNvSpPr/>
          <p:nvPr/>
        </p:nvSpPr>
        <p:spPr>
          <a:xfrm>
            <a:off x="647700" y="4476750"/>
            <a:ext cx="533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Deaths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5794028" y="4457700"/>
            <a:ext cx="6191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8A3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3,000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6770340" y="1181100"/>
            <a:ext cx="5038725" cy="3181350"/>
          </a:xfrm>
          <a:custGeom>
            <a:avLst/>
            <a:gdLst/>
            <a:ahLst/>
            <a:cxnLst/>
            <a:rect l="l" t="t" r="r" b="b"/>
            <a:pathLst>
              <a:path w="5038725" h="3181350">
                <a:moveTo>
                  <a:pt x="76193" y="0"/>
                </a:moveTo>
                <a:lnTo>
                  <a:pt x="4962532" y="0"/>
                </a:lnTo>
                <a:cubicBezTo>
                  <a:pt x="5004612" y="0"/>
                  <a:pt x="5038725" y="34113"/>
                  <a:pt x="5038725" y="76193"/>
                </a:cubicBezTo>
                <a:lnTo>
                  <a:pt x="5038725" y="3105157"/>
                </a:lnTo>
                <a:cubicBezTo>
                  <a:pt x="5038725" y="3147237"/>
                  <a:pt x="5004612" y="3181350"/>
                  <a:pt x="4962532" y="3181350"/>
                </a:cubicBezTo>
                <a:lnTo>
                  <a:pt x="76193" y="3181350"/>
                </a:lnTo>
                <a:cubicBezTo>
                  <a:pt x="34113" y="3181350"/>
                  <a:pt x="0" y="3147237"/>
                  <a:pt x="0" y="3105157"/>
                </a:cubicBezTo>
                <a:lnTo>
                  <a:pt x="0" y="76193"/>
                </a:lnTo>
                <a:cubicBezTo>
                  <a:pt x="0" y="34141"/>
                  <a:pt x="34141" y="0"/>
                  <a:pt x="76193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34" name="Text 32"/>
          <p:cNvSpPr/>
          <p:nvPr/>
        </p:nvSpPr>
        <p:spPr>
          <a:xfrm>
            <a:off x="6875115" y="1333500"/>
            <a:ext cx="48291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2A6F6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Top 3 Pathogen Threats</a:t>
            </a:r>
            <a:endParaRPr lang="en-US" sz="1600" dirty="0"/>
          </a:p>
        </p:txBody>
      </p:sp>
      <p:pic>
        <p:nvPicPr>
          <p:cNvPr id="35" name="Image 0" descr="https://kimi-img.moonshot.cn/pub/slides/26-02-13-23:57:45-d67kju9a9tpure3pubk0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922740" y="1676400"/>
            <a:ext cx="4733925" cy="2533650"/>
          </a:xfrm>
          <a:prstGeom prst="roundRect">
            <a:avLst>
              <a:gd name="adj" fmla="val 0"/>
            </a:avLst>
          </a:prstGeom>
        </p:spPr>
      </p:pic>
      <p:sp>
        <p:nvSpPr>
          <p:cNvPr id="36" name="Shape 33"/>
          <p:cNvSpPr/>
          <p:nvPr/>
        </p:nvSpPr>
        <p:spPr>
          <a:xfrm>
            <a:off x="6770340" y="4514850"/>
            <a:ext cx="5038725" cy="1390650"/>
          </a:xfrm>
          <a:custGeom>
            <a:avLst/>
            <a:gdLst/>
            <a:ahLst/>
            <a:cxnLst/>
            <a:rect l="l" t="t" r="r" b="b"/>
            <a:pathLst>
              <a:path w="5038725" h="1390650">
                <a:moveTo>
                  <a:pt x="76194" y="0"/>
                </a:moveTo>
                <a:lnTo>
                  <a:pt x="4962531" y="0"/>
                </a:lnTo>
                <a:cubicBezTo>
                  <a:pt x="5004584" y="0"/>
                  <a:pt x="5038725" y="34141"/>
                  <a:pt x="5038725" y="76194"/>
                </a:cubicBezTo>
                <a:lnTo>
                  <a:pt x="5038725" y="1314456"/>
                </a:lnTo>
                <a:cubicBezTo>
                  <a:pt x="5038725" y="1356509"/>
                  <a:pt x="5004584" y="1390650"/>
                  <a:pt x="4962531" y="1390650"/>
                </a:cubicBezTo>
                <a:lnTo>
                  <a:pt x="76194" y="1390650"/>
                </a:lnTo>
                <a:cubicBezTo>
                  <a:pt x="34141" y="1390650"/>
                  <a:pt x="0" y="1356509"/>
                  <a:pt x="0" y="1314456"/>
                </a:cubicBezTo>
                <a:lnTo>
                  <a:pt x="0" y="76194"/>
                </a:lnTo>
                <a:cubicBezTo>
                  <a:pt x="0" y="34141"/>
                  <a:pt x="34141" y="0"/>
                  <a:pt x="76194" y="0"/>
                </a:cubicBezTo>
                <a:close/>
              </a:path>
            </a:pathLst>
          </a:custGeom>
          <a:solidFill>
            <a:srgbClr val="2A6F6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7" name="Shape 34"/>
          <p:cNvSpPr/>
          <p:nvPr/>
        </p:nvSpPr>
        <p:spPr>
          <a:xfrm>
            <a:off x="6957268" y="4714875"/>
            <a:ext cx="150019" cy="171450"/>
          </a:xfrm>
          <a:custGeom>
            <a:avLst/>
            <a:gdLst/>
            <a:ahLst/>
            <a:cxnLst/>
            <a:rect l="l" t="t" r="r" b="b"/>
            <a:pathLst>
              <a:path w="150019" h="171450">
                <a:moveTo>
                  <a:pt x="42863" y="0"/>
                </a:moveTo>
                <a:cubicBezTo>
                  <a:pt x="48790" y="0"/>
                  <a:pt x="53578" y="4789"/>
                  <a:pt x="53578" y="10716"/>
                </a:cubicBezTo>
                <a:lnTo>
                  <a:pt x="53578" y="21431"/>
                </a:lnTo>
                <a:lnTo>
                  <a:pt x="96441" y="21431"/>
                </a:lnTo>
                <a:lnTo>
                  <a:pt x="96441" y="10716"/>
                </a:lnTo>
                <a:cubicBezTo>
                  <a:pt x="96441" y="4789"/>
                  <a:pt x="101229" y="0"/>
                  <a:pt x="107156" y="0"/>
                </a:cubicBezTo>
                <a:cubicBezTo>
                  <a:pt x="113083" y="0"/>
                  <a:pt x="117872" y="4789"/>
                  <a:pt x="117872" y="10716"/>
                </a:cubicBezTo>
                <a:lnTo>
                  <a:pt x="117872" y="21431"/>
                </a:lnTo>
                <a:lnTo>
                  <a:pt x="128588" y="21431"/>
                </a:lnTo>
                <a:cubicBezTo>
                  <a:pt x="140408" y="21431"/>
                  <a:pt x="150019" y="31042"/>
                  <a:pt x="150019" y="42863"/>
                </a:cubicBezTo>
                <a:lnTo>
                  <a:pt x="150019" y="139303"/>
                </a:lnTo>
                <a:cubicBezTo>
                  <a:pt x="150019" y="151124"/>
                  <a:pt x="140408" y="160734"/>
                  <a:pt x="128588" y="160734"/>
                </a:cubicBezTo>
                <a:lnTo>
                  <a:pt x="21431" y="160734"/>
                </a:lnTo>
                <a:cubicBezTo>
                  <a:pt x="9611" y="160734"/>
                  <a:pt x="0" y="151124"/>
                  <a:pt x="0" y="139303"/>
                </a:cubicBezTo>
                <a:lnTo>
                  <a:pt x="0" y="42863"/>
                </a:lnTo>
                <a:cubicBezTo>
                  <a:pt x="0" y="31042"/>
                  <a:pt x="9611" y="21431"/>
                  <a:pt x="21431" y="21431"/>
                </a:cubicBezTo>
                <a:lnTo>
                  <a:pt x="32147" y="21431"/>
                </a:lnTo>
                <a:lnTo>
                  <a:pt x="32147" y="10716"/>
                </a:lnTo>
                <a:cubicBezTo>
                  <a:pt x="32147" y="4789"/>
                  <a:pt x="36935" y="0"/>
                  <a:pt x="42863" y="0"/>
                </a:cubicBezTo>
                <a:close/>
                <a:moveTo>
                  <a:pt x="21431" y="80367"/>
                </a:moveTo>
                <a:lnTo>
                  <a:pt x="21431" y="91083"/>
                </a:lnTo>
                <a:cubicBezTo>
                  <a:pt x="21431" y="94030"/>
                  <a:pt x="23842" y="96441"/>
                  <a:pt x="26789" y="96441"/>
                </a:cubicBezTo>
                <a:lnTo>
                  <a:pt x="37505" y="96441"/>
                </a:lnTo>
                <a:cubicBezTo>
                  <a:pt x="40451" y="96441"/>
                  <a:pt x="42863" y="94030"/>
                  <a:pt x="42863" y="91083"/>
                </a:cubicBezTo>
                <a:lnTo>
                  <a:pt x="42863" y="80367"/>
                </a:lnTo>
                <a:cubicBezTo>
                  <a:pt x="42863" y="77420"/>
                  <a:pt x="40451" y="75009"/>
                  <a:pt x="37505" y="75009"/>
                </a:cubicBezTo>
                <a:lnTo>
                  <a:pt x="26789" y="75009"/>
                </a:lnTo>
                <a:cubicBezTo>
                  <a:pt x="23842" y="75009"/>
                  <a:pt x="21431" y="77420"/>
                  <a:pt x="21431" y="80367"/>
                </a:cubicBezTo>
                <a:close/>
                <a:moveTo>
                  <a:pt x="64294" y="80367"/>
                </a:moveTo>
                <a:lnTo>
                  <a:pt x="64294" y="91083"/>
                </a:lnTo>
                <a:cubicBezTo>
                  <a:pt x="64294" y="94030"/>
                  <a:pt x="66705" y="96441"/>
                  <a:pt x="69652" y="96441"/>
                </a:cubicBezTo>
                <a:lnTo>
                  <a:pt x="80367" y="96441"/>
                </a:lnTo>
                <a:cubicBezTo>
                  <a:pt x="83314" y="96441"/>
                  <a:pt x="85725" y="94030"/>
                  <a:pt x="85725" y="91083"/>
                </a:cubicBezTo>
                <a:lnTo>
                  <a:pt x="85725" y="80367"/>
                </a:lnTo>
                <a:cubicBezTo>
                  <a:pt x="85725" y="77420"/>
                  <a:pt x="83314" y="75009"/>
                  <a:pt x="80367" y="75009"/>
                </a:cubicBezTo>
                <a:lnTo>
                  <a:pt x="69652" y="75009"/>
                </a:lnTo>
                <a:cubicBezTo>
                  <a:pt x="66705" y="75009"/>
                  <a:pt x="64294" y="77420"/>
                  <a:pt x="64294" y="80367"/>
                </a:cubicBezTo>
                <a:close/>
                <a:moveTo>
                  <a:pt x="112514" y="75009"/>
                </a:moveTo>
                <a:cubicBezTo>
                  <a:pt x="109567" y="75009"/>
                  <a:pt x="107156" y="77420"/>
                  <a:pt x="107156" y="80367"/>
                </a:cubicBezTo>
                <a:lnTo>
                  <a:pt x="107156" y="91083"/>
                </a:lnTo>
                <a:cubicBezTo>
                  <a:pt x="107156" y="94030"/>
                  <a:pt x="109567" y="96441"/>
                  <a:pt x="112514" y="96441"/>
                </a:cubicBezTo>
                <a:lnTo>
                  <a:pt x="123230" y="96441"/>
                </a:lnTo>
                <a:cubicBezTo>
                  <a:pt x="126176" y="96441"/>
                  <a:pt x="128588" y="94030"/>
                  <a:pt x="128588" y="91083"/>
                </a:cubicBezTo>
                <a:lnTo>
                  <a:pt x="128588" y="80367"/>
                </a:lnTo>
                <a:cubicBezTo>
                  <a:pt x="128588" y="77420"/>
                  <a:pt x="126176" y="75009"/>
                  <a:pt x="123230" y="75009"/>
                </a:cubicBezTo>
                <a:lnTo>
                  <a:pt x="112514" y="75009"/>
                </a:lnTo>
                <a:close/>
                <a:moveTo>
                  <a:pt x="21431" y="123230"/>
                </a:moveTo>
                <a:lnTo>
                  <a:pt x="21431" y="133945"/>
                </a:lnTo>
                <a:cubicBezTo>
                  <a:pt x="21431" y="136892"/>
                  <a:pt x="23842" y="139303"/>
                  <a:pt x="26789" y="139303"/>
                </a:cubicBezTo>
                <a:lnTo>
                  <a:pt x="37505" y="139303"/>
                </a:lnTo>
                <a:cubicBezTo>
                  <a:pt x="40451" y="139303"/>
                  <a:pt x="42863" y="136892"/>
                  <a:pt x="42863" y="133945"/>
                </a:cubicBezTo>
                <a:lnTo>
                  <a:pt x="42863" y="123230"/>
                </a:lnTo>
                <a:cubicBezTo>
                  <a:pt x="42863" y="120283"/>
                  <a:pt x="40451" y="117872"/>
                  <a:pt x="37505" y="117872"/>
                </a:cubicBezTo>
                <a:lnTo>
                  <a:pt x="26789" y="117872"/>
                </a:lnTo>
                <a:cubicBezTo>
                  <a:pt x="23842" y="117872"/>
                  <a:pt x="21431" y="120283"/>
                  <a:pt x="21431" y="123230"/>
                </a:cubicBezTo>
                <a:close/>
                <a:moveTo>
                  <a:pt x="69652" y="117872"/>
                </a:moveTo>
                <a:cubicBezTo>
                  <a:pt x="66705" y="117872"/>
                  <a:pt x="64294" y="120283"/>
                  <a:pt x="64294" y="123230"/>
                </a:cubicBezTo>
                <a:lnTo>
                  <a:pt x="64294" y="133945"/>
                </a:lnTo>
                <a:cubicBezTo>
                  <a:pt x="64294" y="136892"/>
                  <a:pt x="66705" y="139303"/>
                  <a:pt x="69652" y="139303"/>
                </a:cubicBezTo>
                <a:lnTo>
                  <a:pt x="80367" y="139303"/>
                </a:lnTo>
                <a:cubicBezTo>
                  <a:pt x="83314" y="139303"/>
                  <a:pt x="85725" y="136892"/>
                  <a:pt x="85725" y="133945"/>
                </a:cubicBezTo>
                <a:lnTo>
                  <a:pt x="85725" y="123230"/>
                </a:lnTo>
                <a:cubicBezTo>
                  <a:pt x="85725" y="120283"/>
                  <a:pt x="83314" y="117872"/>
                  <a:pt x="80367" y="117872"/>
                </a:cubicBezTo>
                <a:lnTo>
                  <a:pt x="69652" y="117872"/>
                </a:lnTo>
                <a:close/>
                <a:moveTo>
                  <a:pt x="107156" y="123230"/>
                </a:moveTo>
                <a:lnTo>
                  <a:pt x="107156" y="133945"/>
                </a:lnTo>
                <a:cubicBezTo>
                  <a:pt x="107156" y="136892"/>
                  <a:pt x="109567" y="139303"/>
                  <a:pt x="112514" y="139303"/>
                </a:cubicBezTo>
                <a:lnTo>
                  <a:pt x="123230" y="139303"/>
                </a:lnTo>
                <a:cubicBezTo>
                  <a:pt x="126176" y="139303"/>
                  <a:pt x="128588" y="136892"/>
                  <a:pt x="128588" y="133945"/>
                </a:cubicBezTo>
                <a:lnTo>
                  <a:pt x="128588" y="123230"/>
                </a:lnTo>
                <a:cubicBezTo>
                  <a:pt x="128588" y="120283"/>
                  <a:pt x="126176" y="117872"/>
                  <a:pt x="123230" y="117872"/>
                </a:cubicBezTo>
                <a:lnTo>
                  <a:pt x="112514" y="117872"/>
                </a:lnTo>
                <a:cubicBezTo>
                  <a:pt x="109567" y="117872"/>
                  <a:pt x="107156" y="120283"/>
                  <a:pt x="107156" y="123230"/>
                </a:cubicBezTo>
                <a:close/>
              </a:path>
            </a:pathLst>
          </a:custGeom>
          <a:solidFill>
            <a:srgbClr val="E8A33D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8" name="Text 35"/>
          <p:cNvSpPr/>
          <p:nvPr/>
        </p:nvSpPr>
        <p:spPr>
          <a:xfrm>
            <a:off x="7141815" y="4667250"/>
            <a:ext cx="46005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Seasonal Pattern</a:t>
            </a:r>
            <a:endParaRPr lang="en-US" sz="1600" dirty="0"/>
          </a:p>
        </p:txBody>
      </p:sp>
      <p:sp>
        <p:nvSpPr>
          <p:cNvPr id="39" name="Text 36"/>
          <p:cNvSpPr/>
          <p:nvPr/>
        </p:nvSpPr>
        <p:spPr>
          <a:xfrm>
            <a:off x="6922740" y="5010150"/>
            <a:ext cx="4810125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Over </a:t>
            </a:r>
            <a:r>
              <a:rPr lang="en-US" sz="1200" b="1" dirty="0">
                <a:solidFill>
                  <a:srgbClr val="E8A3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33%</a:t>
            </a:r>
            <a:r>
              <a:rPr lang="en-US" sz="12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of foodborne illness cases occur between </a:t>
            </a:r>
            <a:r>
              <a:rPr lang="en-US" sz="12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June-August</a:t>
            </a:r>
            <a:r>
              <a:rPr lang="en-US" sz="12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due to warmer temperatures promoting bacterial growth and increased outdoor food preparation.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7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381000" y="685800"/>
            <a:ext cx="116014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2A6F6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Introduction to Food Microbiology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400050" y="1295400"/>
            <a:ext cx="5581650" cy="1504950"/>
          </a:xfrm>
          <a:custGeom>
            <a:avLst/>
            <a:gdLst/>
            <a:ahLst/>
            <a:cxnLst/>
            <a:rect l="l" t="t" r="r" b="b"/>
            <a:pathLst>
              <a:path w="5581650" h="1504950">
                <a:moveTo>
                  <a:pt x="38100" y="0"/>
                </a:moveTo>
                <a:lnTo>
                  <a:pt x="5505454" y="0"/>
                </a:lnTo>
                <a:cubicBezTo>
                  <a:pt x="5547536" y="0"/>
                  <a:pt x="5581650" y="34114"/>
                  <a:pt x="5581650" y="76196"/>
                </a:cubicBezTo>
                <a:lnTo>
                  <a:pt x="5581650" y="1428754"/>
                </a:lnTo>
                <a:cubicBezTo>
                  <a:pt x="5581650" y="1470836"/>
                  <a:pt x="5547536" y="1504950"/>
                  <a:pt x="5505454" y="1504950"/>
                </a:cubicBezTo>
                <a:lnTo>
                  <a:pt x="38100" y="1504950"/>
                </a:lnTo>
                <a:cubicBezTo>
                  <a:pt x="17058" y="1504950"/>
                  <a:pt x="0" y="1487892"/>
                  <a:pt x="0" y="14668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5" name="Shape 3"/>
          <p:cNvSpPr/>
          <p:nvPr/>
        </p:nvSpPr>
        <p:spPr>
          <a:xfrm>
            <a:off x="400050" y="1295400"/>
            <a:ext cx="38100" cy="1504950"/>
          </a:xfrm>
          <a:custGeom>
            <a:avLst/>
            <a:gdLst/>
            <a:ahLst/>
            <a:cxnLst/>
            <a:rect l="l" t="t" r="r" b="b"/>
            <a:pathLst>
              <a:path w="38100" h="1504950">
                <a:moveTo>
                  <a:pt x="38100" y="0"/>
                </a:moveTo>
                <a:lnTo>
                  <a:pt x="38100" y="0"/>
                </a:lnTo>
                <a:lnTo>
                  <a:pt x="38100" y="1504950"/>
                </a:lnTo>
                <a:lnTo>
                  <a:pt x="38100" y="1504950"/>
                </a:lnTo>
                <a:cubicBezTo>
                  <a:pt x="17072" y="1504950"/>
                  <a:pt x="0" y="1487878"/>
                  <a:pt x="0" y="14668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2A6F6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6" name="Shape 4"/>
          <p:cNvSpPr/>
          <p:nvPr/>
        </p:nvSpPr>
        <p:spPr>
          <a:xfrm>
            <a:off x="638175" y="150495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63088"/>
                </a:moveTo>
                <a:lnTo>
                  <a:pt x="114300" y="201186"/>
                </a:lnTo>
                <a:lnTo>
                  <a:pt x="114523" y="201097"/>
                </a:lnTo>
                <a:cubicBezTo>
                  <a:pt x="138901" y="190961"/>
                  <a:pt x="165065" y="185738"/>
                  <a:pt x="191453" y="185738"/>
                </a:cubicBezTo>
                <a:lnTo>
                  <a:pt x="200025" y="185738"/>
                </a:lnTo>
                <a:lnTo>
                  <a:pt x="200025" y="42863"/>
                </a:lnTo>
                <a:lnTo>
                  <a:pt x="191453" y="42863"/>
                </a:lnTo>
                <a:cubicBezTo>
                  <a:pt x="172611" y="42863"/>
                  <a:pt x="153903" y="46613"/>
                  <a:pt x="136490" y="53846"/>
                </a:cubicBezTo>
                <a:cubicBezTo>
                  <a:pt x="128989" y="56971"/>
                  <a:pt x="121578" y="60052"/>
                  <a:pt x="114300" y="63088"/>
                </a:cubicBezTo>
                <a:close/>
                <a:moveTo>
                  <a:pt x="103093" y="27459"/>
                </a:moveTo>
                <a:lnTo>
                  <a:pt x="114300" y="32147"/>
                </a:lnTo>
                <a:lnTo>
                  <a:pt x="125507" y="27459"/>
                </a:lnTo>
                <a:cubicBezTo>
                  <a:pt x="146402" y="18752"/>
                  <a:pt x="168816" y="14288"/>
                  <a:pt x="191453" y="14288"/>
                </a:cubicBezTo>
                <a:lnTo>
                  <a:pt x="207169" y="14288"/>
                </a:lnTo>
                <a:cubicBezTo>
                  <a:pt x="219001" y="14288"/>
                  <a:pt x="228600" y="23887"/>
                  <a:pt x="228600" y="35719"/>
                </a:cubicBezTo>
                <a:lnTo>
                  <a:pt x="228600" y="192881"/>
                </a:lnTo>
                <a:cubicBezTo>
                  <a:pt x="228600" y="204713"/>
                  <a:pt x="219001" y="214313"/>
                  <a:pt x="207169" y="214313"/>
                </a:cubicBezTo>
                <a:lnTo>
                  <a:pt x="191453" y="214313"/>
                </a:lnTo>
                <a:cubicBezTo>
                  <a:pt x="168816" y="214313"/>
                  <a:pt x="146402" y="218777"/>
                  <a:pt x="125507" y="227484"/>
                </a:cubicBezTo>
                <a:lnTo>
                  <a:pt x="119792" y="229850"/>
                </a:lnTo>
                <a:cubicBezTo>
                  <a:pt x="116265" y="231324"/>
                  <a:pt x="112335" y="231324"/>
                  <a:pt x="108808" y="229850"/>
                </a:cubicBezTo>
                <a:lnTo>
                  <a:pt x="103093" y="227484"/>
                </a:lnTo>
                <a:cubicBezTo>
                  <a:pt x="82198" y="218777"/>
                  <a:pt x="59784" y="214313"/>
                  <a:pt x="37148" y="214313"/>
                </a:cubicBezTo>
                <a:lnTo>
                  <a:pt x="21431" y="214313"/>
                </a:lnTo>
                <a:cubicBezTo>
                  <a:pt x="9599" y="214313"/>
                  <a:pt x="0" y="204713"/>
                  <a:pt x="0" y="192881"/>
                </a:cubicBezTo>
                <a:lnTo>
                  <a:pt x="0" y="35719"/>
                </a:lnTo>
                <a:cubicBezTo>
                  <a:pt x="0" y="23887"/>
                  <a:pt x="9599" y="14288"/>
                  <a:pt x="21431" y="14288"/>
                </a:cubicBezTo>
                <a:lnTo>
                  <a:pt x="37148" y="14288"/>
                </a:lnTo>
                <a:cubicBezTo>
                  <a:pt x="59784" y="14288"/>
                  <a:pt x="82198" y="18752"/>
                  <a:pt x="103093" y="27459"/>
                </a:cubicBezTo>
                <a:close/>
              </a:path>
            </a:pathLst>
          </a:custGeom>
          <a:solidFill>
            <a:srgbClr val="2A6F6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7" name="Text 5"/>
          <p:cNvSpPr/>
          <p:nvPr/>
        </p:nvSpPr>
        <p:spPr>
          <a:xfrm>
            <a:off x="1009650" y="1485900"/>
            <a:ext cx="9144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2A6F6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Definition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609600" y="1866900"/>
            <a:ext cx="52578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Food microbiology is the study of microorganisms that inhabit, create, or contaminate food. It encompasses the study of bacteria, viruses, parasites, and fungi and their interactions with food systems.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400050" y="3012366"/>
            <a:ext cx="5581650" cy="2247900"/>
          </a:xfrm>
          <a:custGeom>
            <a:avLst/>
            <a:gdLst/>
            <a:ahLst/>
            <a:cxnLst/>
            <a:rect l="l" t="t" r="r" b="b"/>
            <a:pathLst>
              <a:path w="5581650" h="2247900">
                <a:moveTo>
                  <a:pt x="38100" y="0"/>
                </a:moveTo>
                <a:lnTo>
                  <a:pt x="5505446" y="0"/>
                </a:lnTo>
                <a:cubicBezTo>
                  <a:pt x="5547532" y="0"/>
                  <a:pt x="5581650" y="34118"/>
                  <a:pt x="5581650" y="76204"/>
                </a:cubicBezTo>
                <a:lnTo>
                  <a:pt x="5581650" y="2171696"/>
                </a:lnTo>
                <a:cubicBezTo>
                  <a:pt x="5581650" y="2213782"/>
                  <a:pt x="5547532" y="2247900"/>
                  <a:pt x="5505446" y="2247900"/>
                </a:cubicBezTo>
                <a:lnTo>
                  <a:pt x="38100" y="2247900"/>
                </a:lnTo>
                <a:cubicBezTo>
                  <a:pt x="17072" y="2247900"/>
                  <a:pt x="0" y="2230828"/>
                  <a:pt x="0" y="2209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10" name="Shape 8"/>
          <p:cNvSpPr/>
          <p:nvPr/>
        </p:nvSpPr>
        <p:spPr>
          <a:xfrm>
            <a:off x="400050" y="2990850"/>
            <a:ext cx="38100" cy="2247900"/>
          </a:xfrm>
          <a:custGeom>
            <a:avLst/>
            <a:gdLst/>
            <a:ahLst/>
            <a:cxnLst/>
            <a:rect l="l" t="t" r="r" b="b"/>
            <a:pathLst>
              <a:path w="38100" h="2247900">
                <a:moveTo>
                  <a:pt x="38100" y="0"/>
                </a:moveTo>
                <a:lnTo>
                  <a:pt x="38100" y="0"/>
                </a:lnTo>
                <a:lnTo>
                  <a:pt x="38100" y="2247900"/>
                </a:lnTo>
                <a:lnTo>
                  <a:pt x="38100" y="2247900"/>
                </a:lnTo>
                <a:cubicBezTo>
                  <a:pt x="17072" y="2247900"/>
                  <a:pt x="0" y="2230828"/>
                  <a:pt x="0" y="2209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E8A33D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1" name="Shape 9"/>
          <p:cNvSpPr/>
          <p:nvPr/>
        </p:nvSpPr>
        <p:spPr>
          <a:xfrm>
            <a:off x="609600" y="3200400"/>
            <a:ext cx="285750" cy="228600"/>
          </a:xfrm>
          <a:custGeom>
            <a:avLst/>
            <a:gdLst/>
            <a:ahLst/>
            <a:cxnLst/>
            <a:rect l="l" t="t" r="r" b="b"/>
            <a:pathLst>
              <a:path w="285750" h="228600">
                <a:moveTo>
                  <a:pt x="171450" y="14288"/>
                </a:moveTo>
                <a:lnTo>
                  <a:pt x="228600" y="14288"/>
                </a:lnTo>
                <a:cubicBezTo>
                  <a:pt x="236503" y="14288"/>
                  <a:pt x="242888" y="20672"/>
                  <a:pt x="242888" y="28575"/>
                </a:cubicBezTo>
                <a:cubicBezTo>
                  <a:pt x="242888" y="36478"/>
                  <a:pt x="236503" y="42863"/>
                  <a:pt x="228600" y="42863"/>
                </a:cubicBezTo>
                <a:lnTo>
                  <a:pt x="177879" y="42863"/>
                </a:lnTo>
                <a:cubicBezTo>
                  <a:pt x="175558" y="54382"/>
                  <a:pt x="167655" y="63892"/>
                  <a:pt x="157163" y="68446"/>
                </a:cubicBezTo>
                <a:lnTo>
                  <a:pt x="157163" y="200025"/>
                </a:lnTo>
                <a:lnTo>
                  <a:pt x="228600" y="200025"/>
                </a:lnTo>
                <a:cubicBezTo>
                  <a:pt x="236503" y="200025"/>
                  <a:pt x="242888" y="206410"/>
                  <a:pt x="242888" y="214313"/>
                </a:cubicBezTo>
                <a:cubicBezTo>
                  <a:pt x="242888" y="222215"/>
                  <a:pt x="236503" y="228600"/>
                  <a:pt x="228600" y="228600"/>
                </a:cubicBezTo>
                <a:lnTo>
                  <a:pt x="57150" y="228600"/>
                </a:lnTo>
                <a:cubicBezTo>
                  <a:pt x="49247" y="228600"/>
                  <a:pt x="42863" y="222215"/>
                  <a:pt x="42863" y="214313"/>
                </a:cubicBezTo>
                <a:cubicBezTo>
                  <a:pt x="42863" y="206410"/>
                  <a:pt x="49247" y="200025"/>
                  <a:pt x="57150" y="200025"/>
                </a:cubicBezTo>
                <a:lnTo>
                  <a:pt x="128588" y="200025"/>
                </a:lnTo>
                <a:lnTo>
                  <a:pt x="128588" y="68446"/>
                </a:lnTo>
                <a:cubicBezTo>
                  <a:pt x="118095" y="63847"/>
                  <a:pt x="110192" y="54337"/>
                  <a:pt x="107871" y="42863"/>
                </a:cubicBezTo>
                <a:lnTo>
                  <a:pt x="57150" y="42863"/>
                </a:lnTo>
                <a:cubicBezTo>
                  <a:pt x="49247" y="42863"/>
                  <a:pt x="42863" y="36478"/>
                  <a:pt x="42863" y="28575"/>
                </a:cubicBezTo>
                <a:cubicBezTo>
                  <a:pt x="42863" y="20672"/>
                  <a:pt x="49247" y="14288"/>
                  <a:pt x="57150" y="14288"/>
                </a:cubicBezTo>
                <a:lnTo>
                  <a:pt x="114300" y="14288"/>
                </a:lnTo>
                <a:cubicBezTo>
                  <a:pt x="120819" y="5626"/>
                  <a:pt x="131177" y="0"/>
                  <a:pt x="142875" y="0"/>
                </a:cubicBezTo>
                <a:cubicBezTo>
                  <a:pt x="154573" y="0"/>
                  <a:pt x="164931" y="5626"/>
                  <a:pt x="171450" y="14288"/>
                </a:cubicBezTo>
                <a:close/>
                <a:moveTo>
                  <a:pt x="196275" y="142875"/>
                </a:moveTo>
                <a:lnTo>
                  <a:pt x="260925" y="142875"/>
                </a:lnTo>
                <a:lnTo>
                  <a:pt x="228600" y="87422"/>
                </a:lnTo>
                <a:lnTo>
                  <a:pt x="196275" y="142875"/>
                </a:lnTo>
                <a:close/>
                <a:moveTo>
                  <a:pt x="228600" y="185738"/>
                </a:moveTo>
                <a:cubicBezTo>
                  <a:pt x="200516" y="185738"/>
                  <a:pt x="177165" y="170557"/>
                  <a:pt x="172343" y="150510"/>
                </a:cubicBezTo>
                <a:cubicBezTo>
                  <a:pt x="171182" y="145599"/>
                  <a:pt x="172789" y="140553"/>
                  <a:pt x="175334" y="136178"/>
                </a:cubicBezTo>
                <a:lnTo>
                  <a:pt x="217840" y="63311"/>
                </a:lnTo>
                <a:cubicBezTo>
                  <a:pt x="220072" y="59472"/>
                  <a:pt x="224180" y="57150"/>
                  <a:pt x="228600" y="57150"/>
                </a:cubicBezTo>
                <a:cubicBezTo>
                  <a:pt x="233020" y="57150"/>
                  <a:pt x="237128" y="59516"/>
                  <a:pt x="239360" y="63311"/>
                </a:cubicBezTo>
                <a:lnTo>
                  <a:pt x="281866" y="136178"/>
                </a:lnTo>
                <a:cubicBezTo>
                  <a:pt x="284411" y="140553"/>
                  <a:pt x="286018" y="145599"/>
                  <a:pt x="284857" y="150510"/>
                </a:cubicBezTo>
                <a:cubicBezTo>
                  <a:pt x="280035" y="170512"/>
                  <a:pt x="256684" y="185738"/>
                  <a:pt x="228600" y="185738"/>
                </a:cubicBezTo>
                <a:close/>
                <a:moveTo>
                  <a:pt x="56614" y="87422"/>
                </a:moveTo>
                <a:lnTo>
                  <a:pt x="24289" y="142875"/>
                </a:lnTo>
                <a:lnTo>
                  <a:pt x="88984" y="142875"/>
                </a:lnTo>
                <a:lnTo>
                  <a:pt x="56614" y="87422"/>
                </a:lnTo>
                <a:close/>
                <a:moveTo>
                  <a:pt x="402" y="150510"/>
                </a:moveTo>
                <a:cubicBezTo>
                  <a:pt x="-759" y="145599"/>
                  <a:pt x="848" y="140553"/>
                  <a:pt x="3393" y="136178"/>
                </a:cubicBezTo>
                <a:lnTo>
                  <a:pt x="45899" y="63311"/>
                </a:lnTo>
                <a:cubicBezTo>
                  <a:pt x="48131" y="59472"/>
                  <a:pt x="52239" y="57150"/>
                  <a:pt x="56659" y="57150"/>
                </a:cubicBezTo>
                <a:cubicBezTo>
                  <a:pt x="61079" y="57150"/>
                  <a:pt x="65187" y="59516"/>
                  <a:pt x="67419" y="63311"/>
                </a:cubicBezTo>
                <a:lnTo>
                  <a:pt x="109924" y="136178"/>
                </a:lnTo>
                <a:cubicBezTo>
                  <a:pt x="112469" y="140553"/>
                  <a:pt x="114077" y="145599"/>
                  <a:pt x="112916" y="150510"/>
                </a:cubicBezTo>
                <a:cubicBezTo>
                  <a:pt x="108094" y="170512"/>
                  <a:pt x="84743" y="185738"/>
                  <a:pt x="56659" y="185738"/>
                </a:cubicBezTo>
                <a:cubicBezTo>
                  <a:pt x="28575" y="185738"/>
                  <a:pt x="5224" y="170557"/>
                  <a:pt x="402" y="150510"/>
                </a:cubicBezTo>
                <a:close/>
              </a:path>
            </a:pathLst>
          </a:custGeom>
          <a:solidFill>
            <a:srgbClr val="E8A33D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2" name="Text 10"/>
          <p:cNvSpPr/>
          <p:nvPr/>
        </p:nvSpPr>
        <p:spPr>
          <a:xfrm>
            <a:off x="1009650" y="3181350"/>
            <a:ext cx="354576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2A6F6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The Dual Nature of Microorganisms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609600" y="3562350"/>
            <a:ext cx="5181600" cy="685800"/>
          </a:xfrm>
          <a:custGeom>
            <a:avLst/>
            <a:gdLst/>
            <a:ahLst/>
            <a:cxnLst/>
            <a:rect l="l" t="t" r="r" b="b"/>
            <a:pathLst>
              <a:path w="5181600" h="685800">
                <a:moveTo>
                  <a:pt x="38103" y="0"/>
                </a:moveTo>
                <a:lnTo>
                  <a:pt x="5143497" y="0"/>
                </a:lnTo>
                <a:cubicBezTo>
                  <a:pt x="5164541" y="0"/>
                  <a:pt x="5181600" y="17059"/>
                  <a:pt x="5181600" y="38103"/>
                </a:cubicBezTo>
                <a:lnTo>
                  <a:pt x="5181600" y="647697"/>
                </a:lnTo>
                <a:cubicBezTo>
                  <a:pt x="5181600" y="668741"/>
                  <a:pt x="5164541" y="685800"/>
                  <a:pt x="5143497" y="685800"/>
                </a:cubicBezTo>
                <a:lnTo>
                  <a:pt x="38103" y="685800"/>
                </a:lnTo>
                <a:cubicBezTo>
                  <a:pt x="17059" y="685800"/>
                  <a:pt x="0" y="668741"/>
                  <a:pt x="0" y="647697"/>
                </a:cubicBezTo>
                <a:lnTo>
                  <a:pt x="0" y="38103"/>
                </a:lnTo>
                <a:cubicBezTo>
                  <a:pt x="0" y="17073"/>
                  <a:pt x="17073" y="0"/>
                  <a:pt x="38103" y="0"/>
                </a:cubicBezTo>
                <a:close/>
              </a:path>
            </a:pathLst>
          </a:custGeom>
          <a:solidFill>
            <a:srgbClr val="2A6F6F">
              <a:alpha val="10196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4" name="Shape 12"/>
          <p:cNvSpPr/>
          <p:nvPr/>
        </p:nvSpPr>
        <p:spPr>
          <a:xfrm>
            <a:off x="747713" y="371475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5250" y="190500"/>
                </a:moveTo>
                <a:cubicBezTo>
                  <a:pt x="147820" y="190500"/>
                  <a:pt x="190500" y="147820"/>
                  <a:pt x="190500" y="95250"/>
                </a:cubicBezTo>
                <a:cubicBezTo>
                  <a:pt x="190500" y="42680"/>
                  <a:pt x="147820" y="0"/>
                  <a:pt x="95250" y="0"/>
                </a:cubicBezTo>
                <a:cubicBezTo>
                  <a:pt x="42680" y="0"/>
                  <a:pt x="0" y="42680"/>
                  <a:pt x="0" y="95250"/>
                </a:cubicBezTo>
                <a:cubicBezTo>
                  <a:pt x="0" y="147820"/>
                  <a:pt x="42680" y="190500"/>
                  <a:pt x="95250" y="190500"/>
                </a:cubicBezTo>
                <a:close/>
                <a:moveTo>
                  <a:pt x="86320" y="127992"/>
                </a:moveTo>
                <a:lnTo>
                  <a:pt x="86320" y="104180"/>
                </a:lnTo>
                <a:lnTo>
                  <a:pt x="62508" y="104180"/>
                </a:lnTo>
                <a:cubicBezTo>
                  <a:pt x="57559" y="104180"/>
                  <a:pt x="53578" y="100199"/>
                  <a:pt x="53578" y="95250"/>
                </a:cubicBezTo>
                <a:cubicBezTo>
                  <a:pt x="53578" y="90301"/>
                  <a:pt x="57559" y="86320"/>
                  <a:pt x="62508" y="86320"/>
                </a:cubicBezTo>
                <a:lnTo>
                  <a:pt x="86320" y="86320"/>
                </a:lnTo>
                <a:lnTo>
                  <a:pt x="86320" y="62508"/>
                </a:lnTo>
                <a:cubicBezTo>
                  <a:pt x="86320" y="57559"/>
                  <a:pt x="90301" y="53578"/>
                  <a:pt x="95250" y="53578"/>
                </a:cubicBezTo>
                <a:cubicBezTo>
                  <a:pt x="100199" y="53578"/>
                  <a:pt x="104180" y="57559"/>
                  <a:pt x="104180" y="62508"/>
                </a:cubicBezTo>
                <a:lnTo>
                  <a:pt x="104180" y="86320"/>
                </a:lnTo>
                <a:lnTo>
                  <a:pt x="127992" y="86320"/>
                </a:lnTo>
                <a:cubicBezTo>
                  <a:pt x="132941" y="86320"/>
                  <a:pt x="136922" y="90301"/>
                  <a:pt x="136922" y="95250"/>
                </a:cubicBezTo>
                <a:cubicBezTo>
                  <a:pt x="136922" y="100199"/>
                  <a:pt x="132941" y="104180"/>
                  <a:pt x="127992" y="104180"/>
                </a:cubicBezTo>
                <a:lnTo>
                  <a:pt x="104180" y="104180"/>
                </a:lnTo>
                <a:lnTo>
                  <a:pt x="104180" y="127992"/>
                </a:lnTo>
                <a:cubicBezTo>
                  <a:pt x="104180" y="132941"/>
                  <a:pt x="100199" y="136922"/>
                  <a:pt x="95250" y="136922"/>
                </a:cubicBezTo>
                <a:cubicBezTo>
                  <a:pt x="90301" y="136922"/>
                  <a:pt x="86320" y="132941"/>
                  <a:pt x="86320" y="127992"/>
                </a:cubicBezTo>
                <a:close/>
              </a:path>
            </a:pathLst>
          </a:custGeom>
          <a:solidFill>
            <a:srgbClr val="2A6F6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5" name="Text 13"/>
          <p:cNvSpPr/>
          <p:nvPr/>
        </p:nvSpPr>
        <p:spPr>
          <a:xfrm>
            <a:off x="1076325" y="3676650"/>
            <a:ext cx="43529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A6F6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Beneficial Microbes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1076325" y="3905250"/>
            <a:ext cx="43529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33333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Fermentation (yogurt, cheese, bread), probiotics, biopreservation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609600" y="4362450"/>
            <a:ext cx="5181600" cy="685800"/>
          </a:xfrm>
          <a:custGeom>
            <a:avLst/>
            <a:gdLst/>
            <a:ahLst/>
            <a:cxnLst/>
            <a:rect l="l" t="t" r="r" b="b"/>
            <a:pathLst>
              <a:path w="5181600" h="685800">
                <a:moveTo>
                  <a:pt x="38103" y="0"/>
                </a:moveTo>
                <a:lnTo>
                  <a:pt x="5143497" y="0"/>
                </a:lnTo>
                <a:cubicBezTo>
                  <a:pt x="5164541" y="0"/>
                  <a:pt x="5181600" y="17059"/>
                  <a:pt x="5181600" y="38103"/>
                </a:cubicBezTo>
                <a:lnTo>
                  <a:pt x="5181600" y="647697"/>
                </a:lnTo>
                <a:cubicBezTo>
                  <a:pt x="5181600" y="668741"/>
                  <a:pt x="5164541" y="685800"/>
                  <a:pt x="5143497" y="685800"/>
                </a:cubicBezTo>
                <a:lnTo>
                  <a:pt x="38103" y="685800"/>
                </a:lnTo>
                <a:cubicBezTo>
                  <a:pt x="17059" y="685800"/>
                  <a:pt x="0" y="668741"/>
                  <a:pt x="0" y="647697"/>
                </a:cubicBezTo>
                <a:lnTo>
                  <a:pt x="0" y="38103"/>
                </a:lnTo>
                <a:cubicBezTo>
                  <a:pt x="0" y="17073"/>
                  <a:pt x="17073" y="0"/>
                  <a:pt x="38103" y="0"/>
                </a:cubicBezTo>
                <a:close/>
              </a:path>
            </a:pathLst>
          </a:custGeom>
          <a:solidFill>
            <a:srgbClr val="D9745F">
              <a:alpha val="10196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8" name="Shape 16"/>
          <p:cNvSpPr/>
          <p:nvPr/>
        </p:nvSpPr>
        <p:spPr>
          <a:xfrm>
            <a:off x="747713" y="451485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5250" y="190500"/>
                </a:moveTo>
                <a:cubicBezTo>
                  <a:pt x="147820" y="190500"/>
                  <a:pt x="190500" y="147820"/>
                  <a:pt x="190500" y="95250"/>
                </a:cubicBezTo>
                <a:cubicBezTo>
                  <a:pt x="190500" y="42680"/>
                  <a:pt x="147820" y="0"/>
                  <a:pt x="95250" y="0"/>
                </a:cubicBezTo>
                <a:cubicBezTo>
                  <a:pt x="42680" y="0"/>
                  <a:pt x="0" y="42680"/>
                  <a:pt x="0" y="95250"/>
                </a:cubicBezTo>
                <a:cubicBezTo>
                  <a:pt x="0" y="147820"/>
                  <a:pt x="42680" y="190500"/>
                  <a:pt x="95250" y="190500"/>
                </a:cubicBezTo>
                <a:close/>
                <a:moveTo>
                  <a:pt x="62508" y="86320"/>
                </a:moveTo>
                <a:lnTo>
                  <a:pt x="127992" y="86320"/>
                </a:lnTo>
                <a:cubicBezTo>
                  <a:pt x="132941" y="86320"/>
                  <a:pt x="136922" y="90301"/>
                  <a:pt x="136922" y="95250"/>
                </a:cubicBezTo>
                <a:cubicBezTo>
                  <a:pt x="136922" y="100199"/>
                  <a:pt x="132941" y="104180"/>
                  <a:pt x="127992" y="104180"/>
                </a:cubicBezTo>
                <a:lnTo>
                  <a:pt x="62508" y="104180"/>
                </a:lnTo>
                <a:cubicBezTo>
                  <a:pt x="57559" y="104180"/>
                  <a:pt x="53578" y="100199"/>
                  <a:pt x="53578" y="95250"/>
                </a:cubicBezTo>
                <a:cubicBezTo>
                  <a:pt x="53578" y="90301"/>
                  <a:pt x="57559" y="86320"/>
                  <a:pt x="62508" y="86320"/>
                </a:cubicBezTo>
                <a:close/>
              </a:path>
            </a:pathLst>
          </a:custGeom>
          <a:solidFill>
            <a:srgbClr val="D9745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9" name="Text 17"/>
          <p:cNvSpPr/>
          <p:nvPr/>
        </p:nvSpPr>
        <p:spPr>
          <a:xfrm>
            <a:off x="1076325" y="4476750"/>
            <a:ext cx="33623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D974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Harmful Microbes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1076325" y="4705350"/>
            <a:ext cx="33623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33333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Food spoilage, foodborne illness, toxin production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6229350" y="1295400"/>
            <a:ext cx="5581650" cy="2209800"/>
          </a:xfrm>
          <a:custGeom>
            <a:avLst/>
            <a:gdLst/>
            <a:ahLst/>
            <a:cxnLst/>
            <a:rect l="l" t="t" r="r" b="b"/>
            <a:pathLst>
              <a:path w="5581650" h="2209800">
                <a:moveTo>
                  <a:pt x="38100" y="0"/>
                </a:moveTo>
                <a:lnTo>
                  <a:pt x="5505456" y="0"/>
                </a:lnTo>
                <a:cubicBezTo>
                  <a:pt x="5547537" y="0"/>
                  <a:pt x="5581650" y="34113"/>
                  <a:pt x="5581650" y="76194"/>
                </a:cubicBezTo>
                <a:lnTo>
                  <a:pt x="5581650" y="2133606"/>
                </a:lnTo>
                <a:cubicBezTo>
                  <a:pt x="5581650" y="2175687"/>
                  <a:pt x="5547537" y="2209800"/>
                  <a:pt x="5505456" y="2209800"/>
                </a:cubicBezTo>
                <a:lnTo>
                  <a:pt x="38100" y="2209800"/>
                </a:lnTo>
                <a:cubicBezTo>
                  <a:pt x="17072" y="2209800"/>
                  <a:pt x="0" y="2192728"/>
                  <a:pt x="0" y="21717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22" name="Shape 20"/>
          <p:cNvSpPr/>
          <p:nvPr/>
        </p:nvSpPr>
        <p:spPr>
          <a:xfrm>
            <a:off x="6229350" y="1295400"/>
            <a:ext cx="38100" cy="2209800"/>
          </a:xfrm>
          <a:custGeom>
            <a:avLst/>
            <a:gdLst/>
            <a:ahLst/>
            <a:cxnLst/>
            <a:rect l="l" t="t" r="r" b="b"/>
            <a:pathLst>
              <a:path w="38100" h="2209800">
                <a:moveTo>
                  <a:pt x="38100" y="0"/>
                </a:moveTo>
                <a:lnTo>
                  <a:pt x="38100" y="0"/>
                </a:lnTo>
                <a:lnTo>
                  <a:pt x="38100" y="2209800"/>
                </a:lnTo>
                <a:lnTo>
                  <a:pt x="38100" y="2209800"/>
                </a:lnTo>
                <a:cubicBezTo>
                  <a:pt x="17072" y="2209800"/>
                  <a:pt x="0" y="2192728"/>
                  <a:pt x="0" y="21717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D9745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3" name="Shape 21"/>
          <p:cNvSpPr/>
          <p:nvPr/>
        </p:nvSpPr>
        <p:spPr>
          <a:xfrm>
            <a:off x="6467475" y="150495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cubicBezTo>
                  <a:pt x="120863" y="0"/>
                  <a:pt x="126891" y="3617"/>
                  <a:pt x="130016" y="9376"/>
                </a:cubicBezTo>
                <a:lnTo>
                  <a:pt x="226457" y="187970"/>
                </a:lnTo>
                <a:cubicBezTo>
                  <a:pt x="229448" y="193506"/>
                  <a:pt x="229314" y="200204"/>
                  <a:pt x="226100" y="205606"/>
                </a:cubicBezTo>
                <a:cubicBezTo>
                  <a:pt x="222885" y="211009"/>
                  <a:pt x="217036" y="214313"/>
                  <a:pt x="210741" y="214313"/>
                </a:cubicBezTo>
                <a:lnTo>
                  <a:pt x="17859" y="214313"/>
                </a:lnTo>
                <a:cubicBezTo>
                  <a:pt x="11564" y="214313"/>
                  <a:pt x="5760" y="211009"/>
                  <a:pt x="2500" y="205606"/>
                </a:cubicBezTo>
                <a:cubicBezTo>
                  <a:pt x="-759" y="200204"/>
                  <a:pt x="-848" y="193506"/>
                  <a:pt x="2143" y="187970"/>
                </a:cubicBezTo>
                <a:lnTo>
                  <a:pt x="98584" y="9376"/>
                </a:lnTo>
                <a:cubicBezTo>
                  <a:pt x="101709" y="3617"/>
                  <a:pt x="107737" y="0"/>
                  <a:pt x="114300" y="0"/>
                </a:cubicBezTo>
                <a:close/>
                <a:moveTo>
                  <a:pt x="114300" y="75009"/>
                </a:moveTo>
                <a:cubicBezTo>
                  <a:pt x="108362" y="75009"/>
                  <a:pt x="103584" y="79787"/>
                  <a:pt x="103584" y="85725"/>
                </a:cubicBezTo>
                <a:lnTo>
                  <a:pt x="103584" y="135731"/>
                </a:lnTo>
                <a:cubicBezTo>
                  <a:pt x="103584" y="141669"/>
                  <a:pt x="108362" y="146447"/>
                  <a:pt x="114300" y="146447"/>
                </a:cubicBezTo>
                <a:cubicBezTo>
                  <a:pt x="120238" y="146447"/>
                  <a:pt x="125016" y="141669"/>
                  <a:pt x="125016" y="135731"/>
                </a:cubicBezTo>
                <a:lnTo>
                  <a:pt x="125016" y="85725"/>
                </a:lnTo>
                <a:cubicBezTo>
                  <a:pt x="125016" y="79787"/>
                  <a:pt x="120238" y="75009"/>
                  <a:pt x="114300" y="75009"/>
                </a:cubicBezTo>
                <a:close/>
                <a:moveTo>
                  <a:pt x="126221" y="171450"/>
                </a:moveTo>
                <a:cubicBezTo>
                  <a:pt x="126492" y="167025"/>
                  <a:pt x="124286" y="162815"/>
                  <a:pt x="120492" y="160521"/>
                </a:cubicBezTo>
                <a:cubicBezTo>
                  <a:pt x="116699" y="158226"/>
                  <a:pt x="111946" y="158226"/>
                  <a:pt x="108152" y="160521"/>
                </a:cubicBezTo>
                <a:cubicBezTo>
                  <a:pt x="104359" y="162815"/>
                  <a:pt x="102152" y="167025"/>
                  <a:pt x="102424" y="171450"/>
                </a:cubicBezTo>
                <a:cubicBezTo>
                  <a:pt x="102152" y="175875"/>
                  <a:pt x="104359" y="180085"/>
                  <a:pt x="108152" y="182379"/>
                </a:cubicBezTo>
                <a:cubicBezTo>
                  <a:pt x="111946" y="184674"/>
                  <a:pt x="116699" y="184674"/>
                  <a:pt x="120492" y="182379"/>
                </a:cubicBezTo>
                <a:cubicBezTo>
                  <a:pt x="124286" y="180085"/>
                  <a:pt x="126492" y="175875"/>
                  <a:pt x="126221" y="171450"/>
                </a:cubicBezTo>
                <a:close/>
              </a:path>
            </a:pathLst>
          </a:custGeom>
          <a:solidFill>
            <a:srgbClr val="D9745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4" name="Text 22"/>
          <p:cNvSpPr/>
          <p:nvPr/>
        </p:nvSpPr>
        <p:spPr>
          <a:xfrm>
            <a:off x="6838950" y="1485900"/>
            <a:ext cx="27336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2A6F6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Why Study Food Microbiology?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6457950" y="19050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2A6F6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6" name="Text 24"/>
          <p:cNvSpPr/>
          <p:nvPr/>
        </p:nvSpPr>
        <p:spPr>
          <a:xfrm>
            <a:off x="6705600" y="1866900"/>
            <a:ext cx="35909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Prevent foodborne diseases and protect public health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6457950" y="22098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2A6F6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8" name="Text 26"/>
          <p:cNvSpPr/>
          <p:nvPr/>
        </p:nvSpPr>
        <p:spPr>
          <a:xfrm>
            <a:off x="6705600" y="2171700"/>
            <a:ext cx="2667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Extend shelf life and reduce food waste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6457950" y="25146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2A6F6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0" name="Text 28"/>
          <p:cNvSpPr/>
          <p:nvPr/>
        </p:nvSpPr>
        <p:spPr>
          <a:xfrm>
            <a:off x="6705600" y="2476500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Ensure food safety and quality standards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6457950" y="28194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2A6F6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2" name="Text 30"/>
          <p:cNvSpPr/>
          <p:nvPr/>
        </p:nvSpPr>
        <p:spPr>
          <a:xfrm>
            <a:off x="6705600" y="2781300"/>
            <a:ext cx="27146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Develop effective preservation methods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6457950" y="31242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2A6F6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4" name="Text 32"/>
          <p:cNvSpPr/>
          <p:nvPr/>
        </p:nvSpPr>
        <p:spPr>
          <a:xfrm>
            <a:off x="6705600" y="3086100"/>
            <a:ext cx="25431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Comply with regulatory requirements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6210300" y="3695700"/>
            <a:ext cx="5600700" cy="1752600"/>
          </a:xfrm>
          <a:custGeom>
            <a:avLst/>
            <a:gdLst/>
            <a:ahLst/>
            <a:cxnLst/>
            <a:rect l="l" t="t" r="r" b="b"/>
            <a:pathLst>
              <a:path w="5600700" h="1752600">
                <a:moveTo>
                  <a:pt x="76203" y="0"/>
                </a:moveTo>
                <a:lnTo>
                  <a:pt x="5524497" y="0"/>
                </a:lnTo>
                <a:cubicBezTo>
                  <a:pt x="5566583" y="0"/>
                  <a:pt x="5600700" y="34117"/>
                  <a:pt x="5600700" y="76203"/>
                </a:cubicBezTo>
                <a:lnTo>
                  <a:pt x="5600700" y="1676397"/>
                </a:lnTo>
                <a:cubicBezTo>
                  <a:pt x="5600700" y="1718483"/>
                  <a:pt x="5566583" y="1752600"/>
                  <a:pt x="5524497" y="1752600"/>
                </a:cubicBezTo>
                <a:lnTo>
                  <a:pt x="76203" y="1752600"/>
                </a:lnTo>
                <a:cubicBezTo>
                  <a:pt x="34117" y="1752600"/>
                  <a:pt x="0" y="1718483"/>
                  <a:pt x="0" y="1676397"/>
                </a:cubicBezTo>
                <a:lnTo>
                  <a:pt x="0" y="76203"/>
                </a:lnTo>
                <a:cubicBezTo>
                  <a:pt x="0" y="34145"/>
                  <a:pt x="34145" y="0"/>
                  <a:pt x="76203" y="0"/>
                </a:cubicBezTo>
                <a:close/>
              </a:path>
            </a:pathLst>
          </a:custGeom>
          <a:solidFill>
            <a:srgbClr val="2A6F6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6" name="Shape 34"/>
          <p:cNvSpPr/>
          <p:nvPr/>
        </p:nvSpPr>
        <p:spPr>
          <a:xfrm>
            <a:off x="6457950" y="3905250"/>
            <a:ext cx="171450" cy="228600"/>
          </a:xfrm>
          <a:custGeom>
            <a:avLst/>
            <a:gdLst/>
            <a:ahLst/>
            <a:cxnLst/>
            <a:rect l="l" t="t" r="r" b="b"/>
            <a:pathLst>
              <a:path w="171450" h="228600">
                <a:moveTo>
                  <a:pt x="130775" y="171450"/>
                </a:moveTo>
                <a:cubicBezTo>
                  <a:pt x="134035" y="161493"/>
                  <a:pt x="140553" y="152474"/>
                  <a:pt x="147920" y="144706"/>
                </a:cubicBezTo>
                <a:cubicBezTo>
                  <a:pt x="162520" y="129347"/>
                  <a:pt x="171450" y="108585"/>
                  <a:pt x="171450" y="85725"/>
                </a:cubicBezTo>
                <a:cubicBezTo>
                  <a:pt x="171450" y="38398"/>
                  <a:pt x="133052" y="0"/>
                  <a:pt x="85725" y="0"/>
                </a:cubicBezTo>
                <a:cubicBezTo>
                  <a:pt x="38398" y="0"/>
                  <a:pt x="0" y="38398"/>
                  <a:pt x="0" y="85725"/>
                </a:cubicBezTo>
                <a:cubicBezTo>
                  <a:pt x="0" y="108585"/>
                  <a:pt x="8930" y="129347"/>
                  <a:pt x="23530" y="144706"/>
                </a:cubicBezTo>
                <a:cubicBezTo>
                  <a:pt x="30897" y="152474"/>
                  <a:pt x="37460" y="161493"/>
                  <a:pt x="40675" y="171450"/>
                </a:cubicBezTo>
                <a:lnTo>
                  <a:pt x="130731" y="171450"/>
                </a:lnTo>
                <a:close/>
                <a:moveTo>
                  <a:pt x="128588" y="192881"/>
                </a:moveTo>
                <a:lnTo>
                  <a:pt x="42863" y="192881"/>
                </a:lnTo>
                <a:lnTo>
                  <a:pt x="42863" y="200025"/>
                </a:lnTo>
                <a:cubicBezTo>
                  <a:pt x="42863" y="219760"/>
                  <a:pt x="58847" y="235744"/>
                  <a:pt x="78581" y="235744"/>
                </a:cubicBezTo>
                <a:lnTo>
                  <a:pt x="92869" y="235744"/>
                </a:lnTo>
                <a:cubicBezTo>
                  <a:pt x="112603" y="235744"/>
                  <a:pt x="128588" y="219760"/>
                  <a:pt x="128588" y="200025"/>
                </a:cubicBezTo>
                <a:lnTo>
                  <a:pt x="128588" y="192881"/>
                </a:lnTo>
                <a:close/>
                <a:moveTo>
                  <a:pt x="82153" y="50006"/>
                </a:moveTo>
                <a:cubicBezTo>
                  <a:pt x="64383" y="50006"/>
                  <a:pt x="50006" y="64383"/>
                  <a:pt x="50006" y="82153"/>
                </a:cubicBezTo>
                <a:cubicBezTo>
                  <a:pt x="50006" y="88091"/>
                  <a:pt x="45229" y="92869"/>
                  <a:pt x="39291" y="92869"/>
                </a:cubicBezTo>
                <a:cubicBezTo>
                  <a:pt x="33352" y="92869"/>
                  <a:pt x="28575" y="88091"/>
                  <a:pt x="28575" y="82153"/>
                </a:cubicBezTo>
                <a:cubicBezTo>
                  <a:pt x="28575" y="52551"/>
                  <a:pt x="52551" y="28575"/>
                  <a:pt x="82153" y="28575"/>
                </a:cubicBezTo>
                <a:cubicBezTo>
                  <a:pt x="88091" y="28575"/>
                  <a:pt x="92869" y="33352"/>
                  <a:pt x="92869" y="39291"/>
                </a:cubicBezTo>
                <a:cubicBezTo>
                  <a:pt x="92869" y="45229"/>
                  <a:pt x="88091" y="50006"/>
                  <a:pt x="82153" y="50006"/>
                </a:cubicBezTo>
                <a:close/>
              </a:path>
            </a:pathLst>
          </a:custGeom>
          <a:solidFill>
            <a:srgbClr val="E8A33D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7" name="Text 35"/>
          <p:cNvSpPr/>
          <p:nvPr/>
        </p:nvSpPr>
        <p:spPr>
          <a:xfrm>
            <a:off x="6800850" y="3886200"/>
            <a:ext cx="11715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Key Concept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6400800" y="4267200"/>
            <a:ext cx="5295900" cy="9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rgbClr val="E8A3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Food Contamination</a:t>
            </a:r>
            <a:r>
              <a:rPr lang="en-US" sz="12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refers to the presence of harmful substances or microorganisms in food that can cause illness or disease. Understanding the </a:t>
            </a:r>
            <a:r>
              <a:rPr lang="en-US" sz="1200" dirty="0">
                <a:solidFill>
                  <a:srgbClr val="FFFFFF"/>
                </a:solidFill>
                <a:highlight>
                  <a:srgbClr val="FFFFFF">
                    <a:alpha val="20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primary sources </a:t>
            </a:r>
            <a:r>
              <a:rPr lang="en-US" sz="12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of contamination is essential for developing effective prevention strategies.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400050" y="5638800"/>
            <a:ext cx="11410950" cy="800100"/>
          </a:xfrm>
          <a:custGeom>
            <a:avLst/>
            <a:gdLst/>
            <a:ahLst/>
            <a:cxnLst/>
            <a:rect l="l" t="t" r="r" b="b"/>
            <a:pathLst>
              <a:path w="11410950" h="800100">
                <a:moveTo>
                  <a:pt x="38100" y="0"/>
                </a:moveTo>
                <a:lnTo>
                  <a:pt x="11334748" y="0"/>
                </a:lnTo>
                <a:cubicBezTo>
                  <a:pt x="11376833" y="0"/>
                  <a:pt x="11410950" y="34117"/>
                  <a:pt x="11410950" y="76202"/>
                </a:cubicBezTo>
                <a:lnTo>
                  <a:pt x="11410950" y="723898"/>
                </a:lnTo>
                <a:cubicBezTo>
                  <a:pt x="11410950" y="765983"/>
                  <a:pt x="11376833" y="800100"/>
                  <a:pt x="11334748" y="800100"/>
                </a:cubicBezTo>
                <a:lnTo>
                  <a:pt x="38100" y="800100"/>
                </a:lnTo>
                <a:cubicBezTo>
                  <a:pt x="17072" y="800100"/>
                  <a:pt x="0" y="783028"/>
                  <a:pt x="0" y="7620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E8A33D">
              <a:alpha val="10196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0" name="Shape 38"/>
          <p:cNvSpPr/>
          <p:nvPr/>
        </p:nvSpPr>
        <p:spPr>
          <a:xfrm>
            <a:off x="400050" y="5638800"/>
            <a:ext cx="38100" cy="800100"/>
          </a:xfrm>
          <a:custGeom>
            <a:avLst/>
            <a:gdLst/>
            <a:ahLst/>
            <a:cxnLst/>
            <a:rect l="l" t="t" r="r" b="b"/>
            <a:pathLst>
              <a:path w="38100" h="800100">
                <a:moveTo>
                  <a:pt x="38100" y="0"/>
                </a:moveTo>
                <a:lnTo>
                  <a:pt x="38100" y="0"/>
                </a:lnTo>
                <a:lnTo>
                  <a:pt x="38100" y="800100"/>
                </a:lnTo>
                <a:lnTo>
                  <a:pt x="38100" y="800100"/>
                </a:lnTo>
                <a:cubicBezTo>
                  <a:pt x="17072" y="800100"/>
                  <a:pt x="0" y="783028"/>
                  <a:pt x="0" y="7620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E8A33D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1" name="Text 39"/>
          <p:cNvSpPr/>
          <p:nvPr/>
        </p:nvSpPr>
        <p:spPr>
          <a:xfrm>
            <a:off x="571500" y="5791200"/>
            <a:ext cx="111633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rgbClr val="E8A3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Did You Know?</a:t>
            </a:r>
            <a:r>
              <a:rPr lang="en-US" sz="1200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Fewer than </a:t>
            </a:r>
            <a:r>
              <a:rPr lang="en-US" sz="1200" b="1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20</a:t>
            </a:r>
            <a:r>
              <a:rPr lang="en-US" sz="1200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of the thousands of bacteria species cause more than </a:t>
            </a:r>
            <a:r>
              <a:rPr lang="en-US" sz="1200" b="1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90%</a:t>
            </a:r>
            <a:r>
              <a:rPr lang="en-US" sz="1200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of food poisoning cases annually. The major culprits include Salmonella, E. coli, Listeria, Campylobacter, Staphylococcus aureus, Clostridium perfringens, Bacillus cereus, and Vibrio species.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F7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6126" y="366126"/>
            <a:ext cx="11532973" cy="2196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3" b="1" kern="0" spc="58" dirty="0">
                <a:solidFill>
                  <a:srgbClr val="D974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CONTAMINATION PATHWAYS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66126" y="659027"/>
            <a:ext cx="11624505" cy="3661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595" b="1" dirty="0">
                <a:solidFill>
                  <a:srgbClr val="2A6F6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How Microorganisms Enter Food: An Overview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66126" y="1244829"/>
            <a:ext cx="11542126" cy="5400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b="1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Microorganisms can enter food through a variety of sources at every stage of the food production chain, from farm to table. Understanding these pathways is critical for implementing effective control measures.</a:t>
            </a:r>
            <a:endParaRPr lang="en-US" sz="2000" b="1" dirty="0"/>
          </a:p>
        </p:txBody>
      </p:sp>
      <p:sp>
        <p:nvSpPr>
          <p:cNvPr id="5" name="Shape 3"/>
          <p:cNvSpPr/>
          <p:nvPr/>
        </p:nvSpPr>
        <p:spPr>
          <a:xfrm>
            <a:off x="366126" y="2018270"/>
            <a:ext cx="3697874" cy="2013694"/>
          </a:xfrm>
          <a:custGeom>
            <a:avLst/>
            <a:gdLst/>
            <a:ahLst/>
            <a:cxnLst/>
            <a:rect l="l" t="t" r="r" b="b"/>
            <a:pathLst>
              <a:path w="3697874" h="2013694">
                <a:moveTo>
                  <a:pt x="36613" y="0"/>
                </a:moveTo>
                <a:lnTo>
                  <a:pt x="3661261" y="0"/>
                </a:lnTo>
                <a:cubicBezTo>
                  <a:pt x="3681482" y="0"/>
                  <a:pt x="3697874" y="16392"/>
                  <a:pt x="3697874" y="36613"/>
                </a:cubicBezTo>
                <a:lnTo>
                  <a:pt x="3697874" y="1940476"/>
                </a:lnTo>
                <a:cubicBezTo>
                  <a:pt x="3697874" y="1980913"/>
                  <a:pt x="3665093" y="2013694"/>
                  <a:pt x="3624656" y="2013694"/>
                </a:cubicBezTo>
                <a:lnTo>
                  <a:pt x="73218" y="2013694"/>
                </a:lnTo>
                <a:cubicBezTo>
                  <a:pt x="32781" y="2013694"/>
                  <a:pt x="0" y="1980913"/>
                  <a:pt x="0" y="1940476"/>
                </a:cubicBezTo>
                <a:lnTo>
                  <a:pt x="0" y="36613"/>
                </a:lnTo>
                <a:cubicBezTo>
                  <a:pt x="0" y="16406"/>
                  <a:pt x="16406" y="0"/>
                  <a:pt x="36613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7459" dist="9153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6" name="Shape 4"/>
          <p:cNvSpPr/>
          <p:nvPr/>
        </p:nvSpPr>
        <p:spPr>
          <a:xfrm>
            <a:off x="366126" y="2018270"/>
            <a:ext cx="3697874" cy="36613"/>
          </a:xfrm>
          <a:custGeom>
            <a:avLst/>
            <a:gdLst/>
            <a:ahLst/>
            <a:cxnLst/>
            <a:rect l="l" t="t" r="r" b="b"/>
            <a:pathLst>
              <a:path w="3697874" h="36613">
                <a:moveTo>
                  <a:pt x="36613" y="0"/>
                </a:moveTo>
                <a:lnTo>
                  <a:pt x="3661261" y="0"/>
                </a:lnTo>
                <a:cubicBezTo>
                  <a:pt x="3681482" y="0"/>
                  <a:pt x="3697874" y="16392"/>
                  <a:pt x="3697874" y="36613"/>
                </a:cubicBezTo>
                <a:lnTo>
                  <a:pt x="3697874" y="36613"/>
                </a:lnTo>
                <a:lnTo>
                  <a:pt x="0" y="36613"/>
                </a:lnTo>
                <a:lnTo>
                  <a:pt x="0" y="36613"/>
                </a:lnTo>
                <a:cubicBezTo>
                  <a:pt x="0" y="16406"/>
                  <a:pt x="16406" y="0"/>
                  <a:pt x="36613" y="0"/>
                </a:cubicBezTo>
                <a:close/>
              </a:path>
            </a:pathLst>
          </a:custGeom>
          <a:solidFill>
            <a:srgbClr val="2A6F6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7" name="Shape 5"/>
          <p:cNvSpPr/>
          <p:nvPr/>
        </p:nvSpPr>
        <p:spPr>
          <a:xfrm>
            <a:off x="549189" y="2219640"/>
            <a:ext cx="439351" cy="439351"/>
          </a:xfrm>
          <a:custGeom>
            <a:avLst/>
            <a:gdLst/>
            <a:ahLst/>
            <a:cxnLst/>
            <a:rect l="l" t="t" r="r" b="b"/>
            <a:pathLst>
              <a:path w="439351" h="439351">
                <a:moveTo>
                  <a:pt x="219676" y="0"/>
                </a:moveTo>
                <a:lnTo>
                  <a:pt x="219676" y="0"/>
                </a:lnTo>
                <a:cubicBezTo>
                  <a:pt x="340999" y="0"/>
                  <a:pt x="439351" y="98352"/>
                  <a:pt x="439351" y="219676"/>
                </a:cubicBezTo>
                <a:lnTo>
                  <a:pt x="439351" y="219676"/>
                </a:lnTo>
                <a:cubicBezTo>
                  <a:pt x="439351" y="340999"/>
                  <a:pt x="340999" y="439351"/>
                  <a:pt x="219676" y="439351"/>
                </a:cubicBezTo>
                <a:lnTo>
                  <a:pt x="219676" y="439351"/>
                </a:lnTo>
                <a:cubicBezTo>
                  <a:pt x="98352" y="439351"/>
                  <a:pt x="0" y="340999"/>
                  <a:pt x="0" y="219676"/>
                </a:cubicBezTo>
                <a:lnTo>
                  <a:pt x="0" y="219676"/>
                </a:lnTo>
                <a:cubicBezTo>
                  <a:pt x="0" y="98352"/>
                  <a:pt x="98352" y="0"/>
                  <a:pt x="219676" y="0"/>
                </a:cubicBezTo>
                <a:close/>
              </a:path>
            </a:pathLst>
          </a:custGeom>
          <a:solidFill>
            <a:srgbClr val="2A6F6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8" name="Shape 6"/>
          <p:cNvSpPr/>
          <p:nvPr/>
        </p:nvSpPr>
        <p:spPr>
          <a:xfrm>
            <a:off x="677333" y="2347784"/>
            <a:ext cx="183063" cy="183063"/>
          </a:xfrm>
          <a:custGeom>
            <a:avLst/>
            <a:gdLst/>
            <a:ahLst/>
            <a:cxnLst/>
            <a:rect l="l" t="t" r="r" b="b"/>
            <a:pathLst>
              <a:path w="183063" h="183063">
                <a:moveTo>
                  <a:pt x="102973" y="11441"/>
                </a:moveTo>
                <a:cubicBezTo>
                  <a:pt x="102973" y="17770"/>
                  <a:pt x="108086" y="22883"/>
                  <a:pt x="114414" y="22883"/>
                </a:cubicBezTo>
                <a:lnTo>
                  <a:pt x="128716" y="22883"/>
                </a:lnTo>
                <a:cubicBezTo>
                  <a:pt x="133472" y="22883"/>
                  <a:pt x="137297" y="26709"/>
                  <a:pt x="137297" y="31464"/>
                </a:cubicBezTo>
                <a:cubicBezTo>
                  <a:pt x="137297" y="36219"/>
                  <a:pt x="133472" y="40045"/>
                  <a:pt x="128716" y="40045"/>
                </a:cubicBezTo>
                <a:lnTo>
                  <a:pt x="11441" y="40045"/>
                </a:lnTo>
                <a:cubicBezTo>
                  <a:pt x="5113" y="40045"/>
                  <a:pt x="0" y="45158"/>
                  <a:pt x="0" y="51486"/>
                </a:cubicBezTo>
                <a:cubicBezTo>
                  <a:pt x="0" y="57815"/>
                  <a:pt x="5113" y="62928"/>
                  <a:pt x="11441" y="62928"/>
                </a:cubicBezTo>
                <a:lnTo>
                  <a:pt x="128716" y="62928"/>
                </a:lnTo>
                <a:cubicBezTo>
                  <a:pt x="146093" y="62928"/>
                  <a:pt x="160180" y="48841"/>
                  <a:pt x="160180" y="31464"/>
                </a:cubicBezTo>
                <a:cubicBezTo>
                  <a:pt x="160180" y="14087"/>
                  <a:pt x="146093" y="0"/>
                  <a:pt x="128716" y="0"/>
                </a:cubicBezTo>
                <a:lnTo>
                  <a:pt x="114414" y="0"/>
                </a:lnTo>
                <a:cubicBezTo>
                  <a:pt x="108086" y="0"/>
                  <a:pt x="102973" y="5113"/>
                  <a:pt x="102973" y="11441"/>
                </a:cubicBezTo>
                <a:close/>
                <a:moveTo>
                  <a:pt x="125856" y="137297"/>
                </a:moveTo>
                <a:cubicBezTo>
                  <a:pt x="125856" y="143626"/>
                  <a:pt x="130969" y="148739"/>
                  <a:pt x="137297" y="148739"/>
                </a:cubicBezTo>
                <a:lnTo>
                  <a:pt x="148739" y="148739"/>
                </a:lnTo>
                <a:cubicBezTo>
                  <a:pt x="167689" y="148739"/>
                  <a:pt x="183063" y="133364"/>
                  <a:pt x="183063" y="114414"/>
                </a:cubicBezTo>
                <a:cubicBezTo>
                  <a:pt x="183063" y="95465"/>
                  <a:pt x="167689" y="80090"/>
                  <a:pt x="148739" y="80090"/>
                </a:cubicBezTo>
                <a:lnTo>
                  <a:pt x="11441" y="80090"/>
                </a:lnTo>
                <a:cubicBezTo>
                  <a:pt x="5113" y="80090"/>
                  <a:pt x="0" y="85203"/>
                  <a:pt x="0" y="91532"/>
                </a:cubicBezTo>
                <a:cubicBezTo>
                  <a:pt x="0" y="97860"/>
                  <a:pt x="5113" y="102973"/>
                  <a:pt x="11441" y="102973"/>
                </a:cubicBezTo>
                <a:lnTo>
                  <a:pt x="148739" y="102973"/>
                </a:lnTo>
                <a:cubicBezTo>
                  <a:pt x="155067" y="102973"/>
                  <a:pt x="160180" y="108086"/>
                  <a:pt x="160180" y="114414"/>
                </a:cubicBezTo>
                <a:cubicBezTo>
                  <a:pt x="160180" y="120743"/>
                  <a:pt x="155067" y="125856"/>
                  <a:pt x="148739" y="125856"/>
                </a:cubicBezTo>
                <a:lnTo>
                  <a:pt x="137297" y="125856"/>
                </a:lnTo>
                <a:cubicBezTo>
                  <a:pt x="130969" y="125856"/>
                  <a:pt x="125856" y="130969"/>
                  <a:pt x="125856" y="137297"/>
                </a:cubicBezTo>
                <a:close/>
                <a:moveTo>
                  <a:pt x="45766" y="183063"/>
                </a:moveTo>
                <a:lnTo>
                  <a:pt x="60068" y="183063"/>
                </a:lnTo>
                <a:cubicBezTo>
                  <a:pt x="77444" y="183063"/>
                  <a:pt x="91532" y="168976"/>
                  <a:pt x="91532" y="151599"/>
                </a:cubicBezTo>
                <a:cubicBezTo>
                  <a:pt x="91532" y="134222"/>
                  <a:pt x="77444" y="120135"/>
                  <a:pt x="60068" y="120135"/>
                </a:cubicBezTo>
                <a:lnTo>
                  <a:pt x="11441" y="120135"/>
                </a:lnTo>
                <a:cubicBezTo>
                  <a:pt x="5113" y="120135"/>
                  <a:pt x="0" y="125248"/>
                  <a:pt x="0" y="131577"/>
                </a:cubicBezTo>
                <a:cubicBezTo>
                  <a:pt x="0" y="137905"/>
                  <a:pt x="5113" y="143018"/>
                  <a:pt x="11441" y="143018"/>
                </a:cubicBezTo>
                <a:lnTo>
                  <a:pt x="60068" y="143018"/>
                </a:lnTo>
                <a:cubicBezTo>
                  <a:pt x="64823" y="143018"/>
                  <a:pt x="68649" y="146844"/>
                  <a:pt x="68649" y="151599"/>
                </a:cubicBezTo>
                <a:cubicBezTo>
                  <a:pt x="68649" y="156354"/>
                  <a:pt x="64823" y="160180"/>
                  <a:pt x="60068" y="160180"/>
                </a:cubicBezTo>
                <a:lnTo>
                  <a:pt x="45766" y="160180"/>
                </a:lnTo>
                <a:cubicBezTo>
                  <a:pt x="39437" y="160180"/>
                  <a:pt x="34324" y="165293"/>
                  <a:pt x="34324" y="171622"/>
                </a:cubicBezTo>
                <a:cubicBezTo>
                  <a:pt x="34324" y="177950"/>
                  <a:pt x="39437" y="183063"/>
                  <a:pt x="45766" y="183063"/>
                </a:cubicBez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9" name="Text 7"/>
          <p:cNvSpPr/>
          <p:nvPr/>
        </p:nvSpPr>
        <p:spPr>
          <a:xfrm>
            <a:off x="1098378" y="2311171"/>
            <a:ext cx="1711640" cy="2562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97" b="1" dirty="0">
                <a:solidFill>
                  <a:srgbClr val="2A6F6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Airborne Transmission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545366" y="2723064"/>
            <a:ext cx="3404973" cy="7139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Microorganisms travel through air currents and settle on food surfaces during processing, storage, and preparation.</a:t>
            </a:r>
            <a:endParaRPr lang="en-US" dirty="0"/>
          </a:p>
        </p:txBody>
      </p:sp>
      <p:sp>
        <p:nvSpPr>
          <p:cNvPr id="11" name="Shape 9"/>
          <p:cNvSpPr/>
          <p:nvPr/>
        </p:nvSpPr>
        <p:spPr>
          <a:xfrm>
            <a:off x="549189" y="3592613"/>
            <a:ext cx="979387" cy="256288"/>
          </a:xfrm>
          <a:custGeom>
            <a:avLst/>
            <a:gdLst/>
            <a:ahLst/>
            <a:cxnLst/>
            <a:rect l="l" t="t" r="r" b="b"/>
            <a:pathLst>
              <a:path w="979387" h="256288">
                <a:moveTo>
                  <a:pt x="128144" y="0"/>
                </a:moveTo>
                <a:lnTo>
                  <a:pt x="851243" y="0"/>
                </a:lnTo>
                <a:cubicBezTo>
                  <a:pt x="922015" y="0"/>
                  <a:pt x="979387" y="57372"/>
                  <a:pt x="979387" y="128144"/>
                </a:cubicBezTo>
                <a:lnTo>
                  <a:pt x="979387" y="128144"/>
                </a:lnTo>
                <a:cubicBezTo>
                  <a:pt x="979387" y="198916"/>
                  <a:pt x="922015" y="256288"/>
                  <a:pt x="851243" y="256288"/>
                </a:cubicBezTo>
                <a:lnTo>
                  <a:pt x="128144" y="256288"/>
                </a:lnTo>
                <a:cubicBezTo>
                  <a:pt x="57419" y="256288"/>
                  <a:pt x="0" y="198869"/>
                  <a:pt x="0" y="128144"/>
                </a:cubicBezTo>
                <a:lnTo>
                  <a:pt x="0" y="128144"/>
                </a:lnTo>
                <a:cubicBezTo>
                  <a:pt x="0" y="57419"/>
                  <a:pt x="57419" y="0"/>
                  <a:pt x="128144" y="0"/>
                </a:cubicBezTo>
                <a:close/>
              </a:path>
            </a:pathLst>
          </a:custGeom>
          <a:solidFill>
            <a:srgbClr val="2A6F6F">
              <a:alpha val="10196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2" name="Text 10"/>
          <p:cNvSpPr/>
          <p:nvPr/>
        </p:nvSpPr>
        <p:spPr>
          <a:xfrm>
            <a:off x="549189" y="3592613"/>
            <a:ext cx="1043459" cy="256288"/>
          </a:xfrm>
          <a:prstGeom prst="rect">
            <a:avLst/>
          </a:prstGeom>
          <a:noFill/>
          <a:ln/>
        </p:spPr>
        <p:txBody>
          <a:bodyPr wrap="square" lIns="109838" tIns="36613" rIns="109838" bIns="36613" rtlCol="0" anchor="ctr"/>
          <a:lstStyle/>
          <a:p>
            <a:pPr>
              <a:lnSpc>
                <a:spcPct val="120000"/>
              </a:lnSpc>
            </a:pPr>
            <a:r>
              <a:rPr lang="en-US" sz="1009" b="1" dirty="0">
                <a:solidFill>
                  <a:srgbClr val="2A6F6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Dust particles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1599728" y="3592613"/>
            <a:ext cx="1199063" cy="256288"/>
          </a:xfrm>
          <a:custGeom>
            <a:avLst/>
            <a:gdLst/>
            <a:ahLst/>
            <a:cxnLst/>
            <a:rect l="l" t="t" r="r" b="b"/>
            <a:pathLst>
              <a:path w="1199063" h="256288">
                <a:moveTo>
                  <a:pt x="128144" y="0"/>
                </a:moveTo>
                <a:lnTo>
                  <a:pt x="1070919" y="0"/>
                </a:lnTo>
                <a:cubicBezTo>
                  <a:pt x="1141691" y="0"/>
                  <a:pt x="1199063" y="57372"/>
                  <a:pt x="1199063" y="128144"/>
                </a:cubicBezTo>
                <a:lnTo>
                  <a:pt x="1199063" y="128144"/>
                </a:lnTo>
                <a:cubicBezTo>
                  <a:pt x="1199063" y="198916"/>
                  <a:pt x="1141691" y="256288"/>
                  <a:pt x="1070919" y="256288"/>
                </a:cubicBezTo>
                <a:lnTo>
                  <a:pt x="128144" y="256288"/>
                </a:lnTo>
                <a:cubicBezTo>
                  <a:pt x="57419" y="256288"/>
                  <a:pt x="0" y="198869"/>
                  <a:pt x="0" y="128144"/>
                </a:cubicBezTo>
                <a:lnTo>
                  <a:pt x="0" y="128144"/>
                </a:lnTo>
                <a:cubicBezTo>
                  <a:pt x="0" y="57419"/>
                  <a:pt x="57419" y="0"/>
                  <a:pt x="128144" y="0"/>
                </a:cubicBezTo>
                <a:close/>
              </a:path>
            </a:pathLst>
          </a:custGeom>
          <a:solidFill>
            <a:srgbClr val="2A6F6F">
              <a:alpha val="10196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4" name="Text 12"/>
          <p:cNvSpPr/>
          <p:nvPr/>
        </p:nvSpPr>
        <p:spPr>
          <a:xfrm>
            <a:off x="1599728" y="3592613"/>
            <a:ext cx="1263135" cy="256288"/>
          </a:xfrm>
          <a:prstGeom prst="rect">
            <a:avLst/>
          </a:prstGeom>
          <a:noFill/>
          <a:ln/>
        </p:spPr>
        <p:txBody>
          <a:bodyPr wrap="square" lIns="109838" tIns="36613" rIns="109838" bIns="36613" rtlCol="0" anchor="ctr"/>
          <a:lstStyle/>
          <a:p>
            <a:pPr>
              <a:lnSpc>
                <a:spcPct val="120000"/>
              </a:lnSpc>
            </a:pPr>
            <a:r>
              <a:rPr lang="en-US" sz="1009" b="1" dirty="0">
                <a:solidFill>
                  <a:srgbClr val="2A6F6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Moisture droplets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2869657" y="3592613"/>
            <a:ext cx="604108" cy="256288"/>
          </a:xfrm>
          <a:custGeom>
            <a:avLst/>
            <a:gdLst/>
            <a:ahLst/>
            <a:cxnLst/>
            <a:rect l="l" t="t" r="r" b="b"/>
            <a:pathLst>
              <a:path w="604108" h="256288">
                <a:moveTo>
                  <a:pt x="128144" y="0"/>
                </a:moveTo>
                <a:lnTo>
                  <a:pt x="475964" y="0"/>
                </a:lnTo>
                <a:cubicBezTo>
                  <a:pt x="546736" y="0"/>
                  <a:pt x="604108" y="57372"/>
                  <a:pt x="604108" y="128144"/>
                </a:cubicBezTo>
                <a:lnTo>
                  <a:pt x="604108" y="128144"/>
                </a:lnTo>
                <a:cubicBezTo>
                  <a:pt x="604108" y="198916"/>
                  <a:pt x="546736" y="256288"/>
                  <a:pt x="475964" y="256288"/>
                </a:cubicBezTo>
                <a:lnTo>
                  <a:pt x="128144" y="256288"/>
                </a:lnTo>
                <a:cubicBezTo>
                  <a:pt x="57419" y="256288"/>
                  <a:pt x="0" y="198869"/>
                  <a:pt x="0" y="128144"/>
                </a:cubicBezTo>
                <a:lnTo>
                  <a:pt x="0" y="128144"/>
                </a:lnTo>
                <a:cubicBezTo>
                  <a:pt x="0" y="57419"/>
                  <a:pt x="57419" y="0"/>
                  <a:pt x="128144" y="0"/>
                </a:cubicBezTo>
                <a:close/>
              </a:path>
            </a:pathLst>
          </a:custGeom>
          <a:solidFill>
            <a:srgbClr val="2A6F6F">
              <a:alpha val="10196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6" name="Text 14"/>
          <p:cNvSpPr/>
          <p:nvPr/>
        </p:nvSpPr>
        <p:spPr>
          <a:xfrm>
            <a:off x="2869657" y="3592613"/>
            <a:ext cx="668180" cy="256288"/>
          </a:xfrm>
          <a:prstGeom prst="rect">
            <a:avLst/>
          </a:prstGeom>
          <a:noFill/>
          <a:ln/>
        </p:spPr>
        <p:txBody>
          <a:bodyPr wrap="square" lIns="109838" tIns="36613" rIns="109838" bIns="36613" rtlCol="0" anchor="ctr"/>
          <a:lstStyle/>
          <a:p>
            <a:pPr>
              <a:lnSpc>
                <a:spcPct val="120000"/>
              </a:lnSpc>
            </a:pPr>
            <a:r>
              <a:rPr lang="en-US" sz="1009" b="1" dirty="0">
                <a:solidFill>
                  <a:srgbClr val="2A6F6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Spores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4245704" y="2018270"/>
            <a:ext cx="3697874" cy="2013694"/>
          </a:xfrm>
          <a:custGeom>
            <a:avLst/>
            <a:gdLst/>
            <a:ahLst/>
            <a:cxnLst/>
            <a:rect l="l" t="t" r="r" b="b"/>
            <a:pathLst>
              <a:path w="3697874" h="2013694">
                <a:moveTo>
                  <a:pt x="36613" y="0"/>
                </a:moveTo>
                <a:lnTo>
                  <a:pt x="3661261" y="0"/>
                </a:lnTo>
                <a:cubicBezTo>
                  <a:pt x="3681482" y="0"/>
                  <a:pt x="3697874" y="16392"/>
                  <a:pt x="3697874" y="36613"/>
                </a:cubicBezTo>
                <a:lnTo>
                  <a:pt x="3697874" y="1940476"/>
                </a:lnTo>
                <a:cubicBezTo>
                  <a:pt x="3697874" y="1980913"/>
                  <a:pt x="3665093" y="2013694"/>
                  <a:pt x="3624656" y="2013694"/>
                </a:cubicBezTo>
                <a:lnTo>
                  <a:pt x="73218" y="2013694"/>
                </a:lnTo>
                <a:cubicBezTo>
                  <a:pt x="32781" y="2013694"/>
                  <a:pt x="0" y="1980913"/>
                  <a:pt x="0" y="1940476"/>
                </a:cubicBezTo>
                <a:lnTo>
                  <a:pt x="0" y="36613"/>
                </a:lnTo>
                <a:cubicBezTo>
                  <a:pt x="0" y="16406"/>
                  <a:pt x="16406" y="0"/>
                  <a:pt x="36613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7459" dist="9153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18" name="Shape 16"/>
          <p:cNvSpPr/>
          <p:nvPr/>
        </p:nvSpPr>
        <p:spPr>
          <a:xfrm>
            <a:off x="4245704" y="2018270"/>
            <a:ext cx="3697874" cy="36613"/>
          </a:xfrm>
          <a:custGeom>
            <a:avLst/>
            <a:gdLst/>
            <a:ahLst/>
            <a:cxnLst/>
            <a:rect l="l" t="t" r="r" b="b"/>
            <a:pathLst>
              <a:path w="3697874" h="36613">
                <a:moveTo>
                  <a:pt x="36613" y="0"/>
                </a:moveTo>
                <a:lnTo>
                  <a:pt x="3661261" y="0"/>
                </a:lnTo>
                <a:cubicBezTo>
                  <a:pt x="3681482" y="0"/>
                  <a:pt x="3697874" y="16392"/>
                  <a:pt x="3697874" y="36613"/>
                </a:cubicBezTo>
                <a:lnTo>
                  <a:pt x="3697874" y="36613"/>
                </a:lnTo>
                <a:lnTo>
                  <a:pt x="0" y="36613"/>
                </a:lnTo>
                <a:lnTo>
                  <a:pt x="0" y="36613"/>
                </a:lnTo>
                <a:cubicBezTo>
                  <a:pt x="0" y="16406"/>
                  <a:pt x="16406" y="0"/>
                  <a:pt x="36613" y="0"/>
                </a:cubicBezTo>
                <a:close/>
              </a:path>
            </a:pathLst>
          </a:custGeom>
          <a:solidFill>
            <a:srgbClr val="D9745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9" name="Shape 17"/>
          <p:cNvSpPr/>
          <p:nvPr/>
        </p:nvSpPr>
        <p:spPr>
          <a:xfrm>
            <a:off x="4428767" y="2219640"/>
            <a:ext cx="439351" cy="439351"/>
          </a:xfrm>
          <a:custGeom>
            <a:avLst/>
            <a:gdLst/>
            <a:ahLst/>
            <a:cxnLst/>
            <a:rect l="l" t="t" r="r" b="b"/>
            <a:pathLst>
              <a:path w="439351" h="439351">
                <a:moveTo>
                  <a:pt x="219676" y="0"/>
                </a:moveTo>
                <a:lnTo>
                  <a:pt x="219676" y="0"/>
                </a:lnTo>
                <a:cubicBezTo>
                  <a:pt x="340999" y="0"/>
                  <a:pt x="439351" y="98352"/>
                  <a:pt x="439351" y="219676"/>
                </a:cubicBezTo>
                <a:lnTo>
                  <a:pt x="439351" y="219676"/>
                </a:lnTo>
                <a:cubicBezTo>
                  <a:pt x="439351" y="340999"/>
                  <a:pt x="340999" y="439351"/>
                  <a:pt x="219676" y="439351"/>
                </a:cubicBezTo>
                <a:lnTo>
                  <a:pt x="219676" y="439351"/>
                </a:lnTo>
                <a:cubicBezTo>
                  <a:pt x="98352" y="439351"/>
                  <a:pt x="0" y="340999"/>
                  <a:pt x="0" y="219676"/>
                </a:cubicBezTo>
                <a:lnTo>
                  <a:pt x="0" y="219676"/>
                </a:lnTo>
                <a:cubicBezTo>
                  <a:pt x="0" y="98352"/>
                  <a:pt x="98352" y="0"/>
                  <a:pt x="219676" y="0"/>
                </a:cubicBezTo>
                <a:close/>
              </a:path>
            </a:pathLst>
          </a:custGeom>
          <a:solidFill>
            <a:srgbClr val="D9745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0" name="Shape 18"/>
          <p:cNvSpPr/>
          <p:nvPr/>
        </p:nvSpPr>
        <p:spPr>
          <a:xfrm>
            <a:off x="4556912" y="2347784"/>
            <a:ext cx="183063" cy="183063"/>
          </a:xfrm>
          <a:custGeom>
            <a:avLst/>
            <a:gdLst/>
            <a:ahLst/>
            <a:cxnLst/>
            <a:rect l="l" t="t" r="r" b="b"/>
            <a:pathLst>
              <a:path w="183063" h="183063">
                <a:moveTo>
                  <a:pt x="183063" y="11441"/>
                </a:moveTo>
                <a:cubicBezTo>
                  <a:pt x="183063" y="50092"/>
                  <a:pt x="155675" y="82343"/>
                  <a:pt x="119277" y="89887"/>
                </a:cubicBezTo>
                <a:cubicBezTo>
                  <a:pt x="116452" y="69113"/>
                  <a:pt x="107120" y="50414"/>
                  <a:pt x="93355" y="35933"/>
                </a:cubicBezTo>
                <a:cubicBezTo>
                  <a:pt x="107693" y="14302"/>
                  <a:pt x="132256" y="0"/>
                  <a:pt x="160180" y="0"/>
                </a:cubicBezTo>
                <a:lnTo>
                  <a:pt x="171622" y="0"/>
                </a:lnTo>
                <a:cubicBezTo>
                  <a:pt x="177950" y="0"/>
                  <a:pt x="183063" y="5113"/>
                  <a:pt x="183063" y="11441"/>
                </a:cubicBezTo>
                <a:close/>
                <a:moveTo>
                  <a:pt x="0" y="34324"/>
                </a:moveTo>
                <a:cubicBezTo>
                  <a:pt x="0" y="27996"/>
                  <a:pt x="5113" y="22883"/>
                  <a:pt x="11441" y="22883"/>
                </a:cubicBezTo>
                <a:lnTo>
                  <a:pt x="22883" y="22883"/>
                </a:lnTo>
                <a:cubicBezTo>
                  <a:pt x="67111" y="22883"/>
                  <a:pt x="102973" y="58745"/>
                  <a:pt x="102973" y="102973"/>
                </a:cubicBezTo>
                <a:lnTo>
                  <a:pt x="102973" y="171622"/>
                </a:lnTo>
                <a:cubicBezTo>
                  <a:pt x="102973" y="177950"/>
                  <a:pt x="97860" y="183063"/>
                  <a:pt x="91532" y="183063"/>
                </a:cubicBezTo>
                <a:cubicBezTo>
                  <a:pt x="85203" y="183063"/>
                  <a:pt x="80090" y="177950"/>
                  <a:pt x="80090" y="171622"/>
                </a:cubicBezTo>
                <a:lnTo>
                  <a:pt x="80090" y="114414"/>
                </a:lnTo>
                <a:cubicBezTo>
                  <a:pt x="35862" y="114414"/>
                  <a:pt x="0" y="78553"/>
                  <a:pt x="0" y="34324"/>
                </a:cubicBez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1" name="Text 19"/>
          <p:cNvSpPr/>
          <p:nvPr/>
        </p:nvSpPr>
        <p:spPr>
          <a:xfrm>
            <a:off x="4977957" y="2311171"/>
            <a:ext cx="1455351" cy="2562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97" b="1" dirty="0">
                <a:solidFill>
                  <a:srgbClr val="2A6F6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Soil Contamination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4428767" y="2768829"/>
            <a:ext cx="3404973" cy="7139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Soil harbors billions of microorganisms per gram. Crops carry soil-borne bacteria to processing plants, especially vegetables and fruits.</a:t>
            </a:r>
            <a:endParaRPr lang="en-US" dirty="0"/>
          </a:p>
        </p:txBody>
      </p:sp>
      <p:sp>
        <p:nvSpPr>
          <p:cNvPr id="23" name="Shape 21"/>
          <p:cNvSpPr/>
          <p:nvPr/>
        </p:nvSpPr>
        <p:spPr>
          <a:xfrm>
            <a:off x="4428767" y="3592613"/>
            <a:ext cx="668180" cy="256288"/>
          </a:xfrm>
          <a:custGeom>
            <a:avLst/>
            <a:gdLst/>
            <a:ahLst/>
            <a:cxnLst/>
            <a:rect l="l" t="t" r="r" b="b"/>
            <a:pathLst>
              <a:path w="668180" h="256288">
                <a:moveTo>
                  <a:pt x="128144" y="0"/>
                </a:moveTo>
                <a:lnTo>
                  <a:pt x="540036" y="0"/>
                </a:lnTo>
                <a:cubicBezTo>
                  <a:pt x="610808" y="0"/>
                  <a:pt x="668180" y="57372"/>
                  <a:pt x="668180" y="128144"/>
                </a:cubicBezTo>
                <a:lnTo>
                  <a:pt x="668180" y="128144"/>
                </a:lnTo>
                <a:cubicBezTo>
                  <a:pt x="668180" y="198916"/>
                  <a:pt x="610808" y="256288"/>
                  <a:pt x="540036" y="256288"/>
                </a:cubicBezTo>
                <a:lnTo>
                  <a:pt x="128144" y="256288"/>
                </a:lnTo>
                <a:cubicBezTo>
                  <a:pt x="57419" y="256288"/>
                  <a:pt x="0" y="198869"/>
                  <a:pt x="0" y="128144"/>
                </a:cubicBezTo>
                <a:lnTo>
                  <a:pt x="0" y="128144"/>
                </a:lnTo>
                <a:cubicBezTo>
                  <a:pt x="0" y="57419"/>
                  <a:pt x="57419" y="0"/>
                  <a:pt x="128144" y="0"/>
                </a:cubicBezTo>
                <a:close/>
              </a:path>
            </a:pathLst>
          </a:custGeom>
          <a:solidFill>
            <a:srgbClr val="D9745F">
              <a:alpha val="10196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4" name="Text 22"/>
          <p:cNvSpPr/>
          <p:nvPr/>
        </p:nvSpPr>
        <p:spPr>
          <a:xfrm>
            <a:off x="4428767" y="3592613"/>
            <a:ext cx="732252" cy="256288"/>
          </a:xfrm>
          <a:prstGeom prst="rect">
            <a:avLst/>
          </a:prstGeom>
          <a:noFill/>
          <a:ln/>
        </p:spPr>
        <p:txBody>
          <a:bodyPr wrap="square" lIns="109838" tIns="36613" rIns="109838" bIns="36613" rtlCol="0" anchor="ctr"/>
          <a:lstStyle/>
          <a:p>
            <a:pPr>
              <a:lnSpc>
                <a:spcPct val="120000"/>
              </a:lnSpc>
            </a:pPr>
            <a:r>
              <a:rPr lang="en-US" sz="1009" b="1" dirty="0">
                <a:solidFill>
                  <a:srgbClr val="D974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Bacteria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5166097" y="3592613"/>
            <a:ext cx="558342" cy="256288"/>
          </a:xfrm>
          <a:custGeom>
            <a:avLst/>
            <a:gdLst/>
            <a:ahLst/>
            <a:cxnLst/>
            <a:rect l="l" t="t" r="r" b="b"/>
            <a:pathLst>
              <a:path w="558342" h="256288">
                <a:moveTo>
                  <a:pt x="128144" y="0"/>
                </a:moveTo>
                <a:lnTo>
                  <a:pt x="430198" y="0"/>
                </a:lnTo>
                <a:cubicBezTo>
                  <a:pt x="500970" y="0"/>
                  <a:pt x="558342" y="57372"/>
                  <a:pt x="558342" y="128144"/>
                </a:cubicBezTo>
                <a:lnTo>
                  <a:pt x="558342" y="128144"/>
                </a:lnTo>
                <a:cubicBezTo>
                  <a:pt x="558342" y="198916"/>
                  <a:pt x="500970" y="256288"/>
                  <a:pt x="430198" y="256288"/>
                </a:cubicBezTo>
                <a:lnTo>
                  <a:pt x="128144" y="256288"/>
                </a:lnTo>
                <a:cubicBezTo>
                  <a:pt x="57419" y="256288"/>
                  <a:pt x="0" y="198869"/>
                  <a:pt x="0" y="128144"/>
                </a:cubicBezTo>
                <a:lnTo>
                  <a:pt x="0" y="128144"/>
                </a:lnTo>
                <a:cubicBezTo>
                  <a:pt x="0" y="57419"/>
                  <a:pt x="57419" y="0"/>
                  <a:pt x="128144" y="0"/>
                </a:cubicBezTo>
                <a:close/>
              </a:path>
            </a:pathLst>
          </a:custGeom>
          <a:solidFill>
            <a:srgbClr val="D9745F">
              <a:alpha val="10196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6" name="Text 24"/>
          <p:cNvSpPr/>
          <p:nvPr/>
        </p:nvSpPr>
        <p:spPr>
          <a:xfrm>
            <a:off x="5166097" y="3592613"/>
            <a:ext cx="622414" cy="256288"/>
          </a:xfrm>
          <a:prstGeom prst="rect">
            <a:avLst/>
          </a:prstGeom>
          <a:noFill/>
          <a:ln/>
        </p:spPr>
        <p:txBody>
          <a:bodyPr wrap="square" lIns="109838" tIns="36613" rIns="109838" bIns="36613" rtlCol="0" anchor="ctr"/>
          <a:lstStyle/>
          <a:p>
            <a:pPr>
              <a:lnSpc>
                <a:spcPct val="120000"/>
              </a:lnSpc>
            </a:pPr>
            <a:r>
              <a:rPr lang="en-US" sz="1009" b="1" dirty="0">
                <a:solidFill>
                  <a:srgbClr val="D974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Molds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5799667" y="3592613"/>
            <a:ext cx="704793" cy="256288"/>
          </a:xfrm>
          <a:custGeom>
            <a:avLst/>
            <a:gdLst/>
            <a:ahLst/>
            <a:cxnLst/>
            <a:rect l="l" t="t" r="r" b="b"/>
            <a:pathLst>
              <a:path w="704793" h="256288">
                <a:moveTo>
                  <a:pt x="128144" y="0"/>
                </a:moveTo>
                <a:lnTo>
                  <a:pt x="576649" y="0"/>
                </a:lnTo>
                <a:cubicBezTo>
                  <a:pt x="647421" y="0"/>
                  <a:pt x="704793" y="57372"/>
                  <a:pt x="704793" y="128144"/>
                </a:cubicBezTo>
                <a:lnTo>
                  <a:pt x="704793" y="128144"/>
                </a:lnTo>
                <a:cubicBezTo>
                  <a:pt x="704793" y="198916"/>
                  <a:pt x="647421" y="256288"/>
                  <a:pt x="576649" y="256288"/>
                </a:cubicBezTo>
                <a:lnTo>
                  <a:pt x="128144" y="256288"/>
                </a:lnTo>
                <a:cubicBezTo>
                  <a:pt x="57419" y="256288"/>
                  <a:pt x="0" y="198869"/>
                  <a:pt x="0" y="128144"/>
                </a:cubicBezTo>
                <a:lnTo>
                  <a:pt x="0" y="128144"/>
                </a:lnTo>
                <a:cubicBezTo>
                  <a:pt x="0" y="57419"/>
                  <a:pt x="57419" y="0"/>
                  <a:pt x="128144" y="0"/>
                </a:cubicBezTo>
                <a:close/>
              </a:path>
            </a:pathLst>
          </a:custGeom>
          <a:solidFill>
            <a:srgbClr val="D9745F">
              <a:alpha val="10196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8" name="Text 26"/>
          <p:cNvSpPr/>
          <p:nvPr/>
        </p:nvSpPr>
        <p:spPr>
          <a:xfrm>
            <a:off x="5799667" y="3592613"/>
            <a:ext cx="768865" cy="256288"/>
          </a:xfrm>
          <a:prstGeom prst="rect">
            <a:avLst/>
          </a:prstGeom>
          <a:noFill/>
          <a:ln/>
        </p:spPr>
        <p:txBody>
          <a:bodyPr wrap="square" lIns="109838" tIns="36613" rIns="109838" bIns="36613" rtlCol="0" anchor="ctr"/>
          <a:lstStyle/>
          <a:p>
            <a:pPr>
              <a:lnSpc>
                <a:spcPct val="120000"/>
              </a:lnSpc>
            </a:pPr>
            <a:r>
              <a:rPr lang="en-US" sz="1009" b="1" dirty="0">
                <a:solidFill>
                  <a:srgbClr val="D974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Parasites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8125283" y="2018270"/>
            <a:ext cx="3697874" cy="2013694"/>
          </a:xfrm>
          <a:custGeom>
            <a:avLst/>
            <a:gdLst/>
            <a:ahLst/>
            <a:cxnLst/>
            <a:rect l="l" t="t" r="r" b="b"/>
            <a:pathLst>
              <a:path w="3697874" h="2013694">
                <a:moveTo>
                  <a:pt x="36613" y="0"/>
                </a:moveTo>
                <a:lnTo>
                  <a:pt x="3661261" y="0"/>
                </a:lnTo>
                <a:cubicBezTo>
                  <a:pt x="3681482" y="0"/>
                  <a:pt x="3697874" y="16392"/>
                  <a:pt x="3697874" y="36613"/>
                </a:cubicBezTo>
                <a:lnTo>
                  <a:pt x="3697874" y="1940476"/>
                </a:lnTo>
                <a:cubicBezTo>
                  <a:pt x="3697874" y="1980913"/>
                  <a:pt x="3665093" y="2013694"/>
                  <a:pt x="3624656" y="2013694"/>
                </a:cubicBezTo>
                <a:lnTo>
                  <a:pt x="73218" y="2013694"/>
                </a:lnTo>
                <a:cubicBezTo>
                  <a:pt x="32781" y="2013694"/>
                  <a:pt x="0" y="1980913"/>
                  <a:pt x="0" y="1940476"/>
                </a:cubicBezTo>
                <a:lnTo>
                  <a:pt x="0" y="36613"/>
                </a:lnTo>
                <a:cubicBezTo>
                  <a:pt x="0" y="16406"/>
                  <a:pt x="16406" y="0"/>
                  <a:pt x="36613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7459" dist="9153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30" name="Shape 28"/>
          <p:cNvSpPr/>
          <p:nvPr/>
        </p:nvSpPr>
        <p:spPr>
          <a:xfrm>
            <a:off x="8125283" y="2018270"/>
            <a:ext cx="3697874" cy="36613"/>
          </a:xfrm>
          <a:custGeom>
            <a:avLst/>
            <a:gdLst/>
            <a:ahLst/>
            <a:cxnLst/>
            <a:rect l="l" t="t" r="r" b="b"/>
            <a:pathLst>
              <a:path w="3697874" h="36613">
                <a:moveTo>
                  <a:pt x="36613" y="0"/>
                </a:moveTo>
                <a:lnTo>
                  <a:pt x="3661261" y="0"/>
                </a:lnTo>
                <a:cubicBezTo>
                  <a:pt x="3681482" y="0"/>
                  <a:pt x="3697874" y="16392"/>
                  <a:pt x="3697874" y="36613"/>
                </a:cubicBezTo>
                <a:lnTo>
                  <a:pt x="3697874" y="36613"/>
                </a:lnTo>
                <a:lnTo>
                  <a:pt x="0" y="36613"/>
                </a:lnTo>
                <a:lnTo>
                  <a:pt x="0" y="36613"/>
                </a:lnTo>
                <a:cubicBezTo>
                  <a:pt x="0" y="16406"/>
                  <a:pt x="16406" y="0"/>
                  <a:pt x="36613" y="0"/>
                </a:cubicBezTo>
                <a:close/>
              </a:path>
            </a:pathLst>
          </a:custGeom>
          <a:solidFill>
            <a:srgbClr val="E8A33D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1" name="Shape 29"/>
          <p:cNvSpPr/>
          <p:nvPr/>
        </p:nvSpPr>
        <p:spPr>
          <a:xfrm>
            <a:off x="8308346" y="2219640"/>
            <a:ext cx="439351" cy="439351"/>
          </a:xfrm>
          <a:custGeom>
            <a:avLst/>
            <a:gdLst/>
            <a:ahLst/>
            <a:cxnLst/>
            <a:rect l="l" t="t" r="r" b="b"/>
            <a:pathLst>
              <a:path w="439351" h="439351">
                <a:moveTo>
                  <a:pt x="219676" y="0"/>
                </a:moveTo>
                <a:lnTo>
                  <a:pt x="219676" y="0"/>
                </a:lnTo>
                <a:cubicBezTo>
                  <a:pt x="340999" y="0"/>
                  <a:pt x="439351" y="98352"/>
                  <a:pt x="439351" y="219676"/>
                </a:cubicBezTo>
                <a:lnTo>
                  <a:pt x="439351" y="219676"/>
                </a:lnTo>
                <a:cubicBezTo>
                  <a:pt x="439351" y="340999"/>
                  <a:pt x="340999" y="439351"/>
                  <a:pt x="219676" y="439351"/>
                </a:cubicBezTo>
                <a:lnTo>
                  <a:pt x="219676" y="439351"/>
                </a:lnTo>
                <a:cubicBezTo>
                  <a:pt x="98352" y="439351"/>
                  <a:pt x="0" y="340999"/>
                  <a:pt x="0" y="219676"/>
                </a:cubicBezTo>
                <a:lnTo>
                  <a:pt x="0" y="219676"/>
                </a:lnTo>
                <a:cubicBezTo>
                  <a:pt x="0" y="98352"/>
                  <a:pt x="98352" y="0"/>
                  <a:pt x="219676" y="0"/>
                </a:cubicBezTo>
                <a:close/>
              </a:path>
            </a:pathLst>
          </a:custGeom>
          <a:solidFill>
            <a:srgbClr val="E8A33D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2" name="Shape 30"/>
          <p:cNvSpPr/>
          <p:nvPr/>
        </p:nvSpPr>
        <p:spPr>
          <a:xfrm>
            <a:off x="8459373" y="2347784"/>
            <a:ext cx="137297" cy="183063"/>
          </a:xfrm>
          <a:custGeom>
            <a:avLst/>
            <a:gdLst/>
            <a:ahLst/>
            <a:cxnLst/>
            <a:rect l="l" t="t" r="r" b="b"/>
            <a:pathLst>
              <a:path w="137297" h="183063">
                <a:moveTo>
                  <a:pt x="68649" y="183063"/>
                </a:moveTo>
                <a:cubicBezTo>
                  <a:pt x="30749" y="183063"/>
                  <a:pt x="0" y="152314"/>
                  <a:pt x="0" y="114414"/>
                </a:cubicBezTo>
                <a:cubicBezTo>
                  <a:pt x="0" y="81806"/>
                  <a:pt x="46552" y="16411"/>
                  <a:pt x="59567" y="-1251"/>
                </a:cubicBezTo>
                <a:cubicBezTo>
                  <a:pt x="61677" y="-4112"/>
                  <a:pt x="65002" y="-5721"/>
                  <a:pt x="68577" y="-5721"/>
                </a:cubicBezTo>
                <a:lnTo>
                  <a:pt x="68720" y="-5721"/>
                </a:lnTo>
                <a:cubicBezTo>
                  <a:pt x="72296" y="-5721"/>
                  <a:pt x="75621" y="-4112"/>
                  <a:pt x="77730" y="-1251"/>
                </a:cubicBezTo>
                <a:cubicBezTo>
                  <a:pt x="90745" y="16411"/>
                  <a:pt x="137297" y="81806"/>
                  <a:pt x="137297" y="114414"/>
                </a:cubicBezTo>
                <a:cubicBezTo>
                  <a:pt x="137297" y="152314"/>
                  <a:pt x="106548" y="183063"/>
                  <a:pt x="68649" y="183063"/>
                </a:cubicBezTo>
                <a:close/>
                <a:moveTo>
                  <a:pt x="40045" y="111554"/>
                </a:moveTo>
                <a:cubicBezTo>
                  <a:pt x="40045" y="106799"/>
                  <a:pt x="36219" y="102973"/>
                  <a:pt x="31464" y="102973"/>
                </a:cubicBezTo>
                <a:cubicBezTo>
                  <a:pt x="26709" y="102973"/>
                  <a:pt x="22883" y="106799"/>
                  <a:pt x="22883" y="111554"/>
                </a:cubicBezTo>
                <a:cubicBezTo>
                  <a:pt x="22883" y="138406"/>
                  <a:pt x="44657" y="160180"/>
                  <a:pt x="71509" y="160180"/>
                </a:cubicBezTo>
                <a:cubicBezTo>
                  <a:pt x="76264" y="160180"/>
                  <a:pt x="80090" y="156354"/>
                  <a:pt x="80090" y="151599"/>
                </a:cubicBezTo>
                <a:cubicBezTo>
                  <a:pt x="80090" y="146844"/>
                  <a:pt x="76264" y="143018"/>
                  <a:pt x="71509" y="143018"/>
                </a:cubicBezTo>
                <a:cubicBezTo>
                  <a:pt x="54132" y="143018"/>
                  <a:pt x="40045" y="128931"/>
                  <a:pt x="40045" y="111554"/>
                </a:cubicBez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3" name="Text 31"/>
          <p:cNvSpPr/>
          <p:nvPr/>
        </p:nvSpPr>
        <p:spPr>
          <a:xfrm>
            <a:off x="8857535" y="2311171"/>
            <a:ext cx="1162450" cy="2562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97" b="1" dirty="0">
                <a:solidFill>
                  <a:srgbClr val="2A6F6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Water Sources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8308346" y="2768829"/>
            <a:ext cx="3404973" cy="7139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Contaminated water used for irrigation, washing, or processing introduces microorganisms directly to food products.</a:t>
            </a:r>
            <a:endParaRPr lang="en-US" dirty="0"/>
          </a:p>
        </p:txBody>
      </p:sp>
      <p:sp>
        <p:nvSpPr>
          <p:cNvPr id="35" name="Shape 33"/>
          <p:cNvSpPr/>
          <p:nvPr/>
        </p:nvSpPr>
        <p:spPr>
          <a:xfrm>
            <a:off x="8308346" y="3592613"/>
            <a:ext cx="713946" cy="256288"/>
          </a:xfrm>
          <a:custGeom>
            <a:avLst/>
            <a:gdLst/>
            <a:ahLst/>
            <a:cxnLst/>
            <a:rect l="l" t="t" r="r" b="b"/>
            <a:pathLst>
              <a:path w="713946" h="256288">
                <a:moveTo>
                  <a:pt x="128144" y="0"/>
                </a:moveTo>
                <a:lnTo>
                  <a:pt x="585802" y="0"/>
                </a:lnTo>
                <a:cubicBezTo>
                  <a:pt x="656574" y="0"/>
                  <a:pt x="713946" y="57372"/>
                  <a:pt x="713946" y="128144"/>
                </a:cubicBezTo>
                <a:lnTo>
                  <a:pt x="713946" y="128144"/>
                </a:lnTo>
                <a:cubicBezTo>
                  <a:pt x="713946" y="198916"/>
                  <a:pt x="656574" y="256288"/>
                  <a:pt x="585802" y="256288"/>
                </a:cubicBezTo>
                <a:lnTo>
                  <a:pt x="128144" y="256288"/>
                </a:lnTo>
                <a:cubicBezTo>
                  <a:pt x="57419" y="256288"/>
                  <a:pt x="0" y="198869"/>
                  <a:pt x="0" y="128144"/>
                </a:cubicBezTo>
                <a:lnTo>
                  <a:pt x="0" y="128144"/>
                </a:lnTo>
                <a:cubicBezTo>
                  <a:pt x="0" y="57419"/>
                  <a:pt x="57419" y="0"/>
                  <a:pt x="128144" y="0"/>
                </a:cubicBezTo>
                <a:close/>
              </a:path>
            </a:pathLst>
          </a:custGeom>
          <a:solidFill>
            <a:srgbClr val="E8A33D">
              <a:alpha val="10196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6" name="Text 34"/>
          <p:cNvSpPr/>
          <p:nvPr/>
        </p:nvSpPr>
        <p:spPr>
          <a:xfrm>
            <a:off x="8308346" y="3592613"/>
            <a:ext cx="778018" cy="256288"/>
          </a:xfrm>
          <a:prstGeom prst="rect">
            <a:avLst/>
          </a:prstGeom>
          <a:noFill/>
          <a:ln/>
        </p:spPr>
        <p:txBody>
          <a:bodyPr wrap="square" lIns="109838" tIns="36613" rIns="109838" bIns="36613" rtlCol="0" anchor="ctr"/>
          <a:lstStyle/>
          <a:p>
            <a:pPr>
              <a:lnSpc>
                <a:spcPct val="120000"/>
              </a:lnSpc>
            </a:pPr>
            <a:r>
              <a:rPr lang="en-US" sz="1009" b="1" dirty="0">
                <a:solidFill>
                  <a:srgbClr val="E8A3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Irrigation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9096447" y="3592613"/>
            <a:ext cx="713946" cy="256288"/>
          </a:xfrm>
          <a:custGeom>
            <a:avLst/>
            <a:gdLst/>
            <a:ahLst/>
            <a:cxnLst/>
            <a:rect l="l" t="t" r="r" b="b"/>
            <a:pathLst>
              <a:path w="713946" h="256288">
                <a:moveTo>
                  <a:pt x="128144" y="0"/>
                </a:moveTo>
                <a:lnTo>
                  <a:pt x="585802" y="0"/>
                </a:lnTo>
                <a:cubicBezTo>
                  <a:pt x="656574" y="0"/>
                  <a:pt x="713946" y="57372"/>
                  <a:pt x="713946" y="128144"/>
                </a:cubicBezTo>
                <a:lnTo>
                  <a:pt x="713946" y="128144"/>
                </a:lnTo>
                <a:cubicBezTo>
                  <a:pt x="713946" y="198916"/>
                  <a:pt x="656574" y="256288"/>
                  <a:pt x="585802" y="256288"/>
                </a:cubicBezTo>
                <a:lnTo>
                  <a:pt x="128144" y="256288"/>
                </a:lnTo>
                <a:cubicBezTo>
                  <a:pt x="57419" y="256288"/>
                  <a:pt x="0" y="198869"/>
                  <a:pt x="0" y="128144"/>
                </a:cubicBezTo>
                <a:lnTo>
                  <a:pt x="0" y="128144"/>
                </a:lnTo>
                <a:cubicBezTo>
                  <a:pt x="0" y="57419"/>
                  <a:pt x="57419" y="0"/>
                  <a:pt x="128144" y="0"/>
                </a:cubicBezTo>
                <a:close/>
              </a:path>
            </a:pathLst>
          </a:custGeom>
          <a:solidFill>
            <a:srgbClr val="E8A33D">
              <a:alpha val="10196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38" name="Text 36"/>
          <p:cNvSpPr/>
          <p:nvPr/>
        </p:nvSpPr>
        <p:spPr>
          <a:xfrm>
            <a:off x="9096447" y="3592613"/>
            <a:ext cx="778018" cy="256288"/>
          </a:xfrm>
          <a:prstGeom prst="rect">
            <a:avLst/>
          </a:prstGeom>
          <a:noFill/>
          <a:ln/>
        </p:spPr>
        <p:txBody>
          <a:bodyPr wrap="square" lIns="109838" tIns="36613" rIns="109838" bIns="36613" rtlCol="0" anchor="ctr"/>
          <a:lstStyle/>
          <a:p>
            <a:pPr>
              <a:lnSpc>
                <a:spcPct val="120000"/>
              </a:lnSpc>
            </a:pPr>
            <a:r>
              <a:rPr lang="en-US" sz="1009" b="1" dirty="0">
                <a:solidFill>
                  <a:srgbClr val="E8A3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Washing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9881973" y="3592613"/>
            <a:ext cx="814631" cy="256288"/>
          </a:xfrm>
          <a:custGeom>
            <a:avLst/>
            <a:gdLst/>
            <a:ahLst/>
            <a:cxnLst/>
            <a:rect l="l" t="t" r="r" b="b"/>
            <a:pathLst>
              <a:path w="814631" h="256288">
                <a:moveTo>
                  <a:pt x="128144" y="0"/>
                </a:moveTo>
                <a:lnTo>
                  <a:pt x="686486" y="0"/>
                </a:lnTo>
                <a:cubicBezTo>
                  <a:pt x="757259" y="0"/>
                  <a:pt x="814631" y="57372"/>
                  <a:pt x="814631" y="128144"/>
                </a:cubicBezTo>
                <a:lnTo>
                  <a:pt x="814631" y="128144"/>
                </a:lnTo>
                <a:cubicBezTo>
                  <a:pt x="814631" y="198916"/>
                  <a:pt x="757259" y="256288"/>
                  <a:pt x="686486" y="256288"/>
                </a:cubicBezTo>
                <a:lnTo>
                  <a:pt x="128144" y="256288"/>
                </a:lnTo>
                <a:cubicBezTo>
                  <a:pt x="57419" y="256288"/>
                  <a:pt x="0" y="198869"/>
                  <a:pt x="0" y="128144"/>
                </a:cubicBezTo>
                <a:lnTo>
                  <a:pt x="0" y="128144"/>
                </a:lnTo>
                <a:cubicBezTo>
                  <a:pt x="0" y="57419"/>
                  <a:pt x="57419" y="0"/>
                  <a:pt x="128144" y="0"/>
                </a:cubicBezTo>
                <a:close/>
              </a:path>
            </a:pathLst>
          </a:custGeom>
          <a:solidFill>
            <a:srgbClr val="E8A33D">
              <a:alpha val="10196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0" name="Text 38"/>
          <p:cNvSpPr/>
          <p:nvPr/>
        </p:nvSpPr>
        <p:spPr>
          <a:xfrm>
            <a:off x="9881973" y="3592613"/>
            <a:ext cx="878703" cy="256288"/>
          </a:xfrm>
          <a:prstGeom prst="rect">
            <a:avLst/>
          </a:prstGeom>
          <a:noFill/>
          <a:ln/>
        </p:spPr>
        <p:txBody>
          <a:bodyPr wrap="square" lIns="109838" tIns="36613" rIns="109838" bIns="36613" rtlCol="0" anchor="ctr"/>
          <a:lstStyle/>
          <a:p>
            <a:pPr>
              <a:lnSpc>
                <a:spcPct val="120000"/>
              </a:lnSpc>
            </a:pPr>
            <a:r>
              <a:rPr lang="en-US" sz="1009" b="1" dirty="0">
                <a:solidFill>
                  <a:srgbClr val="E8A3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Processing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366126" y="4233333"/>
            <a:ext cx="3697874" cy="2251676"/>
          </a:xfrm>
          <a:custGeom>
            <a:avLst/>
            <a:gdLst/>
            <a:ahLst/>
            <a:cxnLst/>
            <a:rect l="l" t="t" r="r" b="b"/>
            <a:pathLst>
              <a:path w="3697874" h="2251676">
                <a:moveTo>
                  <a:pt x="36613" y="0"/>
                </a:moveTo>
                <a:lnTo>
                  <a:pt x="3661261" y="0"/>
                </a:lnTo>
                <a:cubicBezTo>
                  <a:pt x="3681482" y="0"/>
                  <a:pt x="3697874" y="16392"/>
                  <a:pt x="3697874" y="36613"/>
                </a:cubicBezTo>
                <a:lnTo>
                  <a:pt x="3697874" y="2178451"/>
                </a:lnTo>
                <a:cubicBezTo>
                  <a:pt x="3697874" y="2218892"/>
                  <a:pt x="3665090" y="2251676"/>
                  <a:pt x="3624649" y="2251676"/>
                </a:cubicBezTo>
                <a:lnTo>
                  <a:pt x="73224" y="2251676"/>
                </a:lnTo>
                <a:cubicBezTo>
                  <a:pt x="32784" y="2251676"/>
                  <a:pt x="0" y="2218892"/>
                  <a:pt x="0" y="2178451"/>
                </a:cubicBezTo>
                <a:lnTo>
                  <a:pt x="0" y="36613"/>
                </a:lnTo>
                <a:cubicBezTo>
                  <a:pt x="0" y="16406"/>
                  <a:pt x="16406" y="0"/>
                  <a:pt x="36613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7459" dist="9153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42" name="Shape 40"/>
          <p:cNvSpPr/>
          <p:nvPr/>
        </p:nvSpPr>
        <p:spPr>
          <a:xfrm>
            <a:off x="366126" y="4233333"/>
            <a:ext cx="3697874" cy="36613"/>
          </a:xfrm>
          <a:custGeom>
            <a:avLst/>
            <a:gdLst/>
            <a:ahLst/>
            <a:cxnLst/>
            <a:rect l="l" t="t" r="r" b="b"/>
            <a:pathLst>
              <a:path w="3697874" h="36613">
                <a:moveTo>
                  <a:pt x="36613" y="0"/>
                </a:moveTo>
                <a:lnTo>
                  <a:pt x="3661261" y="0"/>
                </a:lnTo>
                <a:cubicBezTo>
                  <a:pt x="3681482" y="0"/>
                  <a:pt x="3697874" y="16392"/>
                  <a:pt x="3697874" y="36613"/>
                </a:cubicBezTo>
                <a:lnTo>
                  <a:pt x="3697874" y="36613"/>
                </a:lnTo>
                <a:lnTo>
                  <a:pt x="0" y="36613"/>
                </a:lnTo>
                <a:lnTo>
                  <a:pt x="0" y="36613"/>
                </a:lnTo>
                <a:cubicBezTo>
                  <a:pt x="0" y="16406"/>
                  <a:pt x="16406" y="0"/>
                  <a:pt x="36613" y="0"/>
                </a:cubicBezTo>
                <a:close/>
              </a:path>
            </a:pathLst>
          </a:custGeom>
          <a:solidFill>
            <a:srgbClr val="2A6F6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3" name="Shape 41"/>
          <p:cNvSpPr/>
          <p:nvPr/>
        </p:nvSpPr>
        <p:spPr>
          <a:xfrm>
            <a:off x="549189" y="4434703"/>
            <a:ext cx="439351" cy="439351"/>
          </a:xfrm>
          <a:custGeom>
            <a:avLst/>
            <a:gdLst/>
            <a:ahLst/>
            <a:cxnLst/>
            <a:rect l="l" t="t" r="r" b="b"/>
            <a:pathLst>
              <a:path w="439351" h="439351">
                <a:moveTo>
                  <a:pt x="219676" y="0"/>
                </a:moveTo>
                <a:lnTo>
                  <a:pt x="219676" y="0"/>
                </a:lnTo>
                <a:cubicBezTo>
                  <a:pt x="340999" y="0"/>
                  <a:pt x="439351" y="98352"/>
                  <a:pt x="439351" y="219676"/>
                </a:cubicBezTo>
                <a:lnTo>
                  <a:pt x="439351" y="219676"/>
                </a:lnTo>
                <a:cubicBezTo>
                  <a:pt x="439351" y="340999"/>
                  <a:pt x="340999" y="439351"/>
                  <a:pt x="219676" y="439351"/>
                </a:cubicBezTo>
                <a:lnTo>
                  <a:pt x="219676" y="439351"/>
                </a:lnTo>
                <a:cubicBezTo>
                  <a:pt x="98352" y="439351"/>
                  <a:pt x="0" y="340999"/>
                  <a:pt x="0" y="219676"/>
                </a:cubicBezTo>
                <a:lnTo>
                  <a:pt x="0" y="219676"/>
                </a:lnTo>
                <a:cubicBezTo>
                  <a:pt x="0" y="98352"/>
                  <a:pt x="98352" y="0"/>
                  <a:pt x="219676" y="0"/>
                </a:cubicBezTo>
                <a:close/>
              </a:path>
            </a:pathLst>
          </a:custGeom>
          <a:solidFill>
            <a:srgbClr val="2A6F6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4" name="Shape 42"/>
          <p:cNvSpPr/>
          <p:nvPr/>
        </p:nvSpPr>
        <p:spPr>
          <a:xfrm>
            <a:off x="665892" y="4562847"/>
            <a:ext cx="205946" cy="183063"/>
          </a:xfrm>
          <a:custGeom>
            <a:avLst/>
            <a:gdLst/>
            <a:ahLst/>
            <a:cxnLst/>
            <a:rect l="l" t="t" r="r" b="b"/>
            <a:pathLst>
              <a:path w="205946" h="183063">
                <a:moveTo>
                  <a:pt x="64537" y="50593"/>
                </a:moveTo>
                <a:cubicBezTo>
                  <a:pt x="78553" y="38794"/>
                  <a:pt x="97467" y="28604"/>
                  <a:pt x="120135" y="28604"/>
                </a:cubicBezTo>
                <a:cubicBezTo>
                  <a:pt x="142803" y="28604"/>
                  <a:pt x="161718" y="38794"/>
                  <a:pt x="175733" y="50593"/>
                </a:cubicBezTo>
                <a:cubicBezTo>
                  <a:pt x="189713" y="62392"/>
                  <a:pt x="199653" y="76479"/>
                  <a:pt x="204695" y="86276"/>
                </a:cubicBezTo>
                <a:cubicBezTo>
                  <a:pt x="206375" y="89565"/>
                  <a:pt x="206375" y="93462"/>
                  <a:pt x="204695" y="96752"/>
                </a:cubicBezTo>
                <a:cubicBezTo>
                  <a:pt x="199653" y="106548"/>
                  <a:pt x="189713" y="120636"/>
                  <a:pt x="175733" y="132435"/>
                </a:cubicBezTo>
                <a:cubicBezTo>
                  <a:pt x="161718" y="144269"/>
                  <a:pt x="142839" y="154424"/>
                  <a:pt x="120135" y="154424"/>
                </a:cubicBezTo>
                <a:cubicBezTo>
                  <a:pt x="97431" y="154424"/>
                  <a:pt x="78553" y="144234"/>
                  <a:pt x="64537" y="132435"/>
                </a:cubicBezTo>
                <a:cubicBezTo>
                  <a:pt x="58745" y="127536"/>
                  <a:pt x="53632" y="122245"/>
                  <a:pt x="49270" y="117024"/>
                </a:cubicBezTo>
                <a:lnTo>
                  <a:pt x="17198" y="135724"/>
                </a:lnTo>
                <a:cubicBezTo>
                  <a:pt x="12729" y="138334"/>
                  <a:pt x="7044" y="137619"/>
                  <a:pt x="3361" y="133972"/>
                </a:cubicBezTo>
                <a:cubicBezTo>
                  <a:pt x="-322" y="130325"/>
                  <a:pt x="-1073" y="124676"/>
                  <a:pt x="1466" y="120171"/>
                </a:cubicBezTo>
                <a:lnTo>
                  <a:pt x="17877" y="91532"/>
                </a:lnTo>
                <a:lnTo>
                  <a:pt x="1502" y="62892"/>
                </a:lnTo>
                <a:cubicBezTo>
                  <a:pt x="-1073" y="58387"/>
                  <a:pt x="-286" y="52738"/>
                  <a:pt x="3397" y="49091"/>
                </a:cubicBezTo>
                <a:cubicBezTo>
                  <a:pt x="7079" y="45444"/>
                  <a:pt x="12729" y="44729"/>
                  <a:pt x="17234" y="47339"/>
                </a:cubicBezTo>
                <a:lnTo>
                  <a:pt x="49305" y="66039"/>
                </a:lnTo>
                <a:cubicBezTo>
                  <a:pt x="53668" y="60818"/>
                  <a:pt x="58780" y="55527"/>
                  <a:pt x="64573" y="50628"/>
                </a:cubicBezTo>
                <a:close/>
                <a:moveTo>
                  <a:pt x="160180" y="91532"/>
                </a:moveTo>
                <a:cubicBezTo>
                  <a:pt x="160180" y="85217"/>
                  <a:pt x="155053" y="80090"/>
                  <a:pt x="148739" y="80090"/>
                </a:cubicBezTo>
                <a:cubicBezTo>
                  <a:pt x="142424" y="80090"/>
                  <a:pt x="137297" y="85217"/>
                  <a:pt x="137297" y="91532"/>
                </a:cubicBezTo>
                <a:cubicBezTo>
                  <a:pt x="137297" y="97846"/>
                  <a:pt x="142424" y="102973"/>
                  <a:pt x="148739" y="102973"/>
                </a:cubicBezTo>
                <a:cubicBezTo>
                  <a:pt x="155053" y="102973"/>
                  <a:pt x="160180" y="97846"/>
                  <a:pt x="160180" y="91532"/>
                </a:cubicBez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5" name="Text 43"/>
          <p:cNvSpPr/>
          <p:nvPr/>
        </p:nvSpPr>
        <p:spPr>
          <a:xfrm>
            <a:off x="1098378" y="4526234"/>
            <a:ext cx="1199063" cy="2562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97" b="1" dirty="0">
                <a:solidFill>
                  <a:srgbClr val="2A6F6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Animal Contact</a:t>
            </a:r>
            <a:endParaRPr lang="en-US" sz="1600" dirty="0"/>
          </a:p>
        </p:txBody>
      </p:sp>
      <p:sp>
        <p:nvSpPr>
          <p:cNvPr id="46" name="Text 44"/>
          <p:cNvSpPr/>
          <p:nvPr/>
        </p:nvSpPr>
        <p:spPr>
          <a:xfrm>
            <a:off x="549189" y="4983892"/>
            <a:ext cx="3404973" cy="951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Food animals and birds carry indigenous microorganisms in their digestive tracts, skin, and feathers. Shellfish concentrate organisms from water.</a:t>
            </a:r>
            <a:endParaRPr lang="en-US" dirty="0"/>
          </a:p>
        </p:txBody>
      </p:sp>
      <p:sp>
        <p:nvSpPr>
          <p:cNvPr id="47" name="Shape 45"/>
          <p:cNvSpPr/>
          <p:nvPr/>
        </p:nvSpPr>
        <p:spPr>
          <a:xfrm>
            <a:off x="549189" y="6045658"/>
            <a:ext cx="1006847" cy="256288"/>
          </a:xfrm>
          <a:custGeom>
            <a:avLst/>
            <a:gdLst/>
            <a:ahLst/>
            <a:cxnLst/>
            <a:rect l="l" t="t" r="r" b="b"/>
            <a:pathLst>
              <a:path w="1006847" h="256288">
                <a:moveTo>
                  <a:pt x="128144" y="0"/>
                </a:moveTo>
                <a:lnTo>
                  <a:pt x="878703" y="0"/>
                </a:lnTo>
                <a:cubicBezTo>
                  <a:pt x="949475" y="0"/>
                  <a:pt x="1006847" y="57372"/>
                  <a:pt x="1006847" y="128144"/>
                </a:cubicBezTo>
                <a:lnTo>
                  <a:pt x="1006847" y="128144"/>
                </a:lnTo>
                <a:cubicBezTo>
                  <a:pt x="1006847" y="198916"/>
                  <a:pt x="949475" y="256288"/>
                  <a:pt x="878703" y="256288"/>
                </a:cubicBezTo>
                <a:lnTo>
                  <a:pt x="128144" y="256288"/>
                </a:lnTo>
                <a:cubicBezTo>
                  <a:pt x="57419" y="256288"/>
                  <a:pt x="0" y="198869"/>
                  <a:pt x="0" y="128144"/>
                </a:cubicBezTo>
                <a:lnTo>
                  <a:pt x="0" y="128144"/>
                </a:lnTo>
                <a:cubicBezTo>
                  <a:pt x="0" y="57419"/>
                  <a:pt x="57419" y="0"/>
                  <a:pt x="128144" y="0"/>
                </a:cubicBezTo>
                <a:close/>
              </a:path>
            </a:pathLst>
          </a:custGeom>
          <a:solidFill>
            <a:srgbClr val="2A6F6F">
              <a:alpha val="10196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48" name="Text 46"/>
          <p:cNvSpPr/>
          <p:nvPr/>
        </p:nvSpPr>
        <p:spPr>
          <a:xfrm>
            <a:off x="549189" y="6045658"/>
            <a:ext cx="1070919" cy="256288"/>
          </a:xfrm>
          <a:prstGeom prst="rect">
            <a:avLst/>
          </a:prstGeom>
          <a:noFill/>
          <a:ln/>
        </p:spPr>
        <p:txBody>
          <a:bodyPr wrap="square" lIns="109838" tIns="36613" rIns="109838" bIns="36613" rtlCol="0" anchor="ctr"/>
          <a:lstStyle/>
          <a:p>
            <a:pPr>
              <a:lnSpc>
                <a:spcPct val="120000"/>
              </a:lnSpc>
            </a:pPr>
            <a:r>
              <a:rPr lang="en-US" sz="1009" b="1" dirty="0">
                <a:solidFill>
                  <a:srgbClr val="2A6F6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Intestinal flora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1624685" y="6045658"/>
            <a:ext cx="979387" cy="256288"/>
          </a:xfrm>
          <a:custGeom>
            <a:avLst/>
            <a:gdLst/>
            <a:ahLst/>
            <a:cxnLst/>
            <a:rect l="l" t="t" r="r" b="b"/>
            <a:pathLst>
              <a:path w="979387" h="256288">
                <a:moveTo>
                  <a:pt x="128144" y="0"/>
                </a:moveTo>
                <a:lnTo>
                  <a:pt x="851243" y="0"/>
                </a:lnTo>
                <a:cubicBezTo>
                  <a:pt x="922015" y="0"/>
                  <a:pt x="979387" y="57372"/>
                  <a:pt x="979387" y="128144"/>
                </a:cubicBezTo>
                <a:lnTo>
                  <a:pt x="979387" y="128144"/>
                </a:lnTo>
                <a:cubicBezTo>
                  <a:pt x="979387" y="198916"/>
                  <a:pt x="922015" y="256288"/>
                  <a:pt x="851243" y="256288"/>
                </a:cubicBezTo>
                <a:lnTo>
                  <a:pt x="128144" y="256288"/>
                </a:lnTo>
                <a:cubicBezTo>
                  <a:pt x="57419" y="256288"/>
                  <a:pt x="0" y="198869"/>
                  <a:pt x="0" y="128144"/>
                </a:cubicBezTo>
                <a:lnTo>
                  <a:pt x="0" y="128144"/>
                </a:lnTo>
                <a:cubicBezTo>
                  <a:pt x="0" y="57419"/>
                  <a:pt x="57419" y="0"/>
                  <a:pt x="128144" y="0"/>
                </a:cubicBezTo>
                <a:close/>
              </a:path>
            </a:pathLst>
          </a:custGeom>
          <a:solidFill>
            <a:srgbClr val="2A6F6F">
              <a:alpha val="10196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50" name="Text 48"/>
          <p:cNvSpPr/>
          <p:nvPr/>
        </p:nvSpPr>
        <p:spPr>
          <a:xfrm>
            <a:off x="1624685" y="6045658"/>
            <a:ext cx="1043459" cy="256288"/>
          </a:xfrm>
          <a:prstGeom prst="rect">
            <a:avLst/>
          </a:prstGeom>
          <a:noFill/>
          <a:ln/>
        </p:spPr>
        <p:txBody>
          <a:bodyPr wrap="square" lIns="109838" tIns="36613" rIns="109838" bIns="36613" rtlCol="0" anchor="ctr"/>
          <a:lstStyle/>
          <a:p>
            <a:pPr>
              <a:lnSpc>
                <a:spcPct val="120000"/>
              </a:lnSpc>
            </a:pPr>
            <a:r>
              <a:rPr lang="en-US" sz="1009" b="1" dirty="0">
                <a:solidFill>
                  <a:srgbClr val="2A6F6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Hide/feathers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2677798" y="6045658"/>
            <a:ext cx="677333" cy="256288"/>
          </a:xfrm>
          <a:custGeom>
            <a:avLst/>
            <a:gdLst/>
            <a:ahLst/>
            <a:cxnLst/>
            <a:rect l="l" t="t" r="r" b="b"/>
            <a:pathLst>
              <a:path w="677333" h="256288">
                <a:moveTo>
                  <a:pt x="128144" y="0"/>
                </a:moveTo>
                <a:lnTo>
                  <a:pt x="549189" y="0"/>
                </a:lnTo>
                <a:cubicBezTo>
                  <a:pt x="619961" y="0"/>
                  <a:pt x="677333" y="57372"/>
                  <a:pt x="677333" y="128144"/>
                </a:cubicBezTo>
                <a:lnTo>
                  <a:pt x="677333" y="128144"/>
                </a:lnTo>
                <a:cubicBezTo>
                  <a:pt x="677333" y="198916"/>
                  <a:pt x="619961" y="256288"/>
                  <a:pt x="549189" y="256288"/>
                </a:cubicBezTo>
                <a:lnTo>
                  <a:pt x="128144" y="256288"/>
                </a:lnTo>
                <a:cubicBezTo>
                  <a:pt x="57419" y="256288"/>
                  <a:pt x="0" y="198869"/>
                  <a:pt x="0" y="128144"/>
                </a:cubicBezTo>
                <a:lnTo>
                  <a:pt x="0" y="128144"/>
                </a:lnTo>
                <a:cubicBezTo>
                  <a:pt x="0" y="57419"/>
                  <a:pt x="57419" y="0"/>
                  <a:pt x="128144" y="0"/>
                </a:cubicBezTo>
                <a:close/>
              </a:path>
            </a:pathLst>
          </a:custGeom>
          <a:solidFill>
            <a:srgbClr val="2A6F6F">
              <a:alpha val="10196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52" name="Text 50"/>
          <p:cNvSpPr/>
          <p:nvPr/>
        </p:nvSpPr>
        <p:spPr>
          <a:xfrm>
            <a:off x="2677798" y="6045658"/>
            <a:ext cx="741405" cy="256288"/>
          </a:xfrm>
          <a:prstGeom prst="rect">
            <a:avLst/>
          </a:prstGeom>
          <a:noFill/>
          <a:ln/>
        </p:spPr>
        <p:txBody>
          <a:bodyPr wrap="square" lIns="109838" tIns="36613" rIns="109838" bIns="36613" rtlCol="0" anchor="ctr"/>
          <a:lstStyle/>
          <a:p>
            <a:pPr>
              <a:lnSpc>
                <a:spcPct val="120000"/>
              </a:lnSpc>
            </a:pPr>
            <a:r>
              <a:rPr lang="en-US" sz="1009" b="1" dirty="0">
                <a:solidFill>
                  <a:srgbClr val="2A6F6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Shellfish</a:t>
            </a:r>
            <a:endParaRPr lang="en-US" sz="1600" dirty="0"/>
          </a:p>
        </p:txBody>
      </p:sp>
      <p:sp>
        <p:nvSpPr>
          <p:cNvPr id="53" name="Shape 51"/>
          <p:cNvSpPr/>
          <p:nvPr/>
        </p:nvSpPr>
        <p:spPr>
          <a:xfrm>
            <a:off x="4245704" y="4233333"/>
            <a:ext cx="3697874" cy="2251676"/>
          </a:xfrm>
          <a:custGeom>
            <a:avLst/>
            <a:gdLst/>
            <a:ahLst/>
            <a:cxnLst/>
            <a:rect l="l" t="t" r="r" b="b"/>
            <a:pathLst>
              <a:path w="3697874" h="2251676">
                <a:moveTo>
                  <a:pt x="36613" y="0"/>
                </a:moveTo>
                <a:lnTo>
                  <a:pt x="3661261" y="0"/>
                </a:lnTo>
                <a:cubicBezTo>
                  <a:pt x="3681482" y="0"/>
                  <a:pt x="3697874" y="16392"/>
                  <a:pt x="3697874" y="36613"/>
                </a:cubicBezTo>
                <a:lnTo>
                  <a:pt x="3697874" y="2178451"/>
                </a:lnTo>
                <a:cubicBezTo>
                  <a:pt x="3697874" y="2218892"/>
                  <a:pt x="3665090" y="2251676"/>
                  <a:pt x="3624649" y="2251676"/>
                </a:cubicBezTo>
                <a:lnTo>
                  <a:pt x="73224" y="2251676"/>
                </a:lnTo>
                <a:cubicBezTo>
                  <a:pt x="32784" y="2251676"/>
                  <a:pt x="0" y="2218892"/>
                  <a:pt x="0" y="2178451"/>
                </a:cubicBezTo>
                <a:lnTo>
                  <a:pt x="0" y="36613"/>
                </a:lnTo>
                <a:cubicBezTo>
                  <a:pt x="0" y="16406"/>
                  <a:pt x="16406" y="0"/>
                  <a:pt x="36613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7459" dist="9153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54" name="Shape 52"/>
          <p:cNvSpPr/>
          <p:nvPr/>
        </p:nvSpPr>
        <p:spPr>
          <a:xfrm>
            <a:off x="4245704" y="4233333"/>
            <a:ext cx="3697874" cy="36613"/>
          </a:xfrm>
          <a:custGeom>
            <a:avLst/>
            <a:gdLst/>
            <a:ahLst/>
            <a:cxnLst/>
            <a:rect l="l" t="t" r="r" b="b"/>
            <a:pathLst>
              <a:path w="3697874" h="36613">
                <a:moveTo>
                  <a:pt x="36613" y="0"/>
                </a:moveTo>
                <a:lnTo>
                  <a:pt x="3661261" y="0"/>
                </a:lnTo>
                <a:cubicBezTo>
                  <a:pt x="3681482" y="0"/>
                  <a:pt x="3697874" y="16392"/>
                  <a:pt x="3697874" y="36613"/>
                </a:cubicBezTo>
                <a:lnTo>
                  <a:pt x="3697874" y="36613"/>
                </a:lnTo>
                <a:lnTo>
                  <a:pt x="0" y="36613"/>
                </a:lnTo>
                <a:lnTo>
                  <a:pt x="0" y="36613"/>
                </a:lnTo>
                <a:cubicBezTo>
                  <a:pt x="0" y="16406"/>
                  <a:pt x="16406" y="0"/>
                  <a:pt x="36613" y="0"/>
                </a:cubicBezTo>
                <a:close/>
              </a:path>
            </a:pathLst>
          </a:custGeom>
          <a:solidFill>
            <a:srgbClr val="D9745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55" name="Shape 53"/>
          <p:cNvSpPr/>
          <p:nvPr/>
        </p:nvSpPr>
        <p:spPr>
          <a:xfrm>
            <a:off x="4428767" y="4434703"/>
            <a:ext cx="439351" cy="439351"/>
          </a:xfrm>
          <a:custGeom>
            <a:avLst/>
            <a:gdLst/>
            <a:ahLst/>
            <a:cxnLst/>
            <a:rect l="l" t="t" r="r" b="b"/>
            <a:pathLst>
              <a:path w="439351" h="439351">
                <a:moveTo>
                  <a:pt x="219676" y="0"/>
                </a:moveTo>
                <a:lnTo>
                  <a:pt x="219676" y="0"/>
                </a:lnTo>
                <a:cubicBezTo>
                  <a:pt x="340999" y="0"/>
                  <a:pt x="439351" y="98352"/>
                  <a:pt x="439351" y="219676"/>
                </a:cubicBezTo>
                <a:lnTo>
                  <a:pt x="439351" y="219676"/>
                </a:lnTo>
                <a:cubicBezTo>
                  <a:pt x="439351" y="340999"/>
                  <a:pt x="340999" y="439351"/>
                  <a:pt x="219676" y="439351"/>
                </a:cubicBezTo>
                <a:lnTo>
                  <a:pt x="219676" y="439351"/>
                </a:lnTo>
                <a:cubicBezTo>
                  <a:pt x="98352" y="439351"/>
                  <a:pt x="0" y="340999"/>
                  <a:pt x="0" y="219676"/>
                </a:cubicBezTo>
                <a:lnTo>
                  <a:pt x="0" y="219676"/>
                </a:lnTo>
                <a:cubicBezTo>
                  <a:pt x="0" y="98352"/>
                  <a:pt x="98352" y="0"/>
                  <a:pt x="219676" y="0"/>
                </a:cubicBezTo>
                <a:close/>
              </a:path>
            </a:pathLst>
          </a:custGeom>
          <a:solidFill>
            <a:srgbClr val="D9745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56" name="Shape 54"/>
          <p:cNvSpPr/>
          <p:nvPr/>
        </p:nvSpPr>
        <p:spPr>
          <a:xfrm>
            <a:off x="4568353" y="4562847"/>
            <a:ext cx="160180" cy="183063"/>
          </a:xfrm>
          <a:custGeom>
            <a:avLst/>
            <a:gdLst/>
            <a:ahLst/>
            <a:cxnLst/>
            <a:rect l="l" t="t" r="r" b="b"/>
            <a:pathLst>
              <a:path w="160180" h="183063">
                <a:moveTo>
                  <a:pt x="80090" y="88671"/>
                </a:moveTo>
                <a:cubicBezTo>
                  <a:pt x="103770" y="88671"/>
                  <a:pt x="122995" y="69446"/>
                  <a:pt x="122995" y="45766"/>
                </a:cubicBezTo>
                <a:cubicBezTo>
                  <a:pt x="122995" y="22086"/>
                  <a:pt x="103770" y="2860"/>
                  <a:pt x="80090" y="2860"/>
                </a:cubicBezTo>
                <a:cubicBezTo>
                  <a:pt x="56410" y="2860"/>
                  <a:pt x="37185" y="22086"/>
                  <a:pt x="37185" y="45766"/>
                </a:cubicBezTo>
                <a:cubicBezTo>
                  <a:pt x="37185" y="69446"/>
                  <a:pt x="56410" y="88671"/>
                  <a:pt x="80090" y="88671"/>
                </a:cubicBezTo>
                <a:close/>
                <a:moveTo>
                  <a:pt x="69471" y="108694"/>
                </a:moveTo>
                <a:cubicBezTo>
                  <a:pt x="34253" y="108694"/>
                  <a:pt x="5721" y="137226"/>
                  <a:pt x="5721" y="172444"/>
                </a:cubicBezTo>
                <a:cubicBezTo>
                  <a:pt x="5721" y="178308"/>
                  <a:pt x="10476" y="183063"/>
                  <a:pt x="16340" y="183063"/>
                </a:cubicBezTo>
                <a:lnTo>
                  <a:pt x="143840" y="183063"/>
                </a:lnTo>
                <a:cubicBezTo>
                  <a:pt x="149704" y="183063"/>
                  <a:pt x="154459" y="178308"/>
                  <a:pt x="154459" y="172444"/>
                </a:cubicBezTo>
                <a:cubicBezTo>
                  <a:pt x="154459" y="137226"/>
                  <a:pt x="125927" y="108694"/>
                  <a:pt x="90709" y="108694"/>
                </a:cubicBezTo>
                <a:lnTo>
                  <a:pt x="69471" y="108694"/>
                </a:ln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57" name="Text 55"/>
          <p:cNvSpPr/>
          <p:nvPr/>
        </p:nvSpPr>
        <p:spPr>
          <a:xfrm>
            <a:off x="4977957" y="4526234"/>
            <a:ext cx="1290595" cy="2562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97" b="1" dirty="0">
                <a:solidFill>
                  <a:srgbClr val="2A6F6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Human Handling</a:t>
            </a:r>
            <a:endParaRPr lang="en-US" sz="1600" dirty="0"/>
          </a:p>
        </p:txBody>
      </p:sp>
      <p:sp>
        <p:nvSpPr>
          <p:cNvPr id="58" name="Text 56"/>
          <p:cNvSpPr/>
          <p:nvPr/>
        </p:nvSpPr>
        <p:spPr>
          <a:xfrm>
            <a:off x="4428767" y="4983892"/>
            <a:ext cx="3404973" cy="7139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Food handlers can transmit bacteria through poor personal hygiene practices, contaminated hands, or outer garments.</a:t>
            </a:r>
            <a:endParaRPr lang="en-US" dirty="0"/>
          </a:p>
        </p:txBody>
      </p:sp>
      <p:sp>
        <p:nvSpPr>
          <p:cNvPr id="59" name="Shape 57"/>
          <p:cNvSpPr/>
          <p:nvPr/>
        </p:nvSpPr>
        <p:spPr>
          <a:xfrm>
            <a:off x="4428767" y="5807676"/>
            <a:ext cx="576649" cy="256288"/>
          </a:xfrm>
          <a:custGeom>
            <a:avLst/>
            <a:gdLst/>
            <a:ahLst/>
            <a:cxnLst/>
            <a:rect l="l" t="t" r="r" b="b"/>
            <a:pathLst>
              <a:path w="576649" h="256288">
                <a:moveTo>
                  <a:pt x="128144" y="0"/>
                </a:moveTo>
                <a:lnTo>
                  <a:pt x="448505" y="0"/>
                </a:lnTo>
                <a:cubicBezTo>
                  <a:pt x="519277" y="0"/>
                  <a:pt x="576649" y="57372"/>
                  <a:pt x="576649" y="128144"/>
                </a:cubicBezTo>
                <a:lnTo>
                  <a:pt x="576649" y="128144"/>
                </a:lnTo>
                <a:cubicBezTo>
                  <a:pt x="576649" y="198916"/>
                  <a:pt x="519277" y="256288"/>
                  <a:pt x="448505" y="256288"/>
                </a:cubicBezTo>
                <a:lnTo>
                  <a:pt x="128144" y="256288"/>
                </a:lnTo>
                <a:cubicBezTo>
                  <a:pt x="57419" y="256288"/>
                  <a:pt x="0" y="198869"/>
                  <a:pt x="0" y="128144"/>
                </a:cubicBezTo>
                <a:lnTo>
                  <a:pt x="0" y="128144"/>
                </a:lnTo>
                <a:cubicBezTo>
                  <a:pt x="0" y="57419"/>
                  <a:pt x="57419" y="0"/>
                  <a:pt x="128144" y="0"/>
                </a:cubicBezTo>
                <a:close/>
              </a:path>
            </a:pathLst>
          </a:custGeom>
          <a:solidFill>
            <a:srgbClr val="D9745F">
              <a:alpha val="10196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60" name="Text 58"/>
          <p:cNvSpPr/>
          <p:nvPr/>
        </p:nvSpPr>
        <p:spPr>
          <a:xfrm>
            <a:off x="4428767" y="5807676"/>
            <a:ext cx="640721" cy="256288"/>
          </a:xfrm>
          <a:prstGeom prst="rect">
            <a:avLst/>
          </a:prstGeom>
          <a:noFill/>
          <a:ln/>
        </p:spPr>
        <p:txBody>
          <a:bodyPr wrap="square" lIns="109838" tIns="36613" rIns="109838" bIns="36613" rtlCol="0" anchor="ctr"/>
          <a:lstStyle/>
          <a:p>
            <a:pPr>
              <a:lnSpc>
                <a:spcPct val="120000"/>
              </a:lnSpc>
            </a:pPr>
            <a:r>
              <a:rPr lang="en-US" sz="1009" b="1" dirty="0">
                <a:solidFill>
                  <a:srgbClr val="D974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Hands</a:t>
            </a:r>
            <a:endParaRPr lang="en-US" sz="1600" dirty="0"/>
          </a:p>
        </p:txBody>
      </p:sp>
      <p:sp>
        <p:nvSpPr>
          <p:cNvPr id="61" name="Shape 59"/>
          <p:cNvSpPr/>
          <p:nvPr/>
        </p:nvSpPr>
        <p:spPr>
          <a:xfrm>
            <a:off x="5075781" y="5807676"/>
            <a:ext cx="677333" cy="256288"/>
          </a:xfrm>
          <a:custGeom>
            <a:avLst/>
            <a:gdLst/>
            <a:ahLst/>
            <a:cxnLst/>
            <a:rect l="l" t="t" r="r" b="b"/>
            <a:pathLst>
              <a:path w="677333" h="256288">
                <a:moveTo>
                  <a:pt x="128144" y="0"/>
                </a:moveTo>
                <a:lnTo>
                  <a:pt x="549189" y="0"/>
                </a:lnTo>
                <a:cubicBezTo>
                  <a:pt x="619961" y="0"/>
                  <a:pt x="677333" y="57372"/>
                  <a:pt x="677333" y="128144"/>
                </a:cubicBezTo>
                <a:lnTo>
                  <a:pt x="677333" y="128144"/>
                </a:lnTo>
                <a:cubicBezTo>
                  <a:pt x="677333" y="198916"/>
                  <a:pt x="619961" y="256288"/>
                  <a:pt x="549189" y="256288"/>
                </a:cubicBezTo>
                <a:lnTo>
                  <a:pt x="128144" y="256288"/>
                </a:lnTo>
                <a:cubicBezTo>
                  <a:pt x="57419" y="256288"/>
                  <a:pt x="0" y="198869"/>
                  <a:pt x="0" y="128144"/>
                </a:cubicBezTo>
                <a:lnTo>
                  <a:pt x="0" y="128144"/>
                </a:lnTo>
                <a:cubicBezTo>
                  <a:pt x="0" y="57419"/>
                  <a:pt x="57419" y="0"/>
                  <a:pt x="128144" y="0"/>
                </a:cubicBezTo>
                <a:close/>
              </a:path>
            </a:pathLst>
          </a:custGeom>
          <a:solidFill>
            <a:srgbClr val="D9745F">
              <a:alpha val="10196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62" name="Text 60"/>
          <p:cNvSpPr/>
          <p:nvPr/>
        </p:nvSpPr>
        <p:spPr>
          <a:xfrm>
            <a:off x="5075781" y="5807676"/>
            <a:ext cx="741405" cy="256288"/>
          </a:xfrm>
          <a:prstGeom prst="rect">
            <a:avLst/>
          </a:prstGeom>
          <a:noFill/>
          <a:ln/>
        </p:spPr>
        <p:txBody>
          <a:bodyPr wrap="square" lIns="109838" tIns="36613" rIns="109838" bIns="36613" rtlCol="0" anchor="ctr"/>
          <a:lstStyle/>
          <a:p>
            <a:pPr>
              <a:lnSpc>
                <a:spcPct val="120000"/>
              </a:lnSpc>
            </a:pPr>
            <a:r>
              <a:rPr lang="en-US" sz="1009" b="1" dirty="0">
                <a:solidFill>
                  <a:srgbClr val="D974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Clothing</a:t>
            </a:r>
            <a:endParaRPr lang="en-US" sz="1600" dirty="0"/>
          </a:p>
        </p:txBody>
      </p:sp>
      <p:sp>
        <p:nvSpPr>
          <p:cNvPr id="63" name="Shape 61"/>
          <p:cNvSpPr/>
          <p:nvPr/>
        </p:nvSpPr>
        <p:spPr>
          <a:xfrm>
            <a:off x="5827198" y="5807676"/>
            <a:ext cx="851243" cy="256288"/>
          </a:xfrm>
          <a:custGeom>
            <a:avLst/>
            <a:gdLst/>
            <a:ahLst/>
            <a:cxnLst/>
            <a:rect l="l" t="t" r="r" b="b"/>
            <a:pathLst>
              <a:path w="851243" h="256288">
                <a:moveTo>
                  <a:pt x="128144" y="0"/>
                </a:moveTo>
                <a:lnTo>
                  <a:pt x="723099" y="0"/>
                </a:lnTo>
                <a:cubicBezTo>
                  <a:pt x="793871" y="0"/>
                  <a:pt x="851243" y="57372"/>
                  <a:pt x="851243" y="128144"/>
                </a:cubicBezTo>
                <a:lnTo>
                  <a:pt x="851243" y="128144"/>
                </a:lnTo>
                <a:cubicBezTo>
                  <a:pt x="851243" y="198916"/>
                  <a:pt x="793871" y="256288"/>
                  <a:pt x="723099" y="256288"/>
                </a:cubicBezTo>
                <a:lnTo>
                  <a:pt x="128144" y="256288"/>
                </a:lnTo>
                <a:cubicBezTo>
                  <a:pt x="57419" y="256288"/>
                  <a:pt x="0" y="198869"/>
                  <a:pt x="0" y="128144"/>
                </a:cubicBezTo>
                <a:lnTo>
                  <a:pt x="0" y="128144"/>
                </a:lnTo>
                <a:cubicBezTo>
                  <a:pt x="0" y="57419"/>
                  <a:pt x="57419" y="0"/>
                  <a:pt x="128144" y="0"/>
                </a:cubicBezTo>
                <a:close/>
              </a:path>
            </a:pathLst>
          </a:custGeom>
          <a:solidFill>
            <a:srgbClr val="D9745F">
              <a:alpha val="10196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64" name="Text 62"/>
          <p:cNvSpPr/>
          <p:nvPr/>
        </p:nvSpPr>
        <p:spPr>
          <a:xfrm>
            <a:off x="5827198" y="5807676"/>
            <a:ext cx="915315" cy="256288"/>
          </a:xfrm>
          <a:prstGeom prst="rect">
            <a:avLst/>
          </a:prstGeom>
          <a:noFill/>
          <a:ln/>
        </p:spPr>
        <p:txBody>
          <a:bodyPr wrap="square" lIns="109838" tIns="36613" rIns="109838" bIns="36613" rtlCol="0" anchor="ctr"/>
          <a:lstStyle/>
          <a:p>
            <a:pPr>
              <a:lnSpc>
                <a:spcPct val="120000"/>
              </a:lnSpc>
            </a:pPr>
            <a:r>
              <a:rPr lang="en-US" sz="1009" b="1" dirty="0">
                <a:solidFill>
                  <a:srgbClr val="D974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Respiratory</a:t>
            </a:r>
            <a:endParaRPr lang="en-US" sz="1600" dirty="0"/>
          </a:p>
        </p:txBody>
      </p:sp>
      <p:sp>
        <p:nvSpPr>
          <p:cNvPr id="65" name="Shape 63"/>
          <p:cNvSpPr/>
          <p:nvPr/>
        </p:nvSpPr>
        <p:spPr>
          <a:xfrm>
            <a:off x="8125283" y="4233333"/>
            <a:ext cx="3697874" cy="2251676"/>
          </a:xfrm>
          <a:custGeom>
            <a:avLst/>
            <a:gdLst/>
            <a:ahLst/>
            <a:cxnLst/>
            <a:rect l="l" t="t" r="r" b="b"/>
            <a:pathLst>
              <a:path w="3697874" h="2251676">
                <a:moveTo>
                  <a:pt x="36613" y="0"/>
                </a:moveTo>
                <a:lnTo>
                  <a:pt x="3661261" y="0"/>
                </a:lnTo>
                <a:cubicBezTo>
                  <a:pt x="3681482" y="0"/>
                  <a:pt x="3697874" y="16392"/>
                  <a:pt x="3697874" y="36613"/>
                </a:cubicBezTo>
                <a:lnTo>
                  <a:pt x="3697874" y="2178451"/>
                </a:lnTo>
                <a:cubicBezTo>
                  <a:pt x="3697874" y="2218892"/>
                  <a:pt x="3665090" y="2251676"/>
                  <a:pt x="3624649" y="2251676"/>
                </a:cubicBezTo>
                <a:lnTo>
                  <a:pt x="73224" y="2251676"/>
                </a:lnTo>
                <a:cubicBezTo>
                  <a:pt x="32784" y="2251676"/>
                  <a:pt x="0" y="2218892"/>
                  <a:pt x="0" y="2178451"/>
                </a:cubicBezTo>
                <a:lnTo>
                  <a:pt x="0" y="36613"/>
                </a:lnTo>
                <a:cubicBezTo>
                  <a:pt x="0" y="16406"/>
                  <a:pt x="16406" y="0"/>
                  <a:pt x="36613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7459" dist="9153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66" name="Shape 64"/>
          <p:cNvSpPr/>
          <p:nvPr/>
        </p:nvSpPr>
        <p:spPr>
          <a:xfrm>
            <a:off x="8125283" y="4233333"/>
            <a:ext cx="3697874" cy="36613"/>
          </a:xfrm>
          <a:custGeom>
            <a:avLst/>
            <a:gdLst/>
            <a:ahLst/>
            <a:cxnLst/>
            <a:rect l="l" t="t" r="r" b="b"/>
            <a:pathLst>
              <a:path w="3697874" h="36613">
                <a:moveTo>
                  <a:pt x="36613" y="0"/>
                </a:moveTo>
                <a:lnTo>
                  <a:pt x="3661261" y="0"/>
                </a:lnTo>
                <a:cubicBezTo>
                  <a:pt x="3681482" y="0"/>
                  <a:pt x="3697874" y="16392"/>
                  <a:pt x="3697874" y="36613"/>
                </a:cubicBezTo>
                <a:lnTo>
                  <a:pt x="3697874" y="36613"/>
                </a:lnTo>
                <a:lnTo>
                  <a:pt x="0" y="36613"/>
                </a:lnTo>
                <a:lnTo>
                  <a:pt x="0" y="36613"/>
                </a:lnTo>
                <a:cubicBezTo>
                  <a:pt x="0" y="16406"/>
                  <a:pt x="16406" y="0"/>
                  <a:pt x="36613" y="0"/>
                </a:cubicBezTo>
                <a:close/>
              </a:path>
            </a:pathLst>
          </a:custGeom>
          <a:solidFill>
            <a:srgbClr val="E8A33D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67" name="Shape 65"/>
          <p:cNvSpPr/>
          <p:nvPr/>
        </p:nvSpPr>
        <p:spPr>
          <a:xfrm>
            <a:off x="8308346" y="4434703"/>
            <a:ext cx="439351" cy="439351"/>
          </a:xfrm>
          <a:custGeom>
            <a:avLst/>
            <a:gdLst/>
            <a:ahLst/>
            <a:cxnLst/>
            <a:rect l="l" t="t" r="r" b="b"/>
            <a:pathLst>
              <a:path w="439351" h="439351">
                <a:moveTo>
                  <a:pt x="219676" y="0"/>
                </a:moveTo>
                <a:lnTo>
                  <a:pt x="219676" y="0"/>
                </a:lnTo>
                <a:cubicBezTo>
                  <a:pt x="340999" y="0"/>
                  <a:pt x="439351" y="98352"/>
                  <a:pt x="439351" y="219676"/>
                </a:cubicBezTo>
                <a:lnTo>
                  <a:pt x="439351" y="219676"/>
                </a:lnTo>
                <a:cubicBezTo>
                  <a:pt x="439351" y="340999"/>
                  <a:pt x="340999" y="439351"/>
                  <a:pt x="219676" y="439351"/>
                </a:cubicBezTo>
                <a:lnTo>
                  <a:pt x="219676" y="439351"/>
                </a:lnTo>
                <a:cubicBezTo>
                  <a:pt x="98352" y="439351"/>
                  <a:pt x="0" y="340999"/>
                  <a:pt x="0" y="219676"/>
                </a:cubicBezTo>
                <a:lnTo>
                  <a:pt x="0" y="219676"/>
                </a:lnTo>
                <a:cubicBezTo>
                  <a:pt x="0" y="98352"/>
                  <a:pt x="98352" y="0"/>
                  <a:pt x="219676" y="0"/>
                </a:cubicBezTo>
                <a:close/>
              </a:path>
            </a:pathLst>
          </a:custGeom>
          <a:solidFill>
            <a:srgbClr val="E8A33D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68" name="Shape 66"/>
          <p:cNvSpPr/>
          <p:nvPr/>
        </p:nvSpPr>
        <p:spPr>
          <a:xfrm>
            <a:off x="8425048" y="4562847"/>
            <a:ext cx="205946" cy="183063"/>
          </a:xfrm>
          <a:custGeom>
            <a:avLst/>
            <a:gdLst/>
            <a:ahLst/>
            <a:cxnLst/>
            <a:rect l="l" t="t" r="r" b="b"/>
            <a:pathLst>
              <a:path w="205946" h="183063">
                <a:moveTo>
                  <a:pt x="80126" y="34718"/>
                </a:moveTo>
                <a:lnTo>
                  <a:pt x="80126" y="52452"/>
                </a:lnTo>
                <a:lnTo>
                  <a:pt x="80305" y="52631"/>
                </a:lnTo>
                <a:cubicBezTo>
                  <a:pt x="82629" y="23169"/>
                  <a:pt x="107264" y="0"/>
                  <a:pt x="137333" y="0"/>
                </a:cubicBezTo>
                <a:cubicBezTo>
                  <a:pt x="144520" y="0"/>
                  <a:pt x="151420" y="1323"/>
                  <a:pt x="157749" y="3754"/>
                </a:cubicBezTo>
                <a:cubicBezTo>
                  <a:pt x="161324" y="5113"/>
                  <a:pt x="161968" y="9654"/>
                  <a:pt x="159286" y="12371"/>
                </a:cubicBezTo>
                <a:lnTo>
                  <a:pt x="127572" y="44085"/>
                </a:lnTo>
                <a:cubicBezTo>
                  <a:pt x="126499" y="45158"/>
                  <a:pt x="125892" y="46624"/>
                  <a:pt x="125892" y="48126"/>
                </a:cubicBezTo>
                <a:lnTo>
                  <a:pt x="125892" y="62928"/>
                </a:lnTo>
                <a:cubicBezTo>
                  <a:pt x="125892" y="66074"/>
                  <a:pt x="128466" y="68649"/>
                  <a:pt x="131612" y="68649"/>
                </a:cubicBezTo>
                <a:lnTo>
                  <a:pt x="146415" y="68649"/>
                </a:lnTo>
                <a:cubicBezTo>
                  <a:pt x="147916" y="68649"/>
                  <a:pt x="149382" y="68041"/>
                  <a:pt x="150455" y="66968"/>
                </a:cubicBezTo>
                <a:lnTo>
                  <a:pt x="182169" y="35254"/>
                </a:lnTo>
                <a:cubicBezTo>
                  <a:pt x="184887" y="32537"/>
                  <a:pt x="189427" y="33216"/>
                  <a:pt x="190786" y="36791"/>
                </a:cubicBezTo>
                <a:cubicBezTo>
                  <a:pt x="193217" y="43120"/>
                  <a:pt x="194540" y="50021"/>
                  <a:pt x="194540" y="57207"/>
                </a:cubicBezTo>
                <a:cubicBezTo>
                  <a:pt x="194540" y="78874"/>
                  <a:pt x="182491" y="97753"/>
                  <a:pt x="164685" y="107442"/>
                </a:cubicBezTo>
                <a:lnTo>
                  <a:pt x="193825" y="136582"/>
                </a:lnTo>
                <a:cubicBezTo>
                  <a:pt x="200511" y="143268"/>
                  <a:pt x="200511" y="154138"/>
                  <a:pt x="193825" y="160860"/>
                </a:cubicBezTo>
                <a:lnTo>
                  <a:pt x="172337" y="182348"/>
                </a:lnTo>
                <a:cubicBezTo>
                  <a:pt x="165651" y="189034"/>
                  <a:pt x="154781" y="189034"/>
                  <a:pt x="148059" y="182348"/>
                </a:cubicBezTo>
                <a:lnTo>
                  <a:pt x="103009" y="137297"/>
                </a:lnTo>
                <a:cubicBezTo>
                  <a:pt x="93212" y="127501"/>
                  <a:pt x="90995" y="113020"/>
                  <a:pt x="96394" y="101078"/>
                </a:cubicBezTo>
                <a:lnTo>
                  <a:pt x="63965" y="68649"/>
                </a:lnTo>
                <a:lnTo>
                  <a:pt x="46231" y="68649"/>
                </a:lnTo>
                <a:cubicBezTo>
                  <a:pt x="42405" y="68649"/>
                  <a:pt x="38829" y="66754"/>
                  <a:pt x="36720" y="63572"/>
                </a:cubicBezTo>
                <a:lnTo>
                  <a:pt x="8367" y="21059"/>
                </a:lnTo>
                <a:cubicBezTo>
                  <a:pt x="6865" y="18807"/>
                  <a:pt x="7151" y="15768"/>
                  <a:pt x="9082" y="13837"/>
                </a:cubicBezTo>
                <a:lnTo>
                  <a:pt x="25314" y="-2396"/>
                </a:lnTo>
                <a:cubicBezTo>
                  <a:pt x="27245" y="-4326"/>
                  <a:pt x="30248" y="-4612"/>
                  <a:pt x="32537" y="-3111"/>
                </a:cubicBezTo>
                <a:lnTo>
                  <a:pt x="75049" y="25207"/>
                </a:lnTo>
                <a:cubicBezTo>
                  <a:pt x="78231" y="27316"/>
                  <a:pt x="80126" y="30892"/>
                  <a:pt x="80126" y="34718"/>
                </a:cubicBezTo>
                <a:close/>
                <a:moveTo>
                  <a:pt x="77087" y="106048"/>
                </a:moveTo>
                <a:cubicBezTo>
                  <a:pt x="74834" y="119277"/>
                  <a:pt x="77945" y="133257"/>
                  <a:pt x="86526" y="144448"/>
                </a:cubicBezTo>
                <a:lnTo>
                  <a:pt x="52559" y="178379"/>
                </a:lnTo>
                <a:cubicBezTo>
                  <a:pt x="42512" y="188426"/>
                  <a:pt x="26208" y="188426"/>
                  <a:pt x="16161" y="178379"/>
                </a:cubicBezTo>
                <a:cubicBezTo>
                  <a:pt x="6114" y="168332"/>
                  <a:pt x="6114" y="152028"/>
                  <a:pt x="16161" y="141981"/>
                </a:cubicBezTo>
                <a:lnTo>
                  <a:pt x="64573" y="93570"/>
                </a:lnTo>
                <a:lnTo>
                  <a:pt x="77087" y="106084"/>
                </a:ln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69" name="Text 67"/>
          <p:cNvSpPr/>
          <p:nvPr/>
        </p:nvSpPr>
        <p:spPr>
          <a:xfrm>
            <a:off x="8857535" y="4526234"/>
            <a:ext cx="1656721" cy="2562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97" b="1" dirty="0">
                <a:solidFill>
                  <a:srgbClr val="2A6F6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Equipment &amp; Utensils</a:t>
            </a:r>
            <a:endParaRPr lang="en-US" sz="1600" dirty="0"/>
          </a:p>
        </p:txBody>
      </p:sp>
      <p:sp>
        <p:nvSpPr>
          <p:cNvPr id="70" name="Text 68"/>
          <p:cNvSpPr/>
          <p:nvPr/>
        </p:nvSpPr>
        <p:spPr>
          <a:xfrm>
            <a:off x="8308346" y="4983892"/>
            <a:ext cx="3404973" cy="7139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Cutting boards, knives, containers, and processing equipment become contaminated and serve as vectors for cross-contamination.</a:t>
            </a:r>
            <a:endParaRPr lang="en-US" dirty="0"/>
          </a:p>
        </p:txBody>
      </p:sp>
      <p:sp>
        <p:nvSpPr>
          <p:cNvPr id="71" name="Shape 69"/>
          <p:cNvSpPr/>
          <p:nvPr/>
        </p:nvSpPr>
        <p:spPr>
          <a:xfrm>
            <a:off x="8308346" y="5807676"/>
            <a:ext cx="1034306" cy="256288"/>
          </a:xfrm>
          <a:custGeom>
            <a:avLst/>
            <a:gdLst/>
            <a:ahLst/>
            <a:cxnLst/>
            <a:rect l="l" t="t" r="r" b="b"/>
            <a:pathLst>
              <a:path w="1034306" h="256288">
                <a:moveTo>
                  <a:pt x="128144" y="0"/>
                </a:moveTo>
                <a:lnTo>
                  <a:pt x="906162" y="0"/>
                </a:lnTo>
                <a:cubicBezTo>
                  <a:pt x="976934" y="0"/>
                  <a:pt x="1034306" y="57372"/>
                  <a:pt x="1034306" y="128144"/>
                </a:cubicBezTo>
                <a:lnTo>
                  <a:pt x="1034306" y="128144"/>
                </a:lnTo>
                <a:cubicBezTo>
                  <a:pt x="1034306" y="198916"/>
                  <a:pt x="976934" y="256288"/>
                  <a:pt x="906162" y="256288"/>
                </a:cubicBezTo>
                <a:lnTo>
                  <a:pt x="128144" y="256288"/>
                </a:lnTo>
                <a:cubicBezTo>
                  <a:pt x="57419" y="256288"/>
                  <a:pt x="0" y="198869"/>
                  <a:pt x="0" y="128144"/>
                </a:cubicBezTo>
                <a:lnTo>
                  <a:pt x="0" y="128144"/>
                </a:lnTo>
                <a:cubicBezTo>
                  <a:pt x="0" y="57419"/>
                  <a:pt x="57419" y="0"/>
                  <a:pt x="128144" y="0"/>
                </a:cubicBezTo>
                <a:close/>
              </a:path>
            </a:pathLst>
          </a:custGeom>
          <a:solidFill>
            <a:srgbClr val="E8A33D">
              <a:alpha val="10196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72" name="Text 70"/>
          <p:cNvSpPr/>
          <p:nvPr/>
        </p:nvSpPr>
        <p:spPr>
          <a:xfrm>
            <a:off x="8308346" y="5807676"/>
            <a:ext cx="1098378" cy="256288"/>
          </a:xfrm>
          <a:prstGeom prst="rect">
            <a:avLst/>
          </a:prstGeom>
          <a:noFill/>
          <a:ln/>
        </p:spPr>
        <p:txBody>
          <a:bodyPr wrap="square" lIns="109838" tIns="36613" rIns="109838" bIns="36613" rtlCol="0" anchor="ctr"/>
          <a:lstStyle/>
          <a:p>
            <a:pPr>
              <a:lnSpc>
                <a:spcPct val="120000"/>
              </a:lnSpc>
            </a:pPr>
            <a:r>
              <a:rPr lang="en-US" sz="1009" b="1" dirty="0">
                <a:solidFill>
                  <a:srgbClr val="E8A3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Cutting boards</a:t>
            </a:r>
            <a:endParaRPr lang="en-US" sz="1600" dirty="0"/>
          </a:p>
        </p:txBody>
      </p:sp>
      <p:sp>
        <p:nvSpPr>
          <p:cNvPr id="73" name="Shape 71"/>
          <p:cNvSpPr/>
          <p:nvPr/>
        </p:nvSpPr>
        <p:spPr>
          <a:xfrm>
            <a:off x="9414090" y="5807676"/>
            <a:ext cx="814631" cy="256288"/>
          </a:xfrm>
          <a:custGeom>
            <a:avLst/>
            <a:gdLst/>
            <a:ahLst/>
            <a:cxnLst/>
            <a:rect l="l" t="t" r="r" b="b"/>
            <a:pathLst>
              <a:path w="814631" h="256288">
                <a:moveTo>
                  <a:pt x="128144" y="0"/>
                </a:moveTo>
                <a:lnTo>
                  <a:pt x="686486" y="0"/>
                </a:lnTo>
                <a:cubicBezTo>
                  <a:pt x="757259" y="0"/>
                  <a:pt x="814631" y="57372"/>
                  <a:pt x="814631" y="128144"/>
                </a:cubicBezTo>
                <a:lnTo>
                  <a:pt x="814631" y="128144"/>
                </a:lnTo>
                <a:cubicBezTo>
                  <a:pt x="814631" y="198916"/>
                  <a:pt x="757259" y="256288"/>
                  <a:pt x="686486" y="256288"/>
                </a:cubicBezTo>
                <a:lnTo>
                  <a:pt x="128144" y="256288"/>
                </a:lnTo>
                <a:cubicBezTo>
                  <a:pt x="57419" y="256288"/>
                  <a:pt x="0" y="198869"/>
                  <a:pt x="0" y="128144"/>
                </a:cubicBezTo>
                <a:lnTo>
                  <a:pt x="0" y="128144"/>
                </a:lnTo>
                <a:cubicBezTo>
                  <a:pt x="0" y="57419"/>
                  <a:pt x="57419" y="0"/>
                  <a:pt x="128144" y="0"/>
                </a:cubicBezTo>
                <a:close/>
              </a:path>
            </a:pathLst>
          </a:custGeom>
          <a:solidFill>
            <a:srgbClr val="E8A33D">
              <a:alpha val="10196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74" name="Text 72"/>
          <p:cNvSpPr/>
          <p:nvPr/>
        </p:nvSpPr>
        <p:spPr>
          <a:xfrm>
            <a:off x="9414090" y="5807676"/>
            <a:ext cx="878703" cy="256288"/>
          </a:xfrm>
          <a:prstGeom prst="rect">
            <a:avLst/>
          </a:prstGeom>
          <a:noFill/>
          <a:ln/>
        </p:spPr>
        <p:txBody>
          <a:bodyPr wrap="square" lIns="109838" tIns="36613" rIns="109838" bIns="36613" rtlCol="0" anchor="ctr"/>
          <a:lstStyle/>
          <a:p>
            <a:pPr>
              <a:lnSpc>
                <a:spcPct val="120000"/>
              </a:lnSpc>
            </a:pPr>
            <a:r>
              <a:rPr lang="en-US" sz="1009" b="1" dirty="0">
                <a:solidFill>
                  <a:srgbClr val="E8A3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Containers</a:t>
            </a:r>
            <a:endParaRPr lang="en-US" sz="1600" dirty="0"/>
          </a:p>
        </p:txBody>
      </p:sp>
      <p:sp>
        <p:nvSpPr>
          <p:cNvPr id="75" name="Shape 73"/>
          <p:cNvSpPr/>
          <p:nvPr/>
        </p:nvSpPr>
        <p:spPr>
          <a:xfrm>
            <a:off x="10302231" y="5807676"/>
            <a:ext cx="814631" cy="256288"/>
          </a:xfrm>
          <a:custGeom>
            <a:avLst/>
            <a:gdLst/>
            <a:ahLst/>
            <a:cxnLst/>
            <a:rect l="l" t="t" r="r" b="b"/>
            <a:pathLst>
              <a:path w="814631" h="256288">
                <a:moveTo>
                  <a:pt x="128144" y="0"/>
                </a:moveTo>
                <a:lnTo>
                  <a:pt x="686486" y="0"/>
                </a:lnTo>
                <a:cubicBezTo>
                  <a:pt x="757259" y="0"/>
                  <a:pt x="814631" y="57372"/>
                  <a:pt x="814631" y="128144"/>
                </a:cubicBezTo>
                <a:lnTo>
                  <a:pt x="814631" y="128144"/>
                </a:lnTo>
                <a:cubicBezTo>
                  <a:pt x="814631" y="198916"/>
                  <a:pt x="757259" y="256288"/>
                  <a:pt x="686486" y="256288"/>
                </a:cubicBezTo>
                <a:lnTo>
                  <a:pt x="128144" y="256288"/>
                </a:lnTo>
                <a:cubicBezTo>
                  <a:pt x="57419" y="256288"/>
                  <a:pt x="0" y="198869"/>
                  <a:pt x="0" y="128144"/>
                </a:cubicBezTo>
                <a:lnTo>
                  <a:pt x="0" y="128144"/>
                </a:lnTo>
                <a:cubicBezTo>
                  <a:pt x="0" y="57419"/>
                  <a:pt x="57419" y="0"/>
                  <a:pt x="128144" y="0"/>
                </a:cubicBezTo>
                <a:close/>
              </a:path>
            </a:pathLst>
          </a:custGeom>
          <a:solidFill>
            <a:srgbClr val="E8A33D">
              <a:alpha val="10196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76" name="Text 74"/>
          <p:cNvSpPr/>
          <p:nvPr/>
        </p:nvSpPr>
        <p:spPr>
          <a:xfrm>
            <a:off x="10302231" y="5807676"/>
            <a:ext cx="878703" cy="256288"/>
          </a:xfrm>
          <a:prstGeom prst="rect">
            <a:avLst/>
          </a:prstGeom>
          <a:noFill/>
          <a:ln/>
        </p:spPr>
        <p:txBody>
          <a:bodyPr wrap="square" lIns="109838" tIns="36613" rIns="109838" bIns="36613" rtlCol="0" anchor="ctr"/>
          <a:lstStyle/>
          <a:p>
            <a:pPr>
              <a:lnSpc>
                <a:spcPct val="120000"/>
              </a:lnSpc>
            </a:pPr>
            <a:r>
              <a:rPr lang="en-US" sz="1009" b="1" dirty="0">
                <a:solidFill>
                  <a:srgbClr val="E8A3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Processing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B86D44F-B43C-8E0F-3058-5958408294B9}"/>
              </a:ext>
            </a:extLst>
          </p:cNvPr>
          <p:cNvSpPr/>
          <p:nvPr/>
        </p:nvSpPr>
        <p:spPr>
          <a:xfrm>
            <a:off x="215153" y="236668"/>
            <a:ext cx="2280621" cy="69924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Q" sz="2800" b="1" dirty="0">
                <a:solidFill>
                  <a:schemeClr val="tx1"/>
                </a:solidFill>
                <a:latin typeface="Arial Rounded MT Bold" panose="020F0704030504030204" pitchFamily="34" charset="77"/>
              </a:rPr>
              <a:t>Soil</a:t>
            </a:r>
          </a:p>
        </p:txBody>
      </p:sp>
      <p:sp>
        <p:nvSpPr>
          <p:cNvPr id="3" name="Shape 2">
            <a:extLst>
              <a:ext uri="{FF2B5EF4-FFF2-40B4-BE49-F238E27FC236}">
                <a16:creationId xmlns:a16="http://schemas.microsoft.com/office/drawing/2014/main" id="{AAC4CFE0-2E38-F649-54AF-F4690BE43284}"/>
              </a:ext>
            </a:extLst>
          </p:cNvPr>
          <p:cNvSpPr/>
          <p:nvPr/>
        </p:nvSpPr>
        <p:spPr>
          <a:xfrm>
            <a:off x="313988" y="1371600"/>
            <a:ext cx="7937127" cy="2057400"/>
          </a:xfrm>
          <a:custGeom>
            <a:avLst/>
            <a:gdLst/>
            <a:ahLst/>
            <a:cxnLst/>
            <a:rect l="l" t="t" r="r" b="b"/>
            <a:pathLst>
              <a:path w="5619750" h="2057400">
                <a:moveTo>
                  <a:pt x="38100" y="0"/>
                </a:moveTo>
                <a:lnTo>
                  <a:pt x="5543544" y="0"/>
                </a:lnTo>
                <a:cubicBezTo>
                  <a:pt x="5585631" y="0"/>
                  <a:pt x="5619750" y="34119"/>
                  <a:pt x="5619750" y="76206"/>
                </a:cubicBezTo>
                <a:lnTo>
                  <a:pt x="5619750" y="1981194"/>
                </a:lnTo>
                <a:cubicBezTo>
                  <a:pt x="5619750" y="2023281"/>
                  <a:pt x="5585631" y="2057400"/>
                  <a:pt x="5543544" y="2057400"/>
                </a:cubicBezTo>
                <a:lnTo>
                  <a:pt x="38100" y="2057400"/>
                </a:lnTo>
                <a:cubicBezTo>
                  <a:pt x="17072" y="2057400"/>
                  <a:pt x="0" y="2040328"/>
                  <a:pt x="0" y="20193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4" name="Shape 3">
            <a:extLst>
              <a:ext uri="{FF2B5EF4-FFF2-40B4-BE49-F238E27FC236}">
                <a16:creationId xmlns:a16="http://schemas.microsoft.com/office/drawing/2014/main" id="{7B8FE8A1-7A14-667A-42F0-35DB1823C2D9}"/>
              </a:ext>
            </a:extLst>
          </p:cNvPr>
          <p:cNvSpPr/>
          <p:nvPr/>
        </p:nvSpPr>
        <p:spPr>
          <a:xfrm>
            <a:off x="313989" y="1371600"/>
            <a:ext cx="38100" cy="2057400"/>
          </a:xfrm>
          <a:custGeom>
            <a:avLst/>
            <a:gdLst/>
            <a:ahLst/>
            <a:cxnLst/>
            <a:rect l="l" t="t" r="r" b="b"/>
            <a:pathLst>
              <a:path w="38100" h="2057400">
                <a:moveTo>
                  <a:pt x="38100" y="0"/>
                </a:moveTo>
                <a:lnTo>
                  <a:pt x="38100" y="0"/>
                </a:lnTo>
                <a:lnTo>
                  <a:pt x="38100" y="2057400"/>
                </a:lnTo>
                <a:lnTo>
                  <a:pt x="38100" y="2057400"/>
                </a:lnTo>
                <a:cubicBezTo>
                  <a:pt x="17072" y="2057400"/>
                  <a:pt x="0" y="2040328"/>
                  <a:pt x="0" y="20193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2A6F6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5" name="Shape 4">
            <a:extLst>
              <a:ext uri="{FF2B5EF4-FFF2-40B4-BE49-F238E27FC236}">
                <a16:creationId xmlns:a16="http://schemas.microsoft.com/office/drawing/2014/main" id="{9D072858-6C62-1206-B718-ED1DBAEA43B1}"/>
              </a:ext>
            </a:extLst>
          </p:cNvPr>
          <p:cNvSpPr/>
          <p:nvPr/>
        </p:nvSpPr>
        <p:spPr>
          <a:xfrm>
            <a:off x="471152" y="15240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5436" y="0"/>
                </a:moveTo>
                <a:cubicBezTo>
                  <a:pt x="100905" y="0"/>
                  <a:pt x="105928" y="3014"/>
                  <a:pt x="108533" y="7813"/>
                </a:cubicBezTo>
                <a:lnTo>
                  <a:pt x="188900" y="156642"/>
                </a:lnTo>
                <a:cubicBezTo>
                  <a:pt x="191393" y="161255"/>
                  <a:pt x="191281" y="166836"/>
                  <a:pt x="188602" y="171338"/>
                </a:cubicBezTo>
                <a:cubicBezTo>
                  <a:pt x="185924" y="175840"/>
                  <a:pt x="181049" y="178594"/>
                  <a:pt x="175840" y="178594"/>
                </a:cubicBezTo>
                <a:lnTo>
                  <a:pt x="15106" y="178594"/>
                </a:lnTo>
                <a:cubicBezTo>
                  <a:pt x="9860" y="178594"/>
                  <a:pt x="5023" y="175840"/>
                  <a:pt x="2344" y="171338"/>
                </a:cubicBezTo>
                <a:cubicBezTo>
                  <a:pt x="-335" y="166836"/>
                  <a:pt x="-446" y="161255"/>
                  <a:pt x="2046" y="156642"/>
                </a:cubicBezTo>
                <a:lnTo>
                  <a:pt x="82414" y="7813"/>
                </a:lnTo>
                <a:lnTo>
                  <a:pt x="83493" y="6102"/>
                </a:lnTo>
                <a:cubicBezTo>
                  <a:pt x="86209" y="2307"/>
                  <a:pt x="90636" y="0"/>
                  <a:pt x="95436" y="0"/>
                </a:cubicBezTo>
                <a:close/>
                <a:moveTo>
                  <a:pt x="63401" y="92980"/>
                </a:moveTo>
                <a:lnTo>
                  <a:pt x="73372" y="102952"/>
                </a:lnTo>
                <a:cubicBezTo>
                  <a:pt x="75679" y="105259"/>
                  <a:pt x="79474" y="105259"/>
                  <a:pt x="81781" y="102952"/>
                </a:cubicBezTo>
                <a:lnTo>
                  <a:pt x="97892" y="86841"/>
                </a:lnTo>
                <a:cubicBezTo>
                  <a:pt x="100124" y="84609"/>
                  <a:pt x="103138" y="83344"/>
                  <a:pt x="106300" y="83344"/>
                </a:cubicBezTo>
                <a:lnTo>
                  <a:pt x="122225" y="83344"/>
                </a:lnTo>
                <a:lnTo>
                  <a:pt x="95399" y="33672"/>
                </a:lnTo>
                <a:lnTo>
                  <a:pt x="63364" y="92980"/>
                </a:lnTo>
                <a:close/>
              </a:path>
            </a:pathLst>
          </a:custGeom>
          <a:solidFill>
            <a:srgbClr val="2A6F6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6" name="Text 5">
            <a:extLst>
              <a:ext uri="{FF2B5EF4-FFF2-40B4-BE49-F238E27FC236}">
                <a16:creationId xmlns:a16="http://schemas.microsoft.com/office/drawing/2014/main" id="{565A2245-54F1-56B2-4AC2-E9FD63107D94}"/>
              </a:ext>
            </a:extLst>
          </p:cNvPr>
          <p:cNvSpPr/>
          <p:nvPr/>
        </p:nvSpPr>
        <p:spPr>
          <a:xfrm>
            <a:off x="799764" y="1485900"/>
            <a:ext cx="3395718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b="1" dirty="0">
                <a:solidFill>
                  <a:srgbClr val="2A6F6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Soil as a Microbial Reservoir</a:t>
            </a:r>
            <a:endParaRPr lang="en-US" sz="2400" dirty="0"/>
          </a:p>
        </p:txBody>
      </p:sp>
      <p:sp>
        <p:nvSpPr>
          <p:cNvPr id="7" name="Text 6">
            <a:extLst>
              <a:ext uri="{FF2B5EF4-FFF2-40B4-BE49-F238E27FC236}">
                <a16:creationId xmlns:a16="http://schemas.microsoft.com/office/drawing/2014/main" id="{1C97D1FD-0BE1-9B0C-705B-5C0A15F4C5EA}"/>
              </a:ext>
            </a:extLst>
          </p:cNvPr>
          <p:cNvSpPr/>
          <p:nvPr/>
        </p:nvSpPr>
        <p:spPr>
          <a:xfrm>
            <a:off x="447339" y="1828800"/>
            <a:ext cx="810499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400" b="1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Soil, especially agricultural soil, contains billions of microorganisms per gram. These organisms can multiply in soil, creating high population densities.</a:t>
            </a:r>
            <a:endParaRPr lang="en-US" b="1" dirty="0"/>
          </a:p>
        </p:txBody>
      </p:sp>
      <p:sp>
        <p:nvSpPr>
          <p:cNvPr id="8" name="Shape 7">
            <a:extLst>
              <a:ext uri="{FF2B5EF4-FFF2-40B4-BE49-F238E27FC236}">
                <a16:creationId xmlns:a16="http://schemas.microsoft.com/office/drawing/2014/main" id="{E7C22297-041D-E32F-63F5-2E70514DB0D4}"/>
              </a:ext>
            </a:extLst>
          </p:cNvPr>
          <p:cNvSpPr/>
          <p:nvPr/>
        </p:nvSpPr>
        <p:spPr>
          <a:xfrm>
            <a:off x="447339" y="2400300"/>
            <a:ext cx="5372100" cy="914400"/>
          </a:xfrm>
          <a:custGeom>
            <a:avLst/>
            <a:gdLst/>
            <a:ahLst/>
            <a:cxnLst/>
            <a:rect l="l" t="t" r="r" b="b"/>
            <a:pathLst>
              <a:path w="5372100" h="914400">
                <a:moveTo>
                  <a:pt x="38103" y="0"/>
                </a:moveTo>
                <a:lnTo>
                  <a:pt x="5333997" y="0"/>
                </a:lnTo>
                <a:cubicBezTo>
                  <a:pt x="5355041" y="0"/>
                  <a:pt x="5372100" y="17059"/>
                  <a:pt x="5372100" y="38103"/>
                </a:cubicBezTo>
                <a:lnTo>
                  <a:pt x="5372100" y="876297"/>
                </a:lnTo>
                <a:cubicBezTo>
                  <a:pt x="5372100" y="897341"/>
                  <a:pt x="5355041" y="914400"/>
                  <a:pt x="5333997" y="914400"/>
                </a:cubicBezTo>
                <a:lnTo>
                  <a:pt x="38103" y="914400"/>
                </a:lnTo>
                <a:cubicBezTo>
                  <a:pt x="17059" y="914400"/>
                  <a:pt x="0" y="897341"/>
                  <a:pt x="0" y="876297"/>
                </a:cubicBezTo>
                <a:lnTo>
                  <a:pt x="0" y="38103"/>
                </a:lnTo>
                <a:cubicBezTo>
                  <a:pt x="0" y="17073"/>
                  <a:pt x="17073" y="0"/>
                  <a:pt x="38103" y="0"/>
                </a:cubicBezTo>
                <a:close/>
              </a:path>
            </a:pathLst>
          </a:custGeom>
          <a:solidFill>
            <a:srgbClr val="2A6F6F">
              <a:alpha val="10196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9" name="Text 8">
            <a:extLst>
              <a:ext uri="{FF2B5EF4-FFF2-40B4-BE49-F238E27FC236}">
                <a16:creationId xmlns:a16="http://schemas.microsoft.com/office/drawing/2014/main" id="{4976FDF7-6308-4BD5-3E22-E9A8747BC26F}"/>
              </a:ext>
            </a:extLst>
          </p:cNvPr>
          <p:cNvSpPr/>
          <p:nvPr/>
        </p:nvSpPr>
        <p:spPr>
          <a:xfrm>
            <a:off x="523539" y="2505075"/>
            <a:ext cx="1754758" cy="1666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Key Genera Found in Soil:</a:t>
            </a:r>
            <a:endParaRPr lang="en-US" sz="1600" dirty="0"/>
          </a:p>
        </p:txBody>
      </p:sp>
      <p:sp>
        <p:nvSpPr>
          <p:cNvPr id="10" name="Shape 9">
            <a:extLst>
              <a:ext uri="{FF2B5EF4-FFF2-40B4-BE49-F238E27FC236}">
                <a16:creationId xmlns:a16="http://schemas.microsoft.com/office/drawing/2014/main" id="{ED4AA0FD-843A-1597-5842-319D6542DFDC}"/>
              </a:ext>
            </a:extLst>
          </p:cNvPr>
          <p:cNvSpPr/>
          <p:nvPr/>
        </p:nvSpPr>
        <p:spPr>
          <a:xfrm>
            <a:off x="523539" y="2743200"/>
            <a:ext cx="895350" cy="228600"/>
          </a:xfrm>
          <a:custGeom>
            <a:avLst/>
            <a:gdLst/>
            <a:ahLst/>
            <a:cxnLst/>
            <a:rect l="l" t="t" r="r" b="b"/>
            <a:pathLst>
              <a:path w="895350" h="228600">
                <a:moveTo>
                  <a:pt x="38101" y="0"/>
                </a:moveTo>
                <a:lnTo>
                  <a:pt x="857249" y="0"/>
                </a:lnTo>
                <a:cubicBezTo>
                  <a:pt x="878292" y="0"/>
                  <a:pt x="895350" y="17058"/>
                  <a:pt x="895350" y="38101"/>
                </a:cubicBezTo>
                <a:lnTo>
                  <a:pt x="895350" y="190499"/>
                </a:lnTo>
                <a:cubicBezTo>
                  <a:pt x="895350" y="211542"/>
                  <a:pt x="878292" y="228600"/>
                  <a:pt x="857249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1" name="Text 10">
            <a:extLst>
              <a:ext uri="{FF2B5EF4-FFF2-40B4-BE49-F238E27FC236}">
                <a16:creationId xmlns:a16="http://schemas.microsoft.com/office/drawing/2014/main" id="{E5F004B7-3DD1-524A-0FBD-5BD2A9D85EE2}"/>
              </a:ext>
            </a:extLst>
          </p:cNvPr>
          <p:cNvSpPr/>
          <p:nvPr/>
        </p:nvSpPr>
        <p:spPr>
          <a:xfrm>
            <a:off x="523539" y="2743200"/>
            <a:ext cx="962025" cy="228600"/>
          </a:xfrm>
          <a:prstGeom prst="rect">
            <a:avLst/>
          </a:prstGeom>
          <a:noFill/>
          <a:ln/>
        </p:spPr>
        <p:txBody>
          <a:bodyPr wrap="square" lIns="76200" tIns="19050" rIns="76200" bIns="19050" rtlCol="0" anchor="ctr"/>
          <a:lstStyle/>
          <a:p>
            <a:pPr>
              <a:lnSpc>
                <a:spcPct val="120000"/>
              </a:lnSpc>
            </a:pPr>
            <a:r>
              <a:rPr lang="en-US" sz="1100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Enterobacter</a:t>
            </a:r>
            <a:endParaRPr lang="en-US" dirty="0"/>
          </a:p>
        </p:txBody>
      </p:sp>
      <p:sp>
        <p:nvSpPr>
          <p:cNvPr id="12" name="Shape 11">
            <a:extLst>
              <a:ext uri="{FF2B5EF4-FFF2-40B4-BE49-F238E27FC236}">
                <a16:creationId xmlns:a16="http://schemas.microsoft.com/office/drawing/2014/main" id="{10FD4267-CF75-584E-B6A4-2DF9F536B6C0}"/>
              </a:ext>
            </a:extLst>
          </p:cNvPr>
          <p:cNvSpPr/>
          <p:nvPr/>
        </p:nvSpPr>
        <p:spPr>
          <a:xfrm>
            <a:off x="1457510" y="2743200"/>
            <a:ext cx="962025" cy="228600"/>
          </a:xfrm>
          <a:custGeom>
            <a:avLst/>
            <a:gdLst/>
            <a:ahLst/>
            <a:cxnLst/>
            <a:rect l="l" t="t" r="r" b="b"/>
            <a:pathLst>
              <a:path w="962025" h="228600">
                <a:moveTo>
                  <a:pt x="38101" y="0"/>
                </a:moveTo>
                <a:lnTo>
                  <a:pt x="923924" y="0"/>
                </a:lnTo>
                <a:cubicBezTo>
                  <a:pt x="944967" y="0"/>
                  <a:pt x="962025" y="17058"/>
                  <a:pt x="962025" y="38101"/>
                </a:cubicBezTo>
                <a:lnTo>
                  <a:pt x="962025" y="190499"/>
                </a:lnTo>
                <a:cubicBezTo>
                  <a:pt x="962025" y="211542"/>
                  <a:pt x="944967" y="228600"/>
                  <a:pt x="923924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3" name="Text 12">
            <a:extLst>
              <a:ext uri="{FF2B5EF4-FFF2-40B4-BE49-F238E27FC236}">
                <a16:creationId xmlns:a16="http://schemas.microsoft.com/office/drawing/2014/main" id="{8D48F44E-DF22-D718-5B65-14213E82CF92}"/>
              </a:ext>
            </a:extLst>
          </p:cNvPr>
          <p:cNvSpPr/>
          <p:nvPr/>
        </p:nvSpPr>
        <p:spPr>
          <a:xfrm>
            <a:off x="1457510" y="2743200"/>
            <a:ext cx="1028700" cy="228600"/>
          </a:xfrm>
          <a:prstGeom prst="rect">
            <a:avLst/>
          </a:prstGeom>
          <a:noFill/>
          <a:ln/>
        </p:spPr>
        <p:txBody>
          <a:bodyPr wrap="square" lIns="76200" tIns="19050" rIns="76200" bIns="19050" rtlCol="0" anchor="ctr"/>
          <a:lstStyle/>
          <a:p>
            <a:pPr>
              <a:lnSpc>
                <a:spcPct val="120000"/>
              </a:lnSpc>
            </a:pPr>
            <a:r>
              <a:rPr lang="en-US" sz="1100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Pseudomonas</a:t>
            </a:r>
            <a:endParaRPr lang="en-US" dirty="0"/>
          </a:p>
        </p:txBody>
      </p:sp>
      <p:sp>
        <p:nvSpPr>
          <p:cNvPr id="14" name="Shape 13">
            <a:extLst>
              <a:ext uri="{FF2B5EF4-FFF2-40B4-BE49-F238E27FC236}">
                <a16:creationId xmlns:a16="http://schemas.microsoft.com/office/drawing/2014/main" id="{4F8A9A78-4842-93DB-6DD5-981D938462F2}"/>
              </a:ext>
            </a:extLst>
          </p:cNvPr>
          <p:cNvSpPr/>
          <p:nvPr/>
        </p:nvSpPr>
        <p:spPr>
          <a:xfrm>
            <a:off x="2457635" y="2743200"/>
            <a:ext cx="590550" cy="228600"/>
          </a:xfrm>
          <a:custGeom>
            <a:avLst/>
            <a:gdLst/>
            <a:ahLst/>
            <a:cxnLst/>
            <a:rect l="l" t="t" r="r" b="b"/>
            <a:pathLst>
              <a:path w="590550" h="228600">
                <a:moveTo>
                  <a:pt x="38101" y="0"/>
                </a:moveTo>
                <a:lnTo>
                  <a:pt x="552449" y="0"/>
                </a:lnTo>
                <a:cubicBezTo>
                  <a:pt x="573492" y="0"/>
                  <a:pt x="590550" y="17058"/>
                  <a:pt x="590550" y="38101"/>
                </a:cubicBezTo>
                <a:lnTo>
                  <a:pt x="590550" y="190499"/>
                </a:lnTo>
                <a:cubicBezTo>
                  <a:pt x="590550" y="211542"/>
                  <a:pt x="573492" y="228600"/>
                  <a:pt x="552449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5" name="Text 14">
            <a:extLst>
              <a:ext uri="{FF2B5EF4-FFF2-40B4-BE49-F238E27FC236}">
                <a16:creationId xmlns:a16="http://schemas.microsoft.com/office/drawing/2014/main" id="{E5C7B532-45DB-559A-6EF1-D59BA668C5B5}"/>
              </a:ext>
            </a:extLst>
          </p:cNvPr>
          <p:cNvSpPr/>
          <p:nvPr/>
        </p:nvSpPr>
        <p:spPr>
          <a:xfrm>
            <a:off x="2457635" y="2743200"/>
            <a:ext cx="657225" cy="228600"/>
          </a:xfrm>
          <a:prstGeom prst="rect">
            <a:avLst/>
          </a:prstGeom>
          <a:noFill/>
          <a:ln/>
        </p:spPr>
        <p:txBody>
          <a:bodyPr wrap="square" lIns="76200" tIns="19050" rIns="76200" bIns="19050" rtlCol="0" anchor="ctr"/>
          <a:lstStyle/>
          <a:p>
            <a:pPr>
              <a:lnSpc>
                <a:spcPct val="120000"/>
              </a:lnSpc>
            </a:pPr>
            <a:r>
              <a:rPr lang="en-US" sz="1100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Proteus</a:t>
            </a:r>
            <a:endParaRPr lang="en-US" dirty="0"/>
          </a:p>
        </p:txBody>
      </p:sp>
      <p:sp>
        <p:nvSpPr>
          <p:cNvPr id="16" name="Shape 15">
            <a:extLst>
              <a:ext uri="{FF2B5EF4-FFF2-40B4-BE49-F238E27FC236}">
                <a16:creationId xmlns:a16="http://schemas.microsoft.com/office/drawing/2014/main" id="{535282A1-3D44-FC0A-3DEE-2F99CC685A00}"/>
              </a:ext>
            </a:extLst>
          </p:cNvPr>
          <p:cNvSpPr/>
          <p:nvPr/>
        </p:nvSpPr>
        <p:spPr>
          <a:xfrm>
            <a:off x="3083160" y="2743200"/>
            <a:ext cx="885825" cy="228600"/>
          </a:xfrm>
          <a:custGeom>
            <a:avLst/>
            <a:gdLst/>
            <a:ahLst/>
            <a:cxnLst/>
            <a:rect l="l" t="t" r="r" b="b"/>
            <a:pathLst>
              <a:path w="885825" h="228600">
                <a:moveTo>
                  <a:pt x="38101" y="0"/>
                </a:moveTo>
                <a:lnTo>
                  <a:pt x="847724" y="0"/>
                </a:lnTo>
                <a:cubicBezTo>
                  <a:pt x="868767" y="0"/>
                  <a:pt x="885825" y="17058"/>
                  <a:pt x="885825" y="38101"/>
                </a:cubicBezTo>
                <a:lnTo>
                  <a:pt x="885825" y="190499"/>
                </a:lnTo>
                <a:cubicBezTo>
                  <a:pt x="885825" y="211542"/>
                  <a:pt x="868767" y="228600"/>
                  <a:pt x="847724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7" name="Text 16">
            <a:extLst>
              <a:ext uri="{FF2B5EF4-FFF2-40B4-BE49-F238E27FC236}">
                <a16:creationId xmlns:a16="http://schemas.microsoft.com/office/drawing/2014/main" id="{204459AA-0C11-D375-8073-8F6331C3F7E2}"/>
              </a:ext>
            </a:extLst>
          </p:cNvPr>
          <p:cNvSpPr/>
          <p:nvPr/>
        </p:nvSpPr>
        <p:spPr>
          <a:xfrm>
            <a:off x="3083160" y="2743200"/>
            <a:ext cx="952500" cy="228600"/>
          </a:xfrm>
          <a:prstGeom prst="rect">
            <a:avLst/>
          </a:prstGeom>
          <a:noFill/>
          <a:ln/>
        </p:spPr>
        <p:txBody>
          <a:bodyPr wrap="square" lIns="76200" tIns="19050" rIns="76200" bIns="19050" rtlCol="0" anchor="ctr"/>
          <a:lstStyle/>
          <a:p>
            <a:pPr>
              <a:lnSpc>
                <a:spcPct val="120000"/>
              </a:lnSpc>
            </a:pPr>
            <a:r>
              <a:rPr lang="en-US" sz="1100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Micrococcus</a:t>
            </a:r>
            <a:endParaRPr lang="en-US" dirty="0"/>
          </a:p>
        </p:txBody>
      </p:sp>
      <p:sp>
        <p:nvSpPr>
          <p:cNvPr id="18" name="Shape 17">
            <a:extLst>
              <a:ext uri="{FF2B5EF4-FFF2-40B4-BE49-F238E27FC236}">
                <a16:creationId xmlns:a16="http://schemas.microsoft.com/office/drawing/2014/main" id="{8CFDD6F2-85A7-7273-82A5-9F9432BFAC34}"/>
              </a:ext>
            </a:extLst>
          </p:cNvPr>
          <p:cNvSpPr/>
          <p:nvPr/>
        </p:nvSpPr>
        <p:spPr>
          <a:xfrm>
            <a:off x="4011549" y="2743200"/>
            <a:ext cx="933450" cy="228600"/>
          </a:xfrm>
          <a:custGeom>
            <a:avLst/>
            <a:gdLst/>
            <a:ahLst/>
            <a:cxnLst/>
            <a:rect l="l" t="t" r="r" b="b"/>
            <a:pathLst>
              <a:path w="933450" h="228600">
                <a:moveTo>
                  <a:pt x="38101" y="0"/>
                </a:moveTo>
                <a:lnTo>
                  <a:pt x="895349" y="0"/>
                </a:lnTo>
                <a:cubicBezTo>
                  <a:pt x="916392" y="0"/>
                  <a:pt x="933450" y="17058"/>
                  <a:pt x="933450" y="38101"/>
                </a:cubicBezTo>
                <a:lnTo>
                  <a:pt x="933450" y="190499"/>
                </a:lnTo>
                <a:cubicBezTo>
                  <a:pt x="933450" y="211542"/>
                  <a:pt x="916392" y="228600"/>
                  <a:pt x="895349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9" name="Text 18">
            <a:extLst>
              <a:ext uri="{FF2B5EF4-FFF2-40B4-BE49-F238E27FC236}">
                <a16:creationId xmlns:a16="http://schemas.microsoft.com/office/drawing/2014/main" id="{4D4C9204-600F-3262-DC37-61921228BBE7}"/>
              </a:ext>
            </a:extLst>
          </p:cNvPr>
          <p:cNvSpPr/>
          <p:nvPr/>
        </p:nvSpPr>
        <p:spPr>
          <a:xfrm>
            <a:off x="4011549" y="2743200"/>
            <a:ext cx="1000125" cy="228600"/>
          </a:xfrm>
          <a:prstGeom prst="rect">
            <a:avLst/>
          </a:prstGeom>
          <a:noFill/>
          <a:ln/>
        </p:spPr>
        <p:txBody>
          <a:bodyPr wrap="square" lIns="76200" tIns="19050" rIns="76200" bIns="19050" rtlCol="0" anchor="ctr"/>
          <a:lstStyle/>
          <a:p>
            <a:pPr>
              <a:lnSpc>
                <a:spcPct val="120000"/>
              </a:lnSpc>
            </a:pPr>
            <a:r>
              <a:rPr lang="en-US" sz="1100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Enterococcus</a:t>
            </a:r>
            <a:endParaRPr lang="en-US" dirty="0"/>
          </a:p>
        </p:txBody>
      </p:sp>
      <p:sp>
        <p:nvSpPr>
          <p:cNvPr id="20" name="Shape 19">
            <a:extLst>
              <a:ext uri="{FF2B5EF4-FFF2-40B4-BE49-F238E27FC236}">
                <a16:creationId xmlns:a16="http://schemas.microsoft.com/office/drawing/2014/main" id="{0A74CE55-9475-8A33-8340-C2BFE2D98B81}"/>
              </a:ext>
            </a:extLst>
          </p:cNvPr>
          <p:cNvSpPr/>
          <p:nvPr/>
        </p:nvSpPr>
        <p:spPr>
          <a:xfrm>
            <a:off x="4983620" y="2743200"/>
            <a:ext cx="581025" cy="228600"/>
          </a:xfrm>
          <a:custGeom>
            <a:avLst/>
            <a:gdLst/>
            <a:ahLst/>
            <a:cxnLst/>
            <a:rect l="l" t="t" r="r" b="b"/>
            <a:pathLst>
              <a:path w="581025" h="228600">
                <a:moveTo>
                  <a:pt x="38101" y="0"/>
                </a:moveTo>
                <a:lnTo>
                  <a:pt x="542924" y="0"/>
                </a:lnTo>
                <a:cubicBezTo>
                  <a:pt x="563967" y="0"/>
                  <a:pt x="581025" y="17058"/>
                  <a:pt x="581025" y="38101"/>
                </a:cubicBezTo>
                <a:lnTo>
                  <a:pt x="581025" y="190499"/>
                </a:lnTo>
                <a:cubicBezTo>
                  <a:pt x="581025" y="211542"/>
                  <a:pt x="563967" y="228600"/>
                  <a:pt x="542924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1" name="Text 20">
            <a:extLst>
              <a:ext uri="{FF2B5EF4-FFF2-40B4-BE49-F238E27FC236}">
                <a16:creationId xmlns:a16="http://schemas.microsoft.com/office/drawing/2014/main" id="{72CEA115-FAC2-0B1D-9A2C-E45BD29A0050}"/>
              </a:ext>
            </a:extLst>
          </p:cNvPr>
          <p:cNvSpPr/>
          <p:nvPr/>
        </p:nvSpPr>
        <p:spPr>
          <a:xfrm>
            <a:off x="4983620" y="2743200"/>
            <a:ext cx="647700" cy="228600"/>
          </a:xfrm>
          <a:prstGeom prst="rect">
            <a:avLst/>
          </a:prstGeom>
          <a:noFill/>
          <a:ln/>
        </p:spPr>
        <p:txBody>
          <a:bodyPr wrap="square" lIns="76200" tIns="19050" rIns="76200" bIns="19050" rtlCol="0" anchor="ctr"/>
          <a:lstStyle/>
          <a:p>
            <a:pPr>
              <a:lnSpc>
                <a:spcPct val="120000"/>
              </a:lnSpc>
            </a:pPr>
            <a:r>
              <a:rPr lang="en-US" sz="1100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Bacillus</a:t>
            </a:r>
            <a:endParaRPr lang="en-US" dirty="0"/>
          </a:p>
        </p:txBody>
      </p:sp>
      <p:sp>
        <p:nvSpPr>
          <p:cNvPr id="22" name="Shape 21">
            <a:extLst>
              <a:ext uri="{FF2B5EF4-FFF2-40B4-BE49-F238E27FC236}">
                <a16:creationId xmlns:a16="http://schemas.microsoft.com/office/drawing/2014/main" id="{A1A8F824-5FB4-41B9-D8C7-38024C01AF7C}"/>
              </a:ext>
            </a:extLst>
          </p:cNvPr>
          <p:cNvSpPr/>
          <p:nvPr/>
        </p:nvSpPr>
        <p:spPr>
          <a:xfrm>
            <a:off x="523539" y="3009900"/>
            <a:ext cx="819150" cy="228600"/>
          </a:xfrm>
          <a:custGeom>
            <a:avLst/>
            <a:gdLst/>
            <a:ahLst/>
            <a:cxnLst/>
            <a:rect l="l" t="t" r="r" b="b"/>
            <a:pathLst>
              <a:path w="819150" h="228600">
                <a:moveTo>
                  <a:pt x="38101" y="0"/>
                </a:moveTo>
                <a:lnTo>
                  <a:pt x="781049" y="0"/>
                </a:lnTo>
                <a:cubicBezTo>
                  <a:pt x="802092" y="0"/>
                  <a:pt x="819150" y="17058"/>
                  <a:pt x="819150" y="38101"/>
                </a:cubicBezTo>
                <a:lnTo>
                  <a:pt x="819150" y="190499"/>
                </a:lnTo>
                <a:cubicBezTo>
                  <a:pt x="819150" y="211542"/>
                  <a:pt x="802092" y="228600"/>
                  <a:pt x="781049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23" name="Text 22">
            <a:extLst>
              <a:ext uri="{FF2B5EF4-FFF2-40B4-BE49-F238E27FC236}">
                <a16:creationId xmlns:a16="http://schemas.microsoft.com/office/drawing/2014/main" id="{B760192B-5742-3339-EF37-04069E6806E6}"/>
              </a:ext>
            </a:extLst>
          </p:cNvPr>
          <p:cNvSpPr/>
          <p:nvPr/>
        </p:nvSpPr>
        <p:spPr>
          <a:xfrm>
            <a:off x="523539" y="3009900"/>
            <a:ext cx="885825" cy="228600"/>
          </a:xfrm>
          <a:prstGeom prst="rect">
            <a:avLst/>
          </a:prstGeom>
          <a:noFill/>
          <a:ln/>
        </p:spPr>
        <p:txBody>
          <a:bodyPr wrap="square" lIns="76200" tIns="19050" rIns="76200" bIns="19050" rtlCol="0" anchor="ctr"/>
          <a:lstStyle/>
          <a:p>
            <a:pPr>
              <a:lnSpc>
                <a:spcPct val="120000"/>
              </a:lnSpc>
            </a:pPr>
            <a:r>
              <a:rPr lang="en-US" sz="1100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Clostridium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5CE2612-BD7F-DBD6-E206-CBF1564B538B}"/>
              </a:ext>
            </a:extLst>
          </p:cNvPr>
          <p:cNvSpPr txBox="1"/>
          <p:nvPr/>
        </p:nvSpPr>
        <p:spPr>
          <a:xfrm>
            <a:off x="447339" y="3500437"/>
            <a:ext cx="8675146" cy="337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IQ" dirty="0"/>
              <a:t>It will immediat</a:t>
            </a:r>
            <a:r>
              <a:rPr lang="en-US" dirty="0"/>
              <a:t>e</a:t>
            </a:r>
            <a:r>
              <a:rPr lang="en-IQ" dirty="0"/>
              <a:t>ly </a:t>
            </a:r>
            <a:r>
              <a:rPr lang="en-US" dirty="0"/>
              <a:t>contaminate</a:t>
            </a:r>
            <a:r>
              <a:rPr lang="en-IQ" dirty="0"/>
              <a:t> plants and edible plant parts, and the surface of </a:t>
            </a:r>
            <a:r>
              <a:rPr lang="en-US" dirty="0"/>
              <a:t>animals</a:t>
            </a:r>
            <a:r>
              <a:rPr lang="en-IQ" dirty="0"/>
              <a:t> associated with microorganisms.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IQ" dirty="0"/>
              <a:t>Soil Particles are carried to </a:t>
            </a:r>
            <a:r>
              <a:rPr lang="en-US" dirty="0"/>
              <a:t>the aquatic</a:t>
            </a:r>
            <a:r>
              <a:rPr lang="en-IQ" dirty="0"/>
              <a:t> </a:t>
            </a:r>
            <a:r>
              <a:rPr lang="en-US" dirty="0"/>
              <a:t>environment</a:t>
            </a:r>
            <a:r>
              <a:rPr lang="en-IQ" dirty="0"/>
              <a:t> through wind, rain, and other means. Contamination of water takes place with several soil microflora.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IQ" dirty="0"/>
              <a:t>It is not uncommon to find several microorganisms in both soil and water </a:t>
            </a:r>
            <a:r>
              <a:rPr lang="en-US" dirty="0"/>
              <a:t>environments.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/>
              <a:t>Some Soil contaminants are: Molds, Yeasts, </a:t>
            </a:r>
            <a:r>
              <a:rPr lang="en-US" i="1" dirty="0"/>
              <a:t>Enterococcus, Bacillus, Enterobacter, Pseudomonas, Proteus, Micrococcus, and Parasites.</a:t>
            </a:r>
            <a:endParaRPr lang="en-IQ" i="1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endParaRPr lang="en-IQ" dirty="0"/>
          </a:p>
        </p:txBody>
      </p:sp>
      <p:pic>
        <p:nvPicPr>
          <p:cNvPr id="2050" name="Picture 2" descr="Soil Pollution Impact Food 1 Stock Vector - Illustration of plant,  contamination: 188053143">
            <a:extLst>
              <a:ext uri="{FF2B5EF4-FFF2-40B4-BE49-F238E27FC236}">
                <a16:creationId xmlns:a16="http://schemas.microsoft.com/office/drawing/2014/main" id="{67DA9AA2-12E6-2D10-BACA-8B59ACDE3A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6" t="3451" r="16561" b="4471"/>
          <a:stretch>
            <a:fillRect/>
          </a:stretch>
        </p:blipFill>
        <p:spPr bwMode="auto">
          <a:xfrm>
            <a:off x="9589607" y="306593"/>
            <a:ext cx="2289766" cy="319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459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CA49F0A-B363-2C58-00BF-FEF66998900C}"/>
              </a:ext>
            </a:extLst>
          </p:cNvPr>
          <p:cNvSpPr/>
          <p:nvPr/>
        </p:nvSpPr>
        <p:spPr>
          <a:xfrm>
            <a:off x="215153" y="236668"/>
            <a:ext cx="2280621" cy="69924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Q" sz="2800" b="1" dirty="0">
                <a:solidFill>
                  <a:schemeClr val="tx1"/>
                </a:solidFill>
                <a:latin typeface="Arial Rounded MT Bold" panose="020F0704030504030204" pitchFamily="34" charset="77"/>
              </a:rPr>
              <a:t>Water</a:t>
            </a:r>
          </a:p>
        </p:txBody>
      </p:sp>
      <p:pic>
        <p:nvPicPr>
          <p:cNvPr id="3076" name="Picture 4" descr="Dangers of dirty water | Poison Control">
            <a:extLst>
              <a:ext uri="{FF2B5EF4-FFF2-40B4-BE49-F238E27FC236}">
                <a16:creationId xmlns:a16="http://schemas.microsoft.com/office/drawing/2014/main" id="{C63F3124-07F2-EDCA-72D6-FA8AC9214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356" y="3363333"/>
            <a:ext cx="3011619" cy="225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AC6FD7-8405-C0FB-E73F-C604FC5681D1}"/>
              </a:ext>
            </a:extLst>
          </p:cNvPr>
          <p:cNvSpPr txBox="1"/>
          <p:nvPr/>
        </p:nvSpPr>
        <p:spPr>
          <a:xfrm>
            <a:off x="215153" y="1194099"/>
            <a:ext cx="83694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IQ" dirty="0"/>
              <a:t>Natural water not only </a:t>
            </a:r>
            <a:r>
              <a:rPr lang="en-US" dirty="0"/>
              <a:t>contains</a:t>
            </a:r>
            <a:r>
              <a:rPr lang="en-IQ" dirty="0"/>
              <a:t> </a:t>
            </a:r>
            <a:r>
              <a:rPr lang="en-US" dirty="0"/>
              <a:t>microorganisms</a:t>
            </a:r>
            <a:r>
              <a:rPr lang="en-IQ" dirty="0"/>
              <a:t> native to the </a:t>
            </a:r>
            <a:r>
              <a:rPr lang="en-US" dirty="0"/>
              <a:t>aquatic environment, but also those from soil, raw or treated sewage, and pollutants entering the water body.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The microbial numbers and types vary in different types of water bodies depending on the nutrient states.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IQ" dirty="0"/>
              <a:t>Use of such water for food processing will add microbes from </a:t>
            </a:r>
            <a:r>
              <a:rPr lang="en-US" dirty="0"/>
              <a:t>the water</a:t>
            </a:r>
            <a:r>
              <a:rPr lang="en-IQ" dirty="0"/>
              <a:t> to </a:t>
            </a:r>
            <a:r>
              <a:rPr lang="en-US" dirty="0"/>
              <a:t>the food.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The water used in food processing should meet acceptable chemical and bacteriological characteristics.</a:t>
            </a:r>
            <a:endParaRPr lang="en-IQ" dirty="0"/>
          </a:p>
        </p:txBody>
      </p:sp>
      <p:sp>
        <p:nvSpPr>
          <p:cNvPr id="4" name="Shape 23">
            <a:extLst>
              <a:ext uri="{FF2B5EF4-FFF2-40B4-BE49-F238E27FC236}">
                <a16:creationId xmlns:a16="http://schemas.microsoft.com/office/drawing/2014/main" id="{9B77D8C0-B83E-4CBD-227A-882CEFA7B4EF}"/>
              </a:ext>
            </a:extLst>
          </p:cNvPr>
          <p:cNvSpPr/>
          <p:nvPr/>
        </p:nvSpPr>
        <p:spPr>
          <a:xfrm>
            <a:off x="476249" y="3851685"/>
            <a:ext cx="6613039" cy="2086535"/>
          </a:xfrm>
          <a:custGeom>
            <a:avLst/>
            <a:gdLst/>
            <a:ahLst/>
            <a:cxnLst/>
            <a:rect l="l" t="t" r="r" b="b"/>
            <a:pathLst>
              <a:path w="5619750" h="1600200">
                <a:moveTo>
                  <a:pt x="38100" y="0"/>
                </a:moveTo>
                <a:lnTo>
                  <a:pt x="5543548" y="0"/>
                </a:lnTo>
                <a:cubicBezTo>
                  <a:pt x="5585633" y="0"/>
                  <a:pt x="5619750" y="34117"/>
                  <a:pt x="5619750" y="76202"/>
                </a:cubicBezTo>
                <a:lnTo>
                  <a:pt x="5619750" y="1523998"/>
                </a:lnTo>
                <a:cubicBezTo>
                  <a:pt x="5619750" y="1566083"/>
                  <a:pt x="5585633" y="1600200"/>
                  <a:pt x="5543548" y="1600200"/>
                </a:cubicBezTo>
                <a:lnTo>
                  <a:pt x="38100" y="1600200"/>
                </a:lnTo>
                <a:cubicBezTo>
                  <a:pt x="17072" y="1600200"/>
                  <a:pt x="0" y="1583128"/>
                  <a:pt x="0" y="1562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  <p:txBody>
          <a:bodyPr/>
          <a:lstStyle/>
          <a:p>
            <a:endParaRPr lang="en-IQ"/>
          </a:p>
        </p:txBody>
      </p:sp>
      <p:sp>
        <p:nvSpPr>
          <p:cNvPr id="5" name="Shape 24">
            <a:extLst>
              <a:ext uri="{FF2B5EF4-FFF2-40B4-BE49-F238E27FC236}">
                <a16:creationId xmlns:a16="http://schemas.microsoft.com/office/drawing/2014/main" id="{B67D1844-6081-B42F-7625-69275D6239CA}"/>
              </a:ext>
            </a:extLst>
          </p:cNvPr>
          <p:cNvSpPr/>
          <p:nvPr/>
        </p:nvSpPr>
        <p:spPr>
          <a:xfrm>
            <a:off x="476249" y="3851685"/>
            <a:ext cx="45719" cy="2086535"/>
          </a:xfrm>
          <a:custGeom>
            <a:avLst/>
            <a:gdLst/>
            <a:ahLst/>
            <a:cxnLst/>
            <a:rect l="l" t="t" r="r" b="b"/>
            <a:pathLst>
              <a:path w="38100" h="1600200">
                <a:moveTo>
                  <a:pt x="38100" y="0"/>
                </a:moveTo>
                <a:lnTo>
                  <a:pt x="38100" y="0"/>
                </a:lnTo>
                <a:lnTo>
                  <a:pt x="38100" y="1600200"/>
                </a:lnTo>
                <a:lnTo>
                  <a:pt x="38100" y="1600200"/>
                </a:lnTo>
                <a:cubicBezTo>
                  <a:pt x="17072" y="1600200"/>
                  <a:pt x="0" y="1583128"/>
                  <a:pt x="0" y="1562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D9745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6" name="Shape 25">
            <a:extLst>
              <a:ext uri="{FF2B5EF4-FFF2-40B4-BE49-F238E27FC236}">
                <a16:creationId xmlns:a16="http://schemas.microsoft.com/office/drawing/2014/main" id="{1A8E1775-1ECF-393E-32D0-5A873DF3E782}"/>
              </a:ext>
            </a:extLst>
          </p:cNvPr>
          <p:cNvSpPr/>
          <p:nvPr/>
        </p:nvSpPr>
        <p:spPr>
          <a:xfrm>
            <a:off x="633412" y="4004085"/>
            <a:ext cx="224171" cy="248397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52772" y="46174"/>
                </a:moveTo>
                <a:cubicBezTo>
                  <a:pt x="160474" y="51978"/>
                  <a:pt x="169887" y="57596"/>
                  <a:pt x="180380" y="59010"/>
                </a:cubicBezTo>
                <a:cubicBezTo>
                  <a:pt x="185254" y="59680"/>
                  <a:pt x="189756" y="56220"/>
                  <a:pt x="190426" y="51346"/>
                </a:cubicBezTo>
                <a:cubicBezTo>
                  <a:pt x="191095" y="46472"/>
                  <a:pt x="187635" y="41970"/>
                  <a:pt x="182761" y="41300"/>
                </a:cubicBezTo>
                <a:cubicBezTo>
                  <a:pt x="176845" y="40518"/>
                  <a:pt x="170408" y="37095"/>
                  <a:pt x="163525" y="31924"/>
                </a:cubicBezTo>
                <a:cubicBezTo>
                  <a:pt x="149237" y="21134"/>
                  <a:pt x="129853" y="21134"/>
                  <a:pt x="115528" y="31924"/>
                </a:cubicBezTo>
                <a:cubicBezTo>
                  <a:pt x="106598" y="38658"/>
                  <a:pt x="100385" y="41709"/>
                  <a:pt x="95250" y="41709"/>
                </a:cubicBezTo>
                <a:cubicBezTo>
                  <a:pt x="90115" y="41709"/>
                  <a:pt x="83902" y="38658"/>
                  <a:pt x="74972" y="31924"/>
                </a:cubicBezTo>
                <a:cubicBezTo>
                  <a:pt x="60685" y="21134"/>
                  <a:pt x="41300" y="21134"/>
                  <a:pt x="26975" y="31924"/>
                </a:cubicBezTo>
                <a:cubicBezTo>
                  <a:pt x="20092" y="37095"/>
                  <a:pt x="13655" y="40518"/>
                  <a:pt x="7739" y="41300"/>
                </a:cubicBezTo>
                <a:cubicBezTo>
                  <a:pt x="2865" y="41970"/>
                  <a:pt x="-595" y="46434"/>
                  <a:pt x="74" y="51346"/>
                </a:cubicBezTo>
                <a:cubicBezTo>
                  <a:pt x="744" y="56257"/>
                  <a:pt x="5209" y="59680"/>
                  <a:pt x="10120" y="59010"/>
                </a:cubicBezTo>
                <a:cubicBezTo>
                  <a:pt x="20613" y="57596"/>
                  <a:pt x="30063" y="51978"/>
                  <a:pt x="37728" y="46174"/>
                </a:cubicBezTo>
                <a:cubicBezTo>
                  <a:pt x="45653" y="40184"/>
                  <a:pt x="56294" y="40184"/>
                  <a:pt x="64219" y="46174"/>
                </a:cubicBezTo>
                <a:cubicBezTo>
                  <a:pt x="73223" y="52983"/>
                  <a:pt x="83679" y="59531"/>
                  <a:pt x="95250" y="59531"/>
                </a:cubicBezTo>
                <a:cubicBezTo>
                  <a:pt x="106821" y="59531"/>
                  <a:pt x="117239" y="52946"/>
                  <a:pt x="126281" y="46174"/>
                </a:cubicBezTo>
                <a:cubicBezTo>
                  <a:pt x="134206" y="40184"/>
                  <a:pt x="144847" y="40184"/>
                  <a:pt x="152772" y="46174"/>
                </a:cubicBezTo>
                <a:close/>
                <a:moveTo>
                  <a:pt x="152772" y="99752"/>
                </a:moveTo>
                <a:cubicBezTo>
                  <a:pt x="160474" y="105556"/>
                  <a:pt x="169887" y="111175"/>
                  <a:pt x="180380" y="112588"/>
                </a:cubicBezTo>
                <a:cubicBezTo>
                  <a:pt x="185254" y="113258"/>
                  <a:pt x="189756" y="109798"/>
                  <a:pt x="190426" y="104924"/>
                </a:cubicBezTo>
                <a:cubicBezTo>
                  <a:pt x="191095" y="100050"/>
                  <a:pt x="187635" y="95548"/>
                  <a:pt x="182761" y="94878"/>
                </a:cubicBezTo>
                <a:cubicBezTo>
                  <a:pt x="176845" y="94097"/>
                  <a:pt x="170408" y="90674"/>
                  <a:pt x="163525" y="85502"/>
                </a:cubicBezTo>
                <a:cubicBezTo>
                  <a:pt x="149237" y="74712"/>
                  <a:pt x="129853" y="74712"/>
                  <a:pt x="115528" y="85502"/>
                </a:cubicBezTo>
                <a:cubicBezTo>
                  <a:pt x="106598" y="92236"/>
                  <a:pt x="100385" y="95287"/>
                  <a:pt x="95250" y="95287"/>
                </a:cubicBezTo>
                <a:cubicBezTo>
                  <a:pt x="90115" y="95287"/>
                  <a:pt x="83902" y="92236"/>
                  <a:pt x="74972" y="85502"/>
                </a:cubicBezTo>
                <a:cubicBezTo>
                  <a:pt x="60685" y="74712"/>
                  <a:pt x="41300" y="74712"/>
                  <a:pt x="26975" y="85502"/>
                </a:cubicBezTo>
                <a:cubicBezTo>
                  <a:pt x="20092" y="90674"/>
                  <a:pt x="13655" y="94097"/>
                  <a:pt x="7739" y="94878"/>
                </a:cubicBezTo>
                <a:cubicBezTo>
                  <a:pt x="2865" y="95510"/>
                  <a:pt x="-595" y="100013"/>
                  <a:pt x="74" y="104924"/>
                </a:cubicBezTo>
                <a:cubicBezTo>
                  <a:pt x="744" y="109835"/>
                  <a:pt x="5209" y="113258"/>
                  <a:pt x="10120" y="112588"/>
                </a:cubicBezTo>
                <a:cubicBezTo>
                  <a:pt x="20613" y="111175"/>
                  <a:pt x="30063" y="105556"/>
                  <a:pt x="37728" y="99752"/>
                </a:cubicBezTo>
                <a:cubicBezTo>
                  <a:pt x="45653" y="93762"/>
                  <a:pt x="56294" y="93762"/>
                  <a:pt x="64219" y="99752"/>
                </a:cubicBezTo>
                <a:cubicBezTo>
                  <a:pt x="73223" y="106561"/>
                  <a:pt x="83679" y="113109"/>
                  <a:pt x="95250" y="113109"/>
                </a:cubicBezTo>
                <a:cubicBezTo>
                  <a:pt x="106821" y="113109"/>
                  <a:pt x="117239" y="106524"/>
                  <a:pt x="126281" y="99752"/>
                </a:cubicBezTo>
                <a:cubicBezTo>
                  <a:pt x="134206" y="93762"/>
                  <a:pt x="144847" y="93762"/>
                  <a:pt x="152772" y="99752"/>
                </a:cubicBezTo>
                <a:close/>
                <a:moveTo>
                  <a:pt x="126281" y="153330"/>
                </a:moveTo>
                <a:cubicBezTo>
                  <a:pt x="134206" y="147340"/>
                  <a:pt x="144847" y="147340"/>
                  <a:pt x="152772" y="153330"/>
                </a:cubicBezTo>
                <a:cubicBezTo>
                  <a:pt x="160474" y="159134"/>
                  <a:pt x="169887" y="164753"/>
                  <a:pt x="180380" y="166167"/>
                </a:cubicBezTo>
                <a:cubicBezTo>
                  <a:pt x="185254" y="166836"/>
                  <a:pt x="189756" y="163376"/>
                  <a:pt x="190426" y="158502"/>
                </a:cubicBezTo>
                <a:cubicBezTo>
                  <a:pt x="191095" y="153628"/>
                  <a:pt x="187635" y="149126"/>
                  <a:pt x="182761" y="148456"/>
                </a:cubicBezTo>
                <a:cubicBezTo>
                  <a:pt x="176845" y="147675"/>
                  <a:pt x="170408" y="144252"/>
                  <a:pt x="163525" y="139080"/>
                </a:cubicBezTo>
                <a:cubicBezTo>
                  <a:pt x="149237" y="128290"/>
                  <a:pt x="129853" y="128290"/>
                  <a:pt x="115528" y="139080"/>
                </a:cubicBezTo>
                <a:cubicBezTo>
                  <a:pt x="106598" y="145814"/>
                  <a:pt x="100385" y="148865"/>
                  <a:pt x="95250" y="148865"/>
                </a:cubicBezTo>
                <a:cubicBezTo>
                  <a:pt x="90115" y="148865"/>
                  <a:pt x="83902" y="145814"/>
                  <a:pt x="74972" y="139080"/>
                </a:cubicBezTo>
                <a:cubicBezTo>
                  <a:pt x="60685" y="128290"/>
                  <a:pt x="41300" y="128290"/>
                  <a:pt x="26975" y="139080"/>
                </a:cubicBezTo>
                <a:cubicBezTo>
                  <a:pt x="20092" y="144252"/>
                  <a:pt x="13655" y="147675"/>
                  <a:pt x="7739" y="148456"/>
                </a:cubicBezTo>
                <a:cubicBezTo>
                  <a:pt x="2865" y="149126"/>
                  <a:pt x="-595" y="153591"/>
                  <a:pt x="74" y="158502"/>
                </a:cubicBezTo>
                <a:cubicBezTo>
                  <a:pt x="744" y="163413"/>
                  <a:pt x="5209" y="166836"/>
                  <a:pt x="10120" y="166167"/>
                </a:cubicBezTo>
                <a:cubicBezTo>
                  <a:pt x="20613" y="164753"/>
                  <a:pt x="30063" y="159134"/>
                  <a:pt x="37728" y="153330"/>
                </a:cubicBezTo>
                <a:cubicBezTo>
                  <a:pt x="45653" y="147340"/>
                  <a:pt x="56294" y="147340"/>
                  <a:pt x="64219" y="153330"/>
                </a:cubicBezTo>
                <a:cubicBezTo>
                  <a:pt x="73223" y="160139"/>
                  <a:pt x="83679" y="166688"/>
                  <a:pt x="95250" y="166688"/>
                </a:cubicBezTo>
                <a:cubicBezTo>
                  <a:pt x="106821" y="166688"/>
                  <a:pt x="117239" y="160102"/>
                  <a:pt x="126281" y="153330"/>
                </a:cubicBezTo>
                <a:close/>
              </a:path>
            </a:pathLst>
          </a:custGeom>
          <a:solidFill>
            <a:srgbClr val="D9745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7" name="Text 26">
            <a:extLst>
              <a:ext uri="{FF2B5EF4-FFF2-40B4-BE49-F238E27FC236}">
                <a16:creationId xmlns:a16="http://schemas.microsoft.com/office/drawing/2014/main" id="{B9DA337D-F26D-23B8-0482-E6222EA9B56B}"/>
              </a:ext>
            </a:extLst>
          </p:cNvPr>
          <p:cNvSpPr/>
          <p:nvPr/>
        </p:nvSpPr>
        <p:spPr>
          <a:xfrm>
            <a:off x="962025" y="3965986"/>
            <a:ext cx="2903012" cy="347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A6F6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Water Contamination Pathways</a:t>
            </a:r>
            <a:endParaRPr lang="en-US" sz="1600" dirty="0"/>
          </a:p>
        </p:txBody>
      </p:sp>
      <p:sp>
        <p:nvSpPr>
          <p:cNvPr id="8" name="Shape 27">
            <a:extLst>
              <a:ext uri="{FF2B5EF4-FFF2-40B4-BE49-F238E27FC236}">
                <a16:creationId xmlns:a16="http://schemas.microsoft.com/office/drawing/2014/main" id="{2E1F1B10-F9EE-451B-4F89-196402C57385}"/>
              </a:ext>
            </a:extLst>
          </p:cNvPr>
          <p:cNvSpPr/>
          <p:nvPr/>
        </p:nvSpPr>
        <p:spPr>
          <a:xfrm>
            <a:off x="628649" y="4346986"/>
            <a:ext cx="179337" cy="198718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49602" y="82927"/>
                </a:moveTo>
                <a:cubicBezTo>
                  <a:pt x="153323" y="79206"/>
                  <a:pt x="153323" y="73164"/>
                  <a:pt x="149602" y="69443"/>
                </a:cubicBezTo>
                <a:lnTo>
                  <a:pt x="101977" y="21818"/>
                </a:lnTo>
                <a:cubicBezTo>
                  <a:pt x="98256" y="18098"/>
                  <a:pt x="92214" y="18098"/>
                  <a:pt x="88493" y="21818"/>
                </a:cubicBezTo>
                <a:cubicBezTo>
                  <a:pt x="84773" y="25539"/>
                  <a:pt x="84773" y="31581"/>
                  <a:pt x="88493" y="35302"/>
                </a:cubicBezTo>
                <a:lnTo>
                  <a:pt x="119866" y="66675"/>
                </a:lnTo>
                <a:lnTo>
                  <a:pt x="9525" y="66675"/>
                </a:lnTo>
                <a:cubicBezTo>
                  <a:pt x="4256" y="66675"/>
                  <a:pt x="0" y="70931"/>
                  <a:pt x="0" y="76200"/>
                </a:cubicBezTo>
                <a:cubicBezTo>
                  <a:pt x="0" y="81469"/>
                  <a:pt x="4256" y="85725"/>
                  <a:pt x="9525" y="85725"/>
                </a:cubicBezTo>
                <a:lnTo>
                  <a:pt x="119866" y="85725"/>
                </a:lnTo>
                <a:lnTo>
                  <a:pt x="88493" y="117098"/>
                </a:lnTo>
                <a:cubicBezTo>
                  <a:pt x="84772" y="120819"/>
                  <a:pt x="84772" y="126861"/>
                  <a:pt x="88493" y="130582"/>
                </a:cubicBezTo>
                <a:cubicBezTo>
                  <a:pt x="92214" y="134303"/>
                  <a:pt x="98256" y="134303"/>
                  <a:pt x="101977" y="130582"/>
                </a:cubicBezTo>
                <a:lnTo>
                  <a:pt x="149602" y="82957"/>
                </a:lnTo>
                <a:close/>
              </a:path>
            </a:pathLst>
          </a:custGeom>
          <a:solidFill>
            <a:srgbClr val="D9745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9" name="Text 28">
            <a:extLst>
              <a:ext uri="{FF2B5EF4-FFF2-40B4-BE49-F238E27FC236}">
                <a16:creationId xmlns:a16="http://schemas.microsoft.com/office/drawing/2014/main" id="{C796B803-FF4E-31BE-6C49-0A9A4D82A424}"/>
              </a:ext>
            </a:extLst>
          </p:cNvPr>
          <p:cNvSpPr/>
          <p:nvPr/>
        </p:nvSpPr>
        <p:spPr>
          <a:xfrm>
            <a:off x="876299" y="4308886"/>
            <a:ext cx="4752421" cy="2980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Irrigation:</a:t>
            </a:r>
            <a:r>
              <a:rPr lang="en-US" sz="1400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Water flows over soils into rivers, lakes, and dams</a:t>
            </a:r>
            <a:endParaRPr lang="en-US" dirty="0"/>
          </a:p>
        </p:txBody>
      </p:sp>
      <p:sp>
        <p:nvSpPr>
          <p:cNvPr id="10" name="Shape 29">
            <a:extLst>
              <a:ext uri="{FF2B5EF4-FFF2-40B4-BE49-F238E27FC236}">
                <a16:creationId xmlns:a16="http://schemas.microsoft.com/office/drawing/2014/main" id="{8EED74C6-469D-5A9B-E28B-7D0E5963AD90}"/>
              </a:ext>
            </a:extLst>
          </p:cNvPr>
          <p:cNvSpPr/>
          <p:nvPr/>
        </p:nvSpPr>
        <p:spPr>
          <a:xfrm>
            <a:off x="627490" y="4771128"/>
            <a:ext cx="179337" cy="198718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49602" y="82927"/>
                </a:moveTo>
                <a:cubicBezTo>
                  <a:pt x="153323" y="79206"/>
                  <a:pt x="153323" y="73164"/>
                  <a:pt x="149602" y="69443"/>
                </a:cubicBezTo>
                <a:lnTo>
                  <a:pt x="101977" y="21818"/>
                </a:lnTo>
                <a:cubicBezTo>
                  <a:pt x="98256" y="18098"/>
                  <a:pt x="92214" y="18098"/>
                  <a:pt x="88493" y="21818"/>
                </a:cubicBezTo>
                <a:cubicBezTo>
                  <a:pt x="84773" y="25539"/>
                  <a:pt x="84773" y="31581"/>
                  <a:pt x="88493" y="35302"/>
                </a:cubicBezTo>
                <a:lnTo>
                  <a:pt x="119866" y="66675"/>
                </a:lnTo>
                <a:lnTo>
                  <a:pt x="9525" y="66675"/>
                </a:lnTo>
                <a:cubicBezTo>
                  <a:pt x="4256" y="66675"/>
                  <a:pt x="0" y="70931"/>
                  <a:pt x="0" y="76200"/>
                </a:cubicBezTo>
                <a:cubicBezTo>
                  <a:pt x="0" y="81469"/>
                  <a:pt x="4256" y="85725"/>
                  <a:pt x="9525" y="85725"/>
                </a:cubicBezTo>
                <a:lnTo>
                  <a:pt x="119866" y="85725"/>
                </a:lnTo>
                <a:lnTo>
                  <a:pt x="88493" y="117098"/>
                </a:lnTo>
                <a:cubicBezTo>
                  <a:pt x="84772" y="120819"/>
                  <a:pt x="84772" y="126861"/>
                  <a:pt x="88493" y="130582"/>
                </a:cubicBezTo>
                <a:cubicBezTo>
                  <a:pt x="92214" y="134303"/>
                  <a:pt x="98256" y="134303"/>
                  <a:pt x="101977" y="130582"/>
                </a:cubicBezTo>
                <a:lnTo>
                  <a:pt x="149602" y="82957"/>
                </a:lnTo>
                <a:close/>
              </a:path>
            </a:pathLst>
          </a:custGeom>
          <a:solidFill>
            <a:srgbClr val="D9745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1" name="Text 30">
            <a:extLst>
              <a:ext uri="{FF2B5EF4-FFF2-40B4-BE49-F238E27FC236}">
                <a16:creationId xmlns:a16="http://schemas.microsoft.com/office/drawing/2014/main" id="{D0F842F2-C107-64DD-FF93-D92AD68F3BC7}"/>
              </a:ext>
            </a:extLst>
          </p:cNvPr>
          <p:cNvSpPr/>
          <p:nvPr/>
        </p:nvSpPr>
        <p:spPr>
          <a:xfrm>
            <a:off x="876299" y="4713045"/>
            <a:ext cx="5178346" cy="2980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Washing:</a:t>
            </a:r>
            <a:r>
              <a:rPr lang="en-US" sz="1400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Contaminated water is used to wash vegetables and fruits</a:t>
            </a:r>
            <a:endParaRPr lang="en-US" dirty="0"/>
          </a:p>
        </p:txBody>
      </p:sp>
      <p:sp>
        <p:nvSpPr>
          <p:cNvPr id="12" name="Shape 31">
            <a:extLst>
              <a:ext uri="{FF2B5EF4-FFF2-40B4-BE49-F238E27FC236}">
                <a16:creationId xmlns:a16="http://schemas.microsoft.com/office/drawing/2014/main" id="{50EE9A67-054B-E5D1-C80D-4BDFEB4F247B}"/>
              </a:ext>
            </a:extLst>
          </p:cNvPr>
          <p:cNvSpPr/>
          <p:nvPr/>
        </p:nvSpPr>
        <p:spPr>
          <a:xfrm>
            <a:off x="628522" y="5113842"/>
            <a:ext cx="179337" cy="198718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49602" y="82927"/>
                </a:moveTo>
                <a:cubicBezTo>
                  <a:pt x="153323" y="79206"/>
                  <a:pt x="153323" y="73164"/>
                  <a:pt x="149602" y="69443"/>
                </a:cubicBezTo>
                <a:lnTo>
                  <a:pt x="101977" y="21818"/>
                </a:lnTo>
                <a:cubicBezTo>
                  <a:pt x="98256" y="18098"/>
                  <a:pt x="92214" y="18098"/>
                  <a:pt x="88493" y="21818"/>
                </a:cubicBezTo>
                <a:cubicBezTo>
                  <a:pt x="84773" y="25539"/>
                  <a:pt x="84773" y="31581"/>
                  <a:pt x="88493" y="35302"/>
                </a:cubicBezTo>
                <a:lnTo>
                  <a:pt x="119866" y="66675"/>
                </a:lnTo>
                <a:lnTo>
                  <a:pt x="9525" y="66675"/>
                </a:lnTo>
                <a:cubicBezTo>
                  <a:pt x="4256" y="66675"/>
                  <a:pt x="0" y="70931"/>
                  <a:pt x="0" y="76200"/>
                </a:cubicBezTo>
                <a:cubicBezTo>
                  <a:pt x="0" y="81469"/>
                  <a:pt x="4256" y="85725"/>
                  <a:pt x="9525" y="85725"/>
                </a:cubicBezTo>
                <a:lnTo>
                  <a:pt x="119866" y="85725"/>
                </a:lnTo>
                <a:lnTo>
                  <a:pt x="88493" y="117098"/>
                </a:lnTo>
                <a:cubicBezTo>
                  <a:pt x="84772" y="120819"/>
                  <a:pt x="84772" y="126861"/>
                  <a:pt x="88493" y="130582"/>
                </a:cubicBezTo>
                <a:cubicBezTo>
                  <a:pt x="92214" y="134303"/>
                  <a:pt x="98256" y="134303"/>
                  <a:pt x="101977" y="130582"/>
                </a:cubicBezTo>
                <a:lnTo>
                  <a:pt x="149602" y="82957"/>
                </a:lnTo>
                <a:close/>
              </a:path>
            </a:pathLst>
          </a:custGeom>
          <a:solidFill>
            <a:srgbClr val="D9745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3" name="Text 32">
            <a:extLst>
              <a:ext uri="{FF2B5EF4-FFF2-40B4-BE49-F238E27FC236}">
                <a16:creationId xmlns:a16="http://schemas.microsoft.com/office/drawing/2014/main" id="{584DDC10-42FB-4944-3EA0-6AF6E5306502}"/>
              </a:ext>
            </a:extLst>
          </p:cNvPr>
          <p:cNvSpPr/>
          <p:nvPr/>
        </p:nvSpPr>
        <p:spPr>
          <a:xfrm>
            <a:off x="876299" y="5064163"/>
            <a:ext cx="3833321" cy="2980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Processing:</a:t>
            </a:r>
            <a:r>
              <a:rPr lang="en-US" sz="1400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Water in food processing operations</a:t>
            </a:r>
            <a:endParaRPr lang="en-US" dirty="0"/>
          </a:p>
        </p:txBody>
      </p:sp>
      <p:sp>
        <p:nvSpPr>
          <p:cNvPr id="14" name="Shape 33">
            <a:extLst>
              <a:ext uri="{FF2B5EF4-FFF2-40B4-BE49-F238E27FC236}">
                <a16:creationId xmlns:a16="http://schemas.microsoft.com/office/drawing/2014/main" id="{70D361AF-6F8A-CFA3-16B1-C21EC5EFFF45}"/>
              </a:ext>
            </a:extLst>
          </p:cNvPr>
          <p:cNvSpPr/>
          <p:nvPr/>
        </p:nvSpPr>
        <p:spPr>
          <a:xfrm>
            <a:off x="626204" y="5512322"/>
            <a:ext cx="179337" cy="198718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49602" y="82927"/>
                </a:moveTo>
                <a:cubicBezTo>
                  <a:pt x="153323" y="79206"/>
                  <a:pt x="153323" y="73164"/>
                  <a:pt x="149602" y="69443"/>
                </a:cubicBezTo>
                <a:lnTo>
                  <a:pt x="101977" y="21818"/>
                </a:lnTo>
                <a:cubicBezTo>
                  <a:pt x="98256" y="18098"/>
                  <a:pt x="92214" y="18098"/>
                  <a:pt x="88493" y="21818"/>
                </a:cubicBezTo>
                <a:cubicBezTo>
                  <a:pt x="84773" y="25539"/>
                  <a:pt x="84773" y="31581"/>
                  <a:pt x="88493" y="35302"/>
                </a:cubicBezTo>
                <a:lnTo>
                  <a:pt x="119866" y="66675"/>
                </a:lnTo>
                <a:lnTo>
                  <a:pt x="9525" y="66675"/>
                </a:lnTo>
                <a:cubicBezTo>
                  <a:pt x="4256" y="66675"/>
                  <a:pt x="0" y="70931"/>
                  <a:pt x="0" y="76200"/>
                </a:cubicBezTo>
                <a:cubicBezTo>
                  <a:pt x="0" y="81469"/>
                  <a:pt x="4256" y="85725"/>
                  <a:pt x="9525" y="85725"/>
                </a:cubicBezTo>
                <a:lnTo>
                  <a:pt x="119866" y="85725"/>
                </a:lnTo>
                <a:lnTo>
                  <a:pt x="88493" y="117098"/>
                </a:lnTo>
                <a:cubicBezTo>
                  <a:pt x="84772" y="120819"/>
                  <a:pt x="84772" y="126861"/>
                  <a:pt x="88493" y="130582"/>
                </a:cubicBezTo>
                <a:cubicBezTo>
                  <a:pt x="92214" y="134303"/>
                  <a:pt x="98256" y="134303"/>
                  <a:pt x="101977" y="130582"/>
                </a:cubicBezTo>
                <a:lnTo>
                  <a:pt x="149602" y="82957"/>
                </a:lnTo>
                <a:close/>
              </a:path>
            </a:pathLst>
          </a:custGeom>
          <a:solidFill>
            <a:srgbClr val="D9745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15" name="Text 34">
            <a:extLst>
              <a:ext uri="{FF2B5EF4-FFF2-40B4-BE49-F238E27FC236}">
                <a16:creationId xmlns:a16="http://schemas.microsoft.com/office/drawing/2014/main" id="{93D4B745-AB06-565C-F4CD-ABFABF5101DA}"/>
              </a:ext>
            </a:extLst>
          </p:cNvPr>
          <p:cNvSpPr/>
          <p:nvPr/>
        </p:nvSpPr>
        <p:spPr>
          <a:xfrm>
            <a:off x="857583" y="5448525"/>
            <a:ext cx="4662753" cy="2980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Shellfish:</a:t>
            </a:r>
            <a:r>
              <a:rPr lang="en-US" sz="1400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Filter-feeding concentrates organisms from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799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ECBF034-A893-2D38-E6BB-507826C2DBBA}"/>
              </a:ext>
            </a:extLst>
          </p:cNvPr>
          <p:cNvSpPr/>
          <p:nvPr/>
        </p:nvSpPr>
        <p:spPr>
          <a:xfrm>
            <a:off x="215153" y="236668"/>
            <a:ext cx="2710927" cy="69924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Q" sz="2800" b="1" dirty="0">
                <a:solidFill>
                  <a:schemeClr val="tx1"/>
                </a:solidFill>
                <a:latin typeface="Arial Rounded MT Bold" panose="020F0704030504030204" pitchFamily="34" charset="77"/>
              </a:rPr>
              <a:t>Air and Dust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1CB031-96F4-1FF1-E593-895C073BFC79}"/>
              </a:ext>
            </a:extLst>
          </p:cNvPr>
          <p:cNvSpPr txBox="1"/>
          <p:nvPr/>
        </p:nvSpPr>
        <p:spPr>
          <a:xfrm>
            <a:off x="215153" y="1463962"/>
            <a:ext cx="11672047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IQ" sz="2000" dirty="0"/>
              <a:t>Air is the transient </a:t>
            </a:r>
            <a:r>
              <a:rPr lang="en-US" sz="2000" dirty="0"/>
              <a:t>habitat</a:t>
            </a:r>
            <a:r>
              <a:rPr lang="en-IQ" sz="2000" dirty="0"/>
              <a:t> for many microorganisms.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IQ" sz="2000" dirty="0"/>
              <a:t>Contamination of foods from </a:t>
            </a:r>
            <a:r>
              <a:rPr lang="en-US" sz="2000" dirty="0"/>
              <a:t>the air</a:t>
            </a:r>
            <a:r>
              <a:rPr lang="en-IQ" sz="2000" dirty="0"/>
              <a:t> is important for </a:t>
            </a:r>
            <a:r>
              <a:rPr lang="en-US" sz="2000" dirty="0"/>
              <a:t>sanitary as well as economic reasons. Spoliation organisms may come from the air.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/>
              <a:t> Mold spores from the air may give trouble in cheese, meat, sweetened condensed milk, and sliced bread.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/>
              <a:t>Cocci are more numerous than the Bacillus type in the air.</a:t>
            </a:r>
            <a:endParaRPr lang="en-IQ" sz="2000" dirty="0"/>
          </a:p>
        </p:txBody>
      </p:sp>
      <p:pic>
        <p:nvPicPr>
          <p:cNvPr id="4098" name="Picture 2" descr="Concept Pollution Toxic Pollutants Inside Human Stock Illustration  1332394850 | Shutterstock">
            <a:extLst>
              <a:ext uri="{FF2B5EF4-FFF2-40B4-BE49-F238E27FC236}">
                <a16:creationId xmlns:a16="http://schemas.microsoft.com/office/drawing/2014/main" id="{B3B2513A-9211-779C-3341-848AD3E33D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1"/>
          <a:stretch>
            <a:fillRect/>
          </a:stretch>
        </p:blipFill>
        <p:spPr bwMode="auto">
          <a:xfrm>
            <a:off x="7754934" y="3590826"/>
            <a:ext cx="3829686" cy="235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637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BFACB61-2FE0-8BF1-FE4B-090DC4E161C5}"/>
              </a:ext>
            </a:extLst>
          </p:cNvPr>
          <p:cNvSpPr/>
          <p:nvPr/>
        </p:nvSpPr>
        <p:spPr>
          <a:xfrm>
            <a:off x="215153" y="236668"/>
            <a:ext cx="5042647" cy="69924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Q" sz="2800" b="1" dirty="0">
                <a:solidFill>
                  <a:schemeClr val="tx1"/>
                </a:solidFill>
                <a:latin typeface="Arial Rounded MT Bold" panose="020F0704030504030204" pitchFamily="34" charset="77"/>
              </a:rPr>
              <a:t>Plant and Plant Products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C6E062-8A17-9449-0CCD-4B3EC1BA0094}"/>
              </a:ext>
            </a:extLst>
          </p:cNvPr>
          <p:cNvSpPr txBox="1"/>
          <p:nvPr/>
        </p:nvSpPr>
        <p:spPr>
          <a:xfrm>
            <a:off x="215153" y="1154430"/>
            <a:ext cx="10780507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IQ" dirty="0"/>
              <a:t>The Inside tissue of foods from plant sources </a:t>
            </a:r>
            <a:r>
              <a:rPr lang="en-US" dirty="0"/>
              <a:t>is</a:t>
            </a:r>
            <a:r>
              <a:rPr lang="en-IQ" dirty="0"/>
              <a:t> essentially sterile except for </a:t>
            </a:r>
            <a:r>
              <a:rPr lang="en-US" dirty="0"/>
              <a:t>a few porous vegetables.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IQ" dirty="0"/>
              <a:t> Some plants produce natural antimicrobial </a:t>
            </a:r>
            <a:r>
              <a:rPr lang="en-US" dirty="0"/>
              <a:t>metabolites that can limit the presence of microorganisms.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/>
              <a:t>Fruits and vegetables </a:t>
            </a:r>
            <a:r>
              <a:rPr lang="en-US" dirty="0" err="1"/>
              <a:t>harbour</a:t>
            </a:r>
            <a:r>
              <a:rPr lang="en-US" dirty="0"/>
              <a:t> microorganisms</a:t>
            </a:r>
            <a:r>
              <a:rPr lang="en-IQ" dirty="0"/>
              <a:t> on their </a:t>
            </a:r>
            <a:r>
              <a:rPr lang="en-US" dirty="0"/>
              <a:t>surface.</a:t>
            </a:r>
            <a:r>
              <a:rPr lang="en-IQ" dirty="0"/>
              <a:t> </a:t>
            </a:r>
            <a:r>
              <a:rPr lang="en-US" dirty="0"/>
              <a:t>Their</a:t>
            </a:r>
            <a:r>
              <a:rPr lang="en-IQ" dirty="0"/>
              <a:t> type and level vary </a:t>
            </a:r>
            <a:r>
              <a:rPr lang="en-US" dirty="0"/>
              <a:t>with</a:t>
            </a:r>
            <a:r>
              <a:rPr lang="en-IQ" dirty="0"/>
              <a:t> Soil condition, type of </a:t>
            </a:r>
            <a:r>
              <a:rPr lang="en-US" dirty="0"/>
              <a:t>fertilizer,</a:t>
            </a:r>
            <a:r>
              <a:rPr lang="en-IQ" dirty="0"/>
              <a:t> water used, and the air quality.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IQ" dirty="0"/>
              <a:t>Notable contaminants are: lactic acid bacteria, </a:t>
            </a:r>
            <a:r>
              <a:rPr lang="en-US" dirty="0"/>
              <a:t>some</a:t>
            </a:r>
            <a:r>
              <a:rPr lang="en-IQ" dirty="0"/>
              <a:t> yeast, molds, </a:t>
            </a:r>
            <a:r>
              <a:rPr lang="en-US" dirty="0"/>
              <a:t>Pseudomonas,</a:t>
            </a:r>
            <a:r>
              <a:rPr lang="en-IQ" dirty="0"/>
              <a:t> </a:t>
            </a:r>
            <a:r>
              <a:rPr lang="en-US" dirty="0"/>
              <a:t>Alcaligenes, Micrococcus, Erwinia, Bacillus, Clostridium, Enterobacter, Xanthomonas, etc. </a:t>
            </a:r>
            <a:endParaRPr lang="en-IQ" dirty="0"/>
          </a:p>
        </p:txBody>
      </p:sp>
      <p:pic>
        <p:nvPicPr>
          <p:cNvPr id="5122" name="Picture 2" descr="The Role of Equipment in Contamination Prevention of Food Processing -  Federal Equipment Company Blog">
            <a:extLst>
              <a:ext uri="{FF2B5EF4-FFF2-40B4-BE49-F238E27FC236}">
                <a16:creationId xmlns:a16="http://schemas.microsoft.com/office/drawing/2014/main" id="{34178655-CF6F-20F2-C439-C77A6FF4B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102" y="3566160"/>
            <a:ext cx="4157876" cy="277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hape 60">
            <a:extLst>
              <a:ext uri="{FF2B5EF4-FFF2-40B4-BE49-F238E27FC236}">
                <a16:creationId xmlns:a16="http://schemas.microsoft.com/office/drawing/2014/main" id="{F3D34899-FE85-4CE7-03F2-1790BAE6B043}"/>
              </a:ext>
            </a:extLst>
          </p:cNvPr>
          <p:cNvSpPr/>
          <p:nvPr/>
        </p:nvSpPr>
        <p:spPr>
          <a:xfrm>
            <a:off x="333375" y="4014012"/>
            <a:ext cx="6158865" cy="2329637"/>
          </a:xfrm>
          <a:custGeom>
            <a:avLst/>
            <a:gdLst/>
            <a:ahLst/>
            <a:cxnLst/>
            <a:rect l="l" t="t" r="r" b="b"/>
            <a:pathLst>
              <a:path w="5699125" h="1619250">
                <a:moveTo>
                  <a:pt x="31750" y="0"/>
                </a:moveTo>
                <a:lnTo>
                  <a:pt x="5635618" y="0"/>
                </a:lnTo>
                <a:cubicBezTo>
                  <a:pt x="5670692" y="0"/>
                  <a:pt x="5699125" y="28433"/>
                  <a:pt x="5699125" y="63507"/>
                </a:cubicBezTo>
                <a:lnTo>
                  <a:pt x="5699125" y="1555743"/>
                </a:lnTo>
                <a:cubicBezTo>
                  <a:pt x="5699125" y="1590817"/>
                  <a:pt x="5670692" y="1619250"/>
                  <a:pt x="5635618" y="1619250"/>
                </a:cubicBezTo>
                <a:lnTo>
                  <a:pt x="31750" y="1619250"/>
                </a:lnTo>
                <a:cubicBezTo>
                  <a:pt x="14227" y="1619250"/>
                  <a:pt x="0" y="1605023"/>
                  <a:pt x="0" y="158750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D9745F">
              <a:alpha val="10196"/>
            </a:srgbClr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5" name="Shape 61">
            <a:extLst>
              <a:ext uri="{FF2B5EF4-FFF2-40B4-BE49-F238E27FC236}">
                <a16:creationId xmlns:a16="http://schemas.microsoft.com/office/drawing/2014/main" id="{328EC21A-C4AE-8C81-53BB-1E4836C53598}"/>
              </a:ext>
            </a:extLst>
          </p:cNvPr>
          <p:cNvSpPr/>
          <p:nvPr/>
        </p:nvSpPr>
        <p:spPr>
          <a:xfrm>
            <a:off x="333374" y="4014012"/>
            <a:ext cx="45719" cy="2329637"/>
          </a:xfrm>
          <a:custGeom>
            <a:avLst/>
            <a:gdLst/>
            <a:ahLst/>
            <a:cxnLst/>
            <a:rect l="l" t="t" r="r" b="b"/>
            <a:pathLst>
              <a:path w="31750" h="1619250">
                <a:moveTo>
                  <a:pt x="31750" y="0"/>
                </a:moveTo>
                <a:lnTo>
                  <a:pt x="31750" y="0"/>
                </a:lnTo>
                <a:lnTo>
                  <a:pt x="31750" y="1619250"/>
                </a:lnTo>
                <a:lnTo>
                  <a:pt x="31750" y="1619250"/>
                </a:lnTo>
                <a:cubicBezTo>
                  <a:pt x="14227" y="1619250"/>
                  <a:pt x="0" y="1605023"/>
                  <a:pt x="0" y="158750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D9745F"/>
          </a:solidFill>
          <a:ln/>
        </p:spPr>
        <p:txBody>
          <a:bodyPr/>
          <a:lstStyle/>
          <a:p>
            <a:endParaRPr lang="en-IQ"/>
          </a:p>
        </p:txBody>
      </p:sp>
      <p:sp>
        <p:nvSpPr>
          <p:cNvPr id="7" name="Text 63">
            <a:extLst>
              <a:ext uri="{FF2B5EF4-FFF2-40B4-BE49-F238E27FC236}">
                <a16:creationId xmlns:a16="http://schemas.microsoft.com/office/drawing/2014/main" id="{610442EE-109F-0B1A-28D7-54D9CC03DABE}"/>
              </a:ext>
            </a:extLst>
          </p:cNvPr>
          <p:cNvSpPr/>
          <p:nvPr/>
        </p:nvSpPr>
        <p:spPr>
          <a:xfrm>
            <a:off x="558186" y="4054137"/>
            <a:ext cx="5747130" cy="3489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2A6F6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Factors Increasing Microbial Numbers</a:t>
            </a:r>
            <a:endParaRPr lang="en-US" sz="2400" dirty="0"/>
          </a:p>
        </p:txBody>
      </p:sp>
      <p:sp>
        <p:nvSpPr>
          <p:cNvPr id="9" name="Text 65">
            <a:extLst>
              <a:ext uri="{FF2B5EF4-FFF2-40B4-BE49-F238E27FC236}">
                <a16:creationId xmlns:a16="http://schemas.microsoft.com/office/drawing/2014/main" id="{E9A0A15B-49C4-442F-E5C5-26CA6B3377FC}"/>
              </a:ext>
            </a:extLst>
          </p:cNvPr>
          <p:cNvSpPr/>
          <p:nvPr/>
        </p:nvSpPr>
        <p:spPr>
          <a:xfrm>
            <a:off x="659908" y="4419052"/>
            <a:ext cx="1911841" cy="299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Plant diseases</a:t>
            </a:r>
            <a:endParaRPr lang="en-US" sz="2800" b="1" dirty="0"/>
          </a:p>
        </p:txBody>
      </p:sp>
      <p:sp>
        <p:nvSpPr>
          <p:cNvPr id="11" name="Text 67">
            <a:extLst>
              <a:ext uri="{FF2B5EF4-FFF2-40B4-BE49-F238E27FC236}">
                <a16:creationId xmlns:a16="http://schemas.microsoft.com/office/drawing/2014/main" id="{9FD1E788-B4D8-4253-CA42-F7FBF97DE210}"/>
              </a:ext>
            </a:extLst>
          </p:cNvPr>
          <p:cNvSpPr/>
          <p:nvPr/>
        </p:nvSpPr>
        <p:spPr>
          <a:xfrm>
            <a:off x="661733" y="4790632"/>
            <a:ext cx="5974504" cy="299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Surface damage (before, during, after harvest)</a:t>
            </a:r>
            <a:endParaRPr lang="en-US" sz="2800" b="1" dirty="0"/>
          </a:p>
        </p:txBody>
      </p:sp>
      <p:sp>
        <p:nvSpPr>
          <p:cNvPr id="13" name="Text 69">
            <a:extLst>
              <a:ext uri="{FF2B5EF4-FFF2-40B4-BE49-F238E27FC236}">
                <a16:creationId xmlns:a16="http://schemas.microsoft.com/office/drawing/2014/main" id="{6F5CA414-A9B8-0102-203F-926433F51CC6}"/>
              </a:ext>
            </a:extLst>
          </p:cNvPr>
          <p:cNvSpPr/>
          <p:nvPr/>
        </p:nvSpPr>
        <p:spPr>
          <a:xfrm>
            <a:off x="656224" y="5159987"/>
            <a:ext cx="5772288" cy="299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Long delay between harvesting and washing</a:t>
            </a:r>
            <a:endParaRPr lang="en-US" sz="2800" b="1" dirty="0"/>
          </a:p>
        </p:txBody>
      </p:sp>
      <p:sp>
        <p:nvSpPr>
          <p:cNvPr id="15" name="Text 71">
            <a:extLst>
              <a:ext uri="{FF2B5EF4-FFF2-40B4-BE49-F238E27FC236}">
                <a16:creationId xmlns:a16="http://schemas.microsoft.com/office/drawing/2014/main" id="{377B2618-C3D6-6F52-8C51-CAAA72F6DBF1}"/>
              </a:ext>
            </a:extLst>
          </p:cNvPr>
          <p:cNvSpPr/>
          <p:nvPr/>
        </p:nvSpPr>
        <p:spPr>
          <a:xfrm>
            <a:off x="656224" y="5529342"/>
            <a:ext cx="5900970" cy="299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Unfavorable storage and transport conditions</a:t>
            </a:r>
            <a:endParaRPr lang="en-US" sz="2800" b="1" dirty="0"/>
          </a:p>
        </p:txBody>
      </p:sp>
      <p:sp>
        <p:nvSpPr>
          <p:cNvPr id="17" name="Text 73">
            <a:extLst>
              <a:ext uri="{FF2B5EF4-FFF2-40B4-BE49-F238E27FC236}">
                <a16:creationId xmlns:a16="http://schemas.microsoft.com/office/drawing/2014/main" id="{676D9417-2D0A-BB7D-ADC2-B73220B66639}"/>
              </a:ext>
            </a:extLst>
          </p:cNvPr>
          <p:cNvSpPr/>
          <p:nvPr/>
        </p:nvSpPr>
        <p:spPr>
          <a:xfrm>
            <a:off x="656224" y="5893307"/>
            <a:ext cx="4467089" cy="29910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rgbClr val="33333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Improper storage after processing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7504550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1515</Words>
  <Application>Microsoft Macintosh PowerPoint</Application>
  <PresentationFormat>Widescreen</PresentationFormat>
  <Paragraphs>197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Liter</vt:lpstr>
      <vt:lpstr>Wingdings</vt:lpstr>
      <vt:lpstr>Open Sauce Bold</vt:lpstr>
      <vt:lpstr>Quattrocento Sans</vt:lpstr>
      <vt:lpstr>Open Sauce</vt:lpstr>
      <vt:lpstr>Arial</vt:lpstr>
      <vt:lpstr>Arial Rounded MT Bold</vt:lpstr>
      <vt:lpstr>Custom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Sources of Microorganisms in Foods</dc:title>
  <dc:subject>Primary Sources of Microorganisms in Foods</dc:subject>
  <dc:creator>Kimi</dc:creator>
  <cp:lastModifiedBy>Adam Jalal Mohammed</cp:lastModifiedBy>
  <cp:revision>8</cp:revision>
  <dcterms:created xsi:type="dcterms:W3CDTF">2026-02-13T15:57:51Z</dcterms:created>
  <dcterms:modified xsi:type="dcterms:W3CDTF">2026-02-21T11:37:58Z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{"Label":"Primary Sources of Microorganisms in Foods","ContentProducer":"001191110108MACG2KBH8F10000","ProduceID":"19c57b05-8ec2-8264-8000-000052696bb0","ReservedCode1":"","ContentPropagator":"001191110108MACG2KBH8F20000","PropagateID":"19c57b05-8ec2-8264-8000-000052696bb0","ReservedCode2":""}</vt:lpwstr>
  </property>
</Properties>
</file>