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8"/>
  </p:notesMasterIdLst>
  <p:handoutMasterIdLst>
    <p:handoutMasterId r:id="rId19"/>
  </p:handoutMasterIdLst>
  <p:sldIdLst>
    <p:sldId id="413" r:id="rId3"/>
    <p:sldId id="380" r:id="rId4"/>
    <p:sldId id="399" r:id="rId5"/>
    <p:sldId id="400" r:id="rId6"/>
    <p:sldId id="412" r:id="rId7"/>
    <p:sldId id="414" r:id="rId8"/>
    <p:sldId id="401" r:id="rId9"/>
    <p:sldId id="402" r:id="rId10"/>
    <p:sldId id="403" r:id="rId11"/>
    <p:sldId id="411" r:id="rId12"/>
    <p:sldId id="405" r:id="rId13"/>
    <p:sldId id="407" r:id="rId14"/>
    <p:sldId id="408" r:id="rId15"/>
    <p:sldId id="409"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57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756"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528F68-4110-4E8F-A5C5-2D102CCA69ED}" type="datetimeFigureOut">
              <a:rPr lang="en-US" smtClean="0"/>
              <a:t>4/30/2026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1ECE35-0D0B-4BC4-99D9-E734BC346973}" type="slidenum">
              <a:rPr lang="en-US" smtClean="0"/>
              <a:t>‹#›</a:t>
            </a:fld>
            <a:endParaRPr lang="en-US"/>
          </a:p>
        </p:txBody>
      </p:sp>
    </p:spTree>
    <p:extLst>
      <p:ext uri="{BB962C8B-B14F-4D97-AF65-F5344CB8AC3E}">
        <p14:creationId xmlns:p14="http://schemas.microsoft.com/office/powerpoint/2010/main" val="30683634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DC1ABA-56F9-4846-84B3-E826FFADC1DB}" type="datetimeFigureOut">
              <a:rPr lang="en-US" smtClean="0"/>
              <a:t>4/30/2026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C9589F-F0FC-4A08-A920-2643CA7C8546}" type="slidenum">
              <a:rPr lang="en-US" smtClean="0"/>
              <a:t>‹#›</a:t>
            </a:fld>
            <a:endParaRPr lang="en-US"/>
          </a:p>
        </p:txBody>
      </p:sp>
    </p:spTree>
    <p:extLst>
      <p:ext uri="{BB962C8B-B14F-4D97-AF65-F5344CB8AC3E}">
        <p14:creationId xmlns:p14="http://schemas.microsoft.com/office/powerpoint/2010/main" val="3622031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098306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C9589F-F0FC-4A08-A920-2643CA7C8546}" type="slidenum">
              <a:rPr lang="en-US" smtClean="0"/>
              <a:t>15</a:t>
            </a:fld>
            <a:endParaRPr lang="en-US"/>
          </a:p>
        </p:txBody>
      </p:sp>
    </p:spTree>
    <p:extLst>
      <p:ext uri="{BB962C8B-B14F-4D97-AF65-F5344CB8AC3E}">
        <p14:creationId xmlns:p14="http://schemas.microsoft.com/office/powerpoint/2010/main" val="1359625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670AAC-44F4-450A-93B5-614A6D7E7AB9}" type="datetime1">
              <a:rPr lang="en-US" smtClean="0"/>
              <a:t>4/30/2026</a:t>
            </a:fld>
            <a:endParaRPr lang="en-US"/>
          </a:p>
        </p:txBody>
      </p:sp>
      <p:sp>
        <p:nvSpPr>
          <p:cNvPr id="5" name="Footer Placeholder 4"/>
          <p:cNvSpPr>
            <a:spLocks noGrp="1"/>
          </p:cNvSpPr>
          <p:nvPr>
            <p:ph type="ftr" sz="quarter" idx="11"/>
          </p:nvPr>
        </p:nvSpPr>
        <p:spPr/>
        <p:txBody>
          <a:bodyPr/>
          <a:lstStyle/>
          <a:p>
            <a:r>
              <a:rPr lang="sv-SE"/>
              <a:t>@Dr.SangarJAFF</a:t>
            </a:r>
            <a:endParaRPr lang="en-US"/>
          </a:p>
        </p:txBody>
      </p:sp>
      <p:sp>
        <p:nvSpPr>
          <p:cNvPr id="6" name="Slide Number Placeholder 5"/>
          <p:cNvSpPr>
            <a:spLocks noGrp="1"/>
          </p:cNvSpPr>
          <p:nvPr>
            <p:ph type="sldNum" sz="quarter" idx="12"/>
          </p:nvPr>
        </p:nvSpPr>
        <p:spPr/>
        <p:txBody>
          <a:bodyPr/>
          <a:lstStyle/>
          <a:p>
            <a:fld id="{84BEBE02-988E-41EC-8085-284CE77B1076}" type="slidenum">
              <a:rPr lang="en-US" smtClean="0"/>
              <a:t>‹#›</a:t>
            </a:fld>
            <a:endParaRPr lang="en-US"/>
          </a:p>
        </p:txBody>
      </p:sp>
    </p:spTree>
    <p:extLst>
      <p:ext uri="{BB962C8B-B14F-4D97-AF65-F5344CB8AC3E}">
        <p14:creationId xmlns:p14="http://schemas.microsoft.com/office/powerpoint/2010/main" val="69005924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D7DB97-DE74-42FC-8038-B36921DE473B}" type="datetime1">
              <a:rPr lang="en-US" smtClean="0"/>
              <a:t>4/30/2026</a:t>
            </a:fld>
            <a:endParaRPr lang="en-US"/>
          </a:p>
        </p:txBody>
      </p:sp>
      <p:sp>
        <p:nvSpPr>
          <p:cNvPr id="5" name="Footer Placeholder 4"/>
          <p:cNvSpPr>
            <a:spLocks noGrp="1"/>
          </p:cNvSpPr>
          <p:nvPr>
            <p:ph type="ftr" sz="quarter" idx="11"/>
          </p:nvPr>
        </p:nvSpPr>
        <p:spPr/>
        <p:txBody>
          <a:bodyPr/>
          <a:lstStyle/>
          <a:p>
            <a:r>
              <a:rPr lang="sv-SE"/>
              <a:t>@Dr.SangarJAFF</a:t>
            </a:r>
            <a:endParaRPr lang="en-US"/>
          </a:p>
        </p:txBody>
      </p:sp>
      <p:sp>
        <p:nvSpPr>
          <p:cNvPr id="6" name="Slide Number Placeholder 5"/>
          <p:cNvSpPr>
            <a:spLocks noGrp="1"/>
          </p:cNvSpPr>
          <p:nvPr>
            <p:ph type="sldNum" sz="quarter" idx="12"/>
          </p:nvPr>
        </p:nvSpPr>
        <p:spPr/>
        <p:txBody>
          <a:bodyPr/>
          <a:lstStyle/>
          <a:p>
            <a:fld id="{84BEBE02-988E-41EC-8085-284CE77B1076}" type="slidenum">
              <a:rPr lang="en-US" smtClean="0"/>
              <a:t>‹#›</a:t>
            </a:fld>
            <a:endParaRPr lang="en-US"/>
          </a:p>
        </p:txBody>
      </p:sp>
    </p:spTree>
    <p:extLst>
      <p:ext uri="{BB962C8B-B14F-4D97-AF65-F5344CB8AC3E}">
        <p14:creationId xmlns:p14="http://schemas.microsoft.com/office/powerpoint/2010/main" val="14161608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51D27A-F104-421F-9140-5231512DB547}" type="datetime1">
              <a:rPr lang="en-US" smtClean="0"/>
              <a:t>4/30/2026</a:t>
            </a:fld>
            <a:endParaRPr lang="en-US"/>
          </a:p>
        </p:txBody>
      </p:sp>
      <p:sp>
        <p:nvSpPr>
          <p:cNvPr id="5" name="Footer Placeholder 4"/>
          <p:cNvSpPr>
            <a:spLocks noGrp="1"/>
          </p:cNvSpPr>
          <p:nvPr>
            <p:ph type="ftr" sz="quarter" idx="11"/>
          </p:nvPr>
        </p:nvSpPr>
        <p:spPr/>
        <p:txBody>
          <a:bodyPr/>
          <a:lstStyle/>
          <a:p>
            <a:r>
              <a:rPr lang="sv-SE"/>
              <a:t>@Dr.SangarJAFF</a:t>
            </a:r>
            <a:endParaRPr lang="en-US"/>
          </a:p>
        </p:txBody>
      </p:sp>
      <p:sp>
        <p:nvSpPr>
          <p:cNvPr id="6" name="Slide Number Placeholder 5"/>
          <p:cNvSpPr>
            <a:spLocks noGrp="1"/>
          </p:cNvSpPr>
          <p:nvPr>
            <p:ph type="sldNum" sz="quarter" idx="12"/>
          </p:nvPr>
        </p:nvSpPr>
        <p:spPr/>
        <p:txBody>
          <a:bodyPr/>
          <a:lstStyle/>
          <a:p>
            <a:fld id="{84BEBE02-988E-41EC-8085-284CE77B1076}" type="slidenum">
              <a:rPr lang="en-US" smtClean="0"/>
              <a:t>‹#›</a:t>
            </a:fld>
            <a:endParaRPr lang="en-US"/>
          </a:p>
        </p:txBody>
      </p:sp>
    </p:spTree>
    <p:extLst>
      <p:ext uri="{BB962C8B-B14F-4D97-AF65-F5344CB8AC3E}">
        <p14:creationId xmlns:p14="http://schemas.microsoft.com/office/powerpoint/2010/main" val="1008495063"/>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GB"/>
          </a:p>
        </p:txBody>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GB"/>
          </a:p>
        </p:txBody>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E5F9B8B-6D41-40A0-AE7E-203F66EC0D71}" type="datetime1">
              <a:rPr lang="en-US" smtClean="0"/>
              <a:t>4/30/2026</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r>
              <a:rPr lang="en-US">
                <a:solidFill>
                  <a:prstClr val="black">
                    <a:lumMod val="85000"/>
                    <a:lumOff val="15000"/>
                  </a:prstClr>
                </a:solidFill>
              </a:rPr>
              <a:t>@Dr.SangarJAFF</a:t>
            </a:r>
            <a:endParaRPr lang="en-US" dirty="0">
              <a:solidFill>
                <a:prstClr val="black">
                  <a:lumMod val="85000"/>
                  <a:lumOff val="15000"/>
                </a:prstClr>
              </a:solidFill>
            </a:endParaRPr>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83083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16DCD7-C176-4E98-8DEB-838C0A5D2F4C}" type="datetime1">
              <a:rPr lang="en-US" smtClean="0">
                <a:solidFill>
                  <a:prstClr val="black">
                    <a:lumMod val="75000"/>
                    <a:lumOff val="25000"/>
                  </a:prstClr>
                </a:solidFill>
              </a:rPr>
              <a:t>4/30/2026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a:solidFill>
                  <a:prstClr val="black">
                    <a:lumMod val="85000"/>
                    <a:lumOff val="15000"/>
                  </a:prstClr>
                </a:solidFill>
              </a:rPr>
              <a:t>@Dr.SangarJAFF</a:t>
            </a: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113197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90569582-67B3-47B3-B154-E794B07AD2F4}" type="datetime1">
              <a:rPr lang="en-US" smtClean="0"/>
              <a:t>4/30/2026</a:t>
            </a:fld>
            <a:endParaRPr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r>
              <a:rPr lang="en-US">
                <a:solidFill>
                  <a:prstClr val="black">
                    <a:lumMod val="85000"/>
                    <a:lumOff val="15000"/>
                  </a:prstClr>
                </a:solidFill>
              </a:rPr>
              <a:t>@Dr.SangarJAFF</a:t>
            </a:r>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824345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EDAD41-E710-4F23-8713-C2222D605CA9}" type="datetime1">
              <a:rPr lang="en-US" smtClean="0">
                <a:solidFill>
                  <a:prstClr val="black">
                    <a:lumMod val="75000"/>
                    <a:lumOff val="25000"/>
                  </a:prstClr>
                </a:solidFill>
              </a:rPr>
              <a:t>4/30/2026</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r>
              <a:rPr lang="en-US">
                <a:solidFill>
                  <a:prstClr val="black">
                    <a:lumMod val="85000"/>
                    <a:lumOff val="15000"/>
                  </a:prstClr>
                </a:solidFill>
              </a:rPr>
              <a:t>@Dr.SangarJAFF</a:t>
            </a:r>
          </a:p>
        </p:txBody>
      </p:sp>
      <p:sp>
        <p:nvSpPr>
          <p:cNvPr id="7" name="Slide Number Placeholder 6"/>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228634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567E734-3C54-4D71-BE09-7BBE966D972E}" type="datetime1">
              <a:rPr lang="en-US" smtClean="0">
                <a:solidFill>
                  <a:prstClr val="black">
                    <a:lumMod val="75000"/>
                    <a:lumOff val="25000"/>
                  </a:prstClr>
                </a:solidFill>
              </a:rPr>
              <a:t>4/30/2026</a:t>
            </a:fld>
            <a:endParaRPr lang="en-US">
              <a:solidFill>
                <a:prstClr val="black">
                  <a:lumMod val="75000"/>
                  <a:lumOff val="25000"/>
                </a:prstClr>
              </a:solidFill>
            </a:endParaRPr>
          </a:p>
        </p:txBody>
      </p:sp>
      <p:sp>
        <p:nvSpPr>
          <p:cNvPr id="8" name="Footer Placeholder 7"/>
          <p:cNvSpPr>
            <a:spLocks noGrp="1"/>
          </p:cNvSpPr>
          <p:nvPr>
            <p:ph type="ftr" sz="quarter" idx="11"/>
          </p:nvPr>
        </p:nvSpPr>
        <p:spPr/>
        <p:txBody>
          <a:bodyPr/>
          <a:lstStyle/>
          <a:p>
            <a:r>
              <a:rPr lang="en-US">
                <a:solidFill>
                  <a:prstClr val="black">
                    <a:lumMod val="85000"/>
                    <a:lumOff val="15000"/>
                  </a:prstClr>
                </a:solidFill>
              </a:rPr>
              <a:t>@Dr.SangarJAFF</a:t>
            </a:r>
          </a:p>
        </p:txBody>
      </p:sp>
      <p:sp>
        <p:nvSpPr>
          <p:cNvPr id="9" name="Slide Number Placeholder 8"/>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101615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E9F574-14FD-4766-8F02-974BC74AE557}" type="datetime1">
              <a:rPr lang="en-US" smtClean="0">
                <a:solidFill>
                  <a:prstClr val="black">
                    <a:lumMod val="75000"/>
                    <a:lumOff val="25000"/>
                  </a:prstClr>
                </a:solidFill>
              </a:rPr>
              <a:t>4/30/2026</a:t>
            </a:fld>
            <a:endParaRPr lang="en-US">
              <a:solidFill>
                <a:prstClr val="black">
                  <a:lumMod val="75000"/>
                  <a:lumOff val="25000"/>
                </a:prstClr>
              </a:solidFill>
            </a:endParaRPr>
          </a:p>
        </p:txBody>
      </p:sp>
      <p:sp>
        <p:nvSpPr>
          <p:cNvPr id="4" name="Footer Placeholder 3"/>
          <p:cNvSpPr>
            <a:spLocks noGrp="1"/>
          </p:cNvSpPr>
          <p:nvPr>
            <p:ph type="ftr" sz="quarter" idx="11"/>
          </p:nvPr>
        </p:nvSpPr>
        <p:spPr/>
        <p:txBody>
          <a:bodyPr/>
          <a:lstStyle/>
          <a:p>
            <a:r>
              <a:rPr lang="en-US">
                <a:solidFill>
                  <a:prstClr val="black">
                    <a:lumMod val="85000"/>
                    <a:lumOff val="15000"/>
                  </a:prstClr>
                </a:solidFill>
              </a:rPr>
              <a:t>@Dr.SangarJAFF</a:t>
            </a:r>
          </a:p>
        </p:txBody>
      </p:sp>
      <p:sp>
        <p:nvSpPr>
          <p:cNvPr id="5" name="Slide Number Placeholder 4"/>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364857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5B692-D667-4BB3-B2E4-96E475EBBDE6}" type="datetime1">
              <a:rPr lang="en-US" smtClean="0">
                <a:solidFill>
                  <a:prstClr val="black">
                    <a:lumMod val="75000"/>
                    <a:lumOff val="25000"/>
                  </a:prstClr>
                </a:solidFill>
              </a:rPr>
              <a:t>4/30/2026</a:t>
            </a:fld>
            <a:endParaRPr lang="en-US">
              <a:solidFill>
                <a:prstClr val="black">
                  <a:lumMod val="75000"/>
                  <a:lumOff val="25000"/>
                </a:prstClr>
              </a:solidFill>
            </a:endParaRPr>
          </a:p>
        </p:txBody>
      </p:sp>
      <p:sp>
        <p:nvSpPr>
          <p:cNvPr id="3" name="Footer Placeholder 2"/>
          <p:cNvSpPr>
            <a:spLocks noGrp="1"/>
          </p:cNvSpPr>
          <p:nvPr>
            <p:ph type="ftr" sz="quarter" idx="11"/>
          </p:nvPr>
        </p:nvSpPr>
        <p:spPr/>
        <p:txBody>
          <a:bodyPr/>
          <a:lstStyle/>
          <a:p>
            <a:r>
              <a:rPr lang="en-US">
                <a:solidFill>
                  <a:prstClr val="black">
                    <a:lumMod val="85000"/>
                    <a:lumOff val="15000"/>
                  </a:prstClr>
                </a:solidFill>
              </a:rPr>
              <a:t>@Dr.SangarJAFF</a:t>
            </a:r>
          </a:p>
        </p:txBody>
      </p:sp>
      <p:sp>
        <p:nvSpPr>
          <p:cNvPr id="4" name="Slide Number Placeholder 3"/>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701817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62431C5-CFEE-437B-85BE-079BE6695799}" type="datetime1">
              <a:rPr lang="en-US" smtClean="0">
                <a:solidFill>
                  <a:prstClr val="black">
                    <a:lumMod val="85000"/>
                    <a:lumOff val="15000"/>
                  </a:prstClr>
                </a:solidFill>
              </a:rPr>
              <a:t>4/30/2026</a:t>
            </a:fld>
            <a:endParaRPr lang="en-US">
              <a:solidFill>
                <a:prstClr val="black">
                  <a:lumMod val="85000"/>
                  <a:lumOff val="15000"/>
                </a:prstClr>
              </a:solidFill>
            </a:endParaRPr>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r>
              <a:rPr lang="en-US">
                <a:solidFill>
                  <a:prstClr val="black">
                    <a:lumMod val="85000"/>
                    <a:lumOff val="15000"/>
                  </a:prstClr>
                </a:solidFill>
              </a:rPr>
              <a:t>@Dr.SangarJAFF</a:t>
            </a:r>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71021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5A9B9A-EEB3-4860-BAC8-D51F3662B192}" type="datetime1">
              <a:rPr lang="en-US" smtClean="0"/>
              <a:t>4/30/2026</a:t>
            </a:fld>
            <a:endParaRPr lang="en-US"/>
          </a:p>
        </p:txBody>
      </p:sp>
      <p:sp>
        <p:nvSpPr>
          <p:cNvPr id="5" name="Footer Placeholder 4"/>
          <p:cNvSpPr>
            <a:spLocks noGrp="1"/>
          </p:cNvSpPr>
          <p:nvPr>
            <p:ph type="ftr" sz="quarter" idx="11"/>
          </p:nvPr>
        </p:nvSpPr>
        <p:spPr/>
        <p:txBody>
          <a:bodyPr/>
          <a:lstStyle/>
          <a:p>
            <a:r>
              <a:rPr lang="sv-SE"/>
              <a:t>@Dr.SangarJAFF</a:t>
            </a:r>
            <a:endParaRPr lang="en-US"/>
          </a:p>
        </p:txBody>
      </p:sp>
      <p:sp>
        <p:nvSpPr>
          <p:cNvPr id="6" name="Slide Number Placeholder 5"/>
          <p:cNvSpPr>
            <a:spLocks noGrp="1"/>
          </p:cNvSpPr>
          <p:nvPr>
            <p:ph type="sldNum" sz="quarter" idx="12"/>
          </p:nvPr>
        </p:nvSpPr>
        <p:spPr/>
        <p:txBody>
          <a:bodyPr/>
          <a:lstStyle/>
          <a:p>
            <a:fld id="{84BEBE02-988E-41EC-8085-284CE77B1076}" type="slidenum">
              <a:rPr lang="en-US" smtClean="0"/>
              <a:t>‹#›</a:t>
            </a:fld>
            <a:endParaRPr lang="en-US"/>
          </a:p>
        </p:txBody>
      </p:sp>
    </p:spTree>
    <p:extLst>
      <p:ext uri="{BB962C8B-B14F-4D97-AF65-F5344CB8AC3E}">
        <p14:creationId xmlns:p14="http://schemas.microsoft.com/office/powerpoint/2010/main" val="225563293"/>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4B76779D-CD54-4B21-BBB5-0D0A89FA3417}" type="datetime1">
              <a:rPr lang="en-US" smtClean="0"/>
              <a:t>4/30/2026</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r>
              <a:rPr lang="en-GB"/>
              <a:t>@Dr.SangarJAFF</a:t>
            </a:r>
            <a:endParaRPr/>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64466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4091D0-F568-46A0-8649-B64ADA2ADBFF}" type="datetime1">
              <a:rPr lang="en-US" smtClean="0">
                <a:solidFill>
                  <a:prstClr val="black">
                    <a:lumMod val="75000"/>
                    <a:lumOff val="25000"/>
                  </a:prstClr>
                </a:solidFill>
              </a:rPr>
              <a:t>4/30/2026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a:solidFill>
                  <a:prstClr val="black">
                    <a:lumMod val="85000"/>
                    <a:lumOff val="15000"/>
                  </a:prstClr>
                </a:solidFill>
              </a:rPr>
              <a:t>@Dr.SangarJAFF</a:t>
            </a: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142474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654D67-595E-40F8-BCE6-32EEE310A7D5}" type="datetime1">
              <a:rPr lang="en-US" smtClean="0">
                <a:solidFill>
                  <a:prstClr val="black">
                    <a:lumMod val="75000"/>
                    <a:lumOff val="25000"/>
                  </a:prstClr>
                </a:solidFill>
              </a:rPr>
              <a:t>4/30/2026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a:solidFill>
                  <a:prstClr val="black">
                    <a:lumMod val="85000"/>
                    <a:lumOff val="15000"/>
                  </a:prstClr>
                </a:solidFill>
              </a:rPr>
              <a:t>@Dr.SangarJAFF</a:t>
            </a: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989308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A29177-3289-481B-AD46-C1D8F0C3B4E0}" type="datetime1">
              <a:rPr lang="en-US" smtClean="0"/>
              <a:t>4/30/2026</a:t>
            </a:fld>
            <a:endParaRPr lang="en-US"/>
          </a:p>
        </p:txBody>
      </p:sp>
      <p:sp>
        <p:nvSpPr>
          <p:cNvPr id="5" name="Footer Placeholder 4"/>
          <p:cNvSpPr>
            <a:spLocks noGrp="1"/>
          </p:cNvSpPr>
          <p:nvPr>
            <p:ph type="ftr" sz="quarter" idx="11"/>
          </p:nvPr>
        </p:nvSpPr>
        <p:spPr/>
        <p:txBody>
          <a:bodyPr/>
          <a:lstStyle/>
          <a:p>
            <a:r>
              <a:rPr lang="sv-SE"/>
              <a:t>@Dr.SangarJAFF</a:t>
            </a:r>
            <a:endParaRPr lang="en-US"/>
          </a:p>
        </p:txBody>
      </p:sp>
      <p:sp>
        <p:nvSpPr>
          <p:cNvPr id="6" name="Slide Number Placeholder 5"/>
          <p:cNvSpPr>
            <a:spLocks noGrp="1"/>
          </p:cNvSpPr>
          <p:nvPr>
            <p:ph type="sldNum" sz="quarter" idx="12"/>
          </p:nvPr>
        </p:nvSpPr>
        <p:spPr/>
        <p:txBody>
          <a:bodyPr/>
          <a:lstStyle/>
          <a:p>
            <a:fld id="{84BEBE02-988E-41EC-8085-284CE77B1076}" type="slidenum">
              <a:rPr lang="en-US" smtClean="0"/>
              <a:t>‹#›</a:t>
            </a:fld>
            <a:endParaRPr lang="en-US"/>
          </a:p>
        </p:txBody>
      </p:sp>
    </p:spTree>
    <p:extLst>
      <p:ext uri="{BB962C8B-B14F-4D97-AF65-F5344CB8AC3E}">
        <p14:creationId xmlns:p14="http://schemas.microsoft.com/office/powerpoint/2010/main" val="407788442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0CF8F0-46F4-46E8-B863-40A1981E4CD5}" type="datetime1">
              <a:rPr lang="en-US" smtClean="0"/>
              <a:t>4/30/2026</a:t>
            </a:fld>
            <a:endParaRPr lang="en-US"/>
          </a:p>
        </p:txBody>
      </p:sp>
      <p:sp>
        <p:nvSpPr>
          <p:cNvPr id="6" name="Footer Placeholder 5"/>
          <p:cNvSpPr>
            <a:spLocks noGrp="1"/>
          </p:cNvSpPr>
          <p:nvPr>
            <p:ph type="ftr" sz="quarter" idx="11"/>
          </p:nvPr>
        </p:nvSpPr>
        <p:spPr/>
        <p:txBody>
          <a:bodyPr/>
          <a:lstStyle/>
          <a:p>
            <a:r>
              <a:rPr lang="sv-SE"/>
              <a:t>@Dr.SangarJAFF</a:t>
            </a:r>
            <a:endParaRPr lang="en-US"/>
          </a:p>
        </p:txBody>
      </p:sp>
      <p:sp>
        <p:nvSpPr>
          <p:cNvPr id="7" name="Slide Number Placeholder 6"/>
          <p:cNvSpPr>
            <a:spLocks noGrp="1"/>
          </p:cNvSpPr>
          <p:nvPr>
            <p:ph type="sldNum" sz="quarter" idx="12"/>
          </p:nvPr>
        </p:nvSpPr>
        <p:spPr/>
        <p:txBody>
          <a:bodyPr/>
          <a:lstStyle/>
          <a:p>
            <a:fld id="{84BEBE02-988E-41EC-8085-284CE77B1076}" type="slidenum">
              <a:rPr lang="en-US" smtClean="0"/>
              <a:t>‹#›</a:t>
            </a:fld>
            <a:endParaRPr lang="en-US"/>
          </a:p>
        </p:txBody>
      </p:sp>
    </p:spTree>
    <p:extLst>
      <p:ext uri="{BB962C8B-B14F-4D97-AF65-F5344CB8AC3E}">
        <p14:creationId xmlns:p14="http://schemas.microsoft.com/office/powerpoint/2010/main" val="406365514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5C0597-09D2-405E-95B3-5422C9D7F498}" type="datetime1">
              <a:rPr lang="en-US" smtClean="0"/>
              <a:t>4/30/2026</a:t>
            </a:fld>
            <a:endParaRPr lang="en-US"/>
          </a:p>
        </p:txBody>
      </p:sp>
      <p:sp>
        <p:nvSpPr>
          <p:cNvPr id="8" name="Footer Placeholder 7"/>
          <p:cNvSpPr>
            <a:spLocks noGrp="1"/>
          </p:cNvSpPr>
          <p:nvPr>
            <p:ph type="ftr" sz="quarter" idx="11"/>
          </p:nvPr>
        </p:nvSpPr>
        <p:spPr/>
        <p:txBody>
          <a:bodyPr/>
          <a:lstStyle/>
          <a:p>
            <a:r>
              <a:rPr lang="sv-SE"/>
              <a:t>@Dr.SangarJAFF</a:t>
            </a:r>
            <a:endParaRPr lang="en-US"/>
          </a:p>
        </p:txBody>
      </p:sp>
      <p:sp>
        <p:nvSpPr>
          <p:cNvPr id="9" name="Slide Number Placeholder 8"/>
          <p:cNvSpPr>
            <a:spLocks noGrp="1"/>
          </p:cNvSpPr>
          <p:nvPr>
            <p:ph type="sldNum" sz="quarter" idx="12"/>
          </p:nvPr>
        </p:nvSpPr>
        <p:spPr/>
        <p:txBody>
          <a:bodyPr/>
          <a:lstStyle/>
          <a:p>
            <a:fld id="{84BEBE02-988E-41EC-8085-284CE77B1076}" type="slidenum">
              <a:rPr lang="en-US" smtClean="0"/>
              <a:t>‹#›</a:t>
            </a:fld>
            <a:endParaRPr lang="en-US"/>
          </a:p>
        </p:txBody>
      </p:sp>
    </p:spTree>
    <p:extLst>
      <p:ext uri="{BB962C8B-B14F-4D97-AF65-F5344CB8AC3E}">
        <p14:creationId xmlns:p14="http://schemas.microsoft.com/office/powerpoint/2010/main" val="297164843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23D646-30F5-4964-A9DD-AC08F3B3F608}" type="datetime1">
              <a:rPr lang="en-US" smtClean="0"/>
              <a:t>4/30/2026</a:t>
            </a:fld>
            <a:endParaRPr lang="en-US"/>
          </a:p>
        </p:txBody>
      </p:sp>
      <p:sp>
        <p:nvSpPr>
          <p:cNvPr id="4" name="Footer Placeholder 3"/>
          <p:cNvSpPr>
            <a:spLocks noGrp="1"/>
          </p:cNvSpPr>
          <p:nvPr>
            <p:ph type="ftr" sz="quarter" idx="11"/>
          </p:nvPr>
        </p:nvSpPr>
        <p:spPr/>
        <p:txBody>
          <a:bodyPr/>
          <a:lstStyle/>
          <a:p>
            <a:r>
              <a:rPr lang="sv-SE"/>
              <a:t>@Dr.SangarJAFF</a:t>
            </a:r>
            <a:endParaRPr lang="en-US"/>
          </a:p>
        </p:txBody>
      </p:sp>
      <p:sp>
        <p:nvSpPr>
          <p:cNvPr id="5" name="Slide Number Placeholder 4"/>
          <p:cNvSpPr>
            <a:spLocks noGrp="1"/>
          </p:cNvSpPr>
          <p:nvPr>
            <p:ph type="sldNum" sz="quarter" idx="12"/>
          </p:nvPr>
        </p:nvSpPr>
        <p:spPr/>
        <p:txBody>
          <a:bodyPr/>
          <a:lstStyle/>
          <a:p>
            <a:fld id="{84BEBE02-988E-41EC-8085-284CE77B1076}" type="slidenum">
              <a:rPr lang="en-US" smtClean="0"/>
              <a:t>‹#›</a:t>
            </a:fld>
            <a:endParaRPr lang="en-US"/>
          </a:p>
        </p:txBody>
      </p:sp>
    </p:spTree>
    <p:extLst>
      <p:ext uri="{BB962C8B-B14F-4D97-AF65-F5344CB8AC3E}">
        <p14:creationId xmlns:p14="http://schemas.microsoft.com/office/powerpoint/2010/main" val="413282216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F1483-CAA8-4F74-B360-642B315892D8}" type="datetime1">
              <a:rPr lang="en-US" smtClean="0"/>
              <a:t>4/30/2026</a:t>
            </a:fld>
            <a:endParaRPr lang="en-US"/>
          </a:p>
        </p:txBody>
      </p:sp>
      <p:sp>
        <p:nvSpPr>
          <p:cNvPr id="3" name="Footer Placeholder 2"/>
          <p:cNvSpPr>
            <a:spLocks noGrp="1"/>
          </p:cNvSpPr>
          <p:nvPr>
            <p:ph type="ftr" sz="quarter" idx="11"/>
          </p:nvPr>
        </p:nvSpPr>
        <p:spPr/>
        <p:txBody>
          <a:bodyPr/>
          <a:lstStyle/>
          <a:p>
            <a:r>
              <a:rPr lang="sv-SE"/>
              <a:t>@Dr.SangarJAFF</a:t>
            </a:r>
            <a:endParaRPr lang="en-US"/>
          </a:p>
        </p:txBody>
      </p:sp>
      <p:sp>
        <p:nvSpPr>
          <p:cNvPr id="4" name="Slide Number Placeholder 3"/>
          <p:cNvSpPr>
            <a:spLocks noGrp="1"/>
          </p:cNvSpPr>
          <p:nvPr>
            <p:ph type="sldNum" sz="quarter" idx="12"/>
          </p:nvPr>
        </p:nvSpPr>
        <p:spPr/>
        <p:txBody>
          <a:bodyPr/>
          <a:lstStyle/>
          <a:p>
            <a:fld id="{84BEBE02-988E-41EC-8085-284CE77B1076}" type="slidenum">
              <a:rPr lang="en-US" smtClean="0"/>
              <a:t>‹#›</a:t>
            </a:fld>
            <a:endParaRPr lang="en-US"/>
          </a:p>
        </p:txBody>
      </p:sp>
    </p:spTree>
    <p:extLst>
      <p:ext uri="{BB962C8B-B14F-4D97-AF65-F5344CB8AC3E}">
        <p14:creationId xmlns:p14="http://schemas.microsoft.com/office/powerpoint/2010/main" val="248560217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3B0E60-AA01-4C7A-AB15-799E0A138E4C}" type="datetime1">
              <a:rPr lang="en-US" smtClean="0"/>
              <a:t>4/30/2026</a:t>
            </a:fld>
            <a:endParaRPr lang="en-US"/>
          </a:p>
        </p:txBody>
      </p:sp>
      <p:sp>
        <p:nvSpPr>
          <p:cNvPr id="6" name="Footer Placeholder 5"/>
          <p:cNvSpPr>
            <a:spLocks noGrp="1"/>
          </p:cNvSpPr>
          <p:nvPr>
            <p:ph type="ftr" sz="quarter" idx="11"/>
          </p:nvPr>
        </p:nvSpPr>
        <p:spPr/>
        <p:txBody>
          <a:bodyPr/>
          <a:lstStyle/>
          <a:p>
            <a:r>
              <a:rPr lang="sv-SE"/>
              <a:t>@Dr.SangarJAFF</a:t>
            </a:r>
            <a:endParaRPr lang="en-US"/>
          </a:p>
        </p:txBody>
      </p:sp>
      <p:sp>
        <p:nvSpPr>
          <p:cNvPr id="7" name="Slide Number Placeholder 6"/>
          <p:cNvSpPr>
            <a:spLocks noGrp="1"/>
          </p:cNvSpPr>
          <p:nvPr>
            <p:ph type="sldNum" sz="quarter" idx="12"/>
          </p:nvPr>
        </p:nvSpPr>
        <p:spPr/>
        <p:txBody>
          <a:bodyPr/>
          <a:lstStyle/>
          <a:p>
            <a:fld id="{84BEBE02-988E-41EC-8085-284CE77B1076}" type="slidenum">
              <a:rPr lang="en-US" smtClean="0"/>
              <a:t>‹#›</a:t>
            </a:fld>
            <a:endParaRPr lang="en-US"/>
          </a:p>
        </p:txBody>
      </p:sp>
    </p:spTree>
    <p:extLst>
      <p:ext uri="{BB962C8B-B14F-4D97-AF65-F5344CB8AC3E}">
        <p14:creationId xmlns:p14="http://schemas.microsoft.com/office/powerpoint/2010/main" val="3978863472"/>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44E4C5-7F09-47A9-B3D2-7450F2E5C550}" type="datetime1">
              <a:rPr lang="en-US" smtClean="0"/>
              <a:t>4/30/2026</a:t>
            </a:fld>
            <a:endParaRPr lang="en-US"/>
          </a:p>
        </p:txBody>
      </p:sp>
      <p:sp>
        <p:nvSpPr>
          <p:cNvPr id="6" name="Footer Placeholder 5"/>
          <p:cNvSpPr>
            <a:spLocks noGrp="1"/>
          </p:cNvSpPr>
          <p:nvPr>
            <p:ph type="ftr" sz="quarter" idx="11"/>
          </p:nvPr>
        </p:nvSpPr>
        <p:spPr/>
        <p:txBody>
          <a:bodyPr/>
          <a:lstStyle/>
          <a:p>
            <a:r>
              <a:rPr lang="sv-SE"/>
              <a:t>@Dr.SangarJAFF</a:t>
            </a:r>
            <a:endParaRPr lang="en-US"/>
          </a:p>
        </p:txBody>
      </p:sp>
      <p:sp>
        <p:nvSpPr>
          <p:cNvPr id="7" name="Slide Number Placeholder 6"/>
          <p:cNvSpPr>
            <a:spLocks noGrp="1"/>
          </p:cNvSpPr>
          <p:nvPr>
            <p:ph type="sldNum" sz="quarter" idx="12"/>
          </p:nvPr>
        </p:nvSpPr>
        <p:spPr/>
        <p:txBody>
          <a:bodyPr/>
          <a:lstStyle/>
          <a:p>
            <a:fld id="{84BEBE02-988E-41EC-8085-284CE77B1076}" type="slidenum">
              <a:rPr lang="en-US" smtClean="0"/>
              <a:t>‹#›</a:t>
            </a:fld>
            <a:endParaRPr lang="en-US"/>
          </a:p>
        </p:txBody>
      </p:sp>
    </p:spTree>
    <p:extLst>
      <p:ext uri="{BB962C8B-B14F-4D97-AF65-F5344CB8AC3E}">
        <p14:creationId xmlns:p14="http://schemas.microsoft.com/office/powerpoint/2010/main" val="119040148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74DC0B-0203-4FC6-ADE4-3B9DB2152E28}" type="datetime1">
              <a:rPr lang="en-US" smtClean="0"/>
              <a:t>4/30/2026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t>@Dr.SangarJAFF</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EBE02-988E-41EC-8085-284CE77B1076}" type="slidenum">
              <a:rPr lang="en-US" smtClean="0"/>
              <a:t>‹#›</a:t>
            </a:fld>
            <a:endParaRPr lang="en-US"/>
          </a:p>
        </p:txBody>
      </p:sp>
    </p:spTree>
    <p:extLst>
      <p:ext uri="{BB962C8B-B14F-4D97-AF65-F5344CB8AC3E}">
        <p14:creationId xmlns:p14="http://schemas.microsoft.com/office/powerpoint/2010/main" val="316420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GB"/>
          </a:p>
        </p:txBody>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GB"/>
          </a:p>
        </p:txBody>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122A26E-7A63-4308-8853-87F27B5ABDC0}" type="datetime1">
              <a:rPr lang="en-US" smtClean="0">
                <a:solidFill>
                  <a:prstClr val="black">
                    <a:lumMod val="75000"/>
                    <a:lumOff val="25000"/>
                  </a:prstClr>
                </a:solidFill>
              </a:rPr>
              <a:t>4/30/2026</a:t>
            </a:fld>
            <a:endParaRPr lang="en-US">
              <a:solidFill>
                <a:prstClr val="black">
                  <a:lumMod val="75000"/>
                  <a:lumOff val="25000"/>
                </a:prstClr>
              </a:solidFill>
            </a:endParaRPr>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r>
              <a:rPr lang="en-US">
                <a:solidFill>
                  <a:prstClr val="black">
                    <a:lumMod val="85000"/>
                    <a:lumOff val="15000"/>
                  </a:prstClr>
                </a:solidFill>
              </a:rPr>
              <a:t>@Dr.SangarJAFF</a:t>
            </a:r>
            <a:endParaRPr lang="en-US" dirty="0">
              <a:solidFill>
                <a:prstClr val="black">
                  <a:lumMod val="85000"/>
                  <a:lumOff val="15000"/>
                </a:prstClr>
              </a:solidFill>
            </a:endParaRPr>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471571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solidFill>
                <a:prstClr val="black"/>
              </a:solidFill>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endParaRPr lang="en-US">
              <a:solidFill>
                <a:prstClr val="black"/>
              </a:solidFill>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5353249" y="1297576"/>
            <a:ext cx="5716338" cy="3042706"/>
          </a:xfrm>
        </p:spPr>
        <p:txBody>
          <a:bodyPr>
            <a:normAutofit/>
          </a:bodyPr>
          <a:lstStyle/>
          <a:p>
            <a:pPr>
              <a:lnSpc>
                <a:spcPct val="150000"/>
              </a:lnSpc>
            </a:pPr>
            <a:r>
              <a:rPr lang="en-US" sz="2800" dirty="0">
                <a:solidFill>
                  <a:schemeClr val="tx1"/>
                </a:solidFill>
              </a:rPr>
              <a:t>Course overview</a:t>
            </a:r>
            <a:br>
              <a:rPr lang="ar-OM" sz="4000" dirty="0">
                <a:solidFill>
                  <a:schemeClr val="tx1"/>
                </a:solidFill>
              </a:rPr>
            </a:br>
            <a:r>
              <a:rPr lang="en-US" sz="4000" b="1"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Human Anatomy </a:t>
            </a:r>
            <a:r>
              <a:rPr lang="en-US" sz="1600" b="1" cap="none"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1600" cap="none" dirty="0">
                <a:solidFill>
                  <a:schemeClr val="tx1"/>
                </a:solidFill>
              </a:rPr>
              <a:t> </a:t>
            </a:r>
            <a:endParaRPr lang="en-US" sz="4000" dirty="0">
              <a:solidFill>
                <a:schemeClr val="tx1"/>
              </a:solidFill>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169893"/>
          </a:xfrm>
        </p:spPr>
        <p:txBody>
          <a:bodyPr>
            <a:noAutofit/>
          </a:bodyPr>
          <a:lstStyle/>
          <a:p>
            <a:pPr>
              <a:lnSpc>
                <a:spcPct val="100000"/>
              </a:lnSpc>
              <a:spcAft>
                <a:spcPts val="600"/>
              </a:spcAft>
            </a:pPr>
            <a:r>
              <a:rPr lang="en-GB" sz="1400" b="1" dirty="0">
                <a:latin typeface="Times New Roman" pitchFamily="18" charset="0"/>
                <a:cs typeface="Times New Roman" pitchFamily="18" charset="0"/>
              </a:rPr>
              <a:t>Assist. Prof. </a:t>
            </a:r>
            <a:r>
              <a:rPr lang="en-US" sz="1400" b="1" dirty="0">
                <a:latin typeface="Times New Roman" pitchFamily="18" charset="0"/>
                <a:cs typeface="Times New Roman" pitchFamily="18" charset="0"/>
              </a:rPr>
              <a:t>Dr. </a:t>
            </a:r>
            <a:r>
              <a:rPr lang="en-US" sz="1400" b="1" dirty="0" err="1">
                <a:latin typeface="Times New Roman" pitchFamily="18" charset="0"/>
                <a:cs typeface="Times New Roman" pitchFamily="18" charset="0"/>
              </a:rPr>
              <a:t>Sangar</a:t>
            </a:r>
            <a:r>
              <a:rPr lang="en-US" sz="1400" b="1" dirty="0">
                <a:latin typeface="Times New Roman" pitchFamily="18" charset="0"/>
                <a:cs typeface="Times New Roman" pitchFamily="18" charset="0"/>
              </a:rPr>
              <a:t> M. AHMED </a:t>
            </a:r>
          </a:p>
          <a:p>
            <a:pPr>
              <a:lnSpc>
                <a:spcPct val="100000"/>
              </a:lnSpc>
              <a:spcAft>
                <a:spcPts val="600"/>
              </a:spcAft>
            </a:pPr>
            <a:endParaRPr lang="en-US" sz="1400" b="1" dirty="0">
              <a:latin typeface="Times New Roman" pitchFamily="18" charset="0"/>
              <a:cs typeface="Times New Roman" pitchFamily="18" charset="0"/>
            </a:endParaRPr>
          </a:p>
          <a:p>
            <a:pPr>
              <a:lnSpc>
                <a:spcPct val="100000"/>
              </a:lnSpc>
              <a:spcAft>
                <a:spcPts val="600"/>
              </a:spcAft>
            </a:pPr>
            <a:r>
              <a:rPr lang="en-US" sz="1400" b="1" dirty="0">
                <a:latin typeface="Times New Roman" pitchFamily="18" charset="0"/>
                <a:cs typeface="Times New Roman" pitchFamily="18" charset="0"/>
              </a:rPr>
              <a:t>Human Anatomy</a:t>
            </a:r>
          </a:p>
          <a:p>
            <a:pPr>
              <a:lnSpc>
                <a:spcPct val="100000"/>
              </a:lnSpc>
              <a:spcAft>
                <a:spcPts val="600"/>
              </a:spcAft>
            </a:pPr>
            <a:r>
              <a:rPr lang="en-US" sz="1400" b="1" dirty="0">
                <a:latin typeface="Times New Roman" pitchFamily="18" charset="0"/>
                <a:cs typeface="Times New Roman" pitchFamily="18" charset="0"/>
              </a:rPr>
              <a:t>Spring Semester </a:t>
            </a:r>
          </a:p>
          <a:p>
            <a:pPr>
              <a:lnSpc>
                <a:spcPct val="100000"/>
              </a:lnSpc>
              <a:spcAft>
                <a:spcPts val="600"/>
              </a:spcAft>
            </a:pPr>
            <a:r>
              <a:rPr lang="en-US" sz="1400" b="1" dirty="0">
                <a:latin typeface="Times New Roman" pitchFamily="18" charset="0"/>
                <a:cs typeface="Times New Roman" pitchFamily="18" charset="0"/>
              </a:rPr>
              <a:t>Week  NO.1</a:t>
            </a:r>
          </a:p>
          <a:p>
            <a:pPr>
              <a:lnSpc>
                <a:spcPct val="100000"/>
              </a:lnSpc>
              <a:spcAft>
                <a:spcPts val="600"/>
              </a:spcAft>
            </a:pPr>
            <a:r>
              <a:rPr lang="en-US" sz="1400" b="1" dirty="0">
                <a:latin typeface="Times New Roman" pitchFamily="18" charset="0"/>
                <a:cs typeface="Times New Roman" pitchFamily="18" charset="0"/>
              </a:rPr>
              <a:t> </a:t>
            </a:r>
          </a:p>
          <a:p>
            <a:pPr>
              <a:lnSpc>
                <a:spcPct val="100000"/>
              </a:lnSpc>
              <a:spcAft>
                <a:spcPts val="600"/>
              </a:spcAft>
            </a:pPr>
            <a:r>
              <a:rPr lang="en-US" sz="1400" b="1" dirty="0">
                <a:latin typeface="Times New Roman" pitchFamily="18" charset="0"/>
                <a:cs typeface="Times New Roman" pitchFamily="18" charset="0"/>
              </a:rPr>
              <a:t> </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solidFill>
                <a:prstClr val="white"/>
              </a:solidFill>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Tree>
    <p:extLst>
      <p:ext uri="{BB962C8B-B14F-4D97-AF65-F5344CB8AC3E}">
        <p14:creationId xmlns:p14="http://schemas.microsoft.com/office/powerpoint/2010/main" val="4102348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966" y="395428"/>
            <a:ext cx="8792216" cy="514066"/>
          </a:xfrm>
        </p:spPr>
        <p:txBody>
          <a:bodyPr>
            <a:noAutofit/>
          </a:bodyPr>
          <a:lstStyle/>
          <a:p>
            <a:r>
              <a:rPr lang="en-US" sz="3200" b="1" dirty="0">
                <a:solidFill>
                  <a:srgbClr val="C00000"/>
                </a:solidFill>
                <a:latin typeface="Times New Roman" panose="02020603050405020304" pitchFamily="18" charset="0"/>
                <a:cs typeface="Times New Roman" panose="02020603050405020304" pitchFamily="18" charset="0"/>
              </a:rPr>
              <a:t>Course/Student Learning Outcomes</a:t>
            </a:r>
          </a:p>
        </p:txBody>
      </p:sp>
      <p:sp>
        <p:nvSpPr>
          <p:cNvPr id="4" name="Footer Placeholder 3"/>
          <p:cNvSpPr>
            <a:spLocks noGrp="1"/>
          </p:cNvSpPr>
          <p:nvPr>
            <p:ph type="ftr" sz="quarter" idx="11"/>
          </p:nvPr>
        </p:nvSpPr>
        <p:spPr/>
        <p:txBody>
          <a:bodyPr/>
          <a:lstStyle/>
          <a:p>
            <a:r>
              <a:rPr lang="sv-SE"/>
              <a:t>@Dr.SangarJAFF</a:t>
            </a:r>
            <a:endParaRPr lang="en-US"/>
          </a:p>
        </p:txBody>
      </p:sp>
      <p:sp>
        <p:nvSpPr>
          <p:cNvPr id="7" name="TextBox 6">
            <a:extLst>
              <a:ext uri="{FF2B5EF4-FFF2-40B4-BE49-F238E27FC236}">
                <a16:creationId xmlns:a16="http://schemas.microsoft.com/office/drawing/2014/main" id="{B90835D4-9B0F-0CFE-CD98-FC9CEC135AD2}"/>
              </a:ext>
            </a:extLst>
          </p:cNvPr>
          <p:cNvSpPr txBox="1"/>
          <p:nvPr/>
        </p:nvSpPr>
        <p:spPr>
          <a:xfrm>
            <a:off x="653874" y="909494"/>
            <a:ext cx="10884252" cy="4411785"/>
          </a:xfrm>
          <a:prstGeom prst="rect">
            <a:avLst/>
          </a:prstGeom>
          <a:noFill/>
        </p:spPr>
        <p:txBody>
          <a:bodyPr wrap="square">
            <a:spAutoFit/>
          </a:bodyPr>
          <a:lstStyle/>
          <a:p>
            <a:pPr marL="457200" indent="-457200" algn="just">
              <a:lnSpc>
                <a:spcPct val="200000"/>
              </a:lnSpc>
              <a:buFont typeface="Arial" pitchFamily="34" charset="0"/>
              <a:buChar char="•"/>
            </a:pPr>
            <a:r>
              <a:rPr lang="en-US" sz="2400" dirty="0">
                <a:latin typeface="Times New Roman" pitchFamily="18" charset="0"/>
                <a:cs typeface="Times New Roman" pitchFamily="18" charset="0"/>
              </a:rPr>
              <a:t>Explain the directional terms and planes of the human body. Students will be evaluated by lecture, clinical exams, and medical reports. </a:t>
            </a:r>
          </a:p>
          <a:p>
            <a:pPr marL="457200" indent="-457200" algn="just">
              <a:lnSpc>
                <a:spcPct val="200000"/>
              </a:lnSpc>
              <a:buFont typeface="Arial" pitchFamily="34" charset="0"/>
              <a:buChar char="•"/>
            </a:pPr>
            <a:r>
              <a:rPr lang="en-US" sz="2400" dirty="0">
                <a:latin typeface="Times New Roman" pitchFamily="18" charset="0"/>
                <a:cs typeface="Times New Roman" pitchFamily="18" charset="0"/>
              </a:rPr>
              <a:t>Describe the body cavities and regional quadrants. Students will be evaluated by lecture, laboratory exams, and laboratory reports. </a:t>
            </a:r>
          </a:p>
          <a:p>
            <a:pPr marL="457200" indent="-457200" algn="just">
              <a:lnSpc>
                <a:spcPct val="200000"/>
              </a:lnSpc>
              <a:buFont typeface="Arial" pitchFamily="34" charset="0"/>
              <a:buChar char="•"/>
            </a:pPr>
            <a:r>
              <a:rPr lang="en-US" sz="2400" dirty="0">
                <a:latin typeface="Times New Roman" pitchFamily="18" charset="0"/>
                <a:cs typeface="Times New Roman" pitchFamily="18" charset="0"/>
              </a:rPr>
              <a:t>Describe the nature of atoms, chemical compounds, including organic and inorganic compounds. Students will be evaluated by lecture exams</a:t>
            </a:r>
          </a:p>
        </p:txBody>
      </p:sp>
      <p:sp>
        <p:nvSpPr>
          <p:cNvPr id="9" name="Rectangle 8"/>
          <p:cNvSpPr/>
          <p:nvPr/>
        </p:nvSpPr>
        <p:spPr>
          <a:xfrm>
            <a:off x="53787" y="76210"/>
            <a:ext cx="672353" cy="6687661"/>
          </a:xfrm>
          <a:prstGeom prst="rect">
            <a:avLst/>
          </a:prstGeom>
          <a:solidFill>
            <a:srgbClr val="C00000"/>
          </a:solidFill>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pPr algn="ctr"/>
            <a:r>
              <a:rPr lang="en-US" sz="24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Course Overview </a:t>
            </a:r>
          </a:p>
        </p:txBody>
      </p:sp>
    </p:spTree>
    <p:extLst>
      <p:ext uri="{BB962C8B-B14F-4D97-AF65-F5344CB8AC3E}">
        <p14:creationId xmlns:p14="http://schemas.microsoft.com/office/powerpoint/2010/main" val="3876788023"/>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966" y="395428"/>
            <a:ext cx="8792216" cy="514066"/>
          </a:xfrm>
        </p:spPr>
        <p:txBody>
          <a:bodyPr>
            <a:noAutofit/>
          </a:bodyPr>
          <a:lstStyle/>
          <a:p>
            <a:r>
              <a:rPr lang="en-US" sz="3200" b="1" dirty="0">
                <a:solidFill>
                  <a:srgbClr val="C00000"/>
                </a:solidFill>
                <a:latin typeface="Times New Roman" panose="02020603050405020304" pitchFamily="18" charset="0"/>
                <a:cs typeface="Times New Roman" panose="02020603050405020304" pitchFamily="18" charset="0"/>
              </a:rPr>
              <a:t>Course Reading List and References</a:t>
            </a:r>
          </a:p>
        </p:txBody>
      </p:sp>
      <p:sp>
        <p:nvSpPr>
          <p:cNvPr id="4" name="Footer Placeholder 3"/>
          <p:cNvSpPr>
            <a:spLocks noGrp="1"/>
          </p:cNvSpPr>
          <p:nvPr>
            <p:ph type="ftr" sz="quarter" idx="11"/>
          </p:nvPr>
        </p:nvSpPr>
        <p:spPr/>
        <p:txBody>
          <a:bodyPr/>
          <a:lstStyle/>
          <a:p>
            <a:r>
              <a:rPr lang="sv-SE"/>
              <a:t>@Dr.SangarJAFF</a:t>
            </a:r>
            <a:endParaRPr lang="en-US"/>
          </a:p>
        </p:txBody>
      </p:sp>
      <p:sp>
        <p:nvSpPr>
          <p:cNvPr id="7" name="TextBox 6">
            <a:extLst>
              <a:ext uri="{FF2B5EF4-FFF2-40B4-BE49-F238E27FC236}">
                <a16:creationId xmlns:a16="http://schemas.microsoft.com/office/drawing/2014/main" id="{80C082C6-61AB-66CA-757A-6FFD6FBBE22E}"/>
              </a:ext>
            </a:extLst>
          </p:cNvPr>
          <p:cNvSpPr txBox="1"/>
          <p:nvPr/>
        </p:nvSpPr>
        <p:spPr>
          <a:xfrm>
            <a:off x="868503" y="1415007"/>
            <a:ext cx="11093878" cy="2062103"/>
          </a:xfrm>
          <a:prstGeom prst="rect">
            <a:avLst/>
          </a:prstGeom>
          <a:noFill/>
        </p:spPr>
        <p:txBody>
          <a:bodyPr wrap="square">
            <a:spAutoFit/>
          </a:bodyPr>
          <a:lstStyle/>
          <a:p>
            <a:pPr algn="just"/>
            <a:endParaRPr lang="en-US" sz="3200"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 PRINCIPLES OF ANATOMY &amp; PHYSIOLOGY , 15th edition, Gerard J. </a:t>
            </a:r>
            <a:r>
              <a:rPr lang="en-US" sz="3200" dirty="0" err="1">
                <a:latin typeface="Times New Roman" pitchFamily="18" charset="0"/>
                <a:cs typeface="Times New Roman" pitchFamily="18" charset="0"/>
              </a:rPr>
              <a:t>Tortora</a:t>
            </a:r>
            <a:r>
              <a:rPr lang="en-US" sz="3200" dirty="0">
                <a:latin typeface="Times New Roman" pitchFamily="18" charset="0"/>
                <a:cs typeface="Times New Roman" pitchFamily="18" charset="0"/>
              </a:rPr>
              <a:t> and Bryan </a:t>
            </a:r>
            <a:r>
              <a:rPr lang="en-US" sz="3200" dirty="0" err="1">
                <a:latin typeface="Times New Roman" pitchFamily="18" charset="0"/>
                <a:cs typeface="Times New Roman" pitchFamily="18" charset="0"/>
              </a:rPr>
              <a:t>Derrickson</a:t>
            </a:r>
            <a:r>
              <a:rPr lang="en-US" sz="3200" dirty="0">
                <a:latin typeface="Times New Roman" pitchFamily="18" charset="0"/>
                <a:cs typeface="Times New Roman" pitchFamily="18" charset="0"/>
              </a:rPr>
              <a:t>, John Wiley and Sons, Hoboken, N.J. 2017 Volume I </a:t>
            </a:r>
          </a:p>
        </p:txBody>
      </p:sp>
      <p:sp>
        <p:nvSpPr>
          <p:cNvPr id="9" name="Rectangle 8"/>
          <p:cNvSpPr/>
          <p:nvPr/>
        </p:nvSpPr>
        <p:spPr>
          <a:xfrm>
            <a:off x="53787" y="76210"/>
            <a:ext cx="672353" cy="6687661"/>
          </a:xfrm>
          <a:prstGeom prst="rect">
            <a:avLst/>
          </a:prstGeom>
          <a:solidFill>
            <a:srgbClr val="C00000"/>
          </a:solidFill>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pPr algn="ctr"/>
            <a:r>
              <a:rPr lang="en-US" sz="24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Course Overview </a:t>
            </a:r>
          </a:p>
        </p:txBody>
      </p:sp>
      <p:pic>
        <p:nvPicPr>
          <p:cNvPr id="3" name="Picture 2">
            <a:extLst>
              <a:ext uri="{FF2B5EF4-FFF2-40B4-BE49-F238E27FC236}">
                <a16:creationId xmlns:a16="http://schemas.microsoft.com/office/drawing/2014/main" id="{BBF2E670-38AB-BEBB-17C7-5A6F923146D4}"/>
              </a:ext>
            </a:extLst>
          </p:cNvPr>
          <p:cNvPicPr>
            <a:picLocks noChangeAspect="1"/>
          </p:cNvPicPr>
          <p:nvPr/>
        </p:nvPicPr>
        <p:blipFill>
          <a:blip r:embed="rId2"/>
          <a:stretch>
            <a:fillRect/>
          </a:stretch>
        </p:blipFill>
        <p:spPr>
          <a:xfrm>
            <a:off x="9054891" y="3273406"/>
            <a:ext cx="2268606" cy="2974652"/>
          </a:xfrm>
          <a:prstGeom prst="rect">
            <a:avLst/>
          </a:prstGeom>
        </p:spPr>
      </p:pic>
      <p:pic>
        <p:nvPicPr>
          <p:cNvPr id="5" name="Picture 4">
            <a:extLst>
              <a:ext uri="{FF2B5EF4-FFF2-40B4-BE49-F238E27FC236}">
                <a16:creationId xmlns:a16="http://schemas.microsoft.com/office/drawing/2014/main" id="{1EDFB2F6-2910-621B-1E09-CE3D04E26F31}"/>
              </a:ext>
            </a:extLst>
          </p:cNvPr>
          <p:cNvPicPr>
            <a:picLocks noChangeAspect="1"/>
          </p:cNvPicPr>
          <p:nvPr/>
        </p:nvPicPr>
        <p:blipFill>
          <a:blip r:embed="rId3"/>
          <a:stretch>
            <a:fillRect/>
          </a:stretch>
        </p:blipFill>
        <p:spPr>
          <a:xfrm>
            <a:off x="6579704" y="3273405"/>
            <a:ext cx="2332824" cy="3032671"/>
          </a:xfrm>
          <a:prstGeom prst="rect">
            <a:avLst/>
          </a:prstGeom>
        </p:spPr>
      </p:pic>
    </p:spTree>
    <p:extLst>
      <p:ext uri="{BB962C8B-B14F-4D97-AF65-F5344CB8AC3E}">
        <p14:creationId xmlns:p14="http://schemas.microsoft.com/office/powerpoint/2010/main" val="23357880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966" y="395428"/>
            <a:ext cx="8792216" cy="514066"/>
          </a:xfrm>
        </p:spPr>
        <p:txBody>
          <a:bodyPr>
            <a:noAutofit/>
          </a:bodyPr>
          <a:lstStyle/>
          <a:p>
            <a:r>
              <a:rPr lang="en-US" sz="3200" b="1" dirty="0">
                <a:solidFill>
                  <a:srgbClr val="C00000"/>
                </a:solidFill>
                <a:latin typeface="Times New Roman" panose="02020603050405020304" pitchFamily="18" charset="0"/>
                <a:cs typeface="Times New Roman" panose="02020603050405020304" pitchFamily="18" charset="0"/>
              </a:rPr>
              <a:t>Student's obligation (Special Requirements):	</a:t>
            </a:r>
          </a:p>
        </p:txBody>
      </p:sp>
      <p:sp>
        <p:nvSpPr>
          <p:cNvPr id="4" name="Footer Placeholder 3"/>
          <p:cNvSpPr>
            <a:spLocks noGrp="1"/>
          </p:cNvSpPr>
          <p:nvPr>
            <p:ph type="ftr" sz="quarter" idx="11"/>
          </p:nvPr>
        </p:nvSpPr>
        <p:spPr/>
        <p:txBody>
          <a:bodyPr/>
          <a:lstStyle/>
          <a:p>
            <a:r>
              <a:rPr lang="sv-SE"/>
              <a:t>@Dr.SangarJAFF</a:t>
            </a:r>
            <a:endParaRPr lang="en-US"/>
          </a:p>
        </p:txBody>
      </p:sp>
      <p:sp>
        <p:nvSpPr>
          <p:cNvPr id="7" name="TextBox 6">
            <a:extLst>
              <a:ext uri="{FF2B5EF4-FFF2-40B4-BE49-F238E27FC236}">
                <a16:creationId xmlns:a16="http://schemas.microsoft.com/office/drawing/2014/main" id="{80C082C6-61AB-66CA-757A-6FFD6FBBE22E}"/>
              </a:ext>
            </a:extLst>
          </p:cNvPr>
          <p:cNvSpPr txBox="1"/>
          <p:nvPr/>
        </p:nvSpPr>
        <p:spPr>
          <a:xfrm>
            <a:off x="697847" y="1415007"/>
            <a:ext cx="11494153" cy="3697166"/>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Students are expected to attend all lecture and discussion sessions.</a:t>
            </a:r>
          </a:p>
          <a:p>
            <a:pPr marL="342900" indent="-342900" algn="just">
              <a:lnSpc>
                <a:spcPct val="150000"/>
              </a:lnSpc>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Students are expected to come to class on time to prevent disrupting the lecture and classroom activities. </a:t>
            </a:r>
          </a:p>
          <a:p>
            <a:pPr marL="342900" indent="-342900" algn="just">
              <a:lnSpc>
                <a:spcPct val="150000"/>
              </a:lnSpc>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Any student who misses more than 2 scheduled discussion section meetings will lose points from their discussion section grade.</a:t>
            </a:r>
          </a:p>
        </p:txBody>
      </p:sp>
      <p:sp>
        <p:nvSpPr>
          <p:cNvPr id="9" name="Rectangle 8"/>
          <p:cNvSpPr/>
          <p:nvPr/>
        </p:nvSpPr>
        <p:spPr>
          <a:xfrm>
            <a:off x="53787" y="76210"/>
            <a:ext cx="672353" cy="6687661"/>
          </a:xfrm>
          <a:prstGeom prst="rect">
            <a:avLst/>
          </a:prstGeom>
          <a:solidFill>
            <a:srgbClr val="C00000"/>
          </a:solidFill>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pPr algn="ctr"/>
            <a:r>
              <a:rPr lang="en-US" sz="24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Course Overview </a:t>
            </a:r>
          </a:p>
        </p:txBody>
      </p:sp>
    </p:spTree>
    <p:extLst>
      <p:ext uri="{BB962C8B-B14F-4D97-AF65-F5344CB8AC3E}">
        <p14:creationId xmlns:p14="http://schemas.microsoft.com/office/powerpoint/2010/main" val="105223201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966" y="395428"/>
            <a:ext cx="8792216" cy="514066"/>
          </a:xfrm>
        </p:spPr>
        <p:txBody>
          <a:bodyPr>
            <a:noAutofit/>
          </a:bodyPr>
          <a:lstStyle/>
          <a:p>
            <a:r>
              <a:rPr lang="en-US" sz="3200" b="1" dirty="0">
                <a:solidFill>
                  <a:srgbClr val="C00000"/>
                </a:solidFill>
                <a:latin typeface="Times New Roman" panose="02020603050405020304" pitchFamily="18" charset="0"/>
                <a:cs typeface="Times New Roman" panose="02020603050405020304" pitchFamily="18" charset="0"/>
              </a:rPr>
              <a:t>Student's obligation (Special Requirements):	</a:t>
            </a:r>
          </a:p>
        </p:txBody>
      </p:sp>
      <p:sp>
        <p:nvSpPr>
          <p:cNvPr id="4" name="Footer Placeholder 3"/>
          <p:cNvSpPr>
            <a:spLocks noGrp="1"/>
          </p:cNvSpPr>
          <p:nvPr>
            <p:ph type="ftr" sz="quarter" idx="11"/>
          </p:nvPr>
        </p:nvSpPr>
        <p:spPr/>
        <p:txBody>
          <a:bodyPr/>
          <a:lstStyle/>
          <a:p>
            <a:r>
              <a:rPr lang="sv-SE"/>
              <a:t>@Dr.SangarJAFF</a:t>
            </a:r>
            <a:endParaRPr lang="en-US"/>
          </a:p>
        </p:txBody>
      </p:sp>
      <p:sp>
        <p:nvSpPr>
          <p:cNvPr id="7" name="TextBox 6">
            <a:extLst>
              <a:ext uri="{FF2B5EF4-FFF2-40B4-BE49-F238E27FC236}">
                <a16:creationId xmlns:a16="http://schemas.microsoft.com/office/drawing/2014/main" id="{80C082C6-61AB-66CA-757A-6FFD6FBBE22E}"/>
              </a:ext>
            </a:extLst>
          </p:cNvPr>
          <p:cNvSpPr txBox="1"/>
          <p:nvPr/>
        </p:nvSpPr>
        <p:spPr>
          <a:xfrm>
            <a:off x="697846" y="909494"/>
            <a:ext cx="11494153" cy="5262979"/>
          </a:xfrm>
          <a:prstGeom prst="rect">
            <a:avLst/>
          </a:prstGeom>
          <a:noFill/>
        </p:spPr>
        <p:txBody>
          <a:bodyPr wrap="square">
            <a:spAutoFit/>
          </a:bodyPr>
          <a:lstStyle/>
          <a:p>
            <a:pPr marL="457200" indent="-457200" algn="just">
              <a:lnSpc>
                <a:spcPct val="150000"/>
              </a:lnSpc>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Technology Policy: - Mobile device (e.g., smart phones, pagers, etc.) ringers will be turned off or placed on vibrate prior to class. </a:t>
            </a:r>
          </a:p>
          <a:p>
            <a:pPr marL="457200" indent="-457200" algn="just">
              <a:lnSpc>
                <a:spcPct val="150000"/>
              </a:lnSpc>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 Laptops and tablets can ONLY be used in the classroom to take notes, make calculations, and download/read course materials.</a:t>
            </a:r>
          </a:p>
          <a:p>
            <a:pPr marL="457200" indent="-457200" algn="just">
              <a:lnSpc>
                <a:spcPct val="150000"/>
              </a:lnSpc>
              <a:buFont typeface="Arial" panose="020B0604020202020204" pitchFamily="34" charset="0"/>
              <a:buChar char="•"/>
            </a:pPr>
            <a:r>
              <a:rPr lang="en-US" sz="3200" dirty="0">
                <a:solidFill>
                  <a:srgbClr val="002060"/>
                </a:solidFill>
                <a:latin typeface="Times New Roman" panose="02020603050405020304" pitchFamily="18" charset="0"/>
                <a:cs typeface="Times New Roman" panose="02020603050405020304" pitchFamily="18" charset="0"/>
              </a:rPr>
              <a:t>Note that research suggests non-academic use of the Internet is associated with poorer learning outcomes. </a:t>
            </a:r>
          </a:p>
          <a:p>
            <a:pPr marL="457200" indent="-457200" algn="just">
              <a:lnSpc>
                <a:spcPct val="150000"/>
              </a:lnSpc>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Complete homework assignments before the dates.</a:t>
            </a:r>
          </a:p>
        </p:txBody>
      </p:sp>
      <p:sp>
        <p:nvSpPr>
          <p:cNvPr id="9" name="Rectangle 8"/>
          <p:cNvSpPr/>
          <p:nvPr/>
        </p:nvSpPr>
        <p:spPr>
          <a:xfrm>
            <a:off x="53787" y="76210"/>
            <a:ext cx="672353" cy="6687661"/>
          </a:xfrm>
          <a:prstGeom prst="rect">
            <a:avLst/>
          </a:prstGeom>
          <a:solidFill>
            <a:srgbClr val="C00000"/>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pPr algn="ctr"/>
            <a:r>
              <a:rPr lang="en-US" sz="24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Course Overview </a:t>
            </a:r>
          </a:p>
        </p:txBody>
      </p:sp>
    </p:spTree>
    <p:extLst>
      <p:ext uri="{BB962C8B-B14F-4D97-AF65-F5344CB8AC3E}">
        <p14:creationId xmlns:p14="http://schemas.microsoft.com/office/powerpoint/2010/main" val="262102566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966" y="353864"/>
            <a:ext cx="8792216" cy="865336"/>
          </a:xfrm>
          <a:solidFill>
            <a:schemeClr val="bg1"/>
          </a:solidFill>
        </p:spPr>
        <p:txBody>
          <a:bodyPr>
            <a:noAutofit/>
          </a:bodyPr>
          <a:lstStyle/>
          <a:p>
            <a:r>
              <a:rPr lang="en-US" sz="3200" b="1" dirty="0">
                <a:solidFill>
                  <a:srgbClr val="C00000"/>
                </a:solidFill>
                <a:latin typeface="Times New Roman" panose="02020603050405020304" pitchFamily="18" charset="0"/>
                <a:cs typeface="Times New Roman" panose="02020603050405020304" pitchFamily="18" charset="0"/>
              </a:rPr>
              <a:t>Course Evaluation Criteria </a:t>
            </a:r>
          </a:p>
        </p:txBody>
      </p:sp>
      <p:sp>
        <p:nvSpPr>
          <p:cNvPr id="4" name="Footer Placeholder 3"/>
          <p:cNvSpPr>
            <a:spLocks noGrp="1"/>
          </p:cNvSpPr>
          <p:nvPr>
            <p:ph type="ftr" sz="quarter" idx="11"/>
          </p:nvPr>
        </p:nvSpPr>
        <p:spPr/>
        <p:txBody>
          <a:bodyPr/>
          <a:lstStyle/>
          <a:p>
            <a:r>
              <a:rPr lang="sv-SE"/>
              <a:t>@Dr.SangarJAFF</a:t>
            </a:r>
            <a:endParaRPr lang="en-US"/>
          </a:p>
        </p:txBody>
      </p:sp>
      <p:sp>
        <p:nvSpPr>
          <p:cNvPr id="9" name="Rectangle 8"/>
          <p:cNvSpPr/>
          <p:nvPr/>
        </p:nvSpPr>
        <p:spPr>
          <a:xfrm>
            <a:off x="53787" y="76210"/>
            <a:ext cx="672353" cy="6687661"/>
          </a:xfrm>
          <a:prstGeom prst="rect">
            <a:avLst/>
          </a:prstGeom>
          <a:solidFill>
            <a:srgbClr val="C00000"/>
          </a:solidFill>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pPr algn="ctr"/>
            <a:r>
              <a:rPr lang="en-US" sz="24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Course Overview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1575" y="1047750"/>
            <a:ext cx="47625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928731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v-SE"/>
              <a:t>@Dr.SangarJAFF</a:t>
            </a:r>
            <a:endParaRPr lang="en-US"/>
          </a:p>
        </p:txBody>
      </p:sp>
      <p:pic>
        <p:nvPicPr>
          <p:cNvPr id="3" name="Picture 2">
            <a:extLst>
              <a:ext uri="{FF2B5EF4-FFF2-40B4-BE49-F238E27FC236}">
                <a16:creationId xmlns:a16="http://schemas.microsoft.com/office/drawing/2014/main" id="{D07638C5-B9B4-691D-5FA6-CB7EDEDC5A38}"/>
              </a:ext>
            </a:extLst>
          </p:cNvPr>
          <p:cNvPicPr>
            <a:picLocks noChangeAspect="1"/>
          </p:cNvPicPr>
          <p:nvPr/>
        </p:nvPicPr>
        <p:blipFill>
          <a:blip r:embed="rId3"/>
          <a:srcRect l="3750"/>
          <a:stretch/>
        </p:blipFill>
        <p:spPr>
          <a:xfrm>
            <a:off x="0" y="0"/>
            <a:ext cx="12192000" cy="6827796"/>
          </a:xfrm>
          <a:prstGeom prst="rect">
            <a:avLst/>
          </a:prstGeom>
        </p:spPr>
      </p:pic>
    </p:spTree>
    <p:extLst>
      <p:ext uri="{BB962C8B-B14F-4D97-AF65-F5344CB8AC3E}">
        <p14:creationId xmlns:p14="http://schemas.microsoft.com/office/powerpoint/2010/main" val="281811314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366" y="760552"/>
            <a:ext cx="10679694" cy="1325563"/>
          </a:xfrm>
        </p:spPr>
        <p:txBody>
          <a:bodyPr>
            <a:normAutofit/>
          </a:bodyPr>
          <a:lstStyle/>
          <a:p>
            <a:r>
              <a:rPr lang="en-US" sz="4800" b="1" dirty="0">
                <a:solidFill>
                  <a:srgbClr val="C00000"/>
                </a:solidFill>
                <a:latin typeface="Times New Roman" panose="02020603050405020304" pitchFamily="18" charset="0"/>
                <a:cs typeface="Times New Roman" panose="02020603050405020304" pitchFamily="18" charset="0"/>
              </a:rPr>
              <a:t>Course name; </a:t>
            </a:r>
          </a:p>
        </p:txBody>
      </p:sp>
      <p:graphicFrame>
        <p:nvGraphicFramePr>
          <p:cNvPr id="6" name="Content Placeholder 5">
            <a:extLst>
              <a:ext uri="{FF2B5EF4-FFF2-40B4-BE49-F238E27FC236}">
                <a16:creationId xmlns:a16="http://schemas.microsoft.com/office/drawing/2014/main" id="{1E008F35-EDD2-4849-8BD5-8CC9E5F4AED3}"/>
              </a:ext>
            </a:extLst>
          </p:cNvPr>
          <p:cNvGraphicFramePr>
            <a:graphicFrameLocks noGrp="1"/>
          </p:cNvGraphicFramePr>
          <p:nvPr>
            <p:ph idx="1"/>
            <p:extLst>
              <p:ext uri="{D42A27DB-BD31-4B8C-83A1-F6EECF244321}">
                <p14:modId xmlns:p14="http://schemas.microsoft.com/office/powerpoint/2010/main" val="1225804442"/>
              </p:ext>
            </p:extLst>
          </p:nvPr>
        </p:nvGraphicFramePr>
        <p:xfrm>
          <a:off x="1126804" y="1654768"/>
          <a:ext cx="10806546" cy="1325562"/>
        </p:xfrm>
        <a:graphic>
          <a:graphicData uri="http://schemas.openxmlformats.org/drawingml/2006/table">
            <a:tbl>
              <a:tblPr/>
              <a:tblGrid>
                <a:gridCol w="3556585">
                  <a:extLst>
                    <a:ext uri="{9D8B030D-6E8A-4147-A177-3AD203B41FA5}">
                      <a16:colId xmlns:a16="http://schemas.microsoft.com/office/drawing/2014/main" val="1816307097"/>
                    </a:ext>
                  </a:extLst>
                </a:gridCol>
                <a:gridCol w="7249961">
                  <a:extLst>
                    <a:ext uri="{9D8B030D-6E8A-4147-A177-3AD203B41FA5}">
                      <a16:colId xmlns:a16="http://schemas.microsoft.com/office/drawing/2014/main" val="3719642818"/>
                    </a:ext>
                  </a:extLst>
                </a:gridCol>
              </a:tblGrid>
              <a:tr h="1325562">
                <a:tc>
                  <a:txBody>
                    <a:bodyPr/>
                    <a:lstStyle/>
                    <a:p>
                      <a:pPr algn="r"/>
                      <a:r>
                        <a:rPr lang="en-US" b="1" dirty="0">
                          <a:solidFill>
                            <a:srgbClr val="C00000"/>
                          </a:solidFill>
                          <a:effectLst/>
                          <a:latin typeface="Arial" panose="020B0604020202020204" pitchFamily="34" charset="0"/>
                        </a:rPr>
                        <a:t> </a:t>
                      </a:r>
                      <a:endParaRPr lang="en-US" dirty="0">
                        <a:solidFill>
                          <a:srgbClr val="C00000"/>
                        </a:solidFill>
                        <a:effectLst/>
                        <a:latin typeface="Arial" panose="020B0604020202020204" pitchFamily="34" charset="0"/>
                      </a:endParaRPr>
                    </a:p>
                  </a:txBody>
                  <a:tcPr marL="19050" marR="19050" marT="19050" marB="19050">
                    <a:lnL>
                      <a:noFill/>
                    </a:lnL>
                    <a:lnR>
                      <a:noFill/>
                    </a:lnR>
                    <a:lnT>
                      <a:noFill/>
                    </a:lnT>
                    <a:lnB>
                      <a:noFill/>
                    </a:lnB>
                  </a:tcPr>
                </a:tc>
                <a:tc>
                  <a:txBody>
                    <a:bodyPr/>
                    <a:lstStyle/>
                    <a:p>
                      <a:pPr algn="ctr"/>
                      <a:r>
                        <a:rPr lang="en-US" sz="6000" b="1" dirty="0">
                          <a:solidFill>
                            <a:srgbClr val="C00000"/>
                          </a:solidFill>
                          <a:effectLst/>
                          <a:latin typeface="Times New Roman" panose="02020603050405020304" pitchFamily="18" charset="0"/>
                          <a:cs typeface="Times New Roman" panose="02020603050405020304" pitchFamily="18" charset="0"/>
                        </a:rPr>
                        <a:t>Human Anatomy</a:t>
                      </a:r>
                    </a:p>
                  </a:txBody>
                  <a:tcPr marL="19050" marR="19050" marT="19050" marB="19050" anchor="ctr">
                    <a:lnL>
                      <a:noFill/>
                    </a:lnL>
                    <a:lnR>
                      <a:noFill/>
                    </a:lnR>
                    <a:lnT>
                      <a:noFill/>
                    </a:lnT>
                    <a:lnB>
                      <a:noFill/>
                    </a:lnB>
                  </a:tcPr>
                </a:tc>
                <a:extLst>
                  <a:ext uri="{0D108BD9-81ED-4DB2-BD59-A6C34878D82A}">
                    <a16:rowId xmlns:a16="http://schemas.microsoft.com/office/drawing/2014/main" val="3638275865"/>
                  </a:ext>
                </a:extLst>
              </a:tr>
            </a:tbl>
          </a:graphicData>
        </a:graphic>
      </p:graphicFrame>
      <p:sp>
        <p:nvSpPr>
          <p:cNvPr id="4" name="Footer Placeholder 3"/>
          <p:cNvSpPr>
            <a:spLocks noGrp="1"/>
          </p:cNvSpPr>
          <p:nvPr>
            <p:ph type="ftr" sz="quarter" idx="11"/>
          </p:nvPr>
        </p:nvSpPr>
        <p:spPr/>
        <p:txBody>
          <a:bodyPr/>
          <a:lstStyle/>
          <a:p>
            <a:r>
              <a:rPr lang="sv-SE"/>
              <a:t>@Dr.SangarJAFF</a:t>
            </a:r>
            <a:endParaRPr lang="en-US"/>
          </a:p>
        </p:txBody>
      </p:sp>
      <p:sp>
        <p:nvSpPr>
          <p:cNvPr id="7" name="Rectangle 6"/>
          <p:cNvSpPr/>
          <p:nvPr/>
        </p:nvSpPr>
        <p:spPr>
          <a:xfrm>
            <a:off x="53787" y="76210"/>
            <a:ext cx="672353" cy="6687661"/>
          </a:xfrm>
          <a:prstGeom prst="rect">
            <a:avLst/>
          </a:prstGeom>
          <a:solidFill>
            <a:srgbClr val="C00000"/>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pPr algn="ctr"/>
            <a:r>
              <a:rPr lang="en-US" sz="24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Course Overview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8330"/>
          <a:stretch/>
        </p:blipFill>
        <p:spPr bwMode="auto">
          <a:xfrm>
            <a:off x="2794711" y="2948151"/>
            <a:ext cx="6144896" cy="3441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72417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966" y="395428"/>
            <a:ext cx="8792216" cy="514066"/>
          </a:xfrm>
        </p:spPr>
        <p:txBody>
          <a:bodyPr>
            <a:normAutofit fontScale="90000"/>
          </a:bodyPr>
          <a:lstStyle/>
          <a:p>
            <a:r>
              <a:rPr lang="en-US" sz="4800" b="1" dirty="0">
                <a:solidFill>
                  <a:srgbClr val="C00000"/>
                </a:solidFill>
                <a:latin typeface="Times New Roman" panose="02020603050405020304" pitchFamily="18" charset="0"/>
                <a:cs typeface="Times New Roman" panose="02020603050405020304" pitchFamily="18" charset="0"/>
              </a:rPr>
              <a:t>Course Description  </a:t>
            </a:r>
          </a:p>
        </p:txBody>
      </p:sp>
      <p:sp>
        <p:nvSpPr>
          <p:cNvPr id="4" name="Footer Placeholder 3"/>
          <p:cNvSpPr>
            <a:spLocks noGrp="1"/>
          </p:cNvSpPr>
          <p:nvPr>
            <p:ph type="ftr" sz="quarter" idx="11"/>
          </p:nvPr>
        </p:nvSpPr>
        <p:spPr/>
        <p:txBody>
          <a:bodyPr/>
          <a:lstStyle/>
          <a:p>
            <a:r>
              <a:rPr lang="sv-SE"/>
              <a:t>@Dr.SangarJAFF</a:t>
            </a:r>
            <a:endParaRPr lang="en-US"/>
          </a:p>
        </p:txBody>
      </p:sp>
      <p:sp>
        <p:nvSpPr>
          <p:cNvPr id="7" name="TextBox 6">
            <a:extLst>
              <a:ext uri="{FF2B5EF4-FFF2-40B4-BE49-F238E27FC236}">
                <a16:creationId xmlns:a16="http://schemas.microsoft.com/office/drawing/2014/main" id="{F624BC4E-2317-77E5-7CD5-8C51C9FA5030}"/>
              </a:ext>
            </a:extLst>
          </p:cNvPr>
          <p:cNvSpPr txBox="1"/>
          <p:nvPr/>
        </p:nvSpPr>
        <p:spPr>
          <a:xfrm>
            <a:off x="785342" y="909494"/>
            <a:ext cx="10621315" cy="5913157"/>
          </a:xfrm>
          <a:prstGeom prst="rect">
            <a:avLst/>
          </a:prstGeom>
          <a:noFill/>
        </p:spPr>
        <p:txBody>
          <a:bodyPr wrap="square">
            <a:spAutoFit/>
          </a:bodyPr>
          <a:lstStyle/>
          <a:p>
            <a:pPr algn="just">
              <a:lnSpc>
                <a:spcPct val="150000"/>
              </a:lnSpc>
            </a:pPr>
            <a:r>
              <a:rPr lang="en-GB" sz="3200" dirty="0">
                <a:latin typeface="Times New Roman" panose="02020603050405020304" pitchFamily="18" charset="0"/>
                <a:cs typeface="Times New Roman" panose="02020603050405020304" pitchFamily="18" charset="0"/>
              </a:rPr>
              <a:t>This course provides a comprehensive study of the </a:t>
            </a:r>
            <a:r>
              <a:rPr lang="en-GB" sz="3200" b="1" dirty="0">
                <a:latin typeface="Times New Roman" panose="02020603050405020304" pitchFamily="18" charset="0"/>
                <a:cs typeface="Times New Roman" panose="02020603050405020304" pitchFamily="18" charset="0"/>
              </a:rPr>
              <a:t>structure and organization of the human body</a:t>
            </a:r>
            <a:r>
              <a:rPr lang="en-GB" sz="3200" dirty="0">
                <a:latin typeface="Times New Roman" panose="02020603050405020304" pitchFamily="18" charset="0"/>
                <a:cs typeface="Times New Roman" panose="02020603050405020304" pitchFamily="18" charset="0"/>
              </a:rPr>
              <a:t>, with a focus on systems relevant to clinical laboratory practice. Students will explore anatomical terminology, body planes, and the detailed morphology of major organ systems including the skeletal, muscular, cardiovascular, respiratory, digestive, urinary, reproductive, nervous, and endocrine systems.</a:t>
            </a:r>
          </a:p>
          <a:p>
            <a:pPr algn="just">
              <a:lnSpc>
                <a:spcPct val="150000"/>
              </a:lnSpc>
            </a:pPr>
            <a:endParaRPr lang="en-US" sz="3200" dirty="0">
              <a:latin typeface="Times New Roman" pitchFamily="18" charset="0"/>
              <a:ea typeface="Tahoma" pitchFamily="34" charset="0"/>
              <a:cs typeface="Times New Roman" pitchFamily="18" charset="0"/>
            </a:endParaRPr>
          </a:p>
        </p:txBody>
      </p:sp>
      <p:sp>
        <p:nvSpPr>
          <p:cNvPr id="9" name="Rectangle 8"/>
          <p:cNvSpPr/>
          <p:nvPr/>
        </p:nvSpPr>
        <p:spPr>
          <a:xfrm>
            <a:off x="53787" y="76210"/>
            <a:ext cx="672353" cy="6687661"/>
          </a:xfrm>
          <a:prstGeom prst="rect">
            <a:avLst/>
          </a:prstGeom>
          <a:solidFill>
            <a:srgbClr val="C00000"/>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pPr algn="ctr"/>
            <a:r>
              <a:rPr lang="en-US" sz="24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Course Overview </a:t>
            </a:r>
          </a:p>
        </p:txBody>
      </p:sp>
    </p:spTree>
    <p:extLst>
      <p:ext uri="{BB962C8B-B14F-4D97-AF65-F5344CB8AC3E}">
        <p14:creationId xmlns:p14="http://schemas.microsoft.com/office/powerpoint/2010/main" val="231807524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966" y="395428"/>
            <a:ext cx="8792216" cy="514066"/>
          </a:xfrm>
        </p:spPr>
        <p:txBody>
          <a:bodyPr>
            <a:normAutofit fontScale="90000"/>
          </a:bodyPr>
          <a:lstStyle/>
          <a:p>
            <a:r>
              <a:rPr lang="en-US" sz="4800" b="1" dirty="0">
                <a:solidFill>
                  <a:srgbClr val="C00000"/>
                </a:solidFill>
                <a:latin typeface="Times New Roman" panose="02020603050405020304" pitchFamily="18" charset="0"/>
                <a:cs typeface="Times New Roman" panose="02020603050405020304" pitchFamily="18" charset="0"/>
              </a:rPr>
              <a:t>Course Objectives  </a:t>
            </a:r>
          </a:p>
        </p:txBody>
      </p:sp>
      <p:sp>
        <p:nvSpPr>
          <p:cNvPr id="4" name="Footer Placeholder 3"/>
          <p:cNvSpPr>
            <a:spLocks noGrp="1"/>
          </p:cNvSpPr>
          <p:nvPr>
            <p:ph type="ftr" sz="quarter" idx="11"/>
          </p:nvPr>
        </p:nvSpPr>
        <p:spPr/>
        <p:txBody>
          <a:bodyPr/>
          <a:lstStyle/>
          <a:p>
            <a:r>
              <a:rPr lang="sv-SE"/>
              <a:t>@Dr.SangarJAFF</a:t>
            </a:r>
            <a:endParaRPr lang="en-US"/>
          </a:p>
        </p:txBody>
      </p:sp>
      <p:sp>
        <p:nvSpPr>
          <p:cNvPr id="9" name="Rectangle 8"/>
          <p:cNvSpPr/>
          <p:nvPr/>
        </p:nvSpPr>
        <p:spPr>
          <a:xfrm>
            <a:off x="53787" y="76210"/>
            <a:ext cx="672353" cy="6687661"/>
          </a:xfrm>
          <a:prstGeom prst="rect">
            <a:avLst/>
          </a:prstGeom>
          <a:solidFill>
            <a:srgbClr val="C00000"/>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pPr algn="ctr"/>
            <a:r>
              <a:rPr lang="en-US" sz="24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Course Overview </a:t>
            </a:r>
          </a:p>
        </p:txBody>
      </p:sp>
      <p:sp>
        <p:nvSpPr>
          <p:cNvPr id="5" name="Rectangle 2">
            <a:extLst>
              <a:ext uri="{FF2B5EF4-FFF2-40B4-BE49-F238E27FC236}">
                <a16:creationId xmlns:a16="http://schemas.microsoft.com/office/drawing/2014/main" id="{6B4C0D52-1020-2829-A28D-FBC7782199E8}"/>
              </a:ext>
            </a:extLst>
          </p:cNvPr>
          <p:cNvSpPr>
            <a:spLocks noChangeArrowheads="1"/>
          </p:cNvSpPr>
          <p:nvPr/>
        </p:nvSpPr>
        <p:spPr bwMode="auto">
          <a:xfrm>
            <a:off x="938549" y="1422605"/>
            <a:ext cx="11199664" cy="5011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Identify and describe</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the major structures and organ systems of the human body using correct anatomical terminology.</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Explain the functional relationships</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between anatomical structures and their relevance to clinical laboratory procedures.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Recognize anatomical features</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through models, diagrams, and histological slides.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Apply knowledge of human anatomy</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to interpret laboratory findings in a clinical context.</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Demonstrate understanding</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of body systems relevant to common laboratory diagnostics (e.g., cardiovascular, urinary, endocrine).</a:t>
            </a:r>
          </a:p>
        </p:txBody>
      </p:sp>
    </p:spTree>
    <p:extLst>
      <p:ext uri="{BB962C8B-B14F-4D97-AF65-F5344CB8AC3E}">
        <p14:creationId xmlns:p14="http://schemas.microsoft.com/office/powerpoint/2010/main" val="261040858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v-SE"/>
              <a:t>@Dr.SangarJAFF</a:t>
            </a:r>
            <a:endParaRPr lang="en-US"/>
          </a:p>
        </p:txBody>
      </p:sp>
      <p:sp>
        <p:nvSpPr>
          <p:cNvPr id="9" name="Rectangle 8"/>
          <p:cNvSpPr/>
          <p:nvPr/>
        </p:nvSpPr>
        <p:spPr>
          <a:xfrm>
            <a:off x="53787" y="76210"/>
            <a:ext cx="672353" cy="6687661"/>
          </a:xfrm>
          <a:prstGeom prst="rect">
            <a:avLst/>
          </a:prstGeom>
          <a:solidFill>
            <a:srgbClr val="C00000"/>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pPr algn="ctr"/>
            <a:r>
              <a:rPr lang="en-US" sz="24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Course Overview </a:t>
            </a:r>
          </a:p>
        </p:txBody>
      </p:sp>
      <p:pic>
        <p:nvPicPr>
          <p:cNvPr id="2" name="Picture 1">
            <a:extLst>
              <a:ext uri="{FF2B5EF4-FFF2-40B4-BE49-F238E27FC236}">
                <a16:creationId xmlns:a16="http://schemas.microsoft.com/office/drawing/2014/main" id="{AC5F1BAE-8BED-23C9-1E72-4BD986355456}"/>
              </a:ext>
            </a:extLst>
          </p:cNvPr>
          <p:cNvPicPr>
            <a:picLocks noChangeAspect="1"/>
          </p:cNvPicPr>
          <p:nvPr/>
        </p:nvPicPr>
        <p:blipFill>
          <a:blip r:embed="rId2"/>
          <a:stretch>
            <a:fillRect/>
          </a:stretch>
        </p:blipFill>
        <p:spPr>
          <a:xfrm>
            <a:off x="3526953" y="184571"/>
            <a:ext cx="5060456" cy="6067692"/>
          </a:xfrm>
          <a:prstGeom prst="rect">
            <a:avLst/>
          </a:prstGeom>
        </p:spPr>
      </p:pic>
      <p:pic>
        <p:nvPicPr>
          <p:cNvPr id="3" name="Picture 2">
            <a:extLst>
              <a:ext uri="{FF2B5EF4-FFF2-40B4-BE49-F238E27FC236}">
                <a16:creationId xmlns:a16="http://schemas.microsoft.com/office/drawing/2014/main" id="{5658922F-E5F0-3EF2-4792-2C139A43E7F0}"/>
              </a:ext>
            </a:extLst>
          </p:cNvPr>
          <p:cNvPicPr>
            <a:picLocks noChangeAspect="1"/>
          </p:cNvPicPr>
          <p:nvPr/>
        </p:nvPicPr>
        <p:blipFill>
          <a:blip r:embed="rId3"/>
          <a:stretch>
            <a:fillRect/>
          </a:stretch>
        </p:blipFill>
        <p:spPr>
          <a:xfrm>
            <a:off x="5162550" y="2205037"/>
            <a:ext cx="1866900" cy="2447925"/>
          </a:xfrm>
          <a:prstGeom prst="rect">
            <a:avLst/>
          </a:prstGeom>
        </p:spPr>
      </p:pic>
    </p:spTree>
    <p:extLst>
      <p:ext uri="{BB962C8B-B14F-4D97-AF65-F5344CB8AC3E}">
        <p14:creationId xmlns:p14="http://schemas.microsoft.com/office/powerpoint/2010/main" val="188002346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0A87D-7D1F-E554-2CB4-B53B9AA424F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3AF6F23-1BB2-2D33-8A01-2537A980F4C0}"/>
              </a:ext>
            </a:extLst>
          </p:cNvPr>
          <p:cNvPicPr>
            <a:picLocks noChangeAspect="1"/>
          </p:cNvPicPr>
          <p:nvPr/>
        </p:nvPicPr>
        <p:blipFill>
          <a:blip r:embed="rId2"/>
          <a:stretch>
            <a:fillRect/>
          </a:stretch>
        </p:blipFill>
        <p:spPr>
          <a:xfrm>
            <a:off x="2895599" y="-136525"/>
            <a:ext cx="6858000" cy="6858000"/>
          </a:xfrm>
          <a:prstGeom prst="rect">
            <a:avLst/>
          </a:prstGeom>
        </p:spPr>
      </p:pic>
      <p:sp>
        <p:nvSpPr>
          <p:cNvPr id="4" name="Footer Placeholder 3">
            <a:extLst>
              <a:ext uri="{FF2B5EF4-FFF2-40B4-BE49-F238E27FC236}">
                <a16:creationId xmlns:a16="http://schemas.microsoft.com/office/drawing/2014/main" id="{2F4BE959-C243-4B7D-CDCA-8EF8CB9307D7}"/>
              </a:ext>
            </a:extLst>
          </p:cNvPr>
          <p:cNvSpPr>
            <a:spLocks noGrp="1"/>
          </p:cNvSpPr>
          <p:nvPr>
            <p:ph type="ftr" sz="quarter" idx="11"/>
          </p:nvPr>
        </p:nvSpPr>
        <p:spPr/>
        <p:txBody>
          <a:bodyPr/>
          <a:lstStyle/>
          <a:p>
            <a:r>
              <a:rPr lang="sv-SE"/>
              <a:t>@Dr.SangarJAFF</a:t>
            </a:r>
            <a:endParaRPr lang="en-US"/>
          </a:p>
        </p:txBody>
      </p:sp>
      <p:sp>
        <p:nvSpPr>
          <p:cNvPr id="9" name="Rectangle 8">
            <a:extLst>
              <a:ext uri="{FF2B5EF4-FFF2-40B4-BE49-F238E27FC236}">
                <a16:creationId xmlns:a16="http://schemas.microsoft.com/office/drawing/2014/main" id="{185BB326-34FC-3045-4F02-CA9E0027815E}"/>
              </a:ext>
            </a:extLst>
          </p:cNvPr>
          <p:cNvSpPr/>
          <p:nvPr/>
        </p:nvSpPr>
        <p:spPr>
          <a:xfrm>
            <a:off x="53787" y="76210"/>
            <a:ext cx="672353" cy="6687661"/>
          </a:xfrm>
          <a:prstGeom prst="rect">
            <a:avLst/>
          </a:prstGeom>
          <a:solidFill>
            <a:srgbClr val="C00000"/>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pPr algn="ctr"/>
            <a:r>
              <a:rPr lang="en-US" sz="24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Course Overview </a:t>
            </a:r>
          </a:p>
        </p:txBody>
      </p:sp>
    </p:spTree>
    <p:extLst>
      <p:ext uri="{BB962C8B-B14F-4D97-AF65-F5344CB8AC3E}">
        <p14:creationId xmlns:p14="http://schemas.microsoft.com/office/powerpoint/2010/main" val="341379723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966" y="395428"/>
            <a:ext cx="8792216" cy="514066"/>
          </a:xfrm>
        </p:spPr>
        <p:txBody>
          <a:bodyPr>
            <a:normAutofit fontScale="90000"/>
          </a:bodyPr>
          <a:lstStyle/>
          <a:p>
            <a:r>
              <a:rPr lang="en-US" sz="4800" b="1" dirty="0">
                <a:solidFill>
                  <a:srgbClr val="C00000"/>
                </a:solidFill>
                <a:latin typeface="Times New Roman" panose="02020603050405020304" pitchFamily="18" charset="0"/>
                <a:cs typeface="Times New Roman" panose="02020603050405020304" pitchFamily="18" charset="0"/>
              </a:rPr>
              <a:t>COURSE CONTENT</a:t>
            </a:r>
          </a:p>
        </p:txBody>
      </p:sp>
      <p:sp>
        <p:nvSpPr>
          <p:cNvPr id="4" name="Footer Placeholder 3"/>
          <p:cNvSpPr>
            <a:spLocks noGrp="1"/>
          </p:cNvSpPr>
          <p:nvPr>
            <p:ph type="ftr" sz="quarter" idx="11"/>
          </p:nvPr>
        </p:nvSpPr>
        <p:spPr/>
        <p:txBody>
          <a:bodyPr/>
          <a:lstStyle/>
          <a:p>
            <a:r>
              <a:rPr lang="sv-SE"/>
              <a:t>@Dr.SangarJAFF</a:t>
            </a:r>
            <a:endParaRPr lang="en-US"/>
          </a:p>
        </p:txBody>
      </p:sp>
      <p:graphicFrame>
        <p:nvGraphicFramePr>
          <p:cNvPr id="6" name="Table 8">
            <a:extLst>
              <a:ext uri="{FF2B5EF4-FFF2-40B4-BE49-F238E27FC236}">
                <a16:creationId xmlns:a16="http://schemas.microsoft.com/office/drawing/2014/main" id="{E3E86542-1685-FD02-11AE-11DACBFF604B}"/>
              </a:ext>
            </a:extLst>
          </p:cNvPr>
          <p:cNvGraphicFramePr>
            <a:graphicFrameLocks noGrp="1"/>
          </p:cNvGraphicFramePr>
          <p:nvPr>
            <p:extLst>
              <p:ext uri="{D42A27DB-BD31-4B8C-83A1-F6EECF244321}">
                <p14:modId xmlns:p14="http://schemas.microsoft.com/office/powerpoint/2010/main" val="1393806415"/>
              </p:ext>
            </p:extLst>
          </p:nvPr>
        </p:nvGraphicFramePr>
        <p:xfrm>
          <a:off x="1048327" y="1717193"/>
          <a:ext cx="10506363" cy="4535086"/>
        </p:xfrm>
        <a:graphic>
          <a:graphicData uri="http://schemas.openxmlformats.org/drawingml/2006/table">
            <a:tbl>
              <a:tblPr firstRow="1" bandRow="1">
                <a:tableStyleId>{5A111915-BE36-4E01-A7E5-04B1672EAD32}</a:tableStyleId>
              </a:tblPr>
              <a:tblGrid>
                <a:gridCol w="3189810">
                  <a:extLst>
                    <a:ext uri="{9D8B030D-6E8A-4147-A177-3AD203B41FA5}">
                      <a16:colId xmlns:a16="http://schemas.microsoft.com/office/drawing/2014/main" val="603214844"/>
                    </a:ext>
                  </a:extLst>
                </a:gridCol>
                <a:gridCol w="7316553">
                  <a:extLst>
                    <a:ext uri="{9D8B030D-6E8A-4147-A177-3AD203B41FA5}">
                      <a16:colId xmlns:a16="http://schemas.microsoft.com/office/drawing/2014/main" val="1011940952"/>
                    </a:ext>
                  </a:extLst>
                </a:gridCol>
              </a:tblGrid>
              <a:tr h="458894">
                <a:tc>
                  <a:txBody>
                    <a:bodyPr/>
                    <a:lstStyle/>
                    <a:p>
                      <a:r>
                        <a:rPr lang="en-US" dirty="0"/>
                        <a:t>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dirty="0"/>
                        <a:t>Topics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608427980"/>
                  </a:ext>
                </a:extLst>
              </a:tr>
              <a:tr h="401650">
                <a:tc>
                  <a:txBody>
                    <a:bodyPr/>
                    <a:lstStyle/>
                    <a:p>
                      <a:pPr algn="ctr"/>
                      <a:r>
                        <a:rPr lang="en-US" sz="3200" dirty="0">
                          <a:latin typeface="Times New Roman" panose="02020603050405020304" pitchFamily="18" charset="0"/>
                          <a:cs typeface="Times New Roman" panose="02020603050405020304" pitchFamily="18" charset="0"/>
                        </a:rPr>
                        <a:t>W1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Course overview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4927149"/>
                  </a:ext>
                </a:extLst>
              </a:tr>
              <a:tr h="401650">
                <a:tc>
                  <a:txBody>
                    <a:bodyPr/>
                    <a:lstStyle/>
                    <a:p>
                      <a:pPr algn="ctr"/>
                      <a:r>
                        <a:rPr lang="en-US" sz="3200" dirty="0">
                          <a:latin typeface="Times New Roman" panose="02020603050405020304" pitchFamily="18" charset="0"/>
                          <a:cs typeface="Times New Roman" panose="02020603050405020304" pitchFamily="18" charset="0"/>
                        </a:rPr>
                        <a:t>W2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800" dirty="0">
                          <a:effectLst/>
                          <a:latin typeface="Times New Roman" panose="02020603050405020304" pitchFamily="18" charset="0"/>
                          <a:cs typeface="Times New Roman" panose="02020603050405020304" pitchFamily="18" charset="0"/>
                        </a:rPr>
                        <a:t>Respiratory System</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5477077"/>
                  </a:ext>
                </a:extLst>
              </a:tr>
              <a:tr h="401650">
                <a:tc>
                  <a:txBody>
                    <a:bodyPr/>
                    <a:lstStyle/>
                    <a:p>
                      <a:pPr algn="ctr"/>
                      <a:r>
                        <a:rPr lang="en-US" sz="3200" dirty="0">
                          <a:latin typeface="Times New Roman" panose="02020603050405020304" pitchFamily="18" charset="0"/>
                          <a:cs typeface="Times New Roman" panose="02020603050405020304" pitchFamily="18" charset="0"/>
                        </a:rPr>
                        <a:t>W3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800" b="1" dirty="0">
                          <a:latin typeface="Times New Roman" panose="02020603050405020304" pitchFamily="18" charset="0"/>
                          <a:ea typeface="Tahoma" panose="020B0604030504040204" pitchFamily="34" charset="0"/>
                          <a:cs typeface="Times New Roman" panose="02020603050405020304" pitchFamily="18" charset="0"/>
                        </a:rPr>
                        <a:t>GIT System </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1472712"/>
                  </a:ext>
                </a:extLst>
              </a:tr>
              <a:tr h="401650">
                <a:tc>
                  <a:txBody>
                    <a:bodyPr/>
                    <a:lstStyle/>
                    <a:p>
                      <a:pPr algn="ctr"/>
                      <a:r>
                        <a:rPr lang="en-US" sz="3200" dirty="0">
                          <a:latin typeface="Times New Roman" panose="02020603050405020304" pitchFamily="18" charset="0"/>
                          <a:cs typeface="Times New Roman" panose="02020603050405020304" pitchFamily="18" charset="0"/>
                        </a:rPr>
                        <a:t>W4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2800" b="1" dirty="0">
                          <a:latin typeface="Times New Roman" panose="02020603050405020304" pitchFamily="18" charset="0"/>
                          <a:ea typeface="Tahoma" panose="020B0604030504040204" pitchFamily="34" charset="0"/>
                          <a:cs typeface="Times New Roman" panose="02020603050405020304" pitchFamily="18" charset="0"/>
                        </a:rPr>
                        <a:t>GIT System </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1497686"/>
                  </a:ext>
                </a:extLst>
              </a:tr>
              <a:tr h="401650">
                <a:tc>
                  <a:txBody>
                    <a:bodyPr/>
                    <a:lstStyle/>
                    <a:p>
                      <a:pPr algn="ctr"/>
                      <a:r>
                        <a:rPr lang="en-US" sz="3200" dirty="0">
                          <a:latin typeface="Times New Roman" panose="02020603050405020304" pitchFamily="18" charset="0"/>
                          <a:cs typeface="Times New Roman" panose="02020603050405020304" pitchFamily="18" charset="0"/>
                        </a:rPr>
                        <a:t>W5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800" b="1" dirty="0">
                          <a:effectLst/>
                          <a:latin typeface="Times New Roman" panose="02020603050405020304" pitchFamily="18" charset="0"/>
                          <a:ea typeface="Tahoma" panose="020B0604030504040204" pitchFamily="34" charset="0"/>
                          <a:cs typeface="Times New Roman" panose="02020603050405020304" pitchFamily="18" charset="0"/>
                        </a:rPr>
                        <a:t>Nervous System</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4366753"/>
                  </a:ext>
                </a:extLst>
              </a:tr>
              <a:tr h="401650">
                <a:tc>
                  <a:txBody>
                    <a:bodyPr/>
                    <a:lstStyle/>
                    <a:p>
                      <a:pPr algn="ctr"/>
                      <a:r>
                        <a:rPr lang="en-US" sz="3200" dirty="0">
                          <a:latin typeface="Times New Roman" panose="02020603050405020304" pitchFamily="18" charset="0"/>
                          <a:cs typeface="Times New Roman" panose="02020603050405020304" pitchFamily="18" charset="0"/>
                        </a:rPr>
                        <a:t>W6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a:effectLst/>
                          <a:latin typeface="Times New Roman" panose="02020603050405020304" pitchFamily="18" charset="0"/>
                          <a:ea typeface="Tahoma" panose="020B0604030504040204" pitchFamily="34" charset="0"/>
                          <a:cs typeface="Times New Roman" panose="02020603050405020304" pitchFamily="18" charset="0"/>
                        </a:rPr>
                        <a:t>Skeletal System</a:t>
                      </a:r>
                      <a:endParaRPr lang="en-US" sz="2800" b="1"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7670073"/>
                  </a:ext>
                </a:extLst>
              </a:tr>
              <a:tr h="401650">
                <a:tc>
                  <a:txBody>
                    <a:bodyPr/>
                    <a:lstStyle/>
                    <a:p>
                      <a:pPr algn="ctr"/>
                      <a:r>
                        <a:rPr lang="en-US" sz="3200" dirty="0">
                          <a:latin typeface="Times New Roman" panose="02020603050405020304" pitchFamily="18" charset="0"/>
                          <a:cs typeface="Times New Roman" panose="02020603050405020304" pitchFamily="18" charset="0"/>
                        </a:rPr>
                        <a:t>W7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a:latin typeface="Times New Roman" panose="02020603050405020304" pitchFamily="18" charset="0"/>
                          <a:ea typeface="Tahoma" panose="020B0604030504040204" pitchFamily="34" charset="0"/>
                          <a:cs typeface="Times New Roman" panose="02020603050405020304" pitchFamily="18" charset="0"/>
                        </a:rPr>
                        <a:t>Midterm exam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9059903"/>
                  </a:ext>
                </a:extLst>
              </a:tr>
            </a:tbl>
          </a:graphicData>
        </a:graphic>
      </p:graphicFrame>
      <p:sp>
        <p:nvSpPr>
          <p:cNvPr id="7" name="Rectangle 6"/>
          <p:cNvSpPr/>
          <p:nvPr/>
        </p:nvSpPr>
        <p:spPr>
          <a:xfrm>
            <a:off x="53787" y="76210"/>
            <a:ext cx="672353" cy="6687661"/>
          </a:xfrm>
          <a:prstGeom prst="rect">
            <a:avLst/>
          </a:prstGeom>
          <a:solidFill>
            <a:srgbClr val="C00000"/>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pPr algn="ctr"/>
            <a:r>
              <a:rPr lang="en-US" sz="24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Course Overview </a:t>
            </a:r>
          </a:p>
        </p:txBody>
      </p:sp>
    </p:spTree>
    <p:extLst>
      <p:ext uri="{BB962C8B-B14F-4D97-AF65-F5344CB8AC3E}">
        <p14:creationId xmlns:p14="http://schemas.microsoft.com/office/powerpoint/2010/main" val="150024666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966" y="395428"/>
            <a:ext cx="8792216" cy="514066"/>
          </a:xfrm>
        </p:spPr>
        <p:txBody>
          <a:bodyPr>
            <a:normAutofit fontScale="90000"/>
          </a:bodyPr>
          <a:lstStyle/>
          <a:p>
            <a:r>
              <a:rPr lang="en-US" sz="4800" b="1" dirty="0">
                <a:solidFill>
                  <a:srgbClr val="C00000"/>
                </a:solidFill>
                <a:latin typeface="Times New Roman" panose="02020603050405020304" pitchFamily="18" charset="0"/>
                <a:cs typeface="Times New Roman" panose="02020603050405020304" pitchFamily="18" charset="0"/>
              </a:rPr>
              <a:t>COURSE CONTENT</a:t>
            </a:r>
          </a:p>
        </p:txBody>
      </p:sp>
      <p:sp>
        <p:nvSpPr>
          <p:cNvPr id="4" name="Footer Placeholder 3"/>
          <p:cNvSpPr>
            <a:spLocks noGrp="1"/>
          </p:cNvSpPr>
          <p:nvPr>
            <p:ph type="ftr" sz="quarter" idx="11"/>
          </p:nvPr>
        </p:nvSpPr>
        <p:spPr/>
        <p:txBody>
          <a:bodyPr/>
          <a:lstStyle/>
          <a:p>
            <a:r>
              <a:rPr lang="sv-SE"/>
              <a:t>@Dr.SangarJAFF</a:t>
            </a:r>
            <a:endParaRPr lang="en-US"/>
          </a:p>
        </p:txBody>
      </p:sp>
      <p:graphicFrame>
        <p:nvGraphicFramePr>
          <p:cNvPr id="6" name="Table 8">
            <a:extLst>
              <a:ext uri="{FF2B5EF4-FFF2-40B4-BE49-F238E27FC236}">
                <a16:creationId xmlns:a16="http://schemas.microsoft.com/office/drawing/2014/main" id="{E3E86542-1685-FD02-11AE-11DACBFF604B}"/>
              </a:ext>
            </a:extLst>
          </p:cNvPr>
          <p:cNvGraphicFramePr>
            <a:graphicFrameLocks noGrp="1"/>
          </p:cNvGraphicFramePr>
          <p:nvPr>
            <p:extLst>
              <p:ext uri="{D42A27DB-BD31-4B8C-83A1-F6EECF244321}">
                <p14:modId xmlns:p14="http://schemas.microsoft.com/office/powerpoint/2010/main" val="1440074632"/>
              </p:ext>
            </p:extLst>
          </p:nvPr>
        </p:nvGraphicFramePr>
        <p:xfrm>
          <a:off x="1020618" y="1189733"/>
          <a:ext cx="10506363" cy="5091854"/>
        </p:xfrm>
        <a:graphic>
          <a:graphicData uri="http://schemas.openxmlformats.org/drawingml/2006/table">
            <a:tbl>
              <a:tblPr firstRow="1" bandRow="1">
                <a:tableStyleId>{5A111915-BE36-4E01-A7E5-04B1672EAD32}</a:tableStyleId>
              </a:tblPr>
              <a:tblGrid>
                <a:gridCol w="2165928">
                  <a:extLst>
                    <a:ext uri="{9D8B030D-6E8A-4147-A177-3AD203B41FA5}">
                      <a16:colId xmlns:a16="http://schemas.microsoft.com/office/drawing/2014/main" val="603214844"/>
                    </a:ext>
                  </a:extLst>
                </a:gridCol>
                <a:gridCol w="8340435">
                  <a:extLst>
                    <a:ext uri="{9D8B030D-6E8A-4147-A177-3AD203B41FA5}">
                      <a16:colId xmlns:a16="http://schemas.microsoft.com/office/drawing/2014/main" val="1011940952"/>
                    </a:ext>
                  </a:extLst>
                </a:gridCol>
              </a:tblGrid>
              <a:tr h="458894">
                <a:tc>
                  <a:txBody>
                    <a:bodyPr/>
                    <a:lstStyle/>
                    <a:p>
                      <a:r>
                        <a:rPr lang="en-US" dirty="0"/>
                        <a:t>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dirty="0"/>
                        <a:t>Topics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608427980"/>
                  </a:ext>
                </a:extLst>
              </a:tr>
              <a:tr h="401650">
                <a:tc>
                  <a:txBody>
                    <a:bodyPr/>
                    <a:lstStyle/>
                    <a:p>
                      <a:pPr algn="ctr"/>
                      <a:r>
                        <a:rPr lang="en-US" sz="3200" dirty="0">
                          <a:latin typeface="Times New Roman" panose="02020603050405020304" pitchFamily="18" charset="0"/>
                          <a:cs typeface="Times New Roman" panose="02020603050405020304" pitchFamily="18" charset="0"/>
                        </a:rPr>
                        <a:t>W8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600" dirty="0">
                          <a:effectLst/>
                          <a:latin typeface="Times New Roman" panose="02020603050405020304" pitchFamily="18" charset="0"/>
                          <a:cs typeface="Times New Roman" panose="02020603050405020304" pitchFamily="18" charset="0"/>
                        </a:rPr>
                        <a:t>Cardiovascular System</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4927149"/>
                  </a:ext>
                </a:extLst>
              </a:tr>
              <a:tr h="401650">
                <a:tc>
                  <a:txBody>
                    <a:bodyPr/>
                    <a:lstStyle/>
                    <a:p>
                      <a:pPr algn="ctr"/>
                      <a:r>
                        <a:rPr lang="en-US" sz="3200" dirty="0">
                          <a:latin typeface="Times New Roman" panose="02020603050405020304" pitchFamily="18" charset="0"/>
                          <a:cs typeface="Times New Roman" panose="02020603050405020304" pitchFamily="18" charset="0"/>
                        </a:rPr>
                        <a:t>W9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600" dirty="0">
                          <a:effectLst/>
                          <a:latin typeface="Times New Roman" panose="02020603050405020304" pitchFamily="18" charset="0"/>
                          <a:cs typeface="Times New Roman" panose="02020603050405020304" pitchFamily="18" charset="0"/>
                        </a:rPr>
                        <a:t>Respiratory System</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5477077"/>
                  </a:ext>
                </a:extLst>
              </a:tr>
              <a:tr h="401650">
                <a:tc>
                  <a:txBody>
                    <a:bodyPr/>
                    <a:lstStyle/>
                    <a:p>
                      <a:pPr algn="ctr"/>
                      <a:r>
                        <a:rPr lang="en-US" sz="3200" dirty="0">
                          <a:latin typeface="Times New Roman" panose="02020603050405020304" pitchFamily="18" charset="0"/>
                          <a:cs typeface="Times New Roman" panose="02020603050405020304" pitchFamily="18" charset="0"/>
                        </a:rPr>
                        <a:t>W10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600" dirty="0">
                          <a:effectLst/>
                          <a:latin typeface="Times New Roman" panose="02020603050405020304" pitchFamily="18" charset="0"/>
                          <a:cs typeface="Times New Roman" panose="02020603050405020304" pitchFamily="18" charset="0"/>
                        </a:rPr>
                        <a:t>Digestive System</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1472712"/>
                  </a:ext>
                </a:extLst>
              </a:tr>
              <a:tr h="401650">
                <a:tc>
                  <a:txBody>
                    <a:bodyPr/>
                    <a:lstStyle/>
                    <a:p>
                      <a:pPr algn="ctr"/>
                      <a:r>
                        <a:rPr lang="en-US" sz="3200" dirty="0">
                          <a:latin typeface="Times New Roman" panose="02020603050405020304" pitchFamily="18" charset="0"/>
                          <a:cs typeface="Times New Roman" panose="02020603050405020304" pitchFamily="18" charset="0"/>
                        </a:rPr>
                        <a:t>W11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600" dirty="0">
                          <a:effectLst/>
                          <a:latin typeface="Times New Roman" panose="02020603050405020304" pitchFamily="18" charset="0"/>
                          <a:cs typeface="Times New Roman" panose="02020603050405020304" pitchFamily="18" charset="0"/>
                        </a:rPr>
                        <a:t>Urinary System,</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1497686"/>
                  </a:ext>
                </a:extLst>
              </a:tr>
              <a:tr h="401650">
                <a:tc>
                  <a:txBody>
                    <a:bodyPr/>
                    <a:lstStyle/>
                    <a:p>
                      <a:pPr algn="ctr"/>
                      <a:r>
                        <a:rPr lang="en-US" sz="3200" dirty="0">
                          <a:latin typeface="Times New Roman" panose="02020603050405020304" pitchFamily="18" charset="0"/>
                          <a:cs typeface="Times New Roman" panose="02020603050405020304" pitchFamily="18" charset="0"/>
                        </a:rPr>
                        <a:t>W12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600" dirty="0">
                          <a:effectLst/>
                          <a:latin typeface="Times New Roman" panose="02020603050405020304" pitchFamily="18" charset="0"/>
                          <a:cs typeface="Times New Roman" panose="02020603050405020304" pitchFamily="18" charset="0"/>
                        </a:rPr>
                        <a:t>Reproductive System</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4366753"/>
                  </a:ext>
                </a:extLst>
              </a:tr>
              <a:tr h="401650">
                <a:tc>
                  <a:txBody>
                    <a:bodyPr/>
                    <a:lstStyle/>
                    <a:p>
                      <a:pPr algn="ctr"/>
                      <a:r>
                        <a:rPr lang="en-US" sz="3200" dirty="0">
                          <a:latin typeface="Times New Roman" panose="02020603050405020304" pitchFamily="18" charset="0"/>
                          <a:cs typeface="Times New Roman" panose="02020603050405020304" pitchFamily="18" charset="0"/>
                        </a:rPr>
                        <a:t>W13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600" dirty="0">
                          <a:effectLst/>
                          <a:latin typeface="Times New Roman" panose="02020603050405020304" pitchFamily="18" charset="0"/>
                          <a:cs typeface="Times New Roman" panose="02020603050405020304" pitchFamily="18" charset="0"/>
                        </a:rPr>
                        <a:t>Endocrine System</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7670073"/>
                  </a:ext>
                </a:extLst>
              </a:tr>
              <a:tr h="401650">
                <a:tc>
                  <a:txBody>
                    <a:bodyPr/>
                    <a:lstStyle/>
                    <a:p>
                      <a:pPr algn="ctr"/>
                      <a:r>
                        <a:rPr lang="en-US" sz="3200" dirty="0">
                          <a:latin typeface="Times New Roman" panose="02020603050405020304" pitchFamily="18" charset="0"/>
                          <a:cs typeface="Times New Roman" panose="02020603050405020304" pitchFamily="18" charset="0"/>
                        </a:rPr>
                        <a:t>W14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600" dirty="0">
                          <a:effectLst/>
                          <a:latin typeface="Times New Roman" panose="02020603050405020304" pitchFamily="18" charset="0"/>
                          <a:cs typeface="Times New Roman" panose="02020603050405020304" pitchFamily="18" charset="0"/>
                        </a:rPr>
                        <a:t>Course review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9059903"/>
                  </a:ext>
                </a:extLst>
              </a:tr>
              <a:tr h="401650">
                <a:tc>
                  <a:txBody>
                    <a:bodyPr/>
                    <a:lstStyle/>
                    <a:p>
                      <a:pPr algn="ctr"/>
                      <a:r>
                        <a:rPr lang="en-US" sz="3200" dirty="0">
                          <a:latin typeface="Times New Roman" panose="02020603050405020304" pitchFamily="18" charset="0"/>
                          <a:cs typeface="Times New Roman" panose="02020603050405020304" pitchFamily="18" charset="0"/>
                        </a:rPr>
                        <a:t>W15+W16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Times New Roman" panose="02020603050405020304" pitchFamily="18" charset="0"/>
                          <a:cs typeface="Times New Roman" panose="02020603050405020304" pitchFamily="18" charset="0"/>
                        </a:rPr>
                        <a:t> Final Exam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7753043"/>
                  </a:ext>
                </a:extLst>
              </a:tr>
            </a:tbl>
          </a:graphicData>
        </a:graphic>
      </p:graphicFrame>
      <p:sp>
        <p:nvSpPr>
          <p:cNvPr id="7" name="Rectangle 6"/>
          <p:cNvSpPr/>
          <p:nvPr/>
        </p:nvSpPr>
        <p:spPr>
          <a:xfrm>
            <a:off x="53787" y="76210"/>
            <a:ext cx="672353" cy="6687661"/>
          </a:xfrm>
          <a:prstGeom prst="rect">
            <a:avLst/>
          </a:prstGeom>
          <a:solidFill>
            <a:srgbClr val="C00000"/>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pPr algn="ctr"/>
            <a:r>
              <a:rPr lang="en-US" sz="24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Course Overview </a:t>
            </a:r>
          </a:p>
        </p:txBody>
      </p:sp>
    </p:spTree>
    <p:extLst>
      <p:ext uri="{BB962C8B-B14F-4D97-AF65-F5344CB8AC3E}">
        <p14:creationId xmlns:p14="http://schemas.microsoft.com/office/powerpoint/2010/main" val="185572337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966" y="395428"/>
            <a:ext cx="8792216" cy="514066"/>
          </a:xfrm>
        </p:spPr>
        <p:txBody>
          <a:bodyPr>
            <a:noAutofit/>
          </a:bodyPr>
          <a:lstStyle/>
          <a:p>
            <a:r>
              <a:rPr lang="en-US" sz="3200" b="1" dirty="0">
                <a:solidFill>
                  <a:srgbClr val="C00000"/>
                </a:solidFill>
                <a:latin typeface="Times New Roman" panose="02020603050405020304" pitchFamily="18" charset="0"/>
                <a:cs typeface="Times New Roman" panose="02020603050405020304" pitchFamily="18" charset="0"/>
              </a:rPr>
              <a:t>Course/Student Learning Outcomes</a:t>
            </a:r>
          </a:p>
        </p:txBody>
      </p:sp>
      <p:sp>
        <p:nvSpPr>
          <p:cNvPr id="4" name="Footer Placeholder 3"/>
          <p:cNvSpPr>
            <a:spLocks noGrp="1"/>
          </p:cNvSpPr>
          <p:nvPr>
            <p:ph type="ftr" sz="quarter" idx="11"/>
          </p:nvPr>
        </p:nvSpPr>
        <p:spPr/>
        <p:txBody>
          <a:bodyPr/>
          <a:lstStyle/>
          <a:p>
            <a:r>
              <a:rPr lang="sv-SE"/>
              <a:t>@Dr.SangarJAFF</a:t>
            </a:r>
            <a:endParaRPr lang="en-US"/>
          </a:p>
        </p:txBody>
      </p:sp>
      <p:sp>
        <p:nvSpPr>
          <p:cNvPr id="7" name="TextBox 6">
            <a:extLst>
              <a:ext uri="{FF2B5EF4-FFF2-40B4-BE49-F238E27FC236}">
                <a16:creationId xmlns:a16="http://schemas.microsoft.com/office/drawing/2014/main" id="{B90835D4-9B0F-0CFE-CD98-FC9CEC135AD2}"/>
              </a:ext>
            </a:extLst>
          </p:cNvPr>
          <p:cNvSpPr txBox="1"/>
          <p:nvPr/>
        </p:nvSpPr>
        <p:spPr>
          <a:xfrm>
            <a:off x="653874" y="909494"/>
            <a:ext cx="10884252" cy="5262979"/>
          </a:xfrm>
          <a:prstGeom prst="rect">
            <a:avLst/>
          </a:prstGeom>
          <a:noFill/>
        </p:spPr>
        <p:txBody>
          <a:bodyPr wrap="square">
            <a:spAutoFit/>
          </a:bodyPr>
          <a:lstStyle/>
          <a:p>
            <a:pPr marL="342900" indent="-342900">
              <a:lnSpc>
                <a:spcPct val="200000"/>
              </a:lnSpc>
              <a:buFont typeface="Arial" pitchFamily="34" charset="0"/>
              <a:buChar char="•"/>
            </a:pPr>
            <a:r>
              <a:rPr lang="en-US" sz="2400" dirty="0">
                <a:latin typeface="Times New Roman" pitchFamily="18" charset="0"/>
                <a:cs typeface="Times New Roman" pitchFamily="18" charset="0"/>
              </a:rPr>
              <a:t>Describe the differences between the anatomy and physiology of the human body. Students will be evaluated by lecture exams, laboratory exams, laboratory reports, and laboratory practical exams. </a:t>
            </a:r>
          </a:p>
          <a:p>
            <a:pPr marL="342900" indent="-342900">
              <a:lnSpc>
                <a:spcPct val="200000"/>
              </a:lnSpc>
              <a:buFont typeface="Arial" pitchFamily="34" charset="0"/>
              <a:buChar char="•"/>
            </a:pPr>
            <a:r>
              <a:rPr lang="en-US" sz="2400" dirty="0">
                <a:latin typeface="Times New Roman" pitchFamily="18" charset="0"/>
                <a:cs typeface="Times New Roman" pitchFamily="18" charset="0"/>
              </a:rPr>
              <a:t>Explain the different levels of structural organization that make up the human body. Students will be evaluated by lecture exams and laboratory reports. </a:t>
            </a:r>
          </a:p>
          <a:p>
            <a:pPr marL="342900" indent="-342900">
              <a:lnSpc>
                <a:spcPct val="200000"/>
              </a:lnSpc>
              <a:buFont typeface="Arial" pitchFamily="34" charset="0"/>
              <a:buChar char="•"/>
            </a:pPr>
            <a:r>
              <a:rPr lang="en-US" sz="2400" dirty="0">
                <a:latin typeface="Times New Roman" pitchFamily="18" charset="0"/>
                <a:cs typeface="Times New Roman" pitchFamily="18" charset="0"/>
              </a:rPr>
              <a:t>Describe the anatomical position of the human body. Students will be evaluated by lecture, laboratory exams, and laboratory reports.. </a:t>
            </a:r>
          </a:p>
        </p:txBody>
      </p:sp>
      <p:sp>
        <p:nvSpPr>
          <p:cNvPr id="9" name="Rectangle 8"/>
          <p:cNvSpPr/>
          <p:nvPr/>
        </p:nvSpPr>
        <p:spPr>
          <a:xfrm>
            <a:off x="53787" y="76210"/>
            <a:ext cx="672353" cy="6687661"/>
          </a:xfrm>
          <a:prstGeom prst="rect">
            <a:avLst/>
          </a:prstGeom>
          <a:solidFill>
            <a:srgbClr val="C00000"/>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pPr algn="ctr"/>
            <a:r>
              <a:rPr lang="en-US" sz="24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Course Overview </a:t>
            </a:r>
          </a:p>
        </p:txBody>
      </p:sp>
    </p:spTree>
    <p:extLst>
      <p:ext uri="{BB962C8B-B14F-4D97-AF65-F5344CB8AC3E}">
        <p14:creationId xmlns:p14="http://schemas.microsoft.com/office/powerpoint/2010/main" val="2212895052"/>
      </p:ext>
    </p:extLst>
  </p:cSld>
  <p:clrMapOvr>
    <a:masterClrMapping/>
  </p:clrMapOvr>
  <p:transition spd="slow">
    <p:fade/>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1453</TotalTime>
  <Words>663</Words>
  <Application>Microsoft Office PowerPoint</Application>
  <PresentationFormat>Widescreen</PresentationFormat>
  <Paragraphs>105</Paragraphs>
  <Slides>15</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Calibri</vt:lpstr>
      <vt:lpstr>Calibri Light</vt:lpstr>
      <vt:lpstr>Century Schoolbook</vt:lpstr>
      <vt:lpstr>Franklin Gothic Book</vt:lpstr>
      <vt:lpstr>Garamond</vt:lpstr>
      <vt:lpstr>Times New Roman</vt:lpstr>
      <vt:lpstr>Office Theme</vt:lpstr>
      <vt:lpstr>SavonVTI</vt:lpstr>
      <vt:lpstr>Course overview Human Anatomy   </vt:lpstr>
      <vt:lpstr>Course name; </vt:lpstr>
      <vt:lpstr>Course Description  </vt:lpstr>
      <vt:lpstr>Course Objectives  </vt:lpstr>
      <vt:lpstr>PowerPoint Presentation</vt:lpstr>
      <vt:lpstr>PowerPoint Presentation</vt:lpstr>
      <vt:lpstr>COURSE CONTENT</vt:lpstr>
      <vt:lpstr>COURSE CONTENT</vt:lpstr>
      <vt:lpstr>Course/Student Learning Outcomes</vt:lpstr>
      <vt:lpstr>Course/Student Learning Outcomes</vt:lpstr>
      <vt:lpstr>Course Reading List and References</vt:lpstr>
      <vt:lpstr>Student's obligation (Special Requirements): </vt:lpstr>
      <vt:lpstr>Student's obligation (Special Requirements): </vt:lpstr>
      <vt:lpstr>Course Evaluation Criteria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Epidemiology</dc:title>
  <dc:creator>Amr Service Center</dc:creator>
  <cp:lastModifiedBy>Dr.Sangar AHMED</cp:lastModifiedBy>
  <cp:revision>96</cp:revision>
  <dcterms:created xsi:type="dcterms:W3CDTF">2020-10-12T18:28:31Z</dcterms:created>
  <dcterms:modified xsi:type="dcterms:W3CDTF">2026-04-30T04:11:46Z</dcterms:modified>
</cp:coreProperties>
</file>