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46" r:id="rId3"/>
    <p:sldMasterId id="2147483758" r:id="rId4"/>
    <p:sldMasterId id="2147483772" r:id="rId5"/>
  </p:sldMasterIdLst>
  <p:notesMasterIdLst>
    <p:notesMasterId r:id="rId39"/>
  </p:notesMasterIdLst>
  <p:sldIdLst>
    <p:sldId id="327" r:id="rId6"/>
    <p:sldId id="549" r:id="rId7"/>
    <p:sldId id="569" r:id="rId8"/>
    <p:sldId id="261" r:id="rId9"/>
    <p:sldId id="570" r:id="rId10"/>
    <p:sldId id="386" r:id="rId11"/>
    <p:sldId id="372" r:id="rId12"/>
    <p:sldId id="376" r:id="rId13"/>
    <p:sldId id="379" r:id="rId14"/>
    <p:sldId id="383" r:id="rId15"/>
    <p:sldId id="387" r:id="rId16"/>
    <p:sldId id="575" r:id="rId17"/>
    <p:sldId id="567" r:id="rId18"/>
    <p:sldId id="576" r:id="rId19"/>
    <p:sldId id="577" r:id="rId20"/>
    <p:sldId id="578" r:id="rId21"/>
    <p:sldId id="579" r:id="rId22"/>
    <p:sldId id="571" r:id="rId23"/>
    <p:sldId id="260" r:id="rId24"/>
    <p:sldId id="572" r:id="rId25"/>
    <p:sldId id="262" r:id="rId26"/>
    <p:sldId id="263" r:id="rId27"/>
    <p:sldId id="264" r:id="rId28"/>
    <p:sldId id="580" r:id="rId29"/>
    <p:sldId id="581" r:id="rId30"/>
    <p:sldId id="582" r:id="rId31"/>
    <p:sldId id="269" r:id="rId32"/>
    <p:sldId id="583" r:id="rId33"/>
    <p:sldId id="584" r:id="rId34"/>
    <p:sldId id="568" r:id="rId35"/>
    <p:sldId id="585" r:id="rId36"/>
    <p:sldId id="258" r:id="rId37"/>
    <p:sldId id="51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549"/>
            <p14:sldId id="569"/>
            <p14:sldId id="261"/>
            <p14:sldId id="570"/>
            <p14:sldId id="386"/>
            <p14:sldId id="372"/>
            <p14:sldId id="376"/>
            <p14:sldId id="379"/>
            <p14:sldId id="383"/>
            <p14:sldId id="387"/>
            <p14:sldId id="575"/>
            <p14:sldId id="567"/>
            <p14:sldId id="576"/>
            <p14:sldId id="577"/>
            <p14:sldId id="578"/>
            <p14:sldId id="579"/>
            <p14:sldId id="571"/>
            <p14:sldId id="260"/>
            <p14:sldId id="572"/>
            <p14:sldId id="262"/>
            <p14:sldId id="263"/>
            <p14:sldId id="264"/>
            <p14:sldId id="580"/>
            <p14:sldId id="581"/>
            <p14:sldId id="582"/>
            <p14:sldId id="269"/>
            <p14:sldId id="583"/>
            <p14:sldId id="584"/>
            <p14:sldId id="568"/>
            <p14:sldId id="585"/>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AEB80-238A-42B6-B841-46317963A02F}" v="5" dt="2024-01-27T18:37:51.038"/>
    <p1510:client id="{1853F1F3-BDB2-4CA8-8F9B-07178F3B2BB4}" v="7" dt="2024-01-27T19:04:24.955"/>
    <p1510:client id="{8B06837D-49C1-45E1-B53C-9A76AF67C935}" v="2" dt="2024-01-27T18:47:44.036"/>
    <p1510:client id="{9B14AE0D-21E8-4937-8BA5-5CA49327EC4C}" v="36" dt="2024-01-27T18:31:21.246"/>
    <p1510:client id="{BE745BF3-47A4-4D2E-B234-61E48DABF1DA}" v="2" dt="2024-01-27T18:56:21.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4660"/>
  </p:normalViewPr>
  <p:slideViewPr>
    <p:cSldViewPr snapToGrid="0">
      <p:cViewPr varScale="1">
        <p:scale>
          <a:sx n="41" d="100"/>
          <a:sy n="41" d="100"/>
        </p:scale>
        <p:origin x="48" y="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472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6208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93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0772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9CB96A-F10F-4CB9-8CC6-20F0E69483DC}"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9A76B9-3FE4-48BF-BE3C-9764DEE0B939}"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8F8CCD-3F47-4980-BA5B-AC6DF91B4D7C}"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4240055F-A151-4942-9B3C-B41E624D6C5F}" type="datetime1">
              <a:rPr lang="en-GB" smtClean="0"/>
              <a:t>09/04/2026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24C34-C073-46B7-9F7B-D64EB831B808}"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9D130471-7B68-41E4-9425-1B54743559F4}" type="datetime1">
              <a:rPr lang="en-GB" smtClean="0"/>
              <a:t>09/04/2026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56E998-7741-4303-A0A0-FAE1FCAAE29A}" type="datetime1">
              <a:rPr lang="en-GB" smtClean="0"/>
              <a:t>09/04/2026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DF40BE-E5B6-4BDA-9018-9A76C20976C6}" type="datetime1">
              <a:rPr lang="en-GB" smtClean="0"/>
              <a:t>09/04/2026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200746-2402-4BC5-B5A2-AA52A158314D}" type="datetime1">
              <a:rPr lang="en-GB" smtClean="0"/>
              <a:t>09/04/2026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1A352-2F73-47F6-86A9-FC369D29B31B}" type="datetime1">
              <a:rPr lang="en-GB" smtClean="0"/>
              <a:t>09/04/2026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073883B0-4A41-48C0-A0F9-1380E4649DF7}" type="datetime1">
              <a:rPr lang="en-GB" smtClean="0"/>
              <a:t>09/04/2026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CE94-2F74-4E7C-B472-32E1EB96FEA3}"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57E9B3A1-AA5A-4DB3-9AD9-C8F9A75355C0}" type="datetime1">
              <a:rPr lang="en-GB" smtClean="0"/>
              <a:t>09/04/2026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B3DFD-FDBE-48B7-A9F1-3E6A1A04F3AF}"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7977A6-AAC5-47FF-8D33-C8AEB987DC5B}"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EFE9EA0-B658-4777-B918-A407D4F45A41}" type="datetime1">
              <a:rPr lang="en-GB" smtClean="0">
                <a:solidFill>
                  <a:prstClr val="black">
                    <a:tint val="75000"/>
                  </a:prstClr>
                </a:solidFill>
              </a:rPr>
              <a:t>09/04/2026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FFA49D57-51C9-4B3E-81D8-CDED3FFCA6BF}" type="datetime1">
              <a:rPr lang="en-GB" smtClean="0"/>
              <a:t>09/04/2026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2364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4F74901-6974-4627-86DE-E6EF5D459EE9}" type="datetime1">
              <a:rPr lang="en-GB" smtClean="0"/>
              <a:t>09/04/2026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632043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ACCA1C8D-A892-4FA3-9A07-11FA4130630C}" type="datetime1">
              <a:rPr lang="en-GB" smtClean="0"/>
              <a:t>09/04/2026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7361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781DA84-1FF8-43AB-BCF9-B15166AF70ED}" type="datetime1">
              <a:rPr lang="en-GB" smtClean="0"/>
              <a:t>09/04/2026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654353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819DB947-A99E-4FD8-8B23-5C0B5AE159D2}" type="datetime1">
              <a:rPr lang="en-GB" smtClean="0"/>
              <a:t>09/04/2026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763515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686CA733-A817-4795-91B7-6E345E532F45}" type="datetime1">
              <a:rPr lang="en-GB" smtClean="0"/>
              <a:t>09/04/2026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3255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1656F-506E-4ACE-B38E-3195E3034590}" type="datetime1">
              <a:rPr lang="en-GB" smtClean="0"/>
              <a:t>09/04/2026</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CB2858FA-E0ED-4B92-9FAB-1E7704D49633}" type="datetime1">
              <a:rPr lang="en-GB" smtClean="0"/>
              <a:t>09/04/2026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85766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A379594A-AD50-4C48-BED9-D9070D12E364}" type="datetime1">
              <a:rPr lang="en-GB" smtClean="0"/>
              <a:t>09/04/2026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5540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B07291F1-B38F-43D5-BEB4-B9C760E84F7A}" type="datetime1">
              <a:rPr lang="en-GB" smtClean="0"/>
              <a:t>09/04/2026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83511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E82B65B4-D9B9-4A0B-8FDF-ED5F88F7AF4B}" type="datetime1">
              <a:rPr lang="en-GB" smtClean="0"/>
              <a:t>09/04/2026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7567970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3B216C11-7EFF-4D32-92DD-A0A64AD7040B}" type="datetime1">
              <a:rPr lang="en-GB" smtClean="0"/>
              <a:t>09/04/2026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0037221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186913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1580D8-AEDC-CD43-077E-A56B5279AC17}"/>
              </a:ext>
            </a:extLst>
          </p:cNvPr>
          <p:cNvSpPr/>
          <p:nvPr/>
        </p:nvSpPr>
        <p:spPr>
          <a:xfrm>
            <a:off x="0" y="0"/>
            <a:ext cx="12192000" cy="4572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8">
            <a:extLst>
              <a:ext uri="{FF2B5EF4-FFF2-40B4-BE49-F238E27FC236}">
                <a16:creationId xmlns:a16="http://schemas.microsoft.com/office/drawing/2014/main" id="{A9A93DB6-3134-FF14-29E2-FF778798213D}"/>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D79A05D-BE34-B206-B6B3-81BD83BA109C}"/>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457200" y="4960137"/>
            <a:ext cx="7772400" cy="1463040"/>
          </a:xfrm>
        </p:spPr>
        <p:txBody>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48D708D-2ABE-B3D3-1495-4EE329CF770C}"/>
              </a:ext>
            </a:extLst>
          </p:cNvPr>
          <p:cNvSpPr>
            <a:spLocks noGrp="1"/>
          </p:cNvSpPr>
          <p:nvPr>
            <p:ph type="dt" sz="half" idx="10"/>
          </p:nvPr>
        </p:nvSpPr>
        <p:spPr/>
        <p:txBody>
          <a:bodyPr/>
          <a:lstStyle>
            <a:lvl1pPr algn="l">
              <a:defRPr/>
            </a:lvl1pPr>
          </a:lstStyle>
          <a:p>
            <a:pPr>
              <a:defRPr/>
            </a:pPr>
            <a:fld id="{C4B1A418-77C4-42E7-942E-D7EFF7ACF12B}" type="datetime1">
              <a:rPr lang="en-GB" smtClean="0"/>
              <a:t>09/04/2026</a:t>
            </a:fld>
            <a:endParaRPr lang="en-US" dirty="0"/>
          </a:p>
        </p:txBody>
      </p:sp>
      <p:sp>
        <p:nvSpPr>
          <p:cNvPr id="8" name="Footer Placeholder 4">
            <a:extLst>
              <a:ext uri="{FF2B5EF4-FFF2-40B4-BE49-F238E27FC236}">
                <a16:creationId xmlns:a16="http://schemas.microsoft.com/office/drawing/2014/main" id="{9EFB0298-98FB-9328-11C2-6CBC283D925E}"/>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0E8F2005-6C45-20E6-30AA-6082FE322AD9}"/>
              </a:ext>
            </a:extLst>
          </p:cNvPr>
          <p:cNvSpPr>
            <a:spLocks noGrp="1"/>
          </p:cNvSpPr>
          <p:nvPr>
            <p:ph type="sldNum" sz="quarter" idx="12"/>
          </p:nvPr>
        </p:nvSpPr>
        <p:spPr/>
        <p:txBody>
          <a:bodyPr/>
          <a:lstStyle>
            <a:lvl1pPr>
              <a:defRPr/>
            </a:lvl1pPr>
          </a:lstStyle>
          <a:p>
            <a:fld id="{CE1FD277-DFF2-4FA0-84CE-D5E5732AFEDA}" type="slidenum">
              <a:rPr lang="en-US" altLang="en-US"/>
              <a:pPr/>
              <a:t>‹#›</a:t>
            </a:fld>
            <a:endParaRPr lang="en-US" altLang="en-US"/>
          </a:p>
        </p:txBody>
      </p:sp>
    </p:spTree>
    <p:extLst>
      <p:ext uri="{BB962C8B-B14F-4D97-AF65-F5344CB8AC3E}">
        <p14:creationId xmlns:p14="http://schemas.microsoft.com/office/powerpoint/2010/main" val="3359971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DAFF0D6-7BBF-FA5F-E134-A1799D7CE8E9}"/>
              </a:ext>
            </a:extLst>
          </p:cNvPr>
          <p:cNvSpPr>
            <a:spLocks noGrp="1"/>
          </p:cNvSpPr>
          <p:nvPr>
            <p:ph type="dt" sz="half" idx="10"/>
          </p:nvPr>
        </p:nvSpPr>
        <p:spPr/>
        <p:txBody>
          <a:bodyPr/>
          <a:lstStyle>
            <a:lvl1pPr>
              <a:defRPr/>
            </a:lvl1pPr>
          </a:lstStyle>
          <a:p>
            <a:pPr>
              <a:defRPr/>
            </a:pPr>
            <a:fld id="{20B1D037-001A-43FB-8B37-F18353B3C5F7}" type="datetime1">
              <a:rPr lang="en-GB" smtClean="0"/>
              <a:t>09/04/2026</a:t>
            </a:fld>
            <a:endParaRPr lang="en-US" dirty="0"/>
          </a:p>
        </p:txBody>
      </p:sp>
      <p:sp>
        <p:nvSpPr>
          <p:cNvPr id="5" name="Footer Placeholder 4">
            <a:extLst>
              <a:ext uri="{FF2B5EF4-FFF2-40B4-BE49-F238E27FC236}">
                <a16:creationId xmlns:a16="http://schemas.microsoft.com/office/drawing/2014/main" id="{8394CD93-518F-7F99-087B-4A307BFDAFD2}"/>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EA0F4945-7444-574A-D8A9-531F35E6F02D}"/>
              </a:ext>
            </a:extLst>
          </p:cNvPr>
          <p:cNvSpPr>
            <a:spLocks noGrp="1"/>
          </p:cNvSpPr>
          <p:nvPr>
            <p:ph type="sldNum" sz="quarter" idx="12"/>
          </p:nvPr>
        </p:nvSpPr>
        <p:spPr/>
        <p:txBody>
          <a:bodyPr/>
          <a:lstStyle>
            <a:lvl1pPr>
              <a:defRPr/>
            </a:lvl1pPr>
          </a:lstStyle>
          <a:p>
            <a:fld id="{BFF20065-D4BC-4672-91A2-40C45D6A715B}" type="slidenum">
              <a:rPr lang="en-US" altLang="en-US"/>
              <a:pPr/>
              <a:t>‹#›</a:t>
            </a:fld>
            <a:endParaRPr lang="en-US" altLang="en-US"/>
          </a:p>
        </p:txBody>
      </p:sp>
    </p:spTree>
    <p:extLst>
      <p:ext uri="{BB962C8B-B14F-4D97-AF65-F5344CB8AC3E}">
        <p14:creationId xmlns:p14="http://schemas.microsoft.com/office/powerpoint/2010/main" val="3262490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C9853E7-8B04-4FF5-1B60-9DB8423177B9}"/>
              </a:ext>
            </a:extLst>
          </p:cNvPr>
          <p:cNvCxnSpPr/>
          <p:nvPr/>
        </p:nvCxnSpPr>
        <p:spPr>
          <a:xfrm flipV="1">
            <a:off x="8386233" y="5264150"/>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B4FE4C4-D325-1225-B285-34ABC36A7914}"/>
              </a:ext>
            </a:extLst>
          </p:cNvPr>
          <p:cNvSpPr/>
          <p:nvPr/>
        </p:nvSpPr>
        <p:spPr>
          <a:xfrm>
            <a:off x="0" y="0"/>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9">
            <a:extLst>
              <a:ext uri="{FF2B5EF4-FFF2-40B4-BE49-F238E27FC236}">
                <a16:creationId xmlns:a16="http://schemas.microsoft.com/office/drawing/2014/main" id="{5109181A-77E3-3B02-C0F0-168FC1392689}"/>
              </a:ext>
            </a:extLst>
          </p:cNvPr>
          <p:cNvSpPr/>
          <p:nvPr/>
        </p:nvSpPr>
        <p:spPr>
          <a:xfrm>
            <a:off x="0" y="0"/>
            <a:ext cx="12192000" cy="4572000"/>
          </a:xfrm>
          <a:custGeom>
            <a:avLst/>
            <a:gdLst/>
            <a:ahLst/>
            <a:cxnLst/>
            <a:rect l="l" t="t" r="r" b="b"/>
            <a:pathLst>
              <a:path w="9143987" h="4571997">
                <a:moveTo>
                  <a:pt x="1" y="4316132"/>
                </a:moveTo>
                <a:lnTo>
                  <a:pt x="255863" y="4571994"/>
                </a:lnTo>
                <a:lnTo>
                  <a:pt x="203619" y="4571994"/>
                </a:lnTo>
                <a:lnTo>
                  <a:pt x="1" y="4368376"/>
                </a:lnTo>
                <a:close/>
                <a:moveTo>
                  <a:pt x="9143985" y="4208793"/>
                </a:moveTo>
                <a:lnTo>
                  <a:pt x="9143985" y="4261037"/>
                </a:lnTo>
                <a:lnTo>
                  <a:pt x="8833027" y="4571996"/>
                </a:lnTo>
                <a:lnTo>
                  <a:pt x="8780783" y="4571996"/>
                </a:lnTo>
                <a:close/>
                <a:moveTo>
                  <a:pt x="8664832" y="4076819"/>
                </a:moveTo>
                <a:lnTo>
                  <a:pt x="8775657" y="4076819"/>
                </a:lnTo>
                <a:lnTo>
                  <a:pt x="8775657" y="4187644"/>
                </a:lnTo>
                <a:lnTo>
                  <a:pt x="8664832" y="4187644"/>
                </a:lnTo>
                <a:close/>
                <a:moveTo>
                  <a:pt x="7614024" y="4076819"/>
                </a:moveTo>
                <a:lnTo>
                  <a:pt x="7724849" y="4076819"/>
                </a:lnTo>
                <a:lnTo>
                  <a:pt x="7724849" y="4187644"/>
                </a:lnTo>
                <a:lnTo>
                  <a:pt x="7614024" y="4187644"/>
                </a:lnTo>
                <a:close/>
                <a:moveTo>
                  <a:pt x="6563216" y="4076819"/>
                </a:moveTo>
                <a:lnTo>
                  <a:pt x="6674041" y="4076819"/>
                </a:lnTo>
                <a:lnTo>
                  <a:pt x="6674041" y="4187644"/>
                </a:lnTo>
                <a:lnTo>
                  <a:pt x="6563216" y="4187644"/>
                </a:lnTo>
                <a:close/>
                <a:moveTo>
                  <a:pt x="5512408" y="4076819"/>
                </a:moveTo>
                <a:lnTo>
                  <a:pt x="5623233" y="4076819"/>
                </a:lnTo>
                <a:lnTo>
                  <a:pt x="5623233" y="4187644"/>
                </a:lnTo>
                <a:lnTo>
                  <a:pt x="5512408" y="4187644"/>
                </a:lnTo>
                <a:close/>
                <a:moveTo>
                  <a:pt x="4461600" y="4076819"/>
                </a:moveTo>
                <a:lnTo>
                  <a:pt x="4572425" y="4076819"/>
                </a:lnTo>
                <a:lnTo>
                  <a:pt x="4572425" y="4187644"/>
                </a:lnTo>
                <a:lnTo>
                  <a:pt x="4461600" y="4187644"/>
                </a:lnTo>
                <a:close/>
                <a:moveTo>
                  <a:pt x="3410793" y="4076819"/>
                </a:moveTo>
                <a:lnTo>
                  <a:pt x="3521618" y="4076819"/>
                </a:lnTo>
                <a:lnTo>
                  <a:pt x="3521618" y="4187644"/>
                </a:lnTo>
                <a:lnTo>
                  <a:pt x="3410793" y="4187644"/>
                </a:lnTo>
                <a:close/>
                <a:moveTo>
                  <a:pt x="2359985" y="4076819"/>
                </a:moveTo>
                <a:lnTo>
                  <a:pt x="2470810" y="4076819"/>
                </a:lnTo>
                <a:lnTo>
                  <a:pt x="2470810" y="4187644"/>
                </a:lnTo>
                <a:lnTo>
                  <a:pt x="2359985" y="4187644"/>
                </a:lnTo>
                <a:close/>
                <a:moveTo>
                  <a:pt x="1309177" y="4076819"/>
                </a:moveTo>
                <a:lnTo>
                  <a:pt x="1420002" y="4076819"/>
                </a:lnTo>
                <a:lnTo>
                  <a:pt x="1420002" y="4187644"/>
                </a:lnTo>
                <a:lnTo>
                  <a:pt x="1309177" y="4187644"/>
                </a:lnTo>
                <a:close/>
                <a:moveTo>
                  <a:pt x="258369" y="4076819"/>
                </a:moveTo>
                <a:lnTo>
                  <a:pt x="369194" y="4076819"/>
                </a:lnTo>
                <a:lnTo>
                  <a:pt x="369194" y="4187644"/>
                </a:lnTo>
                <a:lnTo>
                  <a:pt x="258369" y="4187644"/>
                </a:lnTo>
                <a:close/>
                <a:moveTo>
                  <a:pt x="8139428" y="3551212"/>
                </a:moveTo>
                <a:lnTo>
                  <a:pt x="8250253" y="3551212"/>
                </a:lnTo>
                <a:lnTo>
                  <a:pt x="8250253" y="3662037"/>
                </a:lnTo>
                <a:lnTo>
                  <a:pt x="8139428" y="3662037"/>
                </a:lnTo>
                <a:close/>
                <a:moveTo>
                  <a:pt x="7088620" y="3551212"/>
                </a:moveTo>
                <a:lnTo>
                  <a:pt x="7199445" y="3551212"/>
                </a:lnTo>
                <a:lnTo>
                  <a:pt x="7199445" y="3662037"/>
                </a:lnTo>
                <a:lnTo>
                  <a:pt x="7088620" y="3662037"/>
                </a:lnTo>
                <a:close/>
                <a:moveTo>
                  <a:pt x="6037812" y="3551212"/>
                </a:moveTo>
                <a:lnTo>
                  <a:pt x="6148637" y="3551212"/>
                </a:lnTo>
                <a:lnTo>
                  <a:pt x="6148637" y="3662037"/>
                </a:lnTo>
                <a:lnTo>
                  <a:pt x="6037812" y="3662037"/>
                </a:lnTo>
                <a:close/>
                <a:moveTo>
                  <a:pt x="4987004" y="3551212"/>
                </a:moveTo>
                <a:lnTo>
                  <a:pt x="5097829" y="3551212"/>
                </a:lnTo>
                <a:lnTo>
                  <a:pt x="5097829" y="3662037"/>
                </a:lnTo>
                <a:lnTo>
                  <a:pt x="4987004" y="3662037"/>
                </a:lnTo>
                <a:close/>
                <a:moveTo>
                  <a:pt x="3936204" y="3551212"/>
                </a:moveTo>
                <a:lnTo>
                  <a:pt x="4047028" y="3551212"/>
                </a:lnTo>
                <a:lnTo>
                  <a:pt x="4047028" y="3662037"/>
                </a:lnTo>
                <a:lnTo>
                  <a:pt x="3936204" y="3662037"/>
                </a:lnTo>
                <a:close/>
                <a:moveTo>
                  <a:pt x="2885395" y="3551212"/>
                </a:moveTo>
                <a:lnTo>
                  <a:pt x="2996220" y="3551212"/>
                </a:lnTo>
                <a:lnTo>
                  <a:pt x="2996220" y="3662037"/>
                </a:lnTo>
                <a:lnTo>
                  <a:pt x="2885395" y="3662037"/>
                </a:lnTo>
                <a:close/>
                <a:moveTo>
                  <a:pt x="1834587" y="3551212"/>
                </a:moveTo>
                <a:lnTo>
                  <a:pt x="1945412" y="3551212"/>
                </a:lnTo>
                <a:lnTo>
                  <a:pt x="1945412" y="3662037"/>
                </a:lnTo>
                <a:lnTo>
                  <a:pt x="1834587" y="3662037"/>
                </a:lnTo>
                <a:close/>
                <a:moveTo>
                  <a:pt x="783778" y="3551212"/>
                </a:moveTo>
                <a:lnTo>
                  <a:pt x="894603" y="3551212"/>
                </a:lnTo>
                <a:lnTo>
                  <a:pt x="894603" y="3662037"/>
                </a:lnTo>
                <a:lnTo>
                  <a:pt x="783778" y="3662037"/>
                </a:lnTo>
                <a:close/>
                <a:moveTo>
                  <a:pt x="2942310" y="3107962"/>
                </a:moveTo>
                <a:lnTo>
                  <a:pt x="2470818" y="3579456"/>
                </a:lnTo>
                <a:lnTo>
                  <a:pt x="2470818" y="3634904"/>
                </a:lnTo>
                <a:lnTo>
                  <a:pt x="2942310" y="4106399"/>
                </a:lnTo>
                <a:lnTo>
                  <a:pt x="3410800" y="3637911"/>
                </a:lnTo>
                <a:lnTo>
                  <a:pt x="3410800" y="3576450"/>
                </a:lnTo>
                <a:close/>
                <a:moveTo>
                  <a:pt x="8195700" y="3107962"/>
                </a:moveTo>
                <a:lnTo>
                  <a:pt x="7724849" y="3578813"/>
                </a:lnTo>
                <a:lnTo>
                  <a:pt x="7724849" y="3635545"/>
                </a:lnTo>
                <a:lnTo>
                  <a:pt x="8195702" y="4106398"/>
                </a:lnTo>
                <a:lnTo>
                  <a:pt x="8664832" y="3637268"/>
                </a:lnTo>
                <a:lnTo>
                  <a:pt x="8664832" y="3577094"/>
                </a:lnTo>
                <a:close/>
                <a:moveTo>
                  <a:pt x="5043655" y="3107962"/>
                </a:moveTo>
                <a:lnTo>
                  <a:pt x="4572425" y="3579192"/>
                </a:lnTo>
                <a:lnTo>
                  <a:pt x="4572425" y="3635169"/>
                </a:lnTo>
                <a:lnTo>
                  <a:pt x="5043654" y="4106399"/>
                </a:lnTo>
                <a:lnTo>
                  <a:pt x="5512408" y="3637645"/>
                </a:lnTo>
                <a:lnTo>
                  <a:pt x="5512408" y="3576714"/>
                </a:lnTo>
                <a:close/>
                <a:moveTo>
                  <a:pt x="840943" y="3107962"/>
                </a:moveTo>
                <a:lnTo>
                  <a:pt x="369199" y="3579705"/>
                </a:lnTo>
                <a:lnTo>
                  <a:pt x="369199" y="3634656"/>
                </a:lnTo>
                <a:lnTo>
                  <a:pt x="840943" y="4106401"/>
                </a:lnTo>
                <a:lnTo>
                  <a:pt x="1309186" y="3638165"/>
                </a:lnTo>
                <a:lnTo>
                  <a:pt x="1309186" y="3576196"/>
                </a:lnTo>
                <a:close/>
                <a:moveTo>
                  <a:pt x="3992991" y="3107961"/>
                </a:moveTo>
                <a:lnTo>
                  <a:pt x="3521625" y="3579327"/>
                </a:lnTo>
                <a:lnTo>
                  <a:pt x="3521625" y="3635034"/>
                </a:lnTo>
                <a:lnTo>
                  <a:pt x="3992992" y="4106400"/>
                </a:lnTo>
                <a:lnTo>
                  <a:pt x="4461600" y="3637773"/>
                </a:lnTo>
                <a:lnTo>
                  <a:pt x="4461600" y="3576588"/>
                </a:lnTo>
                <a:close/>
                <a:moveTo>
                  <a:pt x="1891629" y="3107961"/>
                </a:moveTo>
                <a:lnTo>
                  <a:pt x="1420011" y="3579585"/>
                </a:lnTo>
                <a:lnTo>
                  <a:pt x="1420011" y="3634777"/>
                </a:lnTo>
                <a:lnTo>
                  <a:pt x="1891629" y="4106400"/>
                </a:lnTo>
                <a:lnTo>
                  <a:pt x="2359993" y="3638038"/>
                </a:lnTo>
                <a:lnTo>
                  <a:pt x="2359993" y="3576322"/>
                </a:lnTo>
                <a:close/>
                <a:moveTo>
                  <a:pt x="6094336" y="3107961"/>
                </a:moveTo>
                <a:lnTo>
                  <a:pt x="5623233" y="3579064"/>
                </a:lnTo>
                <a:lnTo>
                  <a:pt x="5623233" y="3635295"/>
                </a:lnTo>
                <a:lnTo>
                  <a:pt x="6094336" y="4106399"/>
                </a:lnTo>
                <a:lnTo>
                  <a:pt x="6563216" y="3637520"/>
                </a:lnTo>
                <a:lnTo>
                  <a:pt x="6563216" y="3576841"/>
                </a:lnTo>
                <a:close/>
                <a:moveTo>
                  <a:pt x="7145019" y="3107960"/>
                </a:moveTo>
                <a:lnTo>
                  <a:pt x="6674041" y="3578938"/>
                </a:lnTo>
                <a:lnTo>
                  <a:pt x="6674041" y="3635421"/>
                </a:lnTo>
                <a:lnTo>
                  <a:pt x="7145018" y="4106399"/>
                </a:lnTo>
                <a:lnTo>
                  <a:pt x="7614024" y="3637394"/>
                </a:lnTo>
                <a:lnTo>
                  <a:pt x="7614024" y="3576965"/>
                </a:lnTo>
                <a:close/>
                <a:moveTo>
                  <a:pt x="8664832" y="3027337"/>
                </a:moveTo>
                <a:lnTo>
                  <a:pt x="8775657" y="3027337"/>
                </a:lnTo>
                <a:lnTo>
                  <a:pt x="8775657" y="3138162"/>
                </a:lnTo>
                <a:lnTo>
                  <a:pt x="8664832" y="3138162"/>
                </a:lnTo>
                <a:close/>
                <a:moveTo>
                  <a:pt x="7614024" y="3027337"/>
                </a:moveTo>
                <a:lnTo>
                  <a:pt x="7724849" y="3027337"/>
                </a:lnTo>
                <a:lnTo>
                  <a:pt x="7724849" y="3138162"/>
                </a:lnTo>
                <a:lnTo>
                  <a:pt x="7614024" y="3138162"/>
                </a:lnTo>
                <a:close/>
                <a:moveTo>
                  <a:pt x="6563216" y="3027337"/>
                </a:moveTo>
                <a:lnTo>
                  <a:pt x="6674041" y="3027337"/>
                </a:lnTo>
                <a:lnTo>
                  <a:pt x="6674041" y="3138162"/>
                </a:lnTo>
                <a:lnTo>
                  <a:pt x="6563216" y="3138162"/>
                </a:lnTo>
                <a:close/>
                <a:moveTo>
                  <a:pt x="5512408" y="3027337"/>
                </a:moveTo>
                <a:lnTo>
                  <a:pt x="5623233" y="3027337"/>
                </a:lnTo>
                <a:lnTo>
                  <a:pt x="5623233" y="3138162"/>
                </a:lnTo>
                <a:lnTo>
                  <a:pt x="5512408" y="3138162"/>
                </a:lnTo>
                <a:close/>
                <a:moveTo>
                  <a:pt x="4461600" y="3027337"/>
                </a:moveTo>
                <a:lnTo>
                  <a:pt x="4572425" y="3027337"/>
                </a:lnTo>
                <a:lnTo>
                  <a:pt x="4572425" y="3138162"/>
                </a:lnTo>
                <a:lnTo>
                  <a:pt x="4461600" y="3138162"/>
                </a:lnTo>
                <a:close/>
                <a:moveTo>
                  <a:pt x="3410798" y="3027337"/>
                </a:moveTo>
                <a:lnTo>
                  <a:pt x="3521622" y="3027337"/>
                </a:lnTo>
                <a:lnTo>
                  <a:pt x="3521622" y="3138162"/>
                </a:lnTo>
                <a:lnTo>
                  <a:pt x="3410798" y="3138162"/>
                </a:lnTo>
                <a:close/>
                <a:moveTo>
                  <a:pt x="2359990" y="3027337"/>
                </a:moveTo>
                <a:lnTo>
                  <a:pt x="2470815" y="3027337"/>
                </a:lnTo>
                <a:lnTo>
                  <a:pt x="2470815" y="3138162"/>
                </a:lnTo>
                <a:lnTo>
                  <a:pt x="2359990" y="3138162"/>
                </a:lnTo>
                <a:close/>
                <a:moveTo>
                  <a:pt x="1309183" y="3027337"/>
                </a:moveTo>
                <a:lnTo>
                  <a:pt x="1420008" y="3027337"/>
                </a:lnTo>
                <a:lnTo>
                  <a:pt x="1420008" y="3138162"/>
                </a:lnTo>
                <a:lnTo>
                  <a:pt x="1309183" y="3138162"/>
                </a:lnTo>
                <a:close/>
                <a:moveTo>
                  <a:pt x="258373" y="3027337"/>
                </a:moveTo>
                <a:lnTo>
                  <a:pt x="369197" y="3027337"/>
                </a:lnTo>
                <a:lnTo>
                  <a:pt x="369197" y="3138162"/>
                </a:lnTo>
                <a:lnTo>
                  <a:pt x="258373" y="3138162"/>
                </a:lnTo>
                <a:close/>
                <a:moveTo>
                  <a:pt x="7642081" y="2610898"/>
                </a:moveTo>
                <a:lnTo>
                  <a:pt x="7171142" y="3081837"/>
                </a:lnTo>
                <a:lnTo>
                  <a:pt x="7640516" y="3551212"/>
                </a:lnTo>
                <a:lnTo>
                  <a:pt x="7700206" y="3551212"/>
                </a:lnTo>
                <a:lnTo>
                  <a:pt x="8169578" y="3081840"/>
                </a:lnTo>
                <a:lnTo>
                  <a:pt x="7698636" y="2610898"/>
                </a:lnTo>
                <a:close/>
                <a:moveTo>
                  <a:pt x="6591400" y="2610898"/>
                </a:moveTo>
                <a:lnTo>
                  <a:pt x="6120458" y="3081839"/>
                </a:lnTo>
                <a:lnTo>
                  <a:pt x="6589831" y="3551212"/>
                </a:lnTo>
                <a:lnTo>
                  <a:pt x="6649523" y="3551212"/>
                </a:lnTo>
                <a:lnTo>
                  <a:pt x="7118897" y="3081838"/>
                </a:lnTo>
                <a:lnTo>
                  <a:pt x="6647958" y="2610898"/>
                </a:lnTo>
                <a:close/>
                <a:moveTo>
                  <a:pt x="5540719" y="2610898"/>
                </a:moveTo>
                <a:lnTo>
                  <a:pt x="5069777" y="3081840"/>
                </a:lnTo>
                <a:lnTo>
                  <a:pt x="5539149" y="3551212"/>
                </a:lnTo>
                <a:lnTo>
                  <a:pt x="5598841" y="3551212"/>
                </a:lnTo>
                <a:lnTo>
                  <a:pt x="6068214" y="3081839"/>
                </a:lnTo>
                <a:lnTo>
                  <a:pt x="5597273" y="2610898"/>
                </a:lnTo>
                <a:close/>
                <a:moveTo>
                  <a:pt x="4490037" y="2610898"/>
                </a:moveTo>
                <a:lnTo>
                  <a:pt x="4019113" y="3081839"/>
                </a:lnTo>
                <a:lnTo>
                  <a:pt x="4488468" y="3551212"/>
                </a:lnTo>
                <a:lnTo>
                  <a:pt x="4548161" y="3551212"/>
                </a:lnTo>
                <a:lnTo>
                  <a:pt x="5017533" y="3081840"/>
                </a:lnTo>
                <a:lnTo>
                  <a:pt x="4546591" y="2610898"/>
                </a:lnTo>
                <a:close/>
                <a:moveTo>
                  <a:pt x="3439375" y="2610898"/>
                </a:moveTo>
                <a:lnTo>
                  <a:pt x="2968432" y="3081840"/>
                </a:lnTo>
                <a:lnTo>
                  <a:pt x="3437804" y="3551212"/>
                </a:lnTo>
                <a:lnTo>
                  <a:pt x="3497496" y="3551212"/>
                </a:lnTo>
                <a:lnTo>
                  <a:pt x="3966869" y="3081840"/>
                </a:lnTo>
                <a:lnTo>
                  <a:pt x="3495925" y="2610898"/>
                </a:lnTo>
                <a:close/>
                <a:moveTo>
                  <a:pt x="2388694" y="2610898"/>
                </a:moveTo>
                <a:lnTo>
                  <a:pt x="1917751" y="3081839"/>
                </a:lnTo>
                <a:lnTo>
                  <a:pt x="2387125" y="3551212"/>
                </a:lnTo>
                <a:lnTo>
                  <a:pt x="2446818" y="3551212"/>
                </a:lnTo>
                <a:lnTo>
                  <a:pt x="2916188" y="3081841"/>
                </a:lnTo>
                <a:lnTo>
                  <a:pt x="2445246" y="2610898"/>
                </a:lnTo>
                <a:close/>
                <a:moveTo>
                  <a:pt x="1338016" y="2610898"/>
                </a:moveTo>
                <a:lnTo>
                  <a:pt x="867065" y="3081840"/>
                </a:lnTo>
                <a:lnTo>
                  <a:pt x="1336446" y="3551212"/>
                </a:lnTo>
                <a:lnTo>
                  <a:pt x="1396142" y="3551212"/>
                </a:lnTo>
                <a:lnTo>
                  <a:pt x="1865507" y="3081839"/>
                </a:lnTo>
                <a:lnTo>
                  <a:pt x="1394572" y="2610898"/>
                </a:lnTo>
                <a:close/>
                <a:moveTo>
                  <a:pt x="8139428" y="2500073"/>
                </a:moveTo>
                <a:lnTo>
                  <a:pt x="8250253" y="2500073"/>
                </a:lnTo>
                <a:lnTo>
                  <a:pt x="8250253" y="2610898"/>
                </a:lnTo>
                <a:lnTo>
                  <a:pt x="8139428" y="2610898"/>
                </a:lnTo>
                <a:close/>
                <a:moveTo>
                  <a:pt x="7088620" y="2500073"/>
                </a:moveTo>
                <a:lnTo>
                  <a:pt x="7199445" y="2500073"/>
                </a:lnTo>
                <a:lnTo>
                  <a:pt x="7199445" y="2610898"/>
                </a:lnTo>
                <a:lnTo>
                  <a:pt x="7088620" y="2610898"/>
                </a:lnTo>
                <a:close/>
                <a:moveTo>
                  <a:pt x="6037812" y="2500073"/>
                </a:moveTo>
                <a:lnTo>
                  <a:pt x="6148637" y="2500073"/>
                </a:lnTo>
                <a:lnTo>
                  <a:pt x="6148637" y="2610898"/>
                </a:lnTo>
                <a:lnTo>
                  <a:pt x="6037812" y="2610898"/>
                </a:lnTo>
                <a:close/>
                <a:moveTo>
                  <a:pt x="4987004" y="2500073"/>
                </a:moveTo>
                <a:lnTo>
                  <a:pt x="5097829" y="2500073"/>
                </a:lnTo>
                <a:lnTo>
                  <a:pt x="5097829" y="2610898"/>
                </a:lnTo>
                <a:lnTo>
                  <a:pt x="4987004" y="2610898"/>
                </a:lnTo>
                <a:close/>
                <a:moveTo>
                  <a:pt x="3936207" y="2500073"/>
                </a:moveTo>
                <a:lnTo>
                  <a:pt x="4047031" y="2500073"/>
                </a:lnTo>
                <a:lnTo>
                  <a:pt x="4047031" y="2610898"/>
                </a:lnTo>
                <a:lnTo>
                  <a:pt x="3936207" y="2610898"/>
                </a:lnTo>
                <a:close/>
                <a:moveTo>
                  <a:pt x="2885399" y="2500073"/>
                </a:moveTo>
                <a:lnTo>
                  <a:pt x="2996223" y="2500073"/>
                </a:lnTo>
                <a:lnTo>
                  <a:pt x="2996223" y="2610898"/>
                </a:lnTo>
                <a:lnTo>
                  <a:pt x="2885399" y="2610898"/>
                </a:lnTo>
                <a:close/>
                <a:moveTo>
                  <a:pt x="1834589" y="2500073"/>
                </a:moveTo>
                <a:lnTo>
                  <a:pt x="1945415" y="2500073"/>
                </a:lnTo>
                <a:lnTo>
                  <a:pt x="1945415" y="2610898"/>
                </a:lnTo>
                <a:lnTo>
                  <a:pt x="1834589" y="2610898"/>
                </a:lnTo>
                <a:close/>
                <a:moveTo>
                  <a:pt x="783780" y="2500073"/>
                </a:moveTo>
                <a:lnTo>
                  <a:pt x="894605" y="2500073"/>
                </a:lnTo>
                <a:lnTo>
                  <a:pt x="894605" y="2610898"/>
                </a:lnTo>
                <a:lnTo>
                  <a:pt x="783780" y="2610898"/>
                </a:lnTo>
                <a:close/>
                <a:moveTo>
                  <a:pt x="1891628" y="2057290"/>
                </a:moveTo>
                <a:lnTo>
                  <a:pt x="1420016" y="2528900"/>
                </a:lnTo>
                <a:lnTo>
                  <a:pt x="1420016" y="2584097"/>
                </a:lnTo>
                <a:lnTo>
                  <a:pt x="1891629" y="3055718"/>
                </a:lnTo>
                <a:lnTo>
                  <a:pt x="2359995" y="2587353"/>
                </a:lnTo>
                <a:lnTo>
                  <a:pt x="2359995" y="2525647"/>
                </a:lnTo>
                <a:close/>
                <a:moveTo>
                  <a:pt x="2942310" y="2057290"/>
                </a:moveTo>
                <a:lnTo>
                  <a:pt x="2470820" y="2528772"/>
                </a:lnTo>
                <a:lnTo>
                  <a:pt x="2470820" y="2584228"/>
                </a:lnTo>
                <a:lnTo>
                  <a:pt x="2942310" y="3055719"/>
                </a:lnTo>
                <a:lnTo>
                  <a:pt x="3410803" y="2587227"/>
                </a:lnTo>
                <a:lnTo>
                  <a:pt x="3410803" y="2525772"/>
                </a:lnTo>
                <a:close/>
                <a:moveTo>
                  <a:pt x="3992992" y="2057289"/>
                </a:moveTo>
                <a:lnTo>
                  <a:pt x="3521627" y="2528644"/>
                </a:lnTo>
                <a:lnTo>
                  <a:pt x="3521627" y="2584355"/>
                </a:lnTo>
                <a:lnTo>
                  <a:pt x="3992992" y="3055718"/>
                </a:lnTo>
                <a:lnTo>
                  <a:pt x="4461600" y="2587092"/>
                </a:lnTo>
                <a:lnTo>
                  <a:pt x="4461600" y="2525906"/>
                </a:lnTo>
                <a:close/>
                <a:moveTo>
                  <a:pt x="7145018" y="2057289"/>
                </a:moveTo>
                <a:lnTo>
                  <a:pt x="6674041" y="2528257"/>
                </a:lnTo>
                <a:lnTo>
                  <a:pt x="6674041" y="2584737"/>
                </a:lnTo>
                <a:lnTo>
                  <a:pt x="7145020" y="3055716"/>
                </a:lnTo>
                <a:lnTo>
                  <a:pt x="7614024" y="2586712"/>
                </a:lnTo>
                <a:lnTo>
                  <a:pt x="7614024" y="2526286"/>
                </a:lnTo>
                <a:close/>
                <a:moveTo>
                  <a:pt x="5043655" y="2057288"/>
                </a:moveTo>
                <a:lnTo>
                  <a:pt x="4572425" y="2528510"/>
                </a:lnTo>
                <a:lnTo>
                  <a:pt x="4572425" y="2584487"/>
                </a:lnTo>
                <a:lnTo>
                  <a:pt x="5043655" y="3055718"/>
                </a:lnTo>
                <a:lnTo>
                  <a:pt x="5512408" y="2586964"/>
                </a:lnTo>
                <a:lnTo>
                  <a:pt x="5512408" y="2526033"/>
                </a:lnTo>
                <a:close/>
                <a:moveTo>
                  <a:pt x="840943" y="2057288"/>
                </a:moveTo>
                <a:lnTo>
                  <a:pt x="369202" y="2529021"/>
                </a:lnTo>
                <a:lnTo>
                  <a:pt x="369202" y="2583976"/>
                </a:lnTo>
                <a:lnTo>
                  <a:pt x="840943" y="3055718"/>
                </a:lnTo>
                <a:lnTo>
                  <a:pt x="1309190" y="2587479"/>
                </a:lnTo>
                <a:lnTo>
                  <a:pt x="1309190" y="2525518"/>
                </a:lnTo>
                <a:close/>
                <a:moveTo>
                  <a:pt x="8195701" y="2057287"/>
                </a:moveTo>
                <a:lnTo>
                  <a:pt x="7724849" y="2528130"/>
                </a:lnTo>
                <a:lnTo>
                  <a:pt x="7724849" y="2584867"/>
                </a:lnTo>
                <a:lnTo>
                  <a:pt x="8195700" y="3055717"/>
                </a:lnTo>
                <a:lnTo>
                  <a:pt x="8664832" y="2586585"/>
                </a:lnTo>
                <a:lnTo>
                  <a:pt x="8664832" y="2526410"/>
                </a:lnTo>
                <a:close/>
                <a:moveTo>
                  <a:pt x="6094339" y="2057287"/>
                </a:moveTo>
                <a:lnTo>
                  <a:pt x="5623233" y="2528385"/>
                </a:lnTo>
                <a:lnTo>
                  <a:pt x="5623233" y="2584613"/>
                </a:lnTo>
                <a:lnTo>
                  <a:pt x="6094336" y="3055717"/>
                </a:lnTo>
                <a:lnTo>
                  <a:pt x="6563216" y="2586838"/>
                </a:lnTo>
                <a:lnTo>
                  <a:pt x="6563216" y="2526156"/>
                </a:lnTo>
                <a:close/>
                <a:moveTo>
                  <a:pt x="1309181" y="1973451"/>
                </a:moveTo>
                <a:lnTo>
                  <a:pt x="1420005" y="1973451"/>
                </a:lnTo>
                <a:lnTo>
                  <a:pt x="1420005" y="2084276"/>
                </a:lnTo>
                <a:lnTo>
                  <a:pt x="1309181" y="2084276"/>
                </a:lnTo>
                <a:close/>
                <a:moveTo>
                  <a:pt x="258371" y="1973451"/>
                </a:moveTo>
                <a:lnTo>
                  <a:pt x="369196" y="1973451"/>
                </a:lnTo>
                <a:lnTo>
                  <a:pt x="369196" y="2084276"/>
                </a:lnTo>
                <a:lnTo>
                  <a:pt x="258371" y="2084276"/>
                </a:lnTo>
                <a:close/>
                <a:moveTo>
                  <a:pt x="3410796" y="1973451"/>
                </a:moveTo>
                <a:lnTo>
                  <a:pt x="3521621" y="1973451"/>
                </a:lnTo>
                <a:lnTo>
                  <a:pt x="3521621" y="2084276"/>
                </a:lnTo>
                <a:lnTo>
                  <a:pt x="3410796" y="2084276"/>
                </a:lnTo>
                <a:close/>
                <a:moveTo>
                  <a:pt x="2359988" y="1973451"/>
                </a:moveTo>
                <a:lnTo>
                  <a:pt x="2470813" y="1973451"/>
                </a:lnTo>
                <a:lnTo>
                  <a:pt x="2470813" y="2084276"/>
                </a:lnTo>
                <a:lnTo>
                  <a:pt x="2359988" y="2084276"/>
                </a:lnTo>
                <a:close/>
                <a:moveTo>
                  <a:pt x="4461600" y="1973451"/>
                </a:moveTo>
                <a:lnTo>
                  <a:pt x="4572425" y="1973451"/>
                </a:lnTo>
                <a:lnTo>
                  <a:pt x="4572425" y="2084276"/>
                </a:lnTo>
                <a:lnTo>
                  <a:pt x="4461600" y="2084276"/>
                </a:lnTo>
                <a:close/>
                <a:moveTo>
                  <a:pt x="6563216" y="1973451"/>
                </a:moveTo>
                <a:lnTo>
                  <a:pt x="6674041" y="1973451"/>
                </a:lnTo>
                <a:lnTo>
                  <a:pt x="6674041" y="2084276"/>
                </a:lnTo>
                <a:lnTo>
                  <a:pt x="6563216" y="2084276"/>
                </a:lnTo>
                <a:close/>
                <a:moveTo>
                  <a:pt x="5512408" y="1973451"/>
                </a:moveTo>
                <a:lnTo>
                  <a:pt x="5623233" y="1973451"/>
                </a:lnTo>
                <a:lnTo>
                  <a:pt x="5623233" y="2084276"/>
                </a:lnTo>
                <a:lnTo>
                  <a:pt x="5512408" y="2084276"/>
                </a:lnTo>
                <a:close/>
                <a:moveTo>
                  <a:pt x="8664832" y="1973450"/>
                </a:moveTo>
                <a:lnTo>
                  <a:pt x="8775657" y="1973450"/>
                </a:lnTo>
                <a:lnTo>
                  <a:pt x="8775657" y="2084275"/>
                </a:lnTo>
                <a:lnTo>
                  <a:pt x="8664832" y="2084275"/>
                </a:lnTo>
                <a:close/>
                <a:moveTo>
                  <a:pt x="7614024" y="1973450"/>
                </a:moveTo>
                <a:lnTo>
                  <a:pt x="7724849" y="1973450"/>
                </a:lnTo>
                <a:lnTo>
                  <a:pt x="7724849" y="2084275"/>
                </a:lnTo>
                <a:lnTo>
                  <a:pt x="7614024" y="2084275"/>
                </a:lnTo>
                <a:close/>
                <a:moveTo>
                  <a:pt x="1340281" y="1557960"/>
                </a:moveTo>
                <a:lnTo>
                  <a:pt x="867065" y="2031167"/>
                </a:lnTo>
                <a:lnTo>
                  <a:pt x="1335989" y="2500073"/>
                </a:lnTo>
                <a:lnTo>
                  <a:pt x="1396599" y="2500073"/>
                </a:lnTo>
                <a:lnTo>
                  <a:pt x="1865505" y="2031168"/>
                </a:lnTo>
                <a:lnTo>
                  <a:pt x="1392304" y="1557960"/>
                </a:lnTo>
                <a:close/>
                <a:moveTo>
                  <a:pt x="3441642" y="1557959"/>
                </a:moveTo>
                <a:lnTo>
                  <a:pt x="2968432" y="2031168"/>
                </a:lnTo>
                <a:lnTo>
                  <a:pt x="3437347" y="2500073"/>
                </a:lnTo>
                <a:lnTo>
                  <a:pt x="3497954" y="2500073"/>
                </a:lnTo>
                <a:lnTo>
                  <a:pt x="3966871" y="2031167"/>
                </a:lnTo>
                <a:lnTo>
                  <a:pt x="3493660" y="1557959"/>
                </a:lnTo>
                <a:close/>
                <a:moveTo>
                  <a:pt x="2390960" y="1557959"/>
                </a:moveTo>
                <a:lnTo>
                  <a:pt x="1917749" y="2031168"/>
                </a:lnTo>
                <a:lnTo>
                  <a:pt x="2386666" y="2500073"/>
                </a:lnTo>
                <a:lnTo>
                  <a:pt x="2447276" y="2500073"/>
                </a:lnTo>
                <a:lnTo>
                  <a:pt x="2916188" y="2031168"/>
                </a:lnTo>
                <a:lnTo>
                  <a:pt x="2442982" y="1557959"/>
                </a:lnTo>
                <a:close/>
                <a:moveTo>
                  <a:pt x="5542984" y="1557959"/>
                </a:moveTo>
                <a:lnTo>
                  <a:pt x="5069777" y="2031166"/>
                </a:lnTo>
                <a:lnTo>
                  <a:pt x="5538692" y="2500073"/>
                </a:lnTo>
                <a:lnTo>
                  <a:pt x="5599300" y="2500073"/>
                </a:lnTo>
                <a:lnTo>
                  <a:pt x="6068216" y="2031165"/>
                </a:lnTo>
                <a:lnTo>
                  <a:pt x="5595011" y="1557959"/>
                </a:lnTo>
                <a:close/>
                <a:moveTo>
                  <a:pt x="4492304" y="1557959"/>
                </a:moveTo>
                <a:lnTo>
                  <a:pt x="4019114" y="2031167"/>
                </a:lnTo>
                <a:lnTo>
                  <a:pt x="4488010" y="2500073"/>
                </a:lnTo>
                <a:lnTo>
                  <a:pt x="4548618" y="2500073"/>
                </a:lnTo>
                <a:lnTo>
                  <a:pt x="5017533" y="2031166"/>
                </a:lnTo>
                <a:lnTo>
                  <a:pt x="4544326" y="1557959"/>
                </a:lnTo>
                <a:close/>
                <a:moveTo>
                  <a:pt x="7644348" y="1557959"/>
                </a:moveTo>
                <a:lnTo>
                  <a:pt x="7171139" y="2031167"/>
                </a:lnTo>
                <a:lnTo>
                  <a:pt x="7640054" y="2500073"/>
                </a:lnTo>
                <a:lnTo>
                  <a:pt x="7700663" y="2500073"/>
                </a:lnTo>
                <a:lnTo>
                  <a:pt x="8169579" y="2031166"/>
                </a:lnTo>
                <a:lnTo>
                  <a:pt x="7696373" y="1557959"/>
                </a:lnTo>
                <a:close/>
                <a:moveTo>
                  <a:pt x="6593666" y="1557959"/>
                </a:moveTo>
                <a:lnTo>
                  <a:pt x="6120461" y="2031165"/>
                </a:lnTo>
                <a:lnTo>
                  <a:pt x="6589377" y="2500073"/>
                </a:lnTo>
                <a:lnTo>
                  <a:pt x="6649981" y="2500073"/>
                </a:lnTo>
                <a:lnTo>
                  <a:pt x="7118896" y="2031167"/>
                </a:lnTo>
                <a:lnTo>
                  <a:pt x="6645688" y="1557959"/>
                </a:lnTo>
                <a:close/>
                <a:moveTo>
                  <a:pt x="783783" y="1447135"/>
                </a:moveTo>
                <a:lnTo>
                  <a:pt x="894607" y="1447135"/>
                </a:lnTo>
                <a:lnTo>
                  <a:pt x="894607" y="1557960"/>
                </a:lnTo>
                <a:lnTo>
                  <a:pt x="783783" y="1557960"/>
                </a:lnTo>
                <a:close/>
                <a:moveTo>
                  <a:pt x="3936210" y="1447134"/>
                </a:moveTo>
                <a:lnTo>
                  <a:pt x="4047034" y="1447134"/>
                </a:lnTo>
                <a:lnTo>
                  <a:pt x="4047034" y="1557959"/>
                </a:lnTo>
                <a:lnTo>
                  <a:pt x="3936210" y="1557959"/>
                </a:lnTo>
                <a:close/>
                <a:moveTo>
                  <a:pt x="2885402" y="1447134"/>
                </a:moveTo>
                <a:lnTo>
                  <a:pt x="2996226" y="1447134"/>
                </a:lnTo>
                <a:lnTo>
                  <a:pt x="2996226" y="1557959"/>
                </a:lnTo>
                <a:lnTo>
                  <a:pt x="2885402" y="1557959"/>
                </a:lnTo>
                <a:close/>
                <a:moveTo>
                  <a:pt x="1834592" y="1447134"/>
                </a:moveTo>
                <a:lnTo>
                  <a:pt x="1945417" y="1447134"/>
                </a:lnTo>
                <a:lnTo>
                  <a:pt x="1945417" y="1557959"/>
                </a:lnTo>
                <a:lnTo>
                  <a:pt x="1834592" y="1557959"/>
                </a:lnTo>
                <a:close/>
                <a:moveTo>
                  <a:pt x="6037812" y="1447134"/>
                </a:moveTo>
                <a:lnTo>
                  <a:pt x="6148637" y="1447134"/>
                </a:lnTo>
                <a:lnTo>
                  <a:pt x="6148637" y="1557959"/>
                </a:lnTo>
                <a:lnTo>
                  <a:pt x="6037812" y="1557959"/>
                </a:lnTo>
                <a:close/>
                <a:moveTo>
                  <a:pt x="4987004" y="1447134"/>
                </a:moveTo>
                <a:lnTo>
                  <a:pt x="5097829" y="1447134"/>
                </a:lnTo>
                <a:lnTo>
                  <a:pt x="5097829" y="1557959"/>
                </a:lnTo>
                <a:lnTo>
                  <a:pt x="4987004" y="1557959"/>
                </a:lnTo>
                <a:close/>
                <a:moveTo>
                  <a:pt x="8139428" y="1447134"/>
                </a:moveTo>
                <a:lnTo>
                  <a:pt x="8250253" y="1447134"/>
                </a:lnTo>
                <a:lnTo>
                  <a:pt x="8250253" y="1557959"/>
                </a:lnTo>
                <a:lnTo>
                  <a:pt x="8139428" y="1557959"/>
                </a:lnTo>
                <a:close/>
                <a:moveTo>
                  <a:pt x="7088620" y="1447134"/>
                </a:moveTo>
                <a:lnTo>
                  <a:pt x="7199445" y="1447134"/>
                </a:lnTo>
                <a:lnTo>
                  <a:pt x="7199445" y="1557959"/>
                </a:lnTo>
                <a:lnTo>
                  <a:pt x="7088620" y="1557959"/>
                </a:lnTo>
                <a:close/>
                <a:moveTo>
                  <a:pt x="2942311" y="1006606"/>
                </a:moveTo>
                <a:lnTo>
                  <a:pt x="2470823" y="1478096"/>
                </a:lnTo>
                <a:lnTo>
                  <a:pt x="2470823" y="1533557"/>
                </a:lnTo>
                <a:lnTo>
                  <a:pt x="2942310" y="2005046"/>
                </a:lnTo>
                <a:lnTo>
                  <a:pt x="3410807" y="1536551"/>
                </a:lnTo>
                <a:lnTo>
                  <a:pt x="3410807" y="1475102"/>
                </a:lnTo>
                <a:close/>
                <a:moveTo>
                  <a:pt x="1891628" y="1006606"/>
                </a:moveTo>
                <a:lnTo>
                  <a:pt x="1420020" y="1478222"/>
                </a:lnTo>
                <a:lnTo>
                  <a:pt x="1420020" y="1533430"/>
                </a:lnTo>
                <a:lnTo>
                  <a:pt x="1891628" y="2005046"/>
                </a:lnTo>
                <a:lnTo>
                  <a:pt x="2359999" y="1536677"/>
                </a:lnTo>
                <a:lnTo>
                  <a:pt x="2359999" y="1474976"/>
                </a:lnTo>
                <a:close/>
                <a:moveTo>
                  <a:pt x="840942" y="1006606"/>
                </a:moveTo>
                <a:lnTo>
                  <a:pt x="369204" y="1478346"/>
                </a:lnTo>
                <a:lnTo>
                  <a:pt x="369204" y="1533304"/>
                </a:lnTo>
                <a:lnTo>
                  <a:pt x="840943" y="2005045"/>
                </a:lnTo>
                <a:lnTo>
                  <a:pt x="1309193" y="1536802"/>
                </a:lnTo>
                <a:lnTo>
                  <a:pt x="1309193" y="1474850"/>
                </a:lnTo>
                <a:close/>
                <a:moveTo>
                  <a:pt x="3992992" y="1006606"/>
                </a:moveTo>
                <a:lnTo>
                  <a:pt x="3521631" y="1477968"/>
                </a:lnTo>
                <a:lnTo>
                  <a:pt x="3521631" y="1533684"/>
                </a:lnTo>
                <a:lnTo>
                  <a:pt x="3992992" y="2005046"/>
                </a:lnTo>
                <a:lnTo>
                  <a:pt x="4461600" y="1536420"/>
                </a:lnTo>
                <a:lnTo>
                  <a:pt x="4461600" y="1475233"/>
                </a:lnTo>
                <a:close/>
                <a:moveTo>
                  <a:pt x="6094336" y="1006605"/>
                </a:moveTo>
                <a:lnTo>
                  <a:pt x="5623233" y="1477710"/>
                </a:lnTo>
                <a:lnTo>
                  <a:pt x="5623233" y="1533937"/>
                </a:lnTo>
                <a:lnTo>
                  <a:pt x="6094338" y="2005043"/>
                </a:lnTo>
                <a:lnTo>
                  <a:pt x="6563216" y="1536165"/>
                </a:lnTo>
                <a:lnTo>
                  <a:pt x="6563216" y="1475486"/>
                </a:lnTo>
                <a:close/>
                <a:moveTo>
                  <a:pt x="7145020" y="1006604"/>
                </a:moveTo>
                <a:lnTo>
                  <a:pt x="6674041" y="1477584"/>
                </a:lnTo>
                <a:lnTo>
                  <a:pt x="6674041" y="1534069"/>
                </a:lnTo>
                <a:lnTo>
                  <a:pt x="7145018" y="2005045"/>
                </a:lnTo>
                <a:lnTo>
                  <a:pt x="7614024" y="1536039"/>
                </a:lnTo>
                <a:lnTo>
                  <a:pt x="7614024" y="1475610"/>
                </a:lnTo>
                <a:close/>
                <a:moveTo>
                  <a:pt x="8195701" y="1006604"/>
                </a:moveTo>
                <a:lnTo>
                  <a:pt x="7724849" y="1477457"/>
                </a:lnTo>
                <a:lnTo>
                  <a:pt x="7724849" y="1534190"/>
                </a:lnTo>
                <a:lnTo>
                  <a:pt x="8195702" y="2005044"/>
                </a:lnTo>
                <a:lnTo>
                  <a:pt x="8664832" y="1535914"/>
                </a:lnTo>
                <a:lnTo>
                  <a:pt x="8664832" y="1475735"/>
                </a:lnTo>
                <a:close/>
                <a:moveTo>
                  <a:pt x="5043657" y="1006604"/>
                </a:moveTo>
                <a:lnTo>
                  <a:pt x="4572425" y="1477838"/>
                </a:lnTo>
                <a:lnTo>
                  <a:pt x="4572425" y="1533814"/>
                </a:lnTo>
                <a:lnTo>
                  <a:pt x="5043655" y="2005045"/>
                </a:lnTo>
                <a:lnTo>
                  <a:pt x="5512408" y="1536292"/>
                </a:lnTo>
                <a:lnTo>
                  <a:pt x="5512408" y="1475356"/>
                </a:lnTo>
                <a:close/>
                <a:moveTo>
                  <a:pt x="2359987" y="922636"/>
                </a:moveTo>
                <a:lnTo>
                  <a:pt x="2470812" y="922636"/>
                </a:lnTo>
                <a:lnTo>
                  <a:pt x="2470812" y="1033461"/>
                </a:lnTo>
                <a:lnTo>
                  <a:pt x="2359987" y="1033461"/>
                </a:lnTo>
                <a:close/>
                <a:moveTo>
                  <a:pt x="1309178" y="922636"/>
                </a:moveTo>
                <a:lnTo>
                  <a:pt x="1420004" y="922636"/>
                </a:lnTo>
                <a:lnTo>
                  <a:pt x="1420004" y="1033461"/>
                </a:lnTo>
                <a:lnTo>
                  <a:pt x="1309178" y="1033461"/>
                </a:lnTo>
                <a:close/>
                <a:moveTo>
                  <a:pt x="258370" y="922636"/>
                </a:moveTo>
                <a:lnTo>
                  <a:pt x="369195" y="922636"/>
                </a:lnTo>
                <a:lnTo>
                  <a:pt x="369195" y="1033461"/>
                </a:lnTo>
                <a:lnTo>
                  <a:pt x="258370" y="1033461"/>
                </a:lnTo>
                <a:close/>
                <a:moveTo>
                  <a:pt x="4461600" y="922636"/>
                </a:moveTo>
                <a:lnTo>
                  <a:pt x="4572425" y="922636"/>
                </a:lnTo>
                <a:lnTo>
                  <a:pt x="4572425" y="1033461"/>
                </a:lnTo>
                <a:lnTo>
                  <a:pt x="4461600" y="1033461"/>
                </a:lnTo>
                <a:close/>
                <a:moveTo>
                  <a:pt x="3410794" y="922636"/>
                </a:moveTo>
                <a:lnTo>
                  <a:pt x="3521620" y="922636"/>
                </a:lnTo>
                <a:lnTo>
                  <a:pt x="3521620" y="1033461"/>
                </a:lnTo>
                <a:lnTo>
                  <a:pt x="3410794" y="1033461"/>
                </a:lnTo>
                <a:close/>
                <a:moveTo>
                  <a:pt x="7614024" y="922636"/>
                </a:moveTo>
                <a:lnTo>
                  <a:pt x="7724849" y="922636"/>
                </a:lnTo>
                <a:lnTo>
                  <a:pt x="7724849" y="1033461"/>
                </a:lnTo>
                <a:lnTo>
                  <a:pt x="7614024" y="1033461"/>
                </a:lnTo>
                <a:close/>
                <a:moveTo>
                  <a:pt x="6563216" y="922636"/>
                </a:moveTo>
                <a:lnTo>
                  <a:pt x="6674041" y="922636"/>
                </a:lnTo>
                <a:lnTo>
                  <a:pt x="6674041" y="1033461"/>
                </a:lnTo>
                <a:lnTo>
                  <a:pt x="6563216" y="1033461"/>
                </a:lnTo>
                <a:close/>
                <a:moveTo>
                  <a:pt x="5512408" y="922636"/>
                </a:moveTo>
                <a:lnTo>
                  <a:pt x="5623233" y="922636"/>
                </a:lnTo>
                <a:lnTo>
                  <a:pt x="5623233" y="1033461"/>
                </a:lnTo>
                <a:lnTo>
                  <a:pt x="5512408" y="1033461"/>
                </a:lnTo>
                <a:close/>
                <a:moveTo>
                  <a:pt x="8664832" y="922635"/>
                </a:moveTo>
                <a:lnTo>
                  <a:pt x="8775657" y="922635"/>
                </a:lnTo>
                <a:lnTo>
                  <a:pt x="8775657" y="1033460"/>
                </a:lnTo>
                <a:lnTo>
                  <a:pt x="8664832" y="1033460"/>
                </a:lnTo>
                <a:close/>
                <a:moveTo>
                  <a:pt x="1337494" y="510063"/>
                </a:moveTo>
                <a:lnTo>
                  <a:pt x="867064" y="980485"/>
                </a:lnTo>
                <a:lnTo>
                  <a:pt x="1333721" y="1447135"/>
                </a:lnTo>
                <a:lnTo>
                  <a:pt x="1398862" y="1447135"/>
                </a:lnTo>
                <a:lnTo>
                  <a:pt x="1865505" y="980485"/>
                </a:lnTo>
                <a:lnTo>
                  <a:pt x="1395091" y="510063"/>
                </a:lnTo>
                <a:close/>
                <a:moveTo>
                  <a:pt x="2388172" y="510063"/>
                </a:moveTo>
                <a:lnTo>
                  <a:pt x="1917749" y="980485"/>
                </a:lnTo>
                <a:lnTo>
                  <a:pt x="2384400" y="1447135"/>
                </a:lnTo>
                <a:lnTo>
                  <a:pt x="2449540" y="1447135"/>
                </a:lnTo>
                <a:lnTo>
                  <a:pt x="2916188" y="980485"/>
                </a:lnTo>
                <a:lnTo>
                  <a:pt x="2445768" y="510063"/>
                </a:lnTo>
                <a:close/>
                <a:moveTo>
                  <a:pt x="3438854" y="510063"/>
                </a:moveTo>
                <a:lnTo>
                  <a:pt x="2968432" y="980485"/>
                </a:lnTo>
                <a:lnTo>
                  <a:pt x="3435082" y="1447134"/>
                </a:lnTo>
                <a:lnTo>
                  <a:pt x="3500221" y="1447134"/>
                </a:lnTo>
                <a:lnTo>
                  <a:pt x="3966871" y="980485"/>
                </a:lnTo>
                <a:lnTo>
                  <a:pt x="3496446" y="510063"/>
                </a:lnTo>
                <a:close/>
                <a:moveTo>
                  <a:pt x="4489516" y="510063"/>
                </a:moveTo>
                <a:lnTo>
                  <a:pt x="4019114" y="980485"/>
                </a:lnTo>
                <a:lnTo>
                  <a:pt x="4485745" y="1447134"/>
                </a:lnTo>
                <a:lnTo>
                  <a:pt x="4550885" y="1447134"/>
                </a:lnTo>
                <a:lnTo>
                  <a:pt x="5017536" y="980482"/>
                </a:lnTo>
                <a:lnTo>
                  <a:pt x="4547117" y="510063"/>
                </a:lnTo>
                <a:close/>
                <a:moveTo>
                  <a:pt x="5540197" y="510063"/>
                </a:moveTo>
                <a:lnTo>
                  <a:pt x="5069779" y="980483"/>
                </a:lnTo>
                <a:lnTo>
                  <a:pt x="5536430" y="1447134"/>
                </a:lnTo>
                <a:lnTo>
                  <a:pt x="5601565" y="1447134"/>
                </a:lnTo>
                <a:lnTo>
                  <a:pt x="6068214" y="980484"/>
                </a:lnTo>
                <a:lnTo>
                  <a:pt x="5597794" y="510063"/>
                </a:lnTo>
                <a:close/>
                <a:moveTo>
                  <a:pt x="6590878" y="510062"/>
                </a:moveTo>
                <a:lnTo>
                  <a:pt x="6120457" y="980484"/>
                </a:lnTo>
                <a:lnTo>
                  <a:pt x="6587106" y="1447134"/>
                </a:lnTo>
                <a:lnTo>
                  <a:pt x="6652247" y="1447134"/>
                </a:lnTo>
                <a:lnTo>
                  <a:pt x="7118898" y="980483"/>
                </a:lnTo>
                <a:lnTo>
                  <a:pt x="6648479" y="510062"/>
                </a:lnTo>
                <a:close/>
                <a:moveTo>
                  <a:pt x="7641560" y="510062"/>
                </a:moveTo>
                <a:lnTo>
                  <a:pt x="7171142" y="980482"/>
                </a:lnTo>
                <a:lnTo>
                  <a:pt x="7637793" y="1447134"/>
                </a:lnTo>
                <a:lnTo>
                  <a:pt x="7702929" y="1447134"/>
                </a:lnTo>
                <a:lnTo>
                  <a:pt x="8169579" y="980483"/>
                </a:lnTo>
                <a:lnTo>
                  <a:pt x="7699160" y="510062"/>
                </a:lnTo>
                <a:close/>
                <a:moveTo>
                  <a:pt x="783785" y="399238"/>
                </a:moveTo>
                <a:lnTo>
                  <a:pt x="894609" y="399238"/>
                </a:lnTo>
                <a:lnTo>
                  <a:pt x="894609" y="510063"/>
                </a:lnTo>
                <a:lnTo>
                  <a:pt x="783785" y="510063"/>
                </a:lnTo>
                <a:close/>
                <a:moveTo>
                  <a:pt x="1834594" y="399238"/>
                </a:moveTo>
                <a:lnTo>
                  <a:pt x="1945420" y="399238"/>
                </a:lnTo>
                <a:lnTo>
                  <a:pt x="1945420" y="510063"/>
                </a:lnTo>
                <a:lnTo>
                  <a:pt x="1834594" y="510063"/>
                </a:lnTo>
                <a:close/>
                <a:moveTo>
                  <a:pt x="3936212" y="399238"/>
                </a:moveTo>
                <a:lnTo>
                  <a:pt x="4047037" y="399238"/>
                </a:lnTo>
                <a:lnTo>
                  <a:pt x="4047037" y="510063"/>
                </a:lnTo>
                <a:lnTo>
                  <a:pt x="3936212" y="510063"/>
                </a:lnTo>
                <a:close/>
                <a:moveTo>
                  <a:pt x="2885405" y="399238"/>
                </a:moveTo>
                <a:lnTo>
                  <a:pt x="2996229" y="399238"/>
                </a:lnTo>
                <a:lnTo>
                  <a:pt x="2996229" y="510063"/>
                </a:lnTo>
                <a:lnTo>
                  <a:pt x="2885405" y="510063"/>
                </a:lnTo>
                <a:close/>
                <a:moveTo>
                  <a:pt x="4987004" y="399238"/>
                </a:moveTo>
                <a:lnTo>
                  <a:pt x="5097829" y="399238"/>
                </a:lnTo>
                <a:lnTo>
                  <a:pt x="5097829" y="510063"/>
                </a:lnTo>
                <a:lnTo>
                  <a:pt x="4987004" y="510063"/>
                </a:lnTo>
                <a:close/>
                <a:moveTo>
                  <a:pt x="6037812" y="399238"/>
                </a:moveTo>
                <a:lnTo>
                  <a:pt x="6148637" y="399238"/>
                </a:lnTo>
                <a:lnTo>
                  <a:pt x="6148637" y="510062"/>
                </a:lnTo>
                <a:lnTo>
                  <a:pt x="6037812" y="510062"/>
                </a:lnTo>
                <a:close/>
                <a:moveTo>
                  <a:pt x="7088620" y="399237"/>
                </a:moveTo>
                <a:lnTo>
                  <a:pt x="7199445" y="399237"/>
                </a:lnTo>
                <a:lnTo>
                  <a:pt x="7199445" y="510062"/>
                </a:lnTo>
                <a:lnTo>
                  <a:pt x="7088620" y="510062"/>
                </a:lnTo>
                <a:close/>
                <a:moveTo>
                  <a:pt x="8139428" y="399237"/>
                </a:moveTo>
                <a:lnTo>
                  <a:pt x="8250253" y="399237"/>
                </a:lnTo>
                <a:lnTo>
                  <a:pt x="8250253" y="510062"/>
                </a:lnTo>
                <a:lnTo>
                  <a:pt x="8139428" y="510062"/>
                </a:lnTo>
                <a:close/>
                <a:moveTo>
                  <a:pt x="6138416" y="0"/>
                </a:moveTo>
                <a:lnTo>
                  <a:pt x="6190660" y="0"/>
                </a:lnTo>
                <a:lnTo>
                  <a:pt x="6589898" y="399238"/>
                </a:lnTo>
                <a:lnTo>
                  <a:pt x="6649459" y="399238"/>
                </a:lnTo>
                <a:lnTo>
                  <a:pt x="7048695" y="2"/>
                </a:lnTo>
                <a:lnTo>
                  <a:pt x="7100939" y="2"/>
                </a:lnTo>
                <a:lnTo>
                  <a:pt x="6674041" y="426899"/>
                </a:lnTo>
                <a:lnTo>
                  <a:pt x="6674041" y="483380"/>
                </a:lnTo>
                <a:lnTo>
                  <a:pt x="7145020" y="954361"/>
                </a:lnTo>
                <a:lnTo>
                  <a:pt x="7614024" y="485355"/>
                </a:lnTo>
                <a:lnTo>
                  <a:pt x="7614024" y="424926"/>
                </a:lnTo>
                <a:lnTo>
                  <a:pt x="7189097" y="1"/>
                </a:lnTo>
                <a:lnTo>
                  <a:pt x="7241340" y="1"/>
                </a:lnTo>
                <a:lnTo>
                  <a:pt x="7640577" y="399237"/>
                </a:lnTo>
                <a:lnTo>
                  <a:pt x="7700142" y="399237"/>
                </a:lnTo>
                <a:lnTo>
                  <a:pt x="8099378" y="1"/>
                </a:lnTo>
                <a:lnTo>
                  <a:pt x="8151622" y="1"/>
                </a:lnTo>
                <a:lnTo>
                  <a:pt x="7724849" y="426774"/>
                </a:lnTo>
                <a:lnTo>
                  <a:pt x="7724849" y="483509"/>
                </a:lnTo>
                <a:lnTo>
                  <a:pt x="8195700" y="954363"/>
                </a:lnTo>
                <a:lnTo>
                  <a:pt x="8664832" y="485228"/>
                </a:lnTo>
                <a:lnTo>
                  <a:pt x="8664832" y="425054"/>
                </a:lnTo>
                <a:lnTo>
                  <a:pt x="8239778" y="1"/>
                </a:lnTo>
                <a:lnTo>
                  <a:pt x="8292022" y="1"/>
                </a:lnTo>
                <a:lnTo>
                  <a:pt x="8691259" y="399237"/>
                </a:lnTo>
                <a:lnTo>
                  <a:pt x="8750823" y="399237"/>
                </a:lnTo>
                <a:lnTo>
                  <a:pt x="9143986" y="6075"/>
                </a:lnTo>
                <a:lnTo>
                  <a:pt x="9143986" y="58319"/>
                </a:lnTo>
                <a:lnTo>
                  <a:pt x="8775657" y="426647"/>
                </a:lnTo>
                <a:lnTo>
                  <a:pt x="8775657" y="483635"/>
                </a:lnTo>
                <a:lnTo>
                  <a:pt x="9143986" y="851966"/>
                </a:lnTo>
                <a:lnTo>
                  <a:pt x="9143986" y="904210"/>
                </a:lnTo>
                <a:lnTo>
                  <a:pt x="8749840" y="510062"/>
                </a:lnTo>
                <a:lnTo>
                  <a:pt x="8692242" y="510062"/>
                </a:lnTo>
                <a:lnTo>
                  <a:pt x="8221822" y="980484"/>
                </a:lnTo>
                <a:lnTo>
                  <a:pt x="8688471" y="1447133"/>
                </a:lnTo>
                <a:lnTo>
                  <a:pt x="8753611" y="1447133"/>
                </a:lnTo>
                <a:lnTo>
                  <a:pt x="9143986" y="1056762"/>
                </a:lnTo>
                <a:lnTo>
                  <a:pt x="9143986" y="1109003"/>
                </a:lnTo>
                <a:lnTo>
                  <a:pt x="8775657" y="1477331"/>
                </a:lnTo>
                <a:lnTo>
                  <a:pt x="8775657" y="1534319"/>
                </a:lnTo>
                <a:lnTo>
                  <a:pt x="9143986" y="1902649"/>
                </a:lnTo>
                <a:lnTo>
                  <a:pt x="9143987" y="1954891"/>
                </a:lnTo>
                <a:lnTo>
                  <a:pt x="8747055" y="1557959"/>
                </a:lnTo>
                <a:lnTo>
                  <a:pt x="8695029" y="1557959"/>
                </a:lnTo>
                <a:lnTo>
                  <a:pt x="8221823" y="2031165"/>
                </a:lnTo>
                <a:lnTo>
                  <a:pt x="8690741" y="2500073"/>
                </a:lnTo>
                <a:lnTo>
                  <a:pt x="8751345" y="2500073"/>
                </a:lnTo>
                <a:lnTo>
                  <a:pt x="9143986" y="2107432"/>
                </a:lnTo>
                <a:lnTo>
                  <a:pt x="9143986" y="2159677"/>
                </a:lnTo>
                <a:lnTo>
                  <a:pt x="8775657" y="2528005"/>
                </a:lnTo>
                <a:lnTo>
                  <a:pt x="8775657" y="2584989"/>
                </a:lnTo>
                <a:lnTo>
                  <a:pt x="9143987" y="2953319"/>
                </a:lnTo>
                <a:lnTo>
                  <a:pt x="9143987" y="3005564"/>
                </a:lnTo>
                <a:lnTo>
                  <a:pt x="8749321" y="2610898"/>
                </a:lnTo>
                <a:lnTo>
                  <a:pt x="8692765" y="2610898"/>
                </a:lnTo>
                <a:lnTo>
                  <a:pt x="8221822" y="3081840"/>
                </a:lnTo>
                <a:lnTo>
                  <a:pt x="8691194" y="3551212"/>
                </a:lnTo>
                <a:lnTo>
                  <a:pt x="8750888" y="3551212"/>
                </a:lnTo>
                <a:lnTo>
                  <a:pt x="9143986" y="3158114"/>
                </a:lnTo>
                <a:lnTo>
                  <a:pt x="9143986" y="3210356"/>
                </a:lnTo>
                <a:lnTo>
                  <a:pt x="8775657" y="3578686"/>
                </a:lnTo>
                <a:lnTo>
                  <a:pt x="8775657" y="3635674"/>
                </a:lnTo>
                <a:lnTo>
                  <a:pt x="9143986" y="4004003"/>
                </a:lnTo>
                <a:lnTo>
                  <a:pt x="9143986" y="4056248"/>
                </a:lnTo>
                <a:lnTo>
                  <a:pt x="8749774" y="3662037"/>
                </a:lnTo>
                <a:lnTo>
                  <a:pt x="8692306" y="3662037"/>
                </a:lnTo>
                <a:lnTo>
                  <a:pt x="8221823" y="4132519"/>
                </a:lnTo>
                <a:lnTo>
                  <a:pt x="8661299" y="4571995"/>
                </a:lnTo>
                <a:lnTo>
                  <a:pt x="8609053" y="4571995"/>
                </a:lnTo>
                <a:lnTo>
                  <a:pt x="8195700" y="4158642"/>
                </a:lnTo>
                <a:lnTo>
                  <a:pt x="7782346" y="4571997"/>
                </a:lnTo>
                <a:lnTo>
                  <a:pt x="7730103" y="4571997"/>
                </a:lnTo>
                <a:lnTo>
                  <a:pt x="8169579" y="4132521"/>
                </a:lnTo>
                <a:lnTo>
                  <a:pt x="7699096" y="3662037"/>
                </a:lnTo>
                <a:lnTo>
                  <a:pt x="7641624" y="3662037"/>
                </a:lnTo>
                <a:lnTo>
                  <a:pt x="7171140" y="4132521"/>
                </a:lnTo>
                <a:lnTo>
                  <a:pt x="7610615" y="4571996"/>
                </a:lnTo>
                <a:lnTo>
                  <a:pt x="7558371" y="4571996"/>
                </a:lnTo>
                <a:lnTo>
                  <a:pt x="7145018" y="4158643"/>
                </a:lnTo>
                <a:lnTo>
                  <a:pt x="6731665" y="4571996"/>
                </a:lnTo>
                <a:lnTo>
                  <a:pt x="6679421" y="4571997"/>
                </a:lnTo>
                <a:lnTo>
                  <a:pt x="7118896" y="4132521"/>
                </a:lnTo>
                <a:lnTo>
                  <a:pt x="6648412" y="3662037"/>
                </a:lnTo>
                <a:lnTo>
                  <a:pt x="6590942" y="3662037"/>
                </a:lnTo>
                <a:lnTo>
                  <a:pt x="6120458" y="4132521"/>
                </a:lnTo>
                <a:lnTo>
                  <a:pt x="6559933" y="4571996"/>
                </a:lnTo>
                <a:lnTo>
                  <a:pt x="6507689" y="4571996"/>
                </a:lnTo>
                <a:lnTo>
                  <a:pt x="6094336" y="4158643"/>
                </a:lnTo>
                <a:lnTo>
                  <a:pt x="5680986" y="4571994"/>
                </a:lnTo>
                <a:lnTo>
                  <a:pt x="5628742" y="4571994"/>
                </a:lnTo>
                <a:lnTo>
                  <a:pt x="6068215" y="4132521"/>
                </a:lnTo>
                <a:lnTo>
                  <a:pt x="5597730" y="3662037"/>
                </a:lnTo>
                <a:lnTo>
                  <a:pt x="5540260" y="3662037"/>
                </a:lnTo>
                <a:lnTo>
                  <a:pt x="5069776" y="4132521"/>
                </a:lnTo>
                <a:lnTo>
                  <a:pt x="5509251" y="4571996"/>
                </a:lnTo>
                <a:lnTo>
                  <a:pt x="5457007" y="4571996"/>
                </a:lnTo>
                <a:lnTo>
                  <a:pt x="5043654" y="4158643"/>
                </a:lnTo>
                <a:lnTo>
                  <a:pt x="4630302" y="4571995"/>
                </a:lnTo>
                <a:lnTo>
                  <a:pt x="4578058" y="4571995"/>
                </a:lnTo>
                <a:lnTo>
                  <a:pt x="5017532" y="4132521"/>
                </a:lnTo>
                <a:lnTo>
                  <a:pt x="4547048" y="3662037"/>
                </a:lnTo>
                <a:lnTo>
                  <a:pt x="4489581" y="3662037"/>
                </a:lnTo>
                <a:lnTo>
                  <a:pt x="4019114" y="4132522"/>
                </a:lnTo>
                <a:lnTo>
                  <a:pt x="4458569" y="4571996"/>
                </a:lnTo>
                <a:lnTo>
                  <a:pt x="4406325" y="4571996"/>
                </a:lnTo>
                <a:lnTo>
                  <a:pt x="3992992" y="4158644"/>
                </a:lnTo>
                <a:lnTo>
                  <a:pt x="3579640" y="4571995"/>
                </a:lnTo>
                <a:lnTo>
                  <a:pt x="3527396" y="4571995"/>
                </a:lnTo>
                <a:lnTo>
                  <a:pt x="3966870" y="4132522"/>
                </a:lnTo>
                <a:lnTo>
                  <a:pt x="3496383" y="3662037"/>
                </a:lnTo>
                <a:lnTo>
                  <a:pt x="3438916" y="3662037"/>
                </a:lnTo>
                <a:lnTo>
                  <a:pt x="2968432" y="4132520"/>
                </a:lnTo>
                <a:lnTo>
                  <a:pt x="3407909" y="4571995"/>
                </a:lnTo>
                <a:lnTo>
                  <a:pt x="3355664" y="4571995"/>
                </a:lnTo>
                <a:lnTo>
                  <a:pt x="2942310" y="4158642"/>
                </a:lnTo>
                <a:lnTo>
                  <a:pt x="2528960" y="4571994"/>
                </a:lnTo>
                <a:lnTo>
                  <a:pt x="2476716" y="4571994"/>
                </a:lnTo>
                <a:lnTo>
                  <a:pt x="2916189" y="4132521"/>
                </a:lnTo>
                <a:lnTo>
                  <a:pt x="2445706" y="3662037"/>
                </a:lnTo>
                <a:lnTo>
                  <a:pt x="2388237" y="3662037"/>
                </a:lnTo>
                <a:lnTo>
                  <a:pt x="1917750" y="4132522"/>
                </a:lnTo>
                <a:lnTo>
                  <a:pt x="2357226" y="4571995"/>
                </a:lnTo>
                <a:lnTo>
                  <a:pt x="2304983" y="4571996"/>
                </a:lnTo>
                <a:lnTo>
                  <a:pt x="1891628" y="4158644"/>
                </a:lnTo>
                <a:lnTo>
                  <a:pt x="1478287" y="4571994"/>
                </a:lnTo>
                <a:lnTo>
                  <a:pt x="1426043" y="4571994"/>
                </a:lnTo>
                <a:lnTo>
                  <a:pt x="1865506" y="4132522"/>
                </a:lnTo>
                <a:lnTo>
                  <a:pt x="1395028" y="3662037"/>
                </a:lnTo>
                <a:lnTo>
                  <a:pt x="1337560" y="3662037"/>
                </a:lnTo>
                <a:lnTo>
                  <a:pt x="867065" y="4132523"/>
                </a:lnTo>
                <a:lnTo>
                  <a:pt x="1306545" y="4571995"/>
                </a:lnTo>
                <a:lnTo>
                  <a:pt x="1254301" y="4571995"/>
                </a:lnTo>
                <a:lnTo>
                  <a:pt x="840943" y="4158645"/>
                </a:lnTo>
                <a:lnTo>
                  <a:pt x="427592" y="4571996"/>
                </a:lnTo>
                <a:lnTo>
                  <a:pt x="375348" y="4571996"/>
                </a:lnTo>
                <a:lnTo>
                  <a:pt x="814821" y="4132522"/>
                </a:lnTo>
                <a:lnTo>
                  <a:pt x="344336" y="3662037"/>
                </a:lnTo>
                <a:lnTo>
                  <a:pt x="286868" y="3662037"/>
                </a:lnTo>
                <a:lnTo>
                  <a:pt x="2" y="3948903"/>
                </a:lnTo>
                <a:lnTo>
                  <a:pt x="2" y="3896659"/>
                </a:lnTo>
                <a:lnTo>
                  <a:pt x="258375" y="3638287"/>
                </a:lnTo>
                <a:lnTo>
                  <a:pt x="258375" y="3576075"/>
                </a:lnTo>
                <a:lnTo>
                  <a:pt x="1" y="3317701"/>
                </a:lnTo>
                <a:lnTo>
                  <a:pt x="1" y="3265457"/>
                </a:lnTo>
                <a:lnTo>
                  <a:pt x="285755" y="3551212"/>
                </a:lnTo>
                <a:lnTo>
                  <a:pt x="345449" y="3551212"/>
                </a:lnTo>
                <a:lnTo>
                  <a:pt x="814821" y="3081840"/>
                </a:lnTo>
                <a:lnTo>
                  <a:pt x="343879" y="2610898"/>
                </a:lnTo>
                <a:lnTo>
                  <a:pt x="287325" y="2610898"/>
                </a:lnTo>
                <a:lnTo>
                  <a:pt x="4" y="2898220"/>
                </a:lnTo>
                <a:lnTo>
                  <a:pt x="4" y="2845976"/>
                </a:lnTo>
                <a:lnTo>
                  <a:pt x="258377" y="2587602"/>
                </a:lnTo>
                <a:lnTo>
                  <a:pt x="258377" y="2525395"/>
                </a:lnTo>
                <a:lnTo>
                  <a:pt x="1" y="2267018"/>
                </a:lnTo>
                <a:lnTo>
                  <a:pt x="0" y="2214773"/>
                </a:lnTo>
                <a:lnTo>
                  <a:pt x="285299" y="2500073"/>
                </a:lnTo>
                <a:lnTo>
                  <a:pt x="345906" y="2500073"/>
                </a:lnTo>
                <a:lnTo>
                  <a:pt x="814821" y="2031167"/>
                </a:lnTo>
                <a:lnTo>
                  <a:pt x="341615" y="1557960"/>
                </a:lnTo>
                <a:lnTo>
                  <a:pt x="289591" y="1557960"/>
                </a:lnTo>
                <a:lnTo>
                  <a:pt x="1" y="1847551"/>
                </a:lnTo>
                <a:lnTo>
                  <a:pt x="1" y="1795307"/>
                </a:lnTo>
                <a:lnTo>
                  <a:pt x="258379" y="1536928"/>
                </a:lnTo>
                <a:lnTo>
                  <a:pt x="258379" y="1474723"/>
                </a:lnTo>
                <a:lnTo>
                  <a:pt x="1" y="1216345"/>
                </a:lnTo>
                <a:lnTo>
                  <a:pt x="1" y="1164102"/>
                </a:lnTo>
                <a:lnTo>
                  <a:pt x="283034" y="1447135"/>
                </a:lnTo>
                <a:lnTo>
                  <a:pt x="348172" y="1447135"/>
                </a:lnTo>
                <a:lnTo>
                  <a:pt x="814820" y="980485"/>
                </a:lnTo>
                <a:lnTo>
                  <a:pt x="344400" y="510063"/>
                </a:lnTo>
                <a:lnTo>
                  <a:pt x="286802" y="510063"/>
                </a:lnTo>
                <a:lnTo>
                  <a:pt x="2" y="796868"/>
                </a:lnTo>
                <a:lnTo>
                  <a:pt x="2" y="744627"/>
                </a:lnTo>
                <a:lnTo>
                  <a:pt x="258382" y="486240"/>
                </a:lnTo>
                <a:lnTo>
                  <a:pt x="258382" y="424044"/>
                </a:lnTo>
                <a:lnTo>
                  <a:pt x="2" y="165665"/>
                </a:lnTo>
                <a:lnTo>
                  <a:pt x="2" y="113421"/>
                </a:lnTo>
                <a:lnTo>
                  <a:pt x="285819" y="399238"/>
                </a:lnTo>
                <a:lnTo>
                  <a:pt x="345383" y="399238"/>
                </a:lnTo>
                <a:lnTo>
                  <a:pt x="744619" y="2"/>
                </a:lnTo>
                <a:lnTo>
                  <a:pt x="796863" y="2"/>
                </a:lnTo>
                <a:lnTo>
                  <a:pt x="369206" y="427659"/>
                </a:lnTo>
                <a:lnTo>
                  <a:pt x="369206" y="482625"/>
                </a:lnTo>
                <a:lnTo>
                  <a:pt x="840942" y="954363"/>
                </a:lnTo>
                <a:lnTo>
                  <a:pt x="1309198" y="486115"/>
                </a:lnTo>
                <a:lnTo>
                  <a:pt x="1309198" y="424170"/>
                </a:lnTo>
                <a:lnTo>
                  <a:pt x="885018" y="1"/>
                </a:lnTo>
                <a:lnTo>
                  <a:pt x="937262" y="1"/>
                </a:lnTo>
                <a:lnTo>
                  <a:pt x="1336510" y="399238"/>
                </a:lnTo>
                <a:lnTo>
                  <a:pt x="1396075" y="399238"/>
                </a:lnTo>
                <a:lnTo>
                  <a:pt x="1795305" y="3"/>
                </a:lnTo>
                <a:lnTo>
                  <a:pt x="1847547" y="3"/>
                </a:lnTo>
                <a:lnTo>
                  <a:pt x="1420024" y="427535"/>
                </a:lnTo>
                <a:lnTo>
                  <a:pt x="1420024" y="482750"/>
                </a:lnTo>
                <a:lnTo>
                  <a:pt x="1891628" y="954364"/>
                </a:lnTo>
                <a:lnTo>
                  <a:pt x="2360002" y="485990"/>
                </a:lnTo>
                <a:lnTo>
                  <a:pt x="2360002" y="424295"/>
                </a:lnTo>
                <a:lnTo>
                  <a:pt x="1935703" y="1"/>
                </a:lnTo>
                <a:lnTo>
                  <a:pt x="1987946" y="1"/>
                </a:lnTo>
                <a:lnTo>
                  <a:pt x="2387188" y="399238"/>
                </a:lnTo>
                <a:lnTo>
                  <a:pt x="2446753" y="399238"/>
                </a:lnTo>
                <a:lnTo>
                  <a:pt x="2845989" y="2"/>
                </a:lnTo>
                <a:lnTo>
                  <a:pt x="2898233" y="2"/>
                </a:lnTo>
                <a:lnTo>
                  <a:pt x="2470826" y="427409"/>
                </a:lnTo>
                <a:lnTo>
                  <a:pt x="2470826" y="482876"/>
                </a:lnTo>
                <a:lnTo>
                  <a:pt x="2942310" y="954364"/>
                </a:lnTo>
                <a:lnTo>
                  <a:pt x="3410810" y="485864"/>
                </a:lnTo>
                <a:lnTo>
                  <a:pt x="3410810" y="424421"/>
                </a:lnTo>
                <a:lnTo>
                  <a:pt x="2986387" y="1"/>
                </a:lnTo>
                <a:lnTo>
                  <a:pt x="3038634" y="1"/>
                </a:lnTo>
                <a:lnTo>
                  <a:pt x="3437870" y="399238"/>
                </a:lnTo>
                <a:lnTo>
                  <a:pt x="3497432" y="399238"/>
                </a:lnTo>
                <a:lnTo>
                  <a:pt x="3896671" y="2"/>
                </a:lnTo>
                <a:lnTo>
                  <a:pt x="3948916" y="2"/>
                </a:lnTo>
                <a:lnTo>
                  <a:pt x="3521633" y="427284"/>
                </a:lnTo>
                <a:lnTo>
                  <a:pt x="3521633" y="483002"/>
                </a:lnTo>
                <a:lnTo>
                  <a:pt x="3992992" y="954363"/>
                </a:lnTo>
                <a:lnTo>
                  <a:pt x="4461600" y="485736"/>
                </a:lnTo>
                <a:lnTo>
                  <a:pt x="4461600" y="424545"/>
                </a:lnTo>
                <a:lnTo>
                  <a:pt x="4037073" y="1"/>
                </a:lnTo>
                <a:lnTo>
                  <a:pt x="4089316" y="1"/>
                </a:lnTo>
                <a:lnTo>
                  <a:pt x="4488536" y="399238"/>
                </a:lnTo>
                <a:lnTo>
                  <a:pt x="4548098" y="399238"/>
                </a:lnTo>
                <a:lnTo>
                  <a:pt x="4947332" y="4"/>
                </a:lnTo>
                <a:lnTo>
                  <a:pt x="4999576" y="4"/>
                </a:lnTo>
                <a:lnTo>
                  <a:pt x="4572425" y="427154"/>
                </a:lnTo>
                <a:lnTo>
                  <a:pt x="4572425" y="483127"/>
                </a:lnTo>
                <a:lnTo>
                  <a:pt x="5043657" y="954361"/>
                </a:lnTo>
                <a:lnTo>
                  <a:pt x="5512408" y="485609"/>
                </a:lnTo>
                <a:lnTo>
                  <a:pt x="5512408" y="424676"/>
                </a:lnTo>
                <a:lnTo>
                  <a:pt x="5087732" y="1"/>
                </a:lnTo>
                <a:lnTo>
                  <a:pt x="5139975" y="1"/>
                </a:lnTo>
                <a:lnTo>
                  <a:pt x="5539212" y="399238"/>
                </a:lnTo>
                <a:lnTo>
                  <a:pt x="5598779" y="399238"/>
                </a:lnTo>
                <a:lnTo>
                  <a:pt x="5998015" y="2"/>
                </a:lnTo>
                <a:lnTo>
                  <a:pt x="6050259" y="2"/>
                </a:lnTo>
                <a:lnTo>
                  <a:pt x="5623233" y="427027"/>
                </a:lnTo>
                <a:lnTo>
                  <a:pt x="5623233" y="483258"/>
                </a:lnTo>
                <a:lnTo>
                  <a:pt x="6094336" y="954363"/>
                </a:lnTo>
                <a:lnTo>
                  <a:pt x="6563216" y="485481"/>
                </a:lnTo>
                <a:lnTo>
                  <a:pt x="6563216"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82CB285C-F9E0-3A7D-2841-95882186EC92}"/>
              </a:ext>
            </a:extLst>
          </p:cNvPr>
          <p:cNvSpPr>
            <a:spLocks noGrp="1"/>
          </p:cNvSpPr>
          <p:nvPr>
            <p:ph type="dt" sz="half" idx="10"/>
          </p:nvPr>
        </p:nvSpPr>
        <p:spPr/>
        <p:txBody>
          <a:bodyPr/>
          <a:lstStyle>
            <a:lvl1pPr>
              <a:defRPr/>
            </a:lvl1pPr>
          </a:lstStyle>
          <a:p>
            <a:pPr>
              <a:defRPr/>
            </a:pPr>
            <a:fld id="{7282FB5B-E876-4F5D-8E6F-7EE3FC28125E}" type="datetime1">
              <a:rPr lang="en-GB" smtClean="0"/>
              <a:t>09/04/2026</a:t>
            </a:fld>
            <a:endParaRPr lang="en-US" dirty="0"/>
          </a:p>
        </p:txBody>
      </p:sp>
      <p:sp>
        <p:nvSpPr>
          <p:cNvPr id="8" name="Footer Placeholder 4">
            <a:extLst>
              <a:ext uri="{FF2B5EF4-FFF2-40B4-BE49-F238E27FC236}">
                <a16:creationId xmlns:a16="http://schemas.microsoft.com/office/drawing/2014/main" id="{C1F72E5C-C417-2180-CCEE-F904C48695AD}"/>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9" name="Slide Number Placeholder 5">
            <a:extLst>
              <a:ext uri="{FF2B5EF4-FFF2-40B4-BE49-F238E27FC236}">
                <a16:creationId xmlns:a16="http://schemas.microsoft.com/office/drawing/2014/main" id="{74DCF806-EB51-6F71-91A0-4BE776573B42}"/>
              </a:ext>
            </a:extLst>
          </p:cNvPr>
          <p:cNvSpPr>
            <a:spLocks noGrp="1"/>
          </p:cNvSpPr>
          <p:nvPr>
            <p:ph type="sldNum" sz="quarter" idx="12"/>
          </p:nvPr>
        </p:nvSpPr>
        <p:spPr/>
        <p:txBody>
          <a:bodyPr/>
          <a:lstStyle>
            <a:lvl1pPr>
              <a:defRPr/>
            </a:lvl1pPr>
          </a:lstStyle>
          <a:p>
            <a:fld id="{B2D23F57-3082-48FA-A75E-E7EF9BCD7C4A}" type="slidenum">
              <a:rPr lang="en-US" altLang="en-US"/>
              <a:pPr/>
              <a:t>‹#›</a:t>
            </a:fld>
            <a:endParaRPr lang="en-US" altLang="en-US"/>
          </a:p>
        </p:txBody>
      </p:sp>
    </p:spTree>
    <p:extLst>
      <p:ext uri="{BB962C8B-B14F-4D97-AF65-F5344CB8AC3E}">
        <p14:creationId xmlns:p14="http://schemas.microsoft.com/office/powerpoint/2010/main" val="2299094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B3A348-AC1C-4743-2C67-53EA35F25B9D}"/>
              </a:ext>
            </a:extLst>
          </p:cNvPr>
          <p:cNvSpPr>
            <a:spLocks noGrp="1"/>
          </p:cNvSpPr>
          <p:nvPr>
            <p:ph type="dt" sz="half" idx="10"/>
          </p:nvPr>
        </p:nvSpPr>
        <p:spPr/>
        <p:txBody>
          <a:bodyPr/>
          <a:lstStyle>
            <a:lvl1pPr>
              <a:defRPr/>
            </a:lvl1pPr>
          </a:lstStyle>
          <a:p>
            <a:pPr>
              <a:defRPr/>
            </a:pPr>
            <a:fld id="{99425957-F707-45BF-B402-961E9A01AE5D}" type="datetime1">
              <a:rPr lang="en-GB" smtClean="0"/>
              <a:t>09/04/2026</a:t>
            </a:fld>
            <a:endParaRPr lang="en-US" dirty="0"/>
          </a:p>
        </p:txBody>
      </p:sp>
      <p:sp>
        <p:nvSpPr>
          <p:cNvPr id="6" name="Footer Placeholder 4">
            <a:extLst>
              <a:ext uri="{FF2B5EF4-FFF2-40B4-BE49-F238E27FC236}">
                <a16:creationId xmlns:a16="http://schemas.microsoft.com/office/drawing/2014/main" id="{D7637329-9780-EFA5-85AA-ABD8CAF58D4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2AD68D95-E388-FEF7-CD99-720A5C5B8CAE}"/>
              </a:ext>
            </a:extLst>
          </p:cNvPr>
          <p:cNvSpPr>
            <a:spLocks noGrp="1"/>
          </p:cNvSpPr>
          <p:nvPr>
            <p:ph type="sldNum" sz="quarter" idx="12"/>
          </p:nvPr>
        </p:nvSpPr>
        <p:spPr/>
        <p:txBody>
          <a:bodyPr/>
          <a:lstStyle>
            <a:lvl1pPr>
              <a:defRPr/>
            </a:lvl1pPr>
          </a:lstStyle>
          <a:p>
            <a:fld id="{8CA04516-1F2D-4476-B77F-8B9864D3D182}" type="slidenum">
              <a:rPr lang="en-US" altLang="en-US"/>
              <a:pPr/>
              <a:t>‹#›</a:t>
            </a:fld>
            <a:endParaRPr lang="en-US" altLang="en-US"/>
          </a:p>
        </p:txBody>
      </p:sp>
    </p:spTree>
    <p:extLst>
      <p:ext uri="{BB962C8B-B14F-4D97-AF65-F5344CB8AC3E}">
        <p14:creationId xmlns:p14="http://schemas.microsoft.com/office/powerpoint/2010/main" val="203714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EE5A1D-3920-41F4-93AC-E02E4FB17FEE}" type="datetime1">
              <a:rPr lang="en-GB" smtClean="0"/>
              <a:t>09/04/2026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lvl1pPr>
              <a:defRPr sz="2200"/>
            </a:lvl1pPr>
            <a:lvl2pPr>
              <a:defRPr sz="18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4C3948D1-6286-FF58-4211-0BE0F2222125}"/>
              </a:ext>
            </a:extLst>
          </p:cNvPr>
          <p:cNvSpPr>
            <a:spLocks noGrp="1"/>
          </p:cNvSpPr>
          <p:nvPr>
            <p:ph type="dt" sz="half" idx="10"/>
          </p:nvPr>
        </p:nvSpPr>
        <p:spPr/>
        <p:txBody>
          <a:bodyPr/>
          <a:lstStyle>
            <a:lvl1pPr>
              <a:defRPr/>
            </a:lvl1pPr>
          </a:lstStyle>
          <a:p>
            <a:pPr>
              <a:defRPr/>
            </a:pPr>
            <a:fld id="{F56BED57-FBDD-4B83-971D-7469B51001A8}" type="datetime1">
              <a:rPr lang="en-GB" smtClean="0"/>
              <a:t>09/04/2026</a:t>
            </a:fld>
            <a:endParaRPr lang="en-US" dirty="0"/>
          </a:p>
        </p:txBody>
      </p:sp>
      <p:sp>
        <p:nvSpPr>
          <p:cNvPr id="7" name="Footer Placeholder 4">
            <a:extLst>
              <a:ext uri="{FF2B5EF4-FFF2-40B4-BE49-F238E27FC236}">
                <a16:creationId xmlns:a16="http://schemas.microsoft.com/office/drawing/2014/main" id="{5D293B4D-C1E2-62DC-47F8-C57DA71EC448}"/>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5">
            <a:extLst>
              <a:ext uri="{FF2B5EF4-FFF2-40B4-BE49-F238E27FC236}">
                <a16:creationId xmlns:a16="http://schemas.microsoft.com/office/drawing/2014/main" id="{6D5A10C5-028A-7813-C921-7BAB541AAB57}"/>
              </a:ext>
            </a:extLst>
          </p:cNvPr>
          <p:cNvSpPr>
            <a:spLocks noGrp="1"/>
          </p:cNvSpPr>
          <p:nvPr>
            <p:ph type="sldNum" sz="quarter" idx="12"/>
          </p:nvPr>
        </p:nvSpPr>
        <p:spPr/>
        <p:txBody>
          <a:bodyPr/>
          <a:lstStyle>
            <a:lvl1pPr>
              <a:defRPr/>
            </a:lvl1pPr>
          </a:lstStyle>
          <a:p>
            <a:fld id="{BB295142-34A6-4D20-ACCE-258617421B46}" type="slidenum">
              <a:rPr lang="en-US" altLang="en-US"/>
              <a:pPr/>
              <a:t>‹#›</a:t>
            </a:fld>
            <a:endParaRPr lang="en-US" altLang="en-US"/>
          </a:p>
        </p:txBody>
      </p:sp>
    </p:spTree>
    <p:extLst>
      <p:ext uri="{BB962C8B-B14F-4D97-AF65-F5344CB8AC3E}">
        <p14:creationId xmlns:p14="http://schemas.microsoft.com/office/powerpoint/2010/main" val="1943818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CB54065-D60B-668F-1CBB-8C8E7CE62720}"/>
              </a:ext>
            </a:extLst>
          </p:cNvPr>
          <p:cNvSpPr>
            <a:spLocks noGrp="1"/>
          </p:cNvSpPr>
          <p:nvPr>
            <p:ph type="dt" sz="half" idx="10"/>
          </p:nvPr>
        </p:nvSpPr>
        <p:spPr/>
        <p:txBody>
          <a:bodyPr/>
          <a:lstStyle>
            <a:lvl1pPr>
              <a:defRPr/>
            </a:lvl1pPr>
          </a:lstStyle>
          <a:p>
            <a:pPr>
              <a:defRPr/>
            </a:pPr>
            <a:fld id="{251108F9-7BBC-41FF-8240-A86DBFA8813A}" type="datetime1">
              <a:rPr lang="en-GB" smtClean="0"/>
              <a:t>09/04/2026</a:t>
            </a:fld>
            <a:endParaRPr lang="en-US" dirty="0"/>
          </a:p>
        </p:txBody>
      </p:sp>
      <p:sp>
        <p:nvSpPr>
          <p:cNvPr id="4" name="Footer Placeholder 4">
            <a:extLst>
              <a:ext uri="{FF2B5EF4-FFF2-40B4-BE49-F238E27FC236}">
                <a16:creationId xmlns:a16="http://schemas.microsoft.com/office/drawing/2014/main" id="{D541E783-F666-34E0-C939-6883ACAB5DB9}"/>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5" name="Slide Number Placeholder 5">
            <a:extLst>
              <a:ext uri="{FF2B5EF4-FFF2-40B4-BE49-F238E27FC236}">
                <a16:creationId xmlns:a16="http://schemas.microsoft.com/office/drawing/2014/main" id="{6C32FE55-9C1A-14D0-E872-8B98EC069BF8}"/>
              </a:ext>
            </a:extLst>
          </p:cNvPr>
          <p:cNvSpPr>
            <a:spLocks noGrp="1"/>
          </p:cNvSpPr>
          <p:nvPr>
            <p:ph type="sldNum" sz="quarter" idx="12"/>
          </p:nvPr>
        </p:nvSpPr>
        <p:spPr/>
        <p:txBody>
          <a:bodyPr/>
          <a:lstStyle>
            <a:lvl1pPr>
              <a:defRPr/>
            </a:lvl1pPr>
          </a:lstStyle>
          <a:p>
            <a:fld id="{60BF0524-D335-4AA9-B20E-0EA3FE9C178C}" type="slidenum">
              <a:rPr lang="en-US" altLang="en-US"/>
              <a:pPr/>
              <a:t>‹#›</a:t>
            </a:fld>
            <a:endParaRPr lang="en-US" altLang="en-US"/>
          </a:p>
        </p:txBody>
      </p:sp>
    </p:spTree>
    <p:extLst>
      <p:ext uri="{BB962C8B-B14F-4D97-AF65-F5344CB8AC3E}">
        <p14:creationId xmlns:p14="http://schemas.microsoft.com/office/powerpoint/2010/main" val="4091845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BD1E32-F7B6-36F4-3D10-BB94ED73F7D6}"/>
              </a:ext>
            </a:extLst>
          </p:cNvPr>
          <p:cNvSpPr>
            <a:spLocks noGrp="1"/>
          </p:cNvSpPr>
          <p:nvPr>
            <p:ph type="dt" sz="half" idx="10"/>
          </p:nvPr>
        </p:nvSpPr>
        <p:spPr/>
        <p:txBody>
          <a:bodyPr/>
          <a:lstStyle>
            <a:lvl1pPr>
              <a:defRPr/>
            </a:lvl1pPr>
          </a:lstStyle>
          <a:p>
            <a:pPr>
              <a:defRPr/>
            </a:pPr>
            <a:fld id="{4358BB41-5EF5-485A-82C2-3B05587AD311}" type="datetime1">
              <a:rPr lang="en-GB" smtClean="0"/>
              <a:t>09/04/2026</a:t>
            </a:fld>
            <a:endParaRPr lang="en-US" dirty="0"/>
          </a:p>
        </p:txBody>
      </p:sp>
      <p:sp>
        <p:nvSpPr>
          <p:cNvPr id="3" name="Footer Placeholder 2">
            <a:extLst>
              <a:ext uri="{FF2B5EF4-FFF2-40B4-BE49-F238E27FC236}">
                <a16:creationId xmlns:a16="http://schemas.microsoft.com/office/drawing/2014/main" id="{9475161C-C39D-2871-C482-95D8671FD214}"/>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4" name="Slide Number Placeholder 3">
            <a:extLst>
              <a:ext uri="{FF2B5EF4-FFF2-40B4-BE49-F238E27FC236}">
                <a16:creationId xmlns:a16="http://schemas.microsoft.com/office/drawing/2014/main" id="{6AE59642-AB99-BCB4-15CA-2651C104C976}"/>
              </a:ext>
            </a:extLst>
          </p:cNvPr>
          <p:cNvSpPr>
            <a:spLocks noGrp="1"/>
          </p:cNvSpPr>
          <p:nvPr>
            <p:ph type="sldNum" sz="quarter" idx="12"/>
          </p:nvPr>
        </p:nvSpPr>
        <p:spPr/>
        <p:txBody>
          <a:bodyPr/>
          <a:lstStyle>
            <a:lvl1pPr>
              <a:defRPr/>
            </a:lvl1pPr>
          </a:lstStyle>
          <a:p>
            <a:fld id="{EEFD6A3B-5CCC-43E5-B63A-65DDE2C3C93A}" type="slidenum">
              <a:rPr lang="en-US" altLang="en-US"/>
              <a:pPr/>
              <a:t>‹#›</a:t>
            </a:fld>
            <a:endParaRPr lang="en-US" altLang="en-US"/>
          </a:p>
        </p:txBody>
      </p:sp>
    </p:spTree>
    <p:extLst>
      <p:ext uri="{BB962C8B-B14F-4D97-AF65-F5344CB8AC3E}">
        <p14:creationId xmlns:p14="http://schemas.microsoft.com/office/powerpoint/2010/main" val="924322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FE284654-FD6D-D705-9C56-1A7EC5A24154}"/>
              </a:ext>
            </a:extLst>
          </p:cNvPr>
          <p:cNvSpPr>
            <a:spLocks noGrp="1"/>
          </p:cNvSpPr>
          <p:nvPr>
            <p:ph type="dt" sz="half" idx="10"/>
          </p:nvPr>
        </p:nvSpPr>
        <p:spPr/>
        <p:txBody>
          <a:bodyPr/>
          <a:lstStyle>
            <a:lvl1pPr>
              <a:defRPr/>
            </a:lvl1pPr>
          </a:lstStyle>
          <a:p>
            <a:pPr>
              <a:defRPr/>
            </a:pPr>
            <a:fld id="{792BE313-8161-4F7F-9ED9-CC763B3A062F}" type="datetime1">
              <a:rPr lang="en-GB" smtClean="0"/>
              <a:t>09/04/2026</a:t>
            </a:fld>
            <a:endParaRPr lang="en-US" dirty="0"/>
          </a:p>
        </p:txBody>
      </p:sp>
      <p:sp>
        <p:nvSpPr>
          <p:cNvPr id="5" name="Footer Placeholder 4">
            <a:extLst>
              <a:ext uri="{FF2B5EF4-FFF2-40B4-BE49-F238E27FC236}">
                <a16:creationId xmlns:a16="http://schemas.microsoft.com/office/drawing/2014/main" id="{A9792145-B4D3-F3C2-69AD-A7DED5544F77}"/>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46A5BEAB-B124-F1B2-06C2-92CD9AC49C25}"/>
              </a:ext>
            </a:extLst>
          </p:cNvPr>
          <p:cNvSpPr>
            <a:spLocks noGrp="1"/>
          </p:cNvSpPr>
          <p:nvPr>
            <p:ph type="sldNum" sz="quarter" idx="12"/>
          </p:nvPr>
        </p:nvSpPr>
        <p:spPr/>
        <p:txBody>
          <a:bodyPr/>
          <a:lstStyle>
            <a:lvl1pPr>
              <a:defRPr/>
            </a:lvl1pPr>
          </a:lstStyle>
          <a:p>
            <a:fld id="{7D916926-DBDD-4B20-B2DA-9020C7C18888}" type="slidenum">
              <a:rPr lang="en-US" altLang="en-US"/>
              <a:pPr/>
              <a:t>‹#›</a:t>
            </a:fld>
            <a:endParaRPr lang="en-US" altLang="en-US"/>
          </a:p>
        </p:txBody>
      </p:sp>
    </p:spTree>
    <p:extLst>
      <p:ext uri="{BB962C8B-B14F-4D97-AF65-F5344CB8AC3E}">
        <p14:creationId xmlns:p14="http://schemas.microsoft.com/office/powerpoint/2010/main" val="3007534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9976132-25A4-6966-5F72-28BF4E7E4E93}"/>
              </a:ext>
            </a:extLst>
          </p:cNvPr>
          <p:cNvCxnSpPr/>
          <p:nvPr/>
        </p:nvCxnSpPr>
        <p:spPr>
          <a:xfrm flipV="1">
            <a:off x="8386233" y="5264150"/>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960138"/>
            <a:ext cx="7772400" cy="1463040"/>
          </a:xfrm>
        </p:spPr>
        <p:txBody>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Date Placeholder 4">
            <a:extLst>
              <a:ext uri="{FF2B5EF4-FFF2-40B4-BE49-F238E27FC236}">
                <a16:creationId xmlns:a16="http://schemas.microsoft.com/office/drawing/2014/main" id="{7DC59763-0C3D-B8BC-AC13-53B5B3D0547D}"/>
              </a:ext>
            </a:extLst>
          </p:cNvPr>
          <p:cNvSpPr>
            <a:spLocks noGrp="1"/>
          </p:cNvSpPr>
          <p:nvPr>
            <p:ph type="dt" sz="half" idx="10"/>
          </p:nvPr>
        </p:nvSpPr>
        <p:spPr/>
        <p:txBody>
          <a:bodyPr/>
          <a:lstStyle>
            <a:lvl1pPr>
              <a:defRPr/>
            </a:lvl1pPr>
          </a:lstStyle>
          <a:p>
            <a:pPr>
              <a:defRPr/>
            </a:pPr>
            <a:fld id="{15C69F70-4F5D-4AA0-BF08-AB8E14941C42}" type="datetime1">
              <a:rPr lang="en-GB" smtClean="0"/>
              <a:t>09/04/2026</a:t>
            </a:fld>
            <a:endParaRPr lang="en-US" dirty="0"/>
          </a:p>
        </p:txBody>
      </p:sp>
      <p:sp>
        <p:nvSpPr>
          <p:cNvPr id="7" name="Footer Placeholder 5">
            <a:extLst>
              <a:ext uri="{FF2B5EF4-FFF2-40B4-BE49-F238E27FC236}">
                <a16:creationId xmlns:a16="http://schemas.microsoft.com/office/drawing/2014/main" id="{DC530C14-7926-926D-5A1E-F84807D5482F}"/>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8" name="Slide Number Placeholder 6">
            <a:extLst>
              <a:ext uri="{FF2B5EF4-FFF2-40B4-BE49-F238E27FC236}">
                <a16:creationId xmlns:a16="http://schemas.microsoft.com/office/drawing/2014/main" id="{01758BA6-2A77-2CAC-A70F-132141DF5278}"/>
              </a:ext>
            </a:extLst>
          </p:cNvPr>
          <p:cNvSpPr>
            <a:spLocks noGrp="1"/>
          </p:cNvSpPr>
          <p:nvPr>
            <p:ph type="sldNum" sz="quarter" idx="12"/>
          </p:nvPr>
        </p:nvSpPr>
        <p:spPr/>
        <p:txBody>
          <a:bodyPr/>
          <a:lstStyle>
            <a:lvl1pPr>
              <a:defRPr/>
            </a:lvl1pPr>
          </a:lstStyle>
          <a:p>
            <a:fld id="{6001C469-20E7-4264-B566-1E4F059161A6}" type="slidenum">
              <a:rPr lang="en-US" altLang="en-US"/>
              <a:pPr/>
              <a:t>‹#›</a:t>
            </a:fld>
            <a:endParaRPr lang="en-US" altLang="en-US"/>
          </a:p>
        </p:txBody>
      </p:sp>
    </p:spTree>
    <p:extLst>
      <p:ext uri="{BB962C8B-B14F-4D97-AF65-F5344CB8AC3E}">
        <p14:creationId xmlns:p14="http://schemas.microsoft.com/office/powerpoint/2010/main" val="709959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8C532E3-C17D-769D-F33E-E63DCE1BE9F9}"/>
              </a:ext>
            </a:extLst>
          </p:cNvPr>
          <p:cNvSpPr>
            <a:spLocks noGrp="1"/>
          </p:cNvSpPr>
          <p:nvPr>
            <p:ph type="dt" sz="half" idx="10"/>
          </p:nvPr>
        </p:nvSpPr>
        <p:spPr/>
        <p:txBody>
          <a:bodyPr/>
          <a:lstStyle>
            <a:lvl1pPr>
              <a:defRPr/>
            </a:lvl1pPr>
          </a:lstStyle>
          <a:p>
            <a:pPr>
              <a:defRPr/>
            </a:pPr>
            <a:fld id="{2E275993-F097-496A-8A1C-8C9729431797}" type="datetime1">
              <a:rPr lang="en-GB" smtClean="0"/>
              <a:t>09/04/2026</a:t>
            </a:fld>
            <a:endParaRPr lang="en-US" dirty="0"/>
          </a:p>
        </p:txBody>
      </p:sp>
      <p:sp>
        <p:nvSpPr>
          <p:cNvPr id="5" name="Footer Placeholder 4">
            <a:extLst>
              <a:ext uri="{FF2B5EF4-FFF2-40B4-BE49-F238E27FC236}">
                <a16:creationId xmlns:a16="http://schemas.microsoft.com/office/drawing/2014/main" id="{C95AD4A0-4043-61E1-FC9E-CB4D309B5411}"/>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82E77556-D052-E2CC-2C55-C28A032D7149}"/>
              </a:ext>
            </a:extLst>
          </p:cNvPr>
          <p:cNvSpPr>
            <a:spLocks noGrp="1"/>
          </p:cNvSpPr>
          <p:nvPr>
            <p:ph type="sldNum" sz="quarter" idx="12"/>
          </p:nvPr>
        </p:nvSpPr>
        <p:spPr/>
        <p:txBody>
          <a:bodyPr/>
          <a:lstStyle>
            <a:lvl1pPr>
              <a:defRPr/>
            </a:lvl1pPr>
          </a:lstStyle>
          <a:p>
            <a:fld id="{1DF38722-AC1A-465B-8D5E-DC7C6AADCA57}" type="slidenum">
              <a:rPr lang="en-US" altLang="en-US"/>
              <a:pPr/>
              <a:t>‹#›</a:t>
            </a:fld>
            <a:endParaRPr lang="en-US" altLang="en-US"/>
          </a:p>
        </p:txBody>
      </p:sp>
    </p:spTree>
    <p:extLst>
      <p:ext uri="{BB962C8B-B14F-4D97-AF65-F5344CB8AC3E}">
        <p14:creationId xmlns:p14="http://schemas.microsoft.com/office/powerpoint/2010/main" val="3269873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5E90161-6CC4-D6D0-45D6-AE867AD25D8A}"/>
              </a:ext>
            </a:extLst>
          </p:cNvPr>
          <p:cNvCxnSpPr/>
          <p:nvPr/>
        </p:nvCxnSpPr>
        <p:spPr>
          <a:xfrm rot="5400000" flipV="1">
            <a:off x="10058400" y="5873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ED962B0-F789-780C-103C-1A2737A17AA3}"/>
              </a:ext>
            </a:extLst>
          </p:cNvPr>
          <p:cNvSpPr>
            <a:spLocks noGrp="1"/>
          </p:cNvSpPr>
          <p:nvPr>
            <p:ph type="dt" sz="half" idx="10"/>
          </p:nvPr>
        </p:nvSpPr>
        <p:spPr/>
        <p:txBody>
          <a:bodyPr/>
          <a:lstStyle>
            <a:lvl1pPr>
              <a:defRPr/>
            </a:lvl1pPr>
          </a:lstStyle>
          <a:p>
            <a:pPr>
              <a:defRPr/>
            </a:pPr>
            <a:fld id="{81079909-09FF-47A3-8245-497C7EED0B99}" type="datetime1">
              <a:rPr lang="en-GB" smtClean="0"/>
              <a:t>09/04/2026</a:t>
            </a:fld>
            <a:endParaRPr lang="en-US" dirty="0"/>
          </a:p>
        </p:txBody>
      </p:sp>
      <p:sp>
        <p:nvSpPr>
          <p:cNvPr id="6" name="Footer Placeholder 4">
            <a:extLst>
              <a:ext uri="{FF2B5EF4-FFF2-40B4-BE49-F238E27FC236}">
                <a16:creationId xmlns:a16="http://schemas.microsoft.com/office/drawing/2014/main" id="{AF4D511B-BD61-99BD-1378-7EC9F57EF12A}"/>
              </a:ext>
            </a:extLst>
          </p:cNvPr>
          <p:cNvSpPr>
            <a:spLocks noGrp="1"/>
          </p:cNvSpPr>
          <p:nvPr>
            <p:ph type="ftr" sz="quarter" idx="11"/>
          </p:nvPr>
        </p:nvSpPr>
        <p:spPr/>
        <p:txBody>
          <a:bodyPr/>
          <a:lstStyle>
            <a:lvl1pPr>
              <a:defRPr/>
            </a:lvl1pPr>
          </a:lstStyle>
          <a:p>
            <a:pPr>
              <a:defRPr/>
            </a:pPr>
            <a:r>
              <a:rPr lang="en-US"/>
              <a:t>Zhikal Omar Khudhur</a:t>
            </a:r>
            <a:endParaRPr lang="en-US" sz="1400"/>
          </a:p>
        </p:txBody>
      </p:sp>
      <p:sp>
        <p:nvSpPr>
          <p:cNvPr id="7" name="Slide Number Placeholder 5">
            <a:extLst>
              <a:ext uri="{FF2B5EF4-FFF2-40B4-BE49-F238E27FC236}">
                <a16:creationId xmlns:a16="http://schemas.microsoft.com/office/drawing/2014/main" id="{9DDBB376-130A-F9D3-289F-7825C2785BCE}"/>
              </a:ext>
            </a:extLst>
          </p:cNvPr>
          <p:cNvSpPr>
            <a:spLocks noGrp="1"/>
          </p:cNvSpPr>
          <p:nvPr>
            <p:ph type="sldNum" sz="quarter" idx="12"/>
          </p:nvPr>
        </p:nvSpPr>
        <p:spPr/>
        <p:txBody>
          <a:bodyPr/>
          <a:lstStyle>
            <a:lvl1pPr>
              <a:defRPr/>
            </a:lvl1pPr>
          </a:lstStyle>
          <a:p>
            <a:fld id="{6F3C1542-2386-4E61-9509-9C5EBC3E4AD3}" type="slidenum">
              <a:rPr lang="en-US" altLang="en-US"/>
              <a:pPr/>
              <a:t>‹#›</a:t>
            </a:fld>
            <a:endParaRPr lang="en-US" altLang="en-US"/>
          </a:p>
        </p:txBody>
      </p:sp>
    </p:spTree>
    <p:extLst>
      <p:ext uri="{BB962C8B-B14F-4D97-AF65-F5344CB8AC3E}">
        <p14:creationId xmlns:p14="http://schemas.microsoft.com/office/powerpoint/2010/main" val="3720505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37359891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32EE1-FE21-CF7D-EA50-98C89EF4F0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190EBF-A320-1803-F2C9-C423613134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84132C-9C09-9F2F-E0B3-AE685C99216E}"/>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804B099A-245D-2A59-20D5-D36B36A7F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9590E8-4F45-CEC1-7A20-CE537F2BCCD4}"/>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984280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9AF4-0E3D-BE4B-C5AC-536F3B95B9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D3FDA7-9A40-371A-53E8-2AB5A8CE64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4604DF-978E-D10C-760E-64121E770F6C}"/>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16CA50DF-FB50-7C21-BC37-75F779B505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654FF-3425-A336-2152-0E872338505E}"/>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2571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9F3024-49ED-4E7A-A0AA-AEC8E48F844A}" type="datetime1">
              <a:rPr lang="en-GB" smtClean="0"/>
              <a:t>09/04/2026</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4FF1-DB89-2061-9FEF-752F6008B7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80901F-7D07-A685-9627-1423EB76B5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F05FD-059C-7AB7-78B4-B6AEF05E5963}"/>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952F86CC-7A39-048E-ED5D-03DE6B8AE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DAC36-3AB1-4AB4-891A-435A14C2E27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683397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8F3EC-085F-1ACA-AACD-4D658A62CC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DFA27-7108-69AF-0DBF-D5DB0862A0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261A7-93E6-C330-63D7-F5CB59B28E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8AAE5D-DECC-C290-404A-72460F2530C6}"/>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6" name="Footer Placeholder 5">
            <a:extLst>
              <a:ext uri="{FF2B5EF4-FFF2-40B4-BE49-F238E27FC236}">
                <a16:creationId xmlns:a16="http://schemas.microsoft.com/office/drawing/2014/main" id="{34454208-F7DC-C16A-F472-D7FD85E95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88136A-140C-DECA-7F95-8A9D1064F38D}"/>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1057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5E6C-5E3C-36D0-1D03-B84B88B759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243EA4-A62A-7423-5663-3DECD10127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450920-4582-EDF6-6F0C-DBDF24BE57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A55FC7-FE6D-8693-6052-BCEBDD295D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214A12-90EA-1DB4-6631-C74336C686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039EDF-B0AA-A274-133D-0918108B32C3}"/>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8" name="Footer Placeholder 7">
            <a:extLst>
              <a:ext uri="{FF2B5EF4-FFF2-40B4-BE49-F238E27FC236}">
                <a16:creationId xmlns:a16="http://schemas.microsoft.com/office/drawing/2014/main" id="{9BCA2461-FAAD-CF75-8FBD-D8A4A231EF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19AC33-2CB8-6E73-1C0A-63D5720172B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885088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2BB3C-41EA-6698-4CCE-A872AAF21C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859D9E-E10B-9C0F-B2F4-BC6FEE7975AF}"/>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4" name="Footer Placeholder 3">
            <a:extLst>
              <a:ext uri="{FF2B5EF4-FFF2-40B4-BE49-F238E27FC236}">
                <a16:creationId xmlns:a16="http://schemas.microsoft.com/office/drawing/2014/main" id="{0267CB3F-2627-3814-1A53-1800A551A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71C29A-D6D6-B706-E697-FCF55DA58496}"/>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7664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D453FE-ACC3-E634-666E-AABEA609FF6F}"/>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3" name="Footer Placeholder 2">
            <a:extLst>
              <a:ext uri="{FF2B5EF4-FFF2-40B4-BE49-F238E27FC236}">
                <a16:creationId xmlns:a16="http://schemas.microsoft.com/office/drawing/2014/main" id="{C8F57B37-121D-89AA-7C85-85FACF8F0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81AF33-1BA2-6A1C-F24D-2CC0CD37C7AC}"/>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4043725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D47FF-2C03-E2CF-4568-389C54D26D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8935B0-04F0-49C2-2D47-DC4F0E2CA3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39154-13CE-8170-A9E5-3E2AF7B5B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8F9615-06F6-C0D0-8D47-6D109F469406}"/>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6" name="Footer Placeholder 5">
            <a:extLst>
              <a:ext uri="{FF2B5EF4-FFF2-40B4-BE49-F238E27FC236}">
                <a16:creationId xmlns:a16="http://schemas.microsoft.com/office/drawing/2014/main" id="{E0983BCB-0647-3631-0B1C-57A70B313B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6D67A-4095-C8EE-316F-E407E20FC67B}"/>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28911584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EE6A-1E7E-C860-1ECC-E12F9F5C4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70DB83-EA2C-CF87-1F63-ECC27D01E8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A99FD-BB58-C1BB-F6DB-9011D3F07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96FD4-FB79-A82E-1875-F8EC71D080FF}"/>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6" name="Footer Placeholder 5">
            <a:extLst>
              <a:ext uri="{FF2B5EF4-FFF2-40B4-BE49-F238E27FC236}">
                <a16:creationId xmlns:a16="http://schemas.microsoft.com/office/drawing/2014/main" id="{F81B04D8-358A-9CFF-6B22-0DC25BC512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00104B-B2D8-7EC4-34B4-DE00A053DDD5}"/>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33900465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C764-42B4-4921-0CBB-88A4872D85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683961-06AC-9AAD-AB0A-92293D624D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9560AB-C4B3-2408-7F6B-DF6962310D85}"/>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1024F5BF-E022-1C08-9FDC-B9BAD1D56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EBBB7-CC0D-C79E-8E6B-2B1799CD5543}"/>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1484829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91FE1-F854-F2C8-F438-80215C09C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A84B4-65B8-9B10-4472-00CF7686B1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0FBB7-60B4-50F1-A8C8-07E8B2AEEAF2}"/>
              </a:ext>
            </a:extLst>
          </p:cNvPr>
          <p:cNvSpPr>
            <a:spLocks noGrp="1"/>
          </p:cNvSpPr>
          <p:nvPr>
            <p:ph type="dt" sz="half" idx="10"/>
          </p:nvPr>
        </p:nvSpPr>
        <p:spPr/>
        <p:txBody>
          <a:body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CDC5E06C-D090-42A9-A466-726A42B65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A5CC9A-5A89-48EA-7593-404096BA47DF}"/>
              </a:ext>
            </a:extLst>
          </p:cNvPr>
          <p:cNvSpPr>
            <a:spLocks noGrp="1"/>
          </p:cNvSpPr>
          <p:nvPr>
            <p:ph type="sldNum" sz="quarter" idx="12"/>
          </p:nvPr>
        </p:nvSpPr>
        <p:spPr/>
        <p:txBody>
          <a:bodyPr/>
          <a:lstStyle/>
          <a:p>
            <a:fld id="{C1AD5384-0913-4793-862B-E03D94466EF5}" type="slidenum">
              <a:rPr lang="en-US" smtClean="0"/>
              <a:t>‹#›</a:t>
            </a:fld>
            <a:endParaRPr lang="en-US"/>
          </a:p>
        </p:txBody>
      </p:sp>
    </p:spTree>
    <p:extLst>
      <p:ext uri="{BB962C8B-B14F-4D97-AF65-F5344CB8AC3E}">
        <p14:creationId xmlns:p14="http://schemas.microsoft.com/office/powerpoint/2010/main" val="771685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A86BF1-1314-48E3-85CE-C5FA0E342303}" type="datetime1">
              <a:rPr lang="en-GB" smtClean="0"/>
              <a:t>09/04/2026</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7773-B1BB-40E6-9CD5-FD21612B4FF4}" type="datetime1">
              <a:rPr lang="en-GB" smtClean="0"/>
              <a:t>09/04/2026</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326619-591D-479F-BE1D-2F4DAA82682C}" type="datetime1">
              <a:rPr lang="en-GB" smtClean="0"/>
              <a:t>09/04/2026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258351-3C51-4D81-BF9A-A2BA0D7DD1E6}" type="datetime1">
              <a:rPr lang="en-GB" smtClean="0"/>
              <a:t>09/04/2026</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A84CF-055B-4F64-B2A9-C04BD92CE891}" type="datetime1">
              <a:rPr lang="en-GB" smtClean="0"/>
              <a:t>09/04/2026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239324B7-9FE6-48E4-8983-62AF49C61B99}" type="datetime1">
              <a:rPr lang="en-GB" smtClean="0"/>
              <a:t>09/04/2026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ED761A-11E9-4EDB-B5E1-F68EB4F1C65B}" type="datetime1">
              <a:rPr lang="en-GB" smtClean="0"/>
              <a:t>09/04/2026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306806597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7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673AF-BDBC-463B-BA47-B793CB4AF863}"/>
              </a:ext>
            </a:extLst>
          </p:cNvPr>
          <p:cNvSpPr>
            <a:spLocks noGrp="1"/>
          </p:cNvSpPr>
          <p:nvPr>
            <p:ph type="title"/>
          </p:nvPr>
        </p:nvSpPr>
        <p:spPr>
          <a:xfrm>
            <a:off x="1024467" y="585788"/>
            <a:ext cx="9719733" cy="1498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507DD6C-780A-81A4-141C-23F14C654017}"/>
              </a:ext>
            </a:extLst>
          </p:cNvPr>
          <p:cNvSpPr>
            <a:spLocks noGrp="1"/>
          </p:cNvSpPr>
          <p:nvPr>
            <p:ph type="body" idx="1"/>
          </p:nvPr>
        </p:nvSpPr>
        <p:spPr bwMode="auto">
          <a:xfrm>
            <a:off x="1024467" y="2286001"/>
            <a:ext cx="9719733"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B27D900-6FE6-4745-A62F-F5CF31C8DC8F}"/>
              </a:ext>
            </a:extLst>
          </p:cNvPr>
          <p:cNvSpPr>
            <a:spLocks noGrp="1"/>
          </p:cNvSpPr>
          <p:nvPr>
            <p:ph type="dt" sz="half" idx="2"/>
          </p:nvPr>
        </p:nvSpPr>
        <p:spPr>
          <a:xfrm>
            <a:off x="1024467" y="6470650"/>
            <a:ext cx="2154767" cy="274638"/>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3492B8F7-0B27-4995-B9DA-35C426E7DC8A}" type="datetime1">
              <a:rPr lang="en-GB" smtClean="0"/>
              <a:t>09/04/2026</a:t>
            </a:fld>
            <a:endParaRPr lang="en-US" dirty="0"/>
          </a:p>
        </p:txBody>
      </p:sp>
      <p:sp>
        <p:nvSpPr>
          <p:cNvPr id="5" name="Footer Placeholder 4">
            <a:extLst>
              <a:ext uri="{FF2B5EF4-FFF2-40B4-BE49-F238E27FC236}">
                <a16:creationId xmlns:a16="http://schemas.microsoft.com/office/drawing/2014/main" id="{A79B5549-2FC0-45AE-AEB4-7A5D5EA4E415}"/>
              </a:ext>
            </a:extLst>
          </p:cNvPr>
          <p:cNvSpPr>
            <a:spLocks noGrp="1"/>
          </p:cNvSpPr>
          <p:nvPr>
            <p:ph type="ftr" sz="quarter" idx="3"/>
          </p:nvPr>
        </p:nvSpPr>
        <p:spPr>
          <a:xfrm>
            <a:off x="4842933" y="6470650"/>
            <a:ext cx="5901267" cy="274638"/>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r>
              <a:rPr lang="en-US"/>
              <a:t>Zhikal Omar Khudhur</a:t>
            </a:r>
            <a:endParaRPr lang="en-US" sz="1400"/>
          </a:p>
        </p:txBody>
      </p:sp>
      <p:sp>
        <p:nvSpPr>
          <p:cNvPr id="6" name="Slide Number Placeholder 5">
            <a:extLst>
              <a:ext uri="{FF2B5EF4-FFF2-40B4-BE49-F238E27FC236}">
                <a16:creationId xmlns:a16="http://schemas.microsoft.com/office/drawing/2014/main" id="{3B25E64F-1282-43FC-AA57-A5143FBC0C56}"/>
              </a:ext>
            </a:extLst>
          </p:cNvPr>
          <p:cNvSpPr>
            <a:spLocks noGrp="1"/>
          </p:cNvSpPr>
          <p:nvPr>
            <p:ph type="sldNum" sz="quarter" idx="4"/>
          </p:nvPr>
        </p:nvSpPr>
        <p:spPr>
          <a:xfrm>
            <a:off x="10837333" y="6470650"/>
            <a:ext cx="973667" cy="274638"/>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D0D0D"/>
                </a:solidFill>
                <a:latin typeface="Tw Cen MT Condensed" panose="020B0606020104020203" pitchFamily="34" charset="0"/>
              </a:defRPr>
            </a:lvl1pPr>
          </a:lstStyle>
          <a:p>
            <a:fld id="{BB2C7882-EB3B-4EE7-B89D-43947E5948B5}" type="slidenum">
              <a:rPr lang="en-US" altLang="en-US"/>
              <a:pPr/>
              <a:t>‹#›</a:t>
            </a:fld>
            <a:endParaRPr lang="en-US" altLang="en-US"/>
          </a:p>
        </p:txBody>
      </p:sp>
      <p:cxnSp>
        <p:nvCxnSpPr>
          <p:cNvPr id="7" name="Straight Connector 6">
            <a:extLst>
              <a:ext uri="{FF2B5EF4-FFF2-40B4-BE49-F238E27FC236}">
                <a16:creationId xmlns:a16="http://schemas.microsoft.com/office/drawing/2014/main" id="{94B18A47-B5F8-409C-913B-5DC896E2DDF4}"/>
              </a:ext>
            </a:extLst>
          </p:cNvPr>
          <p:cNvCxnSpPr/>
          <p:nvPr/>
        </p:nvCxnSpPr>
        <p:spPr>
          <a:xfrm flipV="1">
            <a:off x="762000" y="827088"/>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4125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hf hdr="0"/>
  <p:txStyles>
    <p:titleStyle>
      <a:lvl1pPr algn="l" rtl="0" eaLnBrk="0" fontAlgn="base" hangingPunct="0">
        <a:lnSpc>
          <a:spcPct val="80000"/>
        </a:lnSpc>
        <a:spcBef>
          <a:spcPct val="0"/>
        </a:spcBef>
        <a:spcAft>
          <a:spcPct val="0"/>
        </a:spcAft>
        <a:defRPr sz="4400" kern="1200" cap="all" spc="100">
          <a:solidFill>
            <a:srgbClr val="0D0D0D"/>
          </a:solidFill>
          <a:latin typeface="+mj-lt"/>
          <a:ea typeface="+mj-ea"/>
          <a:cs typeface="+mj-cs"/>
        </a:defRPr>
      </a:lvl1pPr>
      <a:lvl2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2pPr>
      <a:lvl3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3pPr>
      <a:lvl4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4pPr>
      <a:lvl5pPr algn="l" rtl="0" eaLnBrk="0" fontAlgn="base" hangingPunct="0">
        <a:lnSpc>
          <a:spcPct val="80000"/>
        </a:lnSpc>
        <a:spcBef>
          <a:spcPct val="0"/>
        </a:spcBef>
        <a:spcAft>
          <a:spcPct val="0"/>
        </a:spcAft>
        <a:defRPr sz="4400">
          <a:solidFill>
            <a:srgbClr val="0D0D0D"/>
          </a:solidFill>
          <a:latin typeface="Tw Cen MT Condensed" panose="020B0606020104020203" pitchFamily="34" charset="0"/>
        </a:defRPr>
      </a:lvl5pPr>
      <a:lvl6pPr marL="457200" algn="l" rtl="0" fontAlgn="base">
        <a:lnSpc>
          <a:spcPct val="80000"/>
        </a:lnSpc>
        <a:spcBef>
          <a:spcPct val="0"/>
        </a:spcBef>
        <a:spcAft>
          <a:spcPct val="0"/>
        </a:spcAft>
        <a:defRPr sz="4400">
          <a:solidFill>
            <a:srgbClr val="0D0D0D"/>
          </a:solidFill>
          <a:latin typeface="Tw Cen MT Condensed" panose="020B0606020104020203" pitchFamily="34" charset="0"/>
        </a:defRPr>
      </a:lvl6pPr>
      <a:lvl7pPr marL="914400" algn="l" rtl="0" fontAlgn="base">
        <a:lnSpc>
          <a:spcPct val="80000"/>
        </a:lnSpc>
        <a:spcBef>
          <a:spcPct val="0"/>
        </a:spcBef>
        <a:spcAft>
          <a:spcPct val="0"/>
        </a:spcAft>
        <a:defRPr sz="4400">
          <a:solidFill>
            <a:srgbClr val="0D0D0D"/>
          </a:solidFill>
          <a:latin typeface="Tw Cen MT Condensed" panose="020B0606020104020203" pitchFamily="34" charset="0"/>
        </a:defRPr>
      </a:lvl7pPr>
      <a:lvl8pPr marL="1371600" algn="l" rtl="0" fontAlgn="base">
        <a:lnSpc>
          <a:spcPct val="80000"/>
        </a:lnSpc>
        <a:spcBef>
          <a:spcPct val="0"/>
        </a:spcBef>
        <a:spcAft>
          <a:spcPct val="0"/>
        </a:spcAft>
        <a:defRPr sz="4400">
          <a:solidFill>
            <a:srgbClr val="0D0D0D"/>
          </a:solidFill>
          <a:latin typeface="Tw Cen MT Condensed" panose="020B0606020104020203" pitchFamily="34" charset="0"/>
        </a:defRPr>
      </a:lvl8pPr>
      <a:lvl9pPr marL="1828800" algn="l" rtl="0" fontAlgn="base">
        <a:lnSpc>
          <a:spcPct val="80000"/>
        </a:lnSpc>
        <a:spcBef>
          <a:spcPct val="0"/>
        </a:spcBef>
        <a:spcAft>
          <a:spcPct val="0"/>
        </a:spcAft>
        <a:defRPr sz="4400">
          <a:solidFill>
            <a:srgbClr val="0D0D0D"/>
          </a:solidFill>
          <a:latin typeface="Tw Cen MT Condensed" panose="020B0606020104020203"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13"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600" kern="1200">
          <a:solidFill>
            <a:schemeClr val="tx1"/>
          </a:solidFill>
          <a:latin typeface="+mn-lt"/>
          <a:ea typeface="+mn-ea"/>
          <a:cs typeface="+mn-cs"/>
        </a:defRPr>
      </a:lvl2pPr>
      <a:lvl3pPr marL="44767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3pPr>
      <a:lvl4pPr marL="593725"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4pPr>
      <a:lvl5pPr marL="776288" indent="-136525" algn="l" rtl="0" eaLnBrk="0" fontAlgn="base" hangingPunct="0">
        <a:lnSpc>
          <a:spcPct val="90000"/>
        </a:lnSpc>
        <a:spcBef>
          <a:spcPts val="200"/>
        </a:spcBef>
        <a:spcAft>
          <a:spcPts val="400"/>
        </a:spcAft>
        <a:buClr>
          <a:schemeClr val="accent1"/>
        </a:buClr>
        <a:buFont typeface="Wingdings 3" panose="05040102010807070707"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15527D-8DC7-66C4-0C89-A9B5D9D03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0FBFD7-D7C6-AD1D-579F-BF6870204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AEACC-22CF-425D-0204-73C805BE57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0431F2-AD2A-48AA-8425-B8092E84D737}" type="datetimeFigureOut">
              <a:rPr lang="en-US" smtClean="0"/>
              <a:t>4/9/2026</a:t>
            </a:fld>
            <a:endParaRPr lang="en-US"/>
          </a:p>
        </p:txBody>
      </p:sp>
      <p:sp>
        <p:nvSpPr>
          <p:cNvPr id="5" name="Footer Placeholder 4">
            <a:extLst>
              <a:ext uri="{FF2B5EF4-FFF2-40B4-BE49-F238E27FC236}">
                <a16:creationId xmlns:a16="http://schemas.microsoft.com/office/drawing/2014/main" id="{8A177A47-BBD6-E9DC-2D3F-A62E58934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34011EE-9AFB-5DC0-EAF2-8D984B5E5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AD5384-0913-4793-862B-E03D94466EF5}" type="slidenum">
              <a:rPr lang="en-US" smtClean="0"/>
              <a:t>‹#›</a:t>
            </a:fld>
            <a:endParaRPr lang="en-US"/>
          </a:p>
        </p:txBody>
      </p:sp>
    </p:spTree>
    <p:extLst>
      <p:ext uri="{BB962C8B-B14F-4D97-AF65-F5344CB8AC3E}">
        <p14:creationId xmlns:p14="http://schemas.microsoft.com/office/powerpoint/2010/main" val="217321478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3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posterior pituitary AND </a:t>
            </a:r>
            <a:r>
              <a:rPr lang="en-US" sz="4800" dirty="0" err="1">
                <a:solidFill>
                  <a:schemeClr val="tx1"/>
                </a:solidFill>
                <a:latin typeface="Calibri"/>
                <a:ea typeface="Calibri"/>
                <a:cs typeface="Calibri"/>
              </a:rPr>
              <a:t>adh</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4</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a:xfrm>
            <a:off x="8719055" y="5907328"/>
            <a:ext cx="1955980" cy="228600"/>
          </a:xfrm>
        </p:spPr>
        <p:txBody>
          <a:bodyPr/>
          <a:lstStyle/>
          <a:p>
            <a:fld id="{34B7E4EF-A1BD-40F4-AB7B-04F084DD991D}" type="slidenum">
              <a:rPr lang="en-US" smtClean="0"/>
              <a:t>1</a:t>
            </a:fld>
            <a:endParaRPr lang="en-US" dirty="0"/>
          </a:p>
        </p:txBody>
      </p:sp>
      <p:sp>
        <p:nvSpPr>
          <p:cNvPr id="8" name="Footer Placeholder 7">
            <a:extLst>
              <a:ext uri="{FF2B5EF4-FFF2-40B4-BE49-F238E27FC236}">
                <a16:creationId xmlns:a16="http://schemas.microsoft.com/office/drawing/2014/main" id="{E9D09A1A-9791-7DB1-BF0E-20E620DEDFF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69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1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BF14-5662-C8E7-5010-C318045DEC21}"/>
              </a:ext>
            </a:extLst>
          </p:cNvPr>
          <p:cNvSpPr>
            <a:spLocks noGrp="1"/>
          </p:cNvSpPr>
          <p:nvPr>
            <p:ph type="title"/>
          </p:nvPr>
        </p:nvSpPr>
        <p:spPr/>
        <p:txBody>
          <a:bodyPr/>
          <a:lstStyle/>
          <a:p>
            <a:r>
              <a:rPr lang="en-US" dirty="0"/>
              <a:t>Why Do We Need ADH?</a:t>
            </a:r>
          </a:p>
        </p:txBody>
      </p:sp>
      <p:sp>
        <p:nvSpPr>
          <p:cNvPr id="3" name="Content Placeholder 2">
            <a:extLst>
              <a:ext uri="{FF2B5EF4-FFF2-40B4-BE49-F238E27FC236}">
                <a16:creationId xmlns:a16="http://schemas.microsoft.com/office/drawing/2014/main" id="{E938DF84-D13A-7CC4-E2A4-A1B3666F2A66}"/>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4ADCE60-ED32-58C5-8238-098A598FBCAC}"/>
              </a:ext>
            </a:extLst>
          </p:cNvPr>
          <p:cNvSpPr>
            <a:spLocks noGrp="1"/>
          </p:cNvSpPr>
          <p:nvPr>
            <p:ph type="dt" sz="half" idx="10"/>
          </p:nvPr>
        </p:nvSpPr>
        <p:spPr/>
        <p:txBody>
          <a:bodyPr/>
          <a:lstStyle/>
          <a:p>
            <a:fld id="{54F74901-6974-4627-86DE-E6EF5D459EE9}" type="datetime1">
              <a:rPr lang="en-GB" smtClean="0"/>
              <a:t>09/04/2026</a:t>
            </a:fld>
            <a:endParaRPr lang="en-US"/>
          </a:p>
        </p:txBody>
      </p:sp>
      <p:sp>
        <p:nvSpPr>
          <p:cNvPr id="5" name="Footer Placeholder 4">
            <a:extLst>
              <a:ext uri="{FF2B5EF4-FFF2-40B4-BE49-F238E27FC236}">
                <a16:creationId xmlns:a16="http://schemas.microsoft.com/office/drawing/2014/main" id="{2FF0A6DF-9EAA-664D-6E5A-992100FC11F1}"/>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94E90997-4C6B-9D37-6806-D70BAEE74C80}"/>
              </a:ext>
            </a:extLst>
          </p:cNvPr>
          <p:cNvSpPr>
            <a:spLocks noGrp="1"/>
          </p:cNvSpPr>
          <p:nvPr>
            <p:ph type="sldNum" sz="quarter" idx="12"/>
          </p:nvPr>
        </p:nvSpPr>
        <p:spPr/>
        <p:txBody>
          <a:bodyPr/>
          <a:lstStyle/>
          <a:p>
            <a:fld id="{07273F1E-9C55-4B66-BD2B-F760842A30D8}" type="slidenum">
              <a:rPr lang="en-US" smtClean="0"/>
              <a:t>12</a:t>
            </a:fld>
            <a:endParaRPr lang="en-US"/>
          </a:p>
        </p:txBody>
      </p:sp>
    </p:spTree>
    <p:extLst>
      <p:ext uri="{BB962C8B-B14F-4D97-AF65-F5344CB8AC3E}">
        <p14:creationId xmlns:p14="http://schemas.microsoft.com/office/powerpoint/2010/main" val="321191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025D55-C28F-4072-B055-1FFE16DE6162}"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09/04/2026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–Antidiuretic hormone </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Antidiuretic hormone (ADH, also called vasopressin) increases the reabsorption of water by kidney tubules, which decreases the amount of urine formed. The water is reabsorbed into the blood, so as urinary output is decreased, blood volume is increased, which helps maintain normal blood pressure. ADH also decreases sweating, but the amount of water conserved is much less than that conserved by the kidneys.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stimulus for the secretion of ADH is decreased water content of the body. If too much water is lost through sweating or diarrhea, for example, osmoreceptors in the hypothalamus detect the increased “saltiness” of body fluids. The hypothalamus then transmits impulses to the posterior pituitary to increase the secretion of ADH and decrease the loss of more water in urine.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AFF3F-393B-6ADE-5A9E-5486F659A46D}"/>
              </a:ext>
            </a:extLst>
          </p:cNvPr>
          <p:cNvSpPr>
            <a:spLocks noGrp="1"/>
          </p:cNvSpPr>
          <p:nvPr>
            <p:ph type="title"/>
          </p:nvPr>
        </p:nvSpPr>
        <p:spPr>
          <a:xfrm>
            <a:off x="630936" y="639520"/>
            <a:ext cx="3429000" cy="1719072"/>
          </a:xfrm>
        </p:spPr>
        <p:txBody>
          <a:bodyPr anchor="b">
            <a:normAutofit/>
          </a:bodyPr>
          <a:lstStyle/>
          <a:p>
            <a:r>
              <a:rPr lang="en-US" sz="5400"/>
              <a:t>URINARY SYSTEM</a:t>
            </a:r>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6722CF-E974-FBB9-C295-32665C0F7ED1}"/>
              </a:ext>
            </a:extLst>
          </p:cNvPr>
          <p:cNvSpPr>
            <a:spLocks noGrp="1"/>
          </p:cNvSpPr>
          <p:nvPr>
            <p:ph idx="1"/>
          </p:nvPr>
        </p:nvSpPr>
        <p:spPr>
          <a:xfrm>
            <a:off x="630936" y="2807208"/>
            <a:ext cx="3429000" cy="3410712"/>
          </a:xfrm>
        </p:spPr>
        <p:txBody>
          <a:bodyPr anchor="t">
            <a:normAutofit/>
          </a:bodyPr>
          <a:lstStyle/>
          <a:p>
            <a:r>
              <a:rPr lang="en-US" sz="2000" b="1"/>
              <a:t>Organs of the Urinary System</a:t>
            </a:r>
          </a:p>
          <a:p>
            <a:r>
              <a:rPr lang="en-US" sz="2000"/>
              <a:t>Kidneys → filter blood </a:t>
            </a:r>
          </a:p>
          <a:p>
            <a:r>
              <a:rPr lang="en-US" sz="2000"/>
              <a:t>Ureters → carry urine </a:t>
            </a:r>
          </a:p>
          <a:p>
            <a:r>
              <a:rPr lang="en-US" sz="2000"/>
              <a:t>Urinary bladder → stores urine </a:t>
            </a:r>
          </a:p>
          <a:p>
            <a:r>
              <a:rPr lang="en-US" sz="2000"/>
              <a:t>Urethra → removes urine </a:t>
            </a:r>
          </a:p>
          <a:p>
            <a:r>
              <a:rPr lang="en-US" sz="2000"/>
              <a:t>Main organ for ADH action: </a:t>
            </a:r>
            <a:r>
              <a:rPr lang="en-US" sz="2000" b="1"/>
              <a:t>Kidney</a:t>
            </a:r>
            <a:endParaRPr lang="en-US" sz="2000"/>
          </a:p>
          <a:p>
            <a:endParaRPr lang="en-US" sz="2000"/>
          </a:p>
        </p:txBody>
      </p:sp>
      <p:pic>
        <p:nvPicPr>
          <p:cNvPr id="1026" name="Picture 2">
            <a:extLst>
              <a:ext uri="{FF2B5EF4-FFF2-40B4-BE49-F238E27FC236}">
                <a16:creationId xmlns:a16="http://schemas.microsoft.com/office/drawing/2014/main" id="{2BD47B94-C759-E0B2-FBC3-26EBDF4900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875020" y="640080"/>
            <a:ext cx="4462272" cy="557784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20B1C8F8-FCD3-BCD0-CC75-770626C6E426}"/>
              </a:ext>
            </a:extLst>
          </p:cNvPr>
          <p:cNvSpPr>
            <a:spLocks noGrp="1"/>
          </p:cNvSpPr>
          <p:nvPr>
            <p:ph type="dt" sz="half" idx="10"/>
          </p:nvPr>
        </p:nvSpPr>
        <p:spPr>
          <a:xfrm>
            <a:off x="838200" y="6356350"/>
            <a:ext cx="2743200" cy="365125"/>
          </a:xfrm>
        </p:spPr>
        <p:txBody>
          <a:bodyPr>
            <a:normAutofit/>
          </a:bodyPr>
          <a:lstStyle/>
          <a:p>
            <a:pPr>
              <a:spcAft>
                <a:spcPts val="600"/>
              </a:spcAft>
            </a:pPr>
            <a:fld id="{54F74901-6974-4627-86DE-E6EF5D459EE9}" type="datetime1">
              <a:rPr lang="en-GB" smtClean="0"/>
              <a:pPr>
                <a:spcAft>
                  <a:spcPts val="600"/>
                </a:spcAft>
              </a:pPr>
              <a:t>09/04/2026</a:t>
            </a:fld>
            <a:endParaRPr lang="en-US"/>
          </a:p>
        </p:txBody>
      </p:sp>
      <p:sp>
        <p:nvSpPr>
          <p:cNvPr id="5" name="Footer Placeholder 4">
            <a:extLst>
              <a:ext uri="{FF2B5EF4-FFF2-40B4-BE49-F238E27FC236}">
                <a16:creationId xmlns:a16="http://schemas.microsoft.com/office/drawing/2014/main" id="{71489FD7-44FE-E03A-A1FC-42BA98BF9448}"/>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BD438848-2B97-DD6C-596F-29B85F8016A7}"/>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14</a:t>
            </a:fld>
            <a:endParaRPr lang="en-US"/>
          </a:p>
        </p:txBody>
      </p:sp>
    </p:spTree>
    <p:extLst>
      <p:ext uri="{BB962C8B-B14F-4D97-AF65-F5344CB8AC3E}">
        <p14:creationId xmlns:p14="http://schemas.microsoft.com/office/powerpoint/2010/main" val="16167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19841-5E66-2E22-C67C-43ECA4126508}"/>
              </a:ext>
            </a:extLst>
          </p:cNvPr>
          <p:cNvSpPr>
            <a:spLocks noGrp="1"/>
          </p:cNvSpPr>
          <p:nvPr>
            <p:ph type="title"/>
          </p:nvPr>
        </p:nvSpPr>
        <p:spPr>
          <a:xfrm>
            <a:off x="630936" y="639520"/>
            <a:ext cx="3429000" cy="1719072"/>
          </a:xfrm>
        </p:spPr>
        <p:txBody>
          <a:bodyPr anchor="b">
            <a:normAutofit/>
          </a:bodyPr>
          <a:lstStyle/>
          <a:p>
            <a:r>
              <a:rPr lang="en-US" sz="3800"/>
              <a:t>Functional Unit of the Kidney</a:t>
            </a:r>
          </a:p>
        </p:txBody>
      </p:sp>
      <p:sp>
        <p:nvSpPr>
          <p:cNvPr id="2057"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75AB41-8569-9D8B-6876-0663F5DE5986}"/>
              </a:ext>
            </a:extLst>
          </p:cNvPr>
          <p:cNvSpPr>
            <a:spLocks noGrp="1"/>
          </p:cNvSpPr>
          <p:nvPr>
            <p:ph idx="1"/>
          </p:nvPr>
        </p:nvSpPr>
        <p:spPr>
          <a:xfrm>
            <a:off x="630936" y="2807208"/>
            <a:ext cx="3429000" cy="3410712"/>
          </a:xfrm>
        </p:spPr>
        <p:txBody>
          <a:bodyPr anchor="t">
            <a:normAutofit/>
          </a:bodyPr>
          <a:lstStyle/>
          <a:p>
            <a:r>
              <a:rPr lang="en-US" sz="2000"/>
              <a:t>The functional unit is the </a:t>
            </a:r>
            <a:r>
              <a:rPr lang="en-US" sz="2000" b="1"/>
              <a:t>nephron</a:t>
            </a:r>
            <a:r>
              <a:rPr lang="en-US" sz="2000"/>
              <a:t> </a:t>
            </a:r>
          </a:p>
          <a:p>
            <a:r>
              <a:rPr lang="en-US" sz="2000"/>
              <a:t>Each kidney contains </a:t>
            </a:r>
            <a:r>
              <a:rPr lang="en-US" sz="2000" b="1"/>
              <a:t>~1 million nephrons</a:t>
            </a:r>
            <a:r>
              <a:rPr lang="en-US" sz="2000"/>
              <a:t> </a:t>
            </a:r>
          </a:p>
          <a:p>
            <a:r>
              <a:rPr lang="en-US" sz="2000" b="1"/>
              <a:t>Main parts:</a:t>
            </a:r>
            <a:endParaRPr lang="en-US" sz="2000"/>
          </a:p>
          <a:p>
            <a:r>
              <a:rPr lang="en-US" sz="2000"/>
              <a:t>Glomerulus </a:t>
            </a:r>
          </a:p>
          <a:p>
            <a:r>
              <a:rPr lang="en-US" sz="2000"/>
              <a:t>Bowman’s capsule </a:t>
            </a:r>
          </a:p>
          <a:p>
            <a:r>
              <a:rPr lang="en-US" sz="2000"/>
              <a:t>Tubules </a:t>
            </a:r>
          </a:p>
          <a:p>
            <a:r>
              <a:rPr lang="en-US" sz="2000"/>
              <a:t>Collecting duct</a:t>
            </a:r>
          </a:p>
          <a:p>
            <a:endParaRPr lang="en-US" sz="2000"/>
          </a:p>
        </p:txBody>
      </p:sp>
      <p:pic>
        <p:nvPicPr>
          <p:cNvPr id="2050" name="Picture 2">
            <a:extLst>
              <a:ext uri="{FF2B5EF4-FFF2-40B4-BE49-F238E27FC236}">
                <a16:creationId xmlns:a16="http://schemas.microsoft.com/office/drawing/2014/main" id="{6BE61053-E8CB-5264-3537-36A6063181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1271587"/>
            <a:ext cx="6903720" cy="431482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8FC4824D-8363-6F5B-AB25-4A2126ED029F}"/>
              </a:ext>
            </a:extLst>
          </p:cNvPr>
          <p:cNvSpPr>
            <a:spLocks noGrp="1"/>
          </p:cNvSpPr>
          <p:nvPr>
            <p:ph type="dt" sz="half" idx="10"/>
          </p:nvPr>
        </p:nvSpPr>
        <p:spPr>
          <a:xfrm>
            <a:off x="838200" y="6356350"/>
            <a:ext cx="2743200" cy="365125"/>
          </a:xfrm>
        </p:spPr>
        <p:txBody>
          <a:bodyPr>
            <a:normAutofit/>
          </a:bodyPr>
          <a:lstStyle/>
          <a:p>
            <a:pPr>
              <a:spcAft>
                <a:spcPts val="600"/>
              </a:spcAft>
            </a:pPr>
            <a:fld id="{54F74901-6974-4627-86DE-E6EF5D459EE9}" type="datetime1">
              <a:rPr lang="en-GB" smtClean="0"/>
              <a:pPr>
                <a:spcAft>
                  <a:spcPts val="600"/>
                </a:spcAft>
              </a:pPr>
              <a:t>09/04/2026</a:t>
            </a:fld>
            <a:endParaRPr lang="en-US"/>
          </a:p>
        </p:txBody>
      </p:sp>
      <p:sp>
        <p:nvSpPr>
          <p:cNvPr id="5" name="Footer Placeholder 4">
            <a:extLst>
              <a:ext uri="{FF2B5EF4-FFF2-40B4-BE49-F238E27FC236}">
                <a16:creationId xmlns:a16="http://schemas.microsoft.com/office/drawing/2014/main" id="{8EBBE80B-14F2-CF2D-A178-FF7DDE63DB4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ABF8B85E-D9A5-F181-8C40-AC08E46D1364}"/>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15</a:t>
            </a:fld>
            <a:endParaRPr lang="en-US"/>
          </a:p>
        </p:txBody>
      </p:sp>
    </p:spTree>
    <p:extLst>
      <p:ext uri="{BB962C8B-B14F-4D97-AF65-F5344CB8AC3E}">
        <p14:creationId xmlns:p14="http://schemas.microsoft.com/office/powerpoint/2010/main" val="104075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31A03-AEF4-D76C-EB80-E70DCB1A59A2}"/>
              </a:ext>
            </a:extLst>
          </p:cNvPr>
          <p:cNvSpPr>
            <a:spLocks noGrp="1"/>
          </p:cNvSpPr>
          <p:nvPr>
            <p:ph type="title"/>
          </p:nvPr>
        </p:nvSpPr>
        <p:spPr>
          <a:xfrm>
            <a:off x="630936" y="639520"/>
            <a:ext cx="3429000" cy="1719072"/>
          </a:xfrm>
        </p:spPr>
        <p:txBody>
          <a:bodyPr anchor="b">
            <a:normAutofit/>
          </a:bodyPr>
          <a:lstStyle/>
          <a:p>
            <a:r>
              <a:rPr lang="en-US" sz="5000"/>
              <a:t>URINE FORMATION</a:t>
            </a:r>
          </a:p>
        </p:txBody>
      </p:sp>
      <p:sp>
        <p:nvSpPr>
          <p:cNvPr id="308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A89413-0B43-4395-7E4F-A2EBB954F5A6}"/>
              </a:ext>
            </a:extLst>
          </p:cNvPr>
          <p:cNvSpPr>
            <a:spLocks noGrp="1"/>
          </p:cNvSpPr>
          <p:nvPr>
            <p:ph idx="1"/>
          </p:nvPr>
        </p:nvSpPr>
        <p:spPr>
          <a:xfrm>
            <a:off x="630936" y="2807208"/>
            <a:ext cx="3429000" cy="3410712"/>
          </a:xfrm>
        </p:spPr>
        <p:txBody>
          <a:bodyPr anchor="t">
            <a:normAutofit/>
          </a:bodyPr>
          <a:lstStyle/>
          <a:p>
            <a:r>
              <a:rPr lang="en-US" sz="2200" b="1"/>
              <a:t>Steps of Urine Formation</a:t>
            </a:r>
          </a:p>
          <a:p>
            <a:r>
              <a:rPr lang="en-US" sz="2200" b="1"/>
              <a:t>Filtration</a:t>
            </a:r>
            <a:r>
              <a:rPr lang="en-US" sz="2200"/>
              <a:t> </a:t>
            </a:r>
          </a:p>
          <a:p>
            <a:r>
              <a:rPr lang="en-US" sz="2200" b="1"/>
              <a:t>Reabsorption</a:t>
            </a:r>
            <a:r>
              <a:rPr lang="en-US" sz="2200"/>
              <a:t> </a:t>
            </a:r>
          </a:p>
          <a:p>
            <a:r>
              <a:rPr lang="en-US" sz="2200" b="1"/>
              <a:t>Secretion</a:t>
            </a:r>
            <a:r>
              <a:rPr lang="en-US" sz="2200"/>
              <a:t> </a:t>
            </a:r>
          </a:p>
          <a:p>
            <a:r>
              <a:rPr lang="en-US" sz="2200" b="1"/>
              <a:t>Excretion</a:t>
            </a:r>
            <a:r>
              <a:rPr lang="en-US" sz="2200"/>
              <a:t> </a:t>
            </a:r>
          </a:p>
          <a:p>
            <a:r>
              <a:rPr lang="en-US" sz="2200"/>
              <a:t>These steps determine final urine composition</a:t>
            </a:r>
          </a:p>
          <a:p>
            <a:endParaRPr lang="en-US" sz="2200"/>
          </a:p>
        </p:txBody>
      </p:sp>
      <p:pic>
        <p:nvPicPr>
          <p:cNvPr id="3074" name="Picture 2">
            <a:extLst>
              <a:ext uri="{FF2B5EF4-FFF2-40B4-BE49-F238E27FC236}">
                <a16:creationId xmlns:a16="http://schemas.microsoft.com/office/drawing/2014/main" id="{B54F9D2F-A682-19B1-E434-ECD34659F9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891883"/>
            <a:ext cx="6903720" cy="507423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D79EAB53-A407-E6F5-BDB4-F9F678C9DA65}"/>
              </a:ext>
            </a:extLst>
          </p:cNvPr>
          <p:cNvSpPr>
            <a:spLocks noGrp="1"/>
          </p:cNvSpPr>
          <p:nvPr>
            <p:ph type="dt" sz="half" idx="10"/>
          </p:nvPr>
        </p:nvSpPr>
        <p:spPr>
          <a:xfrm>
            <a:off x="838200" y="6356350"/>
            <a:ext cx="2743200" cy="365125"/>
          </a:xfrm>
        </p:spPr>
        <p:txBody>
          <a:bodyPr>
            <a:normAutofit/>
          </a:bodyPr>
          <a:lstStyle/>
          <a:p>
            <a:pPr>
              <a:spcAft>
                <a:spcPts val="600"/>
              </a:spcAft>
            </a:pPr>
            <a:fld id="{54F74901-6974-4627-86DE-E6EF5D459EE9}" type="datetime1">
              <a:rPr lang="en-GB" smtClean="0"/>
              <a:pPr>
                <a:spcAft>
                  <a:spcPts val="600"/>
                </a:spcAft>
              </a:pPr>
              <a:t>09/04/2026</a:t>
            </a:fld>
            <a:endParaRPr lang="en-US"/>
          </a:p>
        </p:txBody>
      </p:sp>
      <p:sp>
        <p:nvSpPr>
          <p:cNvPr id="5" name="Footer Placeholder 4">
            <a:extLst>
              <a:ext uri="{FF2B5EF4-FFF2-40B4-BE49-F238E27FC236}">
                <a16:creationId xmlns:a16="http://schemas.microsoft.com/office/drawing/2014/main" id="{E307DA39-3515-4CA7-3D33-056D273B13A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6D2951DB-1AE6-0F10-B443-2C2B0B426407}"/>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16</a:t>
            </a:fld>
            <a:endParaRPr lang="en-US"/>
          </a:p>
        </p:txBody>
      </p:sp>
    </p:spTree>
    <p:extLst>
      <p:ext uri="{BB962C8B-B14F-4D97-AF65-F5344CB8AC3E}">
        <p14:creationId xmlns:p14="http://schemas.microsoft.com/office/powerpoint/2010/main" val="2478728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CA0-C481-BAA6-C0B5-0CE7F81839CD}"/>
              </a:ext>
            </a:extLst>
          </p:cNvPr>
          <p:cNvSpPr>
            <a:spLocks noGrp="1"/>
          </p:cNvSpPr>
          <p:nvPr>
            <p:ph type="title"/>
          </p:nvPr>
        </p:nvSpPr>
        <p:spPr/>
        <p:txBody>
          <a:bodyPr/>
          <a:lstStyle/>
          <a:p>
            <a:r>
              <a:rPr lang="en-US" b="1" dirty="0"/>
              <a:t>Filtration</a:t>
            </a:r>
            <a:br>
              <a:rPr lang="en-US" b="1" dirty="0"/>
            </a:br>
            <a:endParaRPr lang="en-US" dirty="0"/>
          </a:p>
        </p:txBody>
      </p:sp>
      <p:sp>
        <p:nvSpPr>
          <p:cNvPr id="3" name="Content Placeholder 2">
            <a:extLst>
              <a:ext uri="{FF2B5EF4-FFF2-40B4-BE49-F238E27FC236}">
                <a16:creationId xmlns:a16="http://schemas.microsoft.com/office/drawing/2014/main" id="{CD05A2B8-E995-12E9-93CF-5E16BAA299C8}"/>
              </a:ext>
            </a:extLst>
          </p:cNvPr>
          <p:cNvSpPr>
            <a:spLocks noGrp="1"/>
          </p:cNvSpPr>
          <p:nvPr>
            <p:ph idx="1"/>
          </p:nvPr>
        </p:nvSpPr>
        <p:spPr/>
        <p:txBody>
          <a:bodyPr>
            <a:normAutofit fontScale="92500" lnSpcReduction="20000"/>
          </a:bodyPr>
          <a:lstStyle/>
          <a:p>
            <a:r>
              <a:rPr lang="en-US" dirty="0"/>
              <a:t>Occurs in the </a:t>
            </a:r>
            <a:r>
              <a:rPr lang="en-US" b="1" dirty="0"/>
              <a:t>glomerulus</a:t>
            </a:r>
            <a:r>
              <a:rPr lang="en-US" dirty="0"/>
              <a:t> </a:t>
            </a:r>
          </a:p>
          <a:p>
            <a:r>
              <a:rPr lang="en-US" dirty="0"/>
              <a:t>Blood is filtered into Bowman’s capsule </a:t>
            </a:r>
          </a:p>
          <a:p>
            <a:r>
              <a:rPr lang="en-US" dirty="0"/>
              <a:t>✔ Small molecules pass:</a:t>
            </a:r>
          </a:p>
          <a:p>
            <a:r>
              <a:rPr lang="en-US" dirty="0"/>
              <a:t>water </a:t>
            </a:r>
          </a:p>
          <a:p>
            <a:r>
              <a:rPr lang="en-US" dirty="0"/>
              <a:t>ions </a:t>
            </a:r>
          </a:p>
          <a:p>
            <a:r>
              <a:rPr lang="en-US" dirty="0"/>
              <a:t>glucose </a:t>
            </a:r>
          </a:p>
          <a:p>
            <a:r>
              <a:rPr lang="en-US" dirty="0"/>
              <a:t>❌ Large molecules stay:</a:t>
            </a:r>
          </a:p>
          <a:p>
            <a:r>
              <a:rPr lang="en-US" dirty="0"/>
              <a:t>proteins </a:t>
            </a:r>
          </a:p>
          <a:p>
            <a:r>
              <a:rPr lang="en-US" dirty="0"/>
              <a:t>blood cells </a:t>
            </a:r>
          </a:p>
          <a:p>
            <a:r>
              <a:rPr lang="en-US" dirty="0"/>
              <a:t>“Filtration = movement from blood → nephron”</a:t>
            </a:r>
          </a:p>
          <a:p>
            <a:endParaRPr lang="en-US" dirty="0"/>
          </a:p>
        </p:txBody>
      </p:sp>
      <p:sp>
        <p:nvSpPr>
          <p:cNvPr id="4" name="Date Placeholder 3">
            <a:extLst>
              <a:ext uri="{FF2B5EF4-FFF2-40B4-BE49-F238E27FC236}">
                <a16:creationId xmlns:a16="http://schemas.microsoft.com/office/drawing/2014/main" id="{45D844D8-A78D-5326-E96E-857C8585932C}"/>
              </a:ext>
            </a:extLst>
          </p:cNvPr>
          <p:cNvSpPr>
            <a:spLocks noGrp="1"/>
          </p:cNvSpPr>
          <p:nvPr>
            <p:ph type="dt" sz="half" idx="10"/>
          </p:nvPr>
        </p:nvSpPr>
        <p:spPr/>
        <p:txBody>
          <a:bodyPr/>
          <a:lstStyle/>
          <a:p>
            <a:fld id="{54F74901-6974-4627-86DE-E6EF5D459EE9}" type="datetime1">
              <a:rPr lang="en-GB" smtClean="0"/>
              <a:t>09/04/2026</a:t>
            </a:fld>
            <a:endParaRPr lang="en-US"/>
          </a:p>
        </p:txBody>
      </p:sp>
      <p:sp>
        <p:nvSpPr>
          <p:cNvPr id="5" name="Footer Placeholder 4">
            <a:extLst>
              <a:ext uri="{FF2B5EF4-FFF2-40B4-BE49-F238E27FC236}">
                <a16:creationId xmlns:a16="http://schemas.microsoft.com/office/drawing/2014/main" id="{EE98B187-AECF-B17A-1D18-84817ADC2DD1}"/>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DACFA535-892A-A818-B0BA-4A9F2550D6AA}"/>
              </a:ext>
            </a:extLst>
          </p:cNvPr>
          <p:cNvSpPr>
            <a:spLocks noGrp="1"/>
          </p:cNvSpPr>
          <p:nvPr>
            <p:ph type="sldNum" sz="quarter" idx="12"/>
          </p:nvPr>
        </p:nvSpPr>
        <p:spPr/>
        <p:txBody>
          <a:bodyPr/>
          <a:lstStyle/>
          <a:p>
            <a:fld id="{07273F1E-9C55-4B66-BD2B-F760842A30D8}" type="slidenum">
              <a:rPr lang="en-US" smtClean="0"/>
              <a:t>17</a:t>
            </a:fld>
            <a:endParaRPr lang="en-US"/>
          </a:p>
        </p:txBody>
      </p:sp>
    </p:spTree>
    <p:extLst>
      <p:ext uri="{BB962C8B-B14F-4D97-AF65-F5344CB8AC3E}">
        <p14:creationId xmlns:p14="http://schemas.microsoft.com/office/powerpoint/2010/main" val="168464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5DFAE81-BCCC-2982-689D-ECA132FD779F}"/>
              </a:ext>
            </a:extLst>
          </p:cNvPr>
          <p:cNvSpPr>
            <a:spLocks noGrp="1"/>
          </p:cNvSpPr>
          <p:nvPr>
            <p:ph type="title"/>
          </p:nvPr>
        </p:nvSpPr>
        <p:spPr>
          <a:xfrm>
            <a:off x="1043631" y="873940"/>
            <a:ext cx="4928291" cy="1035781"/>
          </a:xfrm>
        </p:spPr>
        <p:txBody>
          <a:bodyPr anchor="ctr">
            <a:normAutofit/>
          </a:bodyPr>
          <a:lstStyle/>
          <a:p>
            <a:r>
              <a:rPr lang="en-US" sz="3300" dirty="0">
                <a:latin typeface="Times New Roman" panose="02020603050405020304" pitchFamily="18" charset="0"/>
                <a:cs typeface="Times New Roman" panose="02020603050405020304" pitchFamily="18" charset="0"/>
              </a:rPr>
              <a:t>Structure of the Glomerulus</a:t>
            </a:r>
          </a:p>
        </p:txBody>
      </p:sp>
      <p:sp>
        <p:nvSpPr>
          <p:cNvPr id="4" name="Rectangle 1">
            <a:extLst>
              <a:ext uri="{FF2B5EF4-FFF2-40B4-BE49-F238E27FC236}">
                <a16:creationId xmlns:a16="http://schemas.microsoft.com/office/drawing/2014/main" id="{F8ADA3F7-A952-C8A2-E813-87DE39571E11}"/>
              </a:ext>
            </a:extLst>
          </p:cNvPr>
          <p:cNvSpPr>
            <a:spLocks noGrp="1" noChangeArrowheads="1"/>
          </p:cNvSpPr>
          <p:nvPr>
            <p:ph idx="1"/>
          </p:nvPr>
        </p:nvSpPr>
        <p:spPr bwMode="auto">
          <a:xfrm>
            <a:off x="445873" y="2524721"/>
            <a:ext cx="6108836" cy="367712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The glomerulus is a network of capillaries surrounded by Bowman's capsule.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Key components include: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Afferent arteriole: brings blood into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Efferent arteriole: carries blood away from the glomerulus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Glomerular capillaries: where filtration occurs </a:t>
            </a:r>
          </a:p>
          <a:p>
            <a:pPr marL="0" marR="0" lvl="0" indent="0" algn="just" defTabSz="914400" rtl="0" eaLnBrk="0" fontAlgn="base" latinLnBrk="0" hangingPunct="0">
              <a:lnSpc>
                <a:spcPct val="150000"/>
              </a:lnSpc>
              <a:spcBef>
                <a:spcPct val="0"/>
              </a:spcBef>
              <a:spcAft>
                <a:spcPts val="600"/>
              </a:spcAft>
              <a:buClrTx/>
              <a:buSzTx/>
              <a:buFontTx/>
              <a:buAutoNum type="arabicPeriod" startAt="4"/>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Bowman's capsule: collects the filtered fluid </a:t>
            </a:r>
          </a:p>
          <a:p>
            <a:pPr marL="0" marR="0" lvl="0" indent="0" algn="just" defTabSz="914400" rtl="0" eaLnBrk="0" fontAlgn="base" latinLnBrk="0" hangingPunct="0">
              <a:lnSpc>
                <a:spcPct val="150000"/>
              </a:lnSpc>
              <a:spcBef>
                <a:spcPct val="0"/>
              </a:spcBef>
              <a:spcAft>
                <a:spcPts val="600"/>
              </a:spcAft>
              <a:buClrTx/>
              <a:buSzTx/>
              <a:buFontTx/>
              <a:buAutoNum type="arabicPeriod" startAt="5"/>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Mesangial cells: provide structural support and have contractile properties</a:t>
            </a:r>
          </a:p>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5" name="Picture 4" descr="A diagram of a human body&#10;&#10;Description automatically generated">
            <a:extLst>
              <a:ext uri="{FF2B5EF4-FFF2-40B4-BE49-F238E27FC236}">
                <a16:creationId xmlns:a16="http://schemas.microsoft.com/office/drawing/2014/main" id="{5109B010-763B-C505-756A-A5E1D65AFA60}"/>
              </a:ext>
            </a:extLst>
          </p:cNvPr>
          <p:cNvPicPr>
            <a:picLocks noChangeAspect="1"/>
          </p:cNvPicPr>
          <p:nvPr/>
        </p:nvPicPr>
        <p:blipFill>
          <a:blip r:embed="rId2"/>
          <a:srcRect r="-3" b="1064"/>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58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9077A0A-5B2C-BE91-3293-976921232643}"/>
              </a:ext>
            </a:extLst>
          </p:cNvPr>
          <p:cNvSpPr>
            <a:spLocks noGrp="1"/>
          </p:cNvSpPr>
          <p:nvPr>
            <p:ph type="title"/>
          </p:nvPr>
        </p:nvSpPr>
        <p:spPr>
          <a:xfrm>
            <a:off x="1137034" y="609597"/>
            <a:ext cx="9392421" cy="1330841"/>
          </a:xfrm>
        </p:spPr>
        <p:txBody>
          <a:bodyPr>
            <a:normAutofit/>
          </a:bodyPr>
          <a:lstStyle/>
          <a:p>
            <a:r>
              <a:rPr lang="en-US"/>
              <a:t>The Filtration Barrier - Overview</a:t>
            </a:r>
            <a:endParaRPr lang="en-US" dirty="0"/>
          </a:p>
        </p:txBody>
      </p:sp>
      <p:sp>
        <p:nvSpPr>
          <p:cNvPr id="4" name="Rectangle 1">
            <a:extLst>
              <a:ext uri="{FF2B5EF4-FFF2-40B4-BE49-F238E27FC236}">
                <a16:creationId xmlns:a16="http://schemas.microsoft.com/office/drawing/2014/main" id="{E9334170-5D58-9E04-5409-8D73F784C1C1}"/>
              </a:ext>
            </a:extLst>
          </p:cNvPr>
          <p:cNvSpPr>
            <a:spLocks noGrp="1" noChangeArrowheads="1"/>
          </p:cNvSpPr>
          <p:nvPr>
            <p:ph idx="1"/>
          </p:nvPr>
        </p:nvSpPr>
        <p:spPr bwMode="auto">
          <a:xfrm>
            <a:off x="598714" y="2198362"/>
            <a:ext cx="5497286"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filtration barrier consists of three layers: </a:t>
            </a:r>
          </a:p>
          <a:p>
            <a:pPr marL="0" marR="0" lvl="0" indent="0" algn="just" defTabSz="914400" rtl="0" eaLnBrk="0" fontAlgn="base" latinLnBrk="0" hangingPunct="0">
              <a:lnSpc>
                <a:spcPct val="150000"/>
              </a:lnSpc>
              <a:spcBef>
                <a:spcPct val="0"/>
              </a:spcBef>
              <a:spcAft>
                <a:spcPts val="600"/>
              </a:spcAft>
              <a:buClrTx/>
              <a:buSzTx/>
              <a:buFontTx/>
              <a:buAutoNum type="arabicPeriod"/>
              <a:tabLst/>
            </a:pPr>
            <a:r>
              <a:rPr kumimoji="0" lang="en-US" altLang="en-US" sz="2000" b="0" i="0" u="none" strike="noStrike" cap="none" normalizeH="0" baseline="0" dirty="0">
                <a:ln>
                  <a:noFill/>
                </a:ln>
                <a:effectLst/>
                <a:latin typeface="Arial" panose="020B0604020202020204" pitchFamily="34" charset="0"/>
              </a:rPr>
              <a:t>Endothelium of glomerular capillaries </a:t>
            </a:r>
          </a:p>
          <a:p>
            <a:pPr marL="0" marR="0" lvl="0" indent="0" algn="just" defTabSz="914400" rtl="0" eaLnBrk="0" fontAlgn="base" latinLnBrk="0" hangingPunct="0">
              <a:lnSpc>
                <a:spcPct val="150000"/>
              </a:lnSpc>
              <a:spcBef>
                <a:spcPct val="0"/>
              </a:spcBef>
              <a:spcAft>
                <a:spcPts val="600"/>
              </a:spcAft>
              <a:buClrTx/>
              <a:buSzTx/>
              <a:buFontTx/>
              <a:buAutoNum type="arabicPeriod" startAt="2"/>
              <a:tabLst/>
            </a:pPr>
            <a:r>
              <a:rPr kumimoji="0" lang="en-US" altLang="en-US" sz="2000" b="0" i="0" u="none" strike="noStrike" cap="none" normalizeH="0" baseline="0" dirty="0">
                <a:ln>
                  <a:noFill/>
                </a:ln>
                <a:effectLst/>
                <a:latin typeface="Arial" panose="020B0604020202020204" pitchFamily="34" charset="0"/>
              </a:rPr>
              <a:t>Basement membrane </a:t>
            </a:r>
          </a:p>
          <a:p>
            <a:pPr marL="0" marR="0" lvl="0" indent="0" algn="just" defTabSz="914400" rtl="0" eaLnBrk="0" fontAlgn="base" latinLnBrk="0" hangingPunct="0">
              <a:lnSpc>
                <a:spcPct val="150000"/>
              </a:lnSpc>
              <a:spcBef>
                <a:spcPct val="0"/>
              </a:spcBef>
              <a:spcAft>
                <a:spcPts val="600"/>
              </a:spcAft>
              <a:buClrTx/>
              <a:buSzTx/>
              <a:buFontTx/>
              <a:buAutoNum type="arabicPeriod" startAt="3"/>
              <a:tabLst/>
            </a:pPr>
            <a:r>
              <a:rPr kumimoji="0" lang="en-US" altLang="en-US" sz="2000" b="0" i="0" u="none" strike="noStrike" cap="none" normalizeH="0" baseline="0" dirty="0">
                <a:ln>
                  <a:noFill/>
                </a:ln>
                <a:effectLst/>
                <a:latin typeface="Arial" panose="020B0604020202020204" pitchFamily="34" charset="0"/>
              </a:rPr>
              <a:t>Podocytes (epithelial cells)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Each layer contributes to selective filtration, allowing water and small solutes to pass while retaining larger molecules like proteins. </a:t>
            </a:r>
          </a:p>
        </p:txBody>
      </p:sp>
      <p:pic>
        <p:nvPicPr>
          <p:cNvPr id="5" name="Picture 4" descr="Diagram of a human body&#10;&#10;Description automatically generated">
            <a:extLst>
              <a:ext uri="{FF2B5EF4-FFF2-40B4-BE49-F238E27FC236}">
                <a16:creationId xmlns:a16="http://schemas.microsoft.com/office/drawing/2014/main" id="{78D0E022-043B-8D25-D794-E45678EB2DA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23" name="Freeform: Shape 2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440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99742D-42C5-40AF-859D-DB65AAE098CA}"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09/04/2026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3796692"/>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Posterior pituitary</a:t>
            </a: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anatomy</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Type of hormones that released by pp.</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Oxytocin</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Mechanism of oxytocin action</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Kidney physiology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Antidiuretic hormone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Mechanism of ADH action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31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1EEA968-DF7B-EC73-20FF-18C0463031A6}"/>
              </a:ext>
            </a:extLst>
          </p:cNvPr>
          <p:cNvSpPr>
            <a:spLocks noGrp="1"/>
          </p:cNvSpPr>
          <p:nvPr>
            <p:ph type="title"/>
          </p:nvPr>
        </p:nvSpPr>
        <p:spPr>
          <a:xfrm>
            <a:off x="1137034" y="609597"/>
            <a:ext cx="9392421" cy="1330841"/>
          </a:xfrm>
        </p:spPr>
        <p:txBody>
          <a:bodyPr>
            <a:normAutofit/>
          </a:bodyPr>
          <a:lstStyle/>
          <a:p>
            <a:r>
              <a:rPr lang="en-US" dirty="0"/>
              <a:t>The Filtration Barrier - Endothelium</a:t>
            </a:r>
          </a:p>
        </p:txBody>
      </p:sp>
      <p:sp>
        <p:nvSpPr>
          <p:cNvPr id="4" name="Rectangle 1">
            <a:extLst>
              <a:ext uri="{FF2B5EF4-FFF2-40B4-BE49-F238E27FC236}">
                <a16:creationId xmlns:a16="http://schemas.microsoft.com/office/drawing/2014/main" id="{9C98B7D3-4D4F-9D96-874B-E91920CD0A9F}"/>
              </a:ext>
            </a:extLst>
          </p:cNvPr>
          <p:cNvSpPr>
            <a:spLocks noGrp="1" noChangeArrowheads="1"/>
          </p:cNvSpPr>
          <p:nvPr>
            <p:ph idx="1"/>
          </p:nvPr>
        </p:nvSpPr>
        <p:spPr bwMode="auto">
          <a:xfrm>
            <a:off x="684129" y="2198362"/>
            <a:ext cx="6035238"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1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is the innermost layer of the filtration barrier.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characterized by fenestrations (pores) about 70-100 nm in diameter.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These fenestrations make the glomerular endothelium much more permeable than typical capillaries.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endothelium provides the first level of size selectivity in filtration. </a:t>
            </a:r>
          </a:p>
        </p:txBody>
      </p:sp>
      <p:pic>
        <p:nvPicPr>
          <p:cNvPr id="5" name="Picture 4" descr="Diagram of a human body&#10;&#10;Description automatically generated">
            <a:extLst>
              <a:ext uri="{FF2B5EF4-FFF2-40B4-BE49-F238E27FC236}">
                <a16:creationId xmlns:a16="http://schemas.microsoft.com/office/drawing/2014/main" id="{658AC408-AC93-7D9A-76C6-1588C5E88C5B}"/>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037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98B3150-937B-9F10-796B-CE5E38F11301}"/>
              </a:ext>
            </a:extLst>
          </p:cNvPr>
          <p:cNvSpPr>
            <a:spLocks noGrp="1"/>
          </p:cNvSpPr>
          <p:nvPr>
            <p:ph type="title"/>
          </p:nvPr>
        </p:nvSpPr>
        <p:spPr>
          <a:xfrm>
            <a:off x="1137034" y="609597"/>
            <a:ext cx="9392421" cy="1330841"/>
          </a:xfrm>
        </p:spPr>
        <p:txBody>
          <a:bodyPr>
            <a:normAutofit/>
          </a:bodyPr>
          <a:lstStyle/>
          <a:p>
            <a:r>
              <a:rPr lang="en-US" dirty="0"/>
              <a:t>The Filtration Barrier - Basement Membrane</a:t>
            </a:r>
          </a:p>
        </p:txBody>
      </p:sp>
      <p:sp>
        <p:nvSpPr>
          <p:cNvPr id="4" name="Rectangle 1">
            <a:extLst>
              <a:ext uri="{FF2B5EF4-FFF2-40B4-BE49-F238E27FC236}">
                <a16:creationId xmlns:a16="http://schemas.microsoft.com/office/drawing/2014/main" id="{EDEB2E48-9CA5-E0F2-F037-DC838CE01555}"/>
              </a:ext>
            </a:extLst>
          </p:cNvPr>
          <p:cNvSpPr>
            <a:spLocks noGrp="1" noChangeArrowheads="1"/>
          </p:cNvSpPr>
          <p:nvPr>
            <p:ph idx="1"/>
          </p:nvPr>
        </p:nvSpPr>
        <p:spPr bwMode="auto">
          <a:xfrm>
            <a:off x="684128" y="1960908"/>
            <a:ext cx="6035239"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is a thick extracellular matrix between the endothelium and podocytes.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It's composed of type IV collagen, laminin, and proteoglycans.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basement membrane provides both size and charge selectivity.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Negatively charged molecules are repelled due to the negative charges in the basement membrane. </a:t>
            </a:r>
          </a:p>
        </p:txBody>
      </p:sp>
      <p:pic>
        <p:nvPicPr>
          <p:cNvPr id="5" name="Picture 4" descr="Diagram of a human body&#10;&#10;Description automatically generated">
            <a:extLst>
              <a:ext uri="{FF2B5EF4-FFF2-40B4-BE49-F238E27FC236}">
                <a16:creationId xmlns:a16="http://schemas.microsoft.com/office/drawing/2014/main" id="{4B18D229-30A6-72A1-4D72-5BBE76A300B5}"/>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065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962F556-749C-8702-B71D-E8330AB2E78F}"/>
              </a:ext>
            </a:extLst>
          </p:cNvPr>
          <p:cNvSpPr>
            <a:spLocks noGrp="1"/>
          </p:cNvSpPr>
          <p:nvPr>
            <p:ph type="title"/>
          </p:nvPr>
        </p:nvSpPr>
        <p:spPr>
          <a:xfrm>
            <a:off x="1137034" y="609597"/>
            <a:ext cx="9392421" cy="1330841"/>
          </a:xfrm>
        </p:spPr>
        <p:txBody>
          <a:bodyPr>
            <a:normAutofit/>
          </a:bodyPr>
          <a:lstStyle/>
          <a:p>
            <a:r>
              <a:rPr lang="en-US" dirty="0"/>
              <a:t>The Filtration Barrier - Podocytes</a:t>
            </a:r>
          </a:p>
        </p:txBody>
      </p:sp>
      <p:sp>
        <p:nvSpPr>
          <p:cNvPr id="4" name="Rectangle 1">
            <a:extLst>
              <a:ext uri="{FF2B5EF4-FFF2-40B4-BE49-F238E27FC236}">
                <a16:creationId xmlns:a16="http://schemas.microsoft.com/office/drawing/2014/main" id="{EEA4BF22-FB57-8B2B-722C-55AC0A469CC9}"/>
              </a:ext>
            </a:extLst>
          </p:cNvPr>
          <p:cNvSpPr>
            <a:spLocks noGrp="1" noChangeArrowheads="1"/>
          </p:cNvSpPr>
          <p:nvPr>
            <p:ph idx="1"/>
          </p:nvPr>
        </p:nvSpPr>
        <p:spPr bwMode="auto">
          <a:xfrm>
            <a:off x="544287" y="1940438"/>
            <a:ext cx="6175080" cy="391777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are highly specialized epithelial cells with interdigitating foot processes (pedicels).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The gaps between pedicels form filtration slits (about 25-60 nm wide).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Filtration slits are bridged by a thin membrane called the slit diaphragm. </a:t>
            </a: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Podocytes provide the final barrier to protein filtration and maintain the integrity of the filtration barrier. </a:t>
            </a:r>
          </a:p>
        </p:txBody>
      </p:sp>
      <p:pic>
        <p:nvPicPr>
          <p:cNvPr id="5" name="Picture 4">
            <a:extLst>
              <a:ext uri="{FF2B5EF4-FFF2-40B4-BE49-F238E27FC236}">
                <a16:creationId xmlns:a16="http://schemas.microsoft.com/office/drawing/2014/main" id="{94C819CC-A5E5-2B4C-AFAD-B578B5DE37CA}"/>
              </a:ext>
            </a:extLst>
          </p:cNvPr>
          <p:cNvPicPr>
            <a:picLocks noChangeAspect="1"/>
          </p:cNvPicPr>
          <p:nvPr/>
        </p:nvPicPr>
        <p:blipFill>
          <a:blip r:embed="rId2"/>
          <a:stretch>
            <a:fillRect/>
          </a:stretch>
        </p:blipFill>
        <p:spPr>
          <a:xfrm>
            <a:off x="6719367" y="2208499"/>
            <a:ext cx="4788505" cy="3708744"/>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42005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1F553B15-E4ED-7C3B-884B-D402F1D2E189}"/>
              </a:ext>
            </a:extLst>
          </p:cNvPr>
          <p:cNvSpPr>
            <a:spLocks noGrp="1"/>
          </p:cNvSpPr>
          <p:nvPr>
            <p:ph type="title"/>
          </p:nvPr>
        </p:nvSpPr>
        <p:spPr>
          <a:xfrm>
            <a:off x="589560" y="856180"/>
            <a:ext cx="4560584" cy="1128068"/>
          </a:xfrm>
        </p:spPr>
        <p:txBody>
          <a:bodyPr anchor="ctr">
            <a:normAutofit/>
          </a:bodyPr>
          <a:lstStyle/>
          <a:p>
            <a:r>
              <a:rPr lang="en-US" sz="3700"/>
              <a:t>Glomerular Filtration Process</a:t>
            </a: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Rectangle 1">
            <a:extLst>
              <a:ext uri="{FF2B5EF4-FFF2-40B4-BE49-F238E27FC236}">
                <a16:creationId xmlns:a16="http://schemas.microsoft.com/office/drawing/2014/main" id="{A34F9B34-4F36-367A-AD6B-202621F78CF6}"/>
              </a:ext>
            </a:extLst>
          </p:cNvPr>
          <p:cNvSpPr>
            <a:spLocks noGrp="1" noChangeArrowheads="1"/>
          </p:cNvSpPr>
          <p:nvPr>
            <p:ph idx="1"/>
          </p:nvPr>
        </p:nvSpPr>
        <p:spPr bwMode="auto">
          <a:xfrm>
            <a:off x="159341" y="1676401"/>
            <a:ext cx="5526468" cy="463369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algn="just" defTabSz="914400" rtl="0" eaLnBrk="0" fontAlgn="base" latinLnBrk="0" hangingPunct="0">
              <a:lnSpc>
                <a:spcPct val="150000"/>
              </a:lnSpc>
              <a:spcBef>
                <a:spcPct val="0"/>
              </a:spcBef>
              <a:spcAft>
                <a:spcPts val="600"/>
              </a:spcAft>
              <a:buClrTx/>
              <a:buSzTx/>
              <a:buFontTx/>
              <a:buNone/>
              <a:tabLst/>
            </a:pPr>
            <a:endParaRPr kumimoji="0" lang="en-US" altLang="en-US" sz="2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FontTx/>
              <a:buChar char="•"/>
              <a:tabLst/>
            </a:pPr>
            <a:r>
              <a:rPr kumimoji="0" lang="en-US" altLang="en-US" sz="2000" b="0" i="0" u="none" strike="noStrike" cap="none" normalizeH="0" baseline="0" dirty="0">
                <a:ln>
                  <a:noFill/>
                </a:ln>
                <a:effectLst/>
                <a:latin typeface="Arial" panose="020B0604020202020204" pitchFamily="34" charset="0"/>
              </a:rPr>
              <a:t>Ultrafiltration is the process by which plasma is filtered across the glomerular capillary wall into Bowman's space.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descr="Filtration in the nephron occurs from the blood in the glomerulus into the lumen of the tubule at the Bowman’s capsule. Reabsorption of substances occurs from the lumen of the tubule into the blood and this occurs at the proximal tubule, loop of henle, distal tubule and collecting duct. Secretion is the movement of substances from the blood into the lumen of the tubule to be excreted and this occurs at the proximal tubule, distal tubule and collecting duct. Excretion is the movement of substances from the lumen of the tubule to the external environment and this occurs at the end of the collecting duct.">
            <a:extLst>
              <a:ext uri="{FF2B5EF4-FFF2-40B4-BE49-F238E27FC236}">
                <a16:creationId xmlns:a16="http://schemas.microsoft.com/office/drawing/2014/main" id="{4EDD2A02-9D1A-C909-8A22-A4A9EDB837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4047" r="1858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160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869E-0C0C-2258-863A-16688CC8744F}"/>
              </a:ext>
            </a:extLst>
          </p:cNvPr>
          <p:cNvSpPr>
            <a:spLocks noGrp="1"/>
          </p:cNvSpPr>
          <p:nvPr>
            <p:ph type="title"/>
          </p:nvPr>
        </p:nvSpPr>
        <p:spPr/>
        <p:txBody>
          <a:bodyPr/>
          <a:lstStyle/>
          <a:p>
            <a:r>
              <a:rPr lang="en-US" b="1" dirty="0"/>
              <a:t>Reabsorption</a:t>
            </a:r>
            <a:br>
              <a:rPr lang="en-US" b="1" dirty="0"/>
            </a:br>
            <a:endParaRPr lang="en-US" dirty="0"/>
          </a:p>
        </p:txBody>
      </p:sp>
      <p:sp>
        <p:nvSpPr>
          <p:cNvPr id="3" name="Content Placeholder 2">
            <a:extLst>
              <a:ext uri="{FF2B5EF4-FFF2-40B4-BE49-F238E27FC236}">
                <a16:creationId xmlns:a16="http://schemas.microsoft.com/office/drawing/2014/main" id="{D79E25FD-1C46-40F5-1FAE-208FAAF3EF9F}"/>
              </a:ext>
            </a:extLst>
          </p:cNvPr>
          <p:cNvSpPr>
            <a:spLocks noGrp="1"/>
          </p:cNvSpPr>
          <p:nvPr>
            <p:ph idx="1"/>
          </p:nvPr>
        </p:nvSpPr>
        <p:spPr/>
        <p:txBody>
          <a:bodyPr/>
          <a:lstStyle/>
          <a:p>
            <a:r>
              <a:rPr lang="en-US" dirty="0"/>
              <a:t>Useful substances return to blood </a:t>
            </a:r>
          </a:p>
          <a:p>
            <a:r>
              <a:rPr lang="en-US" dirty="0"/>
              <a:t>✔ Reabsorbed:</a:t>
            </a:r>
          </a:p>
          <a:p>
            <a:r>
              <a:rPr lang="en-US" dirty="0"/>
              <a:t>water </a:t>
            </a:r>
          </a:p>
          <a:p>
            <a:r>
              <a:rPr lang="en-US" dirty="0"/>
              <a:t>glucose </a:t>
            </a:r>
          </a:p>
          <a:p>
            <a:r>
              <a:rPr lang="en-US" dirty="0"/>
              <a:t>amino acids </a:t>
            </a:r>
          </a:p>
          <a:p>
            <a:r>
              <a:rPr lang="en-US" dirty="0"/>
              <a:t>ions </a:t>
            </a:r>
          </a:p>
          <a:p>
            <a:r>
              <a:rPr lang="en-US" dirty="0"/>
              <a:t> “Reabsorption = body takes back what it needs”</a:t>
            </a:r>
          </a:p>
          <a:p>
            <a:endParaRPr lang="en-US" dirty="0"/>
          </a:p>
        </p:txBody>
      </p:sp>
    </p:spTree>
    <p:extLst>
      <p:ext uri="{BB962C8B-B14F-4D97-AF65-F5344CB8AC3E}">
        <p14:creationId xmlns:p14="http://schemas.microsoft.com/office/powerpoint/2010/main" val="102813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930D1-25A4-CACC-F2CA-DD1EB129A4C4}"/>
              </a:ext>
            </a:extLst>
          </p:cNvPr>
          <p:cNvSpPr>
            <a:spLocks noGrp="1"/>
          </p:cNvSpPr>
          <p:nvPr>
            <p:ph type="title"/>
          </p:nvPr>
        </p:nvSpPr>
        <p:spPr/>
        <p:txBody>
          <a:bodyPr/>
          <a:lstStyle/>
          <a:p>
            <a:r>
              <a:rPr lang="en-US" b="1" dirty="0"/>
              <a:t>Secretion</a:t>
            </a:r>
            <a:br>
              <a:rPr lang="en-US" b="1" dirty="0"/>
            </a:br>
            <a:endParaRPr lang="en-US" dirty="0"/>
          </a:p>
        </p:txBody>
      </p:sp>
      <p:sp>
        <p:nvSpPr>
          <p:cNvPr id="3" name="Content Placeholder 2">
            <a:extLst>
              <a:ext uri="{FF2B5EF4-FFF2-40B4-BE49-F238E27FC236}">
                <a16:creationId xmlns:a16="http://schemas.microsoft.com/office/drawing/2014/main" id="{F1857EDA-96C1-FE16-255E-D684DD8B4310}"/>
              </a:ext>
            </a:extLst>
          </p:cNvPr>
          <p:cNvSpPr>
            <a:spLocks noGrp="1"/>
          </p:cNvSpPr>
          <p:nvPr>
            <p:ph idx="1"/>
          </p:nvPr>
        </p:nvSpPr>
        <p:spPr/>
        <p:txBody>
          <a:bodyPr/>
          <a:lstStyle/>
          <a:p>
            <a:r>
              <a:rPr lang="en-US" dirty="0"/>
              <a:t>Additional substances added to tubule </a:t>
            </a:r>
          </a:p>
          <a:p>
            <a:r>
              <a:rPr lang="en-US" dirty="0"/>
              <a:t>✔ Examples:</a:t>
            </a:r>
          </a:p>
          <a:p>
            <a:r>
              <a:rPr lang="en-US" dirty="0"/>
              <a:t>hydrogen ions (H⁺) </a:t>
            </a:r>
          </a:p>
          <a:p>
            <a:r>
              <a:rPr lang="en-US" dirty="0"/>
              <a:t>potassium (K⁺) </a:t>
            </a:r>
          </a:p>
          <a:p>
            <a:r>
              <a:rPr lang="en-US" dirty="0"/>
              <a:t>drugs </a:t>
            </a:r>
          </a:p>
          <a:p>
            <a:r>
              <a:rPr lang="en-US" dirty="0"/>
              <a:t> “Secretion = adding waste into tubule”</a:t>
            </a:r>
          </a:p>
          <a:p>
            <a:endParaRPr lang="en-US" dirty="0"/>
          </a:p>
        </p:txBody>
      </p:sp>
    </p:spTree>
    <p:extLst>
      <p:ext uri="{BB962C8B-B14F-4D97-AF65-F5344CB8AC3E}">
        <p14:creationId xmlns:p14="http://schemas.microsoft.com/office/powerpoint/2010/main" val="2128097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63B3-50FB-B3BA-1BCA-C87A9E5EE1DA}"/>
              </a:ext>
            </a:extLst>
          </p:cNvPr>
          <p:cNvSpPr>
            <a:spLocks noGrp="1"/>
          </p:cNvSpPr>
          <p:nvPr>
            <p:ph type="title"/>
          </p:nvPr>
        </p:nvSpPr>
        <p:spPr/>
        <p:txBody>
          <a:bodyPr/>
          <a:lstStyle/>
          <a:p>
            <a:r>
              <a:rPr lang="en-US" b="1" dirty="0"/>
              <a:t>Excretion</a:t>
            </a:r>
            <a:br>
              <a:rPr lang="en-US" b="1" dirty="0"/>
            </a:br>
            <a:endParaRPr lang="en-US" dirty="0"/>
          </a:p>
        </p:txBody>
      </p:sp>
      <p:sp>
        <p:nvSpPr>
          <p:cNvPr id="3" name="Content Placeholder 2">
            <a:extLst>
              <a:ext uri="{FF2B5EF4-FFF2-40B4-BE49-F238E27FC236}">
                <a16:creationId xmlns:a16="http://schemas.microsoft.com/office/drawing/2014/main" id="{C5CC13C2-D364-7559-A511-2F690D15C787}"/>
              </a:ext>
            </a:extLst>
          </p:cNvPr>
          <p:cNvSpPr>
            <a:spLocks noGrp="1"/>
          </p:cNvSpPr>
          <p:nvPr>
            <p:ph idx="1"/>
          </p:nvPr>
        </p:nvSpPr>
        <p:spPr/>
        <p:txBody>
          <a:bodyPr/>
          <a:lstStyle/>
          <a:p>
            <a:r>
              <a:rPr lang="en-US" dirty="0"/>
              <a:t>Final step </a:t>
            </a:r>
          </a:p>
          <a:p>
            <a:r>
              <a:rPr lang="en-US" dirty="0"/>
              <a:t>Remaining fluid becomes </a:t>
            </a:r>
            <a:r>
              <a:rPr lang="en-US" b="1" dirty="0"/>
              <a:t>urine</a:t>
            </a:r>
            <a:r>
              <a:rPr lang="en-US" dirty="0"/>
              <a:t> </a:t>
            </a:r>
          </a:p>
          <a:p>
            <a:r>
              <a:rPr lang="en-US" dirty="0"/>
              <a:t>Leaves the body via:</a:t>
            </a:r>
          </a:p>
          <a:p>
            <a:r>
              <a:rPr lang="en-US" dirty="0"/>
              <a:t>ureter → bladder → urethra</a:t>
            </a:r>
          </a:p>
          <a:p>
            <a:endParaRPr lang="en-US" dirty="0"/>
          </a:p>
        </p:txBody>
      </p:sp>
    </p:spTree>
    <p:extLst>
      <p:ext uri="{BB962C8B-B14F-4D97-AF65-F5344CB8AC3E}">
        <p14:creationId xmlns:p14="http://schemas.microsoft.com/office/powerpoint/2010/main" val="262604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651" name="Straight Connector 26650">
            <a:extLst>
              <a:ext uri="{FF2B5EF4-FFF2-40B4-BE49-F238E27FC236}">
                <a16:creationId xmlns:a16="http://schemas.microsoft.com/office/drawing/2014/main" id="{BADE1CC6-63BB-4F9E-BA01-17961ED130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C3E8F74-E6EA-E49E-909F-F058E08945DB}"/>
              </a:ext>
            </a:extLst>
          </p:cNvPr>
          <p:cNvSpPr>
            <a:spLocks noGrp="1"/>
          </p:cNvSpPr>
          <p:nvPr>
            <p:ph type="ctrTitle" sz="quarter"/>
          </p:nvPr>
        </p:nvSpPr>
        <p:spPr>
          <a:xfrm>
            <a:off x="1024128" y="585216"/>
            <a:ext cx="3133581" cy="1499616"/>
          </a:xfrm>
        </p:spPr>
        <p:txBody>
          <a:bodyPr vert="horz" lIns="91440" tIns="45720" rIns="91440" bIns="45720" rtlCol="0" anchor="ctr">
            <a:normAutofit/>
          </a:bodyPr>
          <a:lstStyle/>
          <a:p>
            <a:pPr algn="l" eaLnBrk="1" hangingPunct="1">
              <a:defRPr/>
            </a:pPr>
            <a:r>
              <a:rPr lang="en-US" sz="4000" b="1" dirty="0">
                <a:solidFill>
                  <a:schemeClr val="tx1">
                    <a:lumMod val="95000"/>
                    <a:lumOff val="5000"/>
                  </a:schemeClr>
                </a:solidFill>
              </a:rPr>
              <a:t>ANTIDIURETIC HORMONE</a:t>
            </a:r>
          </a:p>
        </p:txBody>
      </p:sp>
      <p:sp>
        <p:nvSpPr>
          <p:cNvPr id="4" name="TextBox 3">
            <a:extLst>
              <a:ext uri="{FF2B5EF4-FFF2-40B4-BE49-F238E27FC236}">
                <a16:creationId xmlns:a16="http://schemas.microsoft.com/office/drawing/2014/main" id="{7B4F0431-1908-E3C0-B597-8309B4FEBE91}"/>
              </a:ext>
            </a:extLst>
          </p:cNvPr>
          <p:cNvSpPr txBox="1"/>
          <p:nvPr/>
        </p:nvSpPr>
        <p:spPr>
          <a:xfrm>
            <a:off x="762001" y="2286000"/>
            <a:ext cx="6285442" cy="3931920"/>
          </a:xfrm>
          <a:prstGeom prst="rect">
            <a:avLst/>
          </a:prstGeom>
        </p:spPr>
        <p:txBody>
          <a:bodyPr vert="horz" lIns="45720" tIns="45720" rIns="45720" bIns="45720" rtlCol="0">
            <a:normAutofit/>
          </a:bodyPr>
          <a:lstStyle/>
          <a:p>
            <a:pPr>
              <a:lnSpc>
                <a:spcPct val="90000"/>
              </a:lnSpc>
              <a:spcAft>
                <a:spcPts val="600"/>
              </a:spcAft>
              <a:buClr>
                <a:schemeClr val="accent1"/>
              </a:buClr>
              <a:buNone/>
            </a:pPr>
            <a:r>
              <a:rPr lang="en-US" sz="2000" b="1" dirty="0"/>
              <a:t>Where is ADH Produced?</a:t>
            </a:r>
          </a:p>
          <a:p>
            <a:pPr>
              <a:lnSpc>
                <a:spcPct val="90000"/>
              </a:lnSpc>
              <a:spcAft>
                <a:spcPts val="600"/>
              </a:spcAft>
              <a:buClr>
                <a:schemeClr val="accent1"/>
              </a:buClr>
              <a:buFont typeface="Arial" panose="020B0604020202020204" pitchFamily="34" charset="0"/>
              <a:buChar char="•"/>
            </a:pPr>
            <a:r>
              <a:rPr lang="en-US" sz="2000" dirty="0"/>
              <a:t>Produced in the </a:t>
            </a:r>
            <a:r>
              <a:rPr lang="en-US" sz="2000" b="1" dirty="0"/>
              <a:t>hypothalamus</a:t>
            </a:r>
            <a:r>
              <a:rPr lang="en-US" sz="2000" dirty="0"/>
              <a:t> </a:t>
            </a:r>
          </a:p>
          <a:p>
            <a:pPr>
              <a:lnSpc>
                <a:spcPct val="90000"/>
              </a:lnSpc>
              <a:spcAft>
                <a:spcPts val="600"/>
              </a:spcAft>
              <a:buClr>
                <a:schemeClr val="accent1"/>
              </a:buClr>
              <a:buFont typeface="Arial" panose="020B0604020202020204" pitchFamily="34" charset="0"/>
              <a:buChar char="•"/>
            </a:pPr>
            <a:r>
              <a:rPr lang="en-US" sz="2000" dirty="0"/>
              <a:t>Main nuclei: </a:t>
            </a:r>
          </a:p>
          <a:p>
            <a:pPr marL="742950" lvl="1" indent="-285750">
              <a:lnSpc>
                <a:spcPct val="90000"/>
              </a:lnSpc>
              <a:spcAft>
                <a:spcPts val="600"/>
              </a:spcAft>
              <a:buClr>
                <a:schemeClr val="accent1"/>
              </a:buClr>
              <a:buFont typeface="Arial" panose="020B0604020202020204" pitchFamily="34" charset="0"/>
              <a:buChar char="•"/>
            </a:pPr>
            <a:r>
              <a:rPr lang="en-US" sz="2000" dirty="0"/>
              <a:t>Supraoptic nucleus </a:t>
            </a:r>
          </a:p>
          <a:p>
            <a:pPr marL="742950" lvl="1" indent="-285750">
              <a:lnSpc>
                <a:spcPct val="90000"/>
              </a:lnSpc>
              <a:spcAft>
                <a:spcPts val="600"/>
              </a:spcAft>
              <a:buClr>
                <a:schemeClr val="accent1"/>
              </a:buClr>
              <a:buFont typeface="Arial" panose="020B0604020202020204" pitchFamily="34" charset="0"/>
              <a:buChar char="•"/>
            </a:pPr>
            <a:r>
              <a:rPr lang="en-US" sz="2000" dirty="0"/>
              <a:t>Paraventricular nucleus</a:t>
            </a:r>
          </a:p>
          <a:p>
            <a:pPr marL="742950" lvl="1" indent="-285750">
              <a:lnSpc>
                <a:spcPct val="90000"/>
              </a:lnSpc>
              <a:spcAft>
                <a:spcPts val="600"/>
              </a:spcAft>
              <a:buClr>
                <a:schemeClr val="accent1"/>
              </a:buClr>
              <a:buFont typeface="Arial" panose="020B0604020202020204" pitchFamily="34" charset="0"/>
              <a:buChar char="•"/>
            </a:pPr>
            <a:r>
              <a:rPr lang="en-US" sz="2000" dirty="0"/>
              <a:t>Released from posterior pituitary</a:t>
            </a:r>
          </a:p>
          <a:p>
            <a:pPr marL="285750" indent="-285750">
              <a:buFont typeface="Arial" panose="020B0604020202020204" pitchFamily="34" charset="0"/>
              <a:buChar char="•"/>
            </a:pPr>
            <a:r>
              <a:rPr lang="en-US" sz="2000" b="1" dirty="0"/>
              <a:t>Transport in Blood</a:t>
            </a:r>
          </a:p>
          <a:p>
            <a:pPr marL="285750" indent="-285750">
              <a:buFont typeface="Arial" panose="020B0604020202020204" pitchFamily="34" charset="0"/>
              <a:buChar char="•"/>
            </a:pPr>
            <a:r>
              <a:rPr lang="en-US" sz="2000" dirty="0"/>
              <a:t>ADH is a </a:t>
            </a:r>
            <a:r>
              <a:rPr lang="en-US" sz="2000" b="1" dirty="0"/>
              <a:t>peptide hormone</a:t>
            </a:r>
            <a:r>
              <a:rPr lang="en-US" sz="2000" dirty="0"/>
              <a:t> </a:t>
            </a:r>
          </a:p>
          <a:p>
            <a:pPr marL="285750" indent="-285750">
              <a:buFont typeface="Arial" panose="020B0604020202020204" pitchFamily="34" charset="0"/>
              <a:buChar char="•"/>
            </a:pPr>
            <a:r>
              <a:rPr lang="en-US" sz="2000" dirty="0"/>
              <a:t>Travels </a:t>
            </a:r>
            <a:r>
              <a:rPr lang="en-US" sz="2000" b="1" dirty="0"/>
              <a:t>freely in blood</a:t>
            </a:r>
            <a:endParaRPr lang="en-US" sz="2000" dirty="0"/>
          </a:p>
          <a:p>
            <a:pPr marL="742950" lvl="1" indent="-285750">
              <a:lnSpc>
                <a:spcPct val="90000"/>
              </a:lnSpc>
              <a:spcAft>
                <a:spcPts val="600"/>
              </a:spcAft>
              <a:buClr>
                <a:schemeClr val="accent1"/>
              </a:buClr>
              <a:buFont typeface="Arial" panose="020B0604020202020204" pitchFamily="34" charset="0"/>
              <a:buChar char="•"/>
            </a:pPr>
            <a:endParaRPr lang="en-US" sz="2000" dirty="0"/>
          </a:p>
        </p:txBody>
      </p:sp>
      <p:pic>
        <p:nvPicPr>
          <p:cNvPr id="26627" name="Picture 2" descr="Diagram of a diagram showing the effects of adhd&#10;&#10;Description automatically generated">
            <a:extLst>
              <a:ext uri="{FF2B5EF4-FFF2-40B4-BE49-F238E27FC236}">
                <a16:creationId xmlns:a16="http://schemas.microsoft.com/office/drawing/2014/main" id="{5EB184AB-D2CE-21C5-2525-AA34003DA544}"/>
              </a:ext>
            </a:extLst>
          </p:cNvPr>
          <p:cNvPicPr>
            <a:picLocks noChangeAspect="1"/>
          </p:cNvPicPr>
          <p:nvPr/>
        </p:nvPicPr>
        <p:blipFill>
          <a:blip r:embed="rId2">
            <a:extLst>
              <a:ext uri="{28A0092B-C50C-407E-A947-70E740481C1C}">
                <a14:useLocalDpi xmlns:a14="http://schemas.microsoft.com/office/drawing/2010/main" val="0"/>
              </a:ext>
            </a:extLst>
          </a:blip>
          <a:srcRect l="23334" r="24167"/>
          <a:stretch>
            <a:fillRect/>
          </a:stretch>
        </p:blipFill>
        <p:spPr bwMode="auto">
          <a:xfrm>
            <a:off x="7047443" y="241713"/>
            <a:ext cx="4462117" cy="63745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90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10CC-06AE-941E-0534-1F5BC9CA8B6E}"/>
              </a:ext>
            </a:extLst>
          </p:cNvPr>
          <p:cNvSpPr>
            <a:spLocks noGrp="1"/>
          </p:cNvSpPr>
          <p:nvPr>
            <p:ph type="title"/>
          </p:nvPr>
        </p:nvSpPr>
        <p:spPr>
          <a:xfrm>
            <a:off x="1024129" y="585216"/>
            <a:ext cx="4431792" cy="1499616"/>
          </a:xfrm>
        </p:spPr>
        <p:txBody>
          <a:bodyPr vert="horz" lIns="91440" tIns="45720" rIns="91440" bIns="45720" rtlCol="0" anchor="ctr">
            <a:normAutofit/>
          </a:bodyPr>
          <a:lstStyle/>
          <a:p>
            <a:pPr eaLnBrk="1" hangingPunct="1"/>
            <a:r>
              <a:rPr lang="en-US" sz="5000" b="1">
                <a:solidFill>
                  <a:schemeClr val="tx1">
                    <a:lumMod val="95000"/>
                    <a:lumOff val="5000"/>
                  </a:schemeClr>
                </a:solidFill>
              </a:rPr>
              <a:t>ADH Receptors</a:t>
            </a:r>
            <a:br>
              <a:rPr lang="en-US" sz="5000" b="1">
                <a:solidFill>
                  <a:schemeClr val="tx1">
                    <a:lumMod val="95000"/>
                    <a:lumOff val="5000"/>
                  </a:schemeClr>
                </a:solidFill>
              </a:rPr>
            </a:br>
            <a:endParaRPr lang="en-US" sz="5000">
              <a:solidFill>
                <a:schemeClr val="tx1">
                  <a:lumMod val="95000"/>
                  <a:lumOff val="5000"/>
                </a:schemeClr>
              </a:solidFill>
            </a:endParaRPr>
          </a:p>
        </p:txBody>
      </p:sp>
      <p:sp>
        <p:nvSpPr>
          <p:cNvPr id="9" name="TextBox 8">
            <a:extLst>
              <a:ext uri="{FF2B5EF4-FFF2-40B4-BE49-F238E27FC236}">
                <a16:creationId xmlns:a16="http://schemas.microsoft.com/office/drawing/2014/main" id="{2CE79DF2-208B-2F45-CFC3-ACCB5B67FAC0}"/>
              </a:ext>
            </a:extLst>
          </p:cNvPr>
          <p:cNvSpPr txBox="1"/>
          <p:nvPr/>
        </p:nvSpPr>
        <p:spPr>
          <a:xfrm>
            <a:off x="1024128" y="2286000"/>
            <a:ext cx="4429615" cy="3931920"/>
          </a:xfrm>
          <a:prstGeom prst="rect">
            <a:avLst/>
          </a:prstGeom>
        </p:spPr>
        <p:txBody>
          <a:bodyPr vert="horz" lIns="45720" tIns="45720" rIns="45720" bIns="45720" rtlCol="0">
            <a:normAutofit/>
          </a:bodyPr>
          <a:lstStyle/>
          <a:p>
            <a:pPr>
              <a:lnSpc>
                <a:spcPct val="90000"/>
              </a:lnSpc>
              <a:spcAft>
                <a:spcPts val="600"/>
              </a:spcAft>
              <a:buClr>
                <a:schemeClr val="accent1"/>
              </a:buClr>
              <a:buFont typeface="Arial" panose="020B0604020202020204" pitchFamily="34" charset="0"/>
              <a:buChar char="•"/>
            </a:pPr>
            <a:r>
              <a:rPr lang="en-US" b="1" dirty="0"/>
              <a:t>V2 receptor</a:t>
            </a:r>
            <a:r>
              <a:rPr lang="en-US" dirty="0"/>
              <a:t> → kidney (main effect) </a:t>
            </a:r>
            <a:endParaRPr lang="en-US"/>
          </a:p>
          <a:p>
            <a:pPr>
              <a:lnSpc>
                <a:spcPct val="90000"/>
              </a:lnSpc>
              <a:spcAft>
                <a:spcPts val="600"/>
              </a:spcAft>
              <a:buClr>
                <a:schemeClr val="accent1"/>
              </a:buClr>
              <a:buFont typeface="Arial" panose="020B0604020202020204" pitchFamily="34" charset="0"/>
              <a:buChar char="•"/>
            </a:pPr>
            <a:r>
              <a:rPr lang="en-US" b="1" dirty="0"/>
              <a:t>V1 receptor</a:t>
            </a:r>
            <a:r>
              <a:rPr lang="en-US" dirty="0"/>
              <a:t> → blood vessels</a:t>
            </a:r>
            <a:endParaRPr lang="en-US"/>
          </a:p>
        </p:txBody>
      </p:sp>
      <p:pic>
        <p:nvPicPr>
          <p:cNvPr id="7" name="Picture 4">
            <a:extLst>
              <a:ext uri="{FF2B5EF4-FFF2-40B4-BE49-F238E27FC236}">
                <a16:creationId xmlns:a16="http://schemas.microsoft.com/office/drawing/2014/main" id="{829A705A-121A-6DD2-8BBF-3AAF9F6FB1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6209349" y="640080"/>
            <a:ext cx="5229222"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642D8D85-461F-97D8-8BCD-164885FB737C}"/>
              </a:ext>
            </a:extLst>
          </p:cNvPr>
          <p:cNvSpPr>
            <a:spLocks noGrp="1"/>
          </p:cNvSpPr>
          <p:nvPr>
            <p:ph type="dt" sz="half" idx="10"/>
          </p:nvPr>
        </p:nvSpPr>
        <p:spPr>
          <a:xfrm>
            <a:off x="1024128" y="6470704"/>
            <a:ext cx="2154142" cy="274320"/>
          </a:xfrm>
        </p:spPr>
        <p:txBody>
          <a:bodyPr vert="horz" lIns="91440" tIns="45720" rIns="91440" bIns="45720" rtlCol="0" anchor="ctr">
            <a:normAutofit/>
          </a:bodyPr>
          <a:lstStyle/>
          <a:p>
            <a:pPr>
              <a:spcAft>
                <a:spcPts val="600"/>
              </a:spcAft>
              <a:defRPr/>
            </a:pPr>
            <a:fld id="{20B1D037-001A-43FB-8B37-F18353B3C5F7}" type="datetime1">
              <a:rPr lang="en-US" smtClean="0"/>
              <a:pPr>
                <a:spcAft>
                  <a:spcPts val="600"/>
                </a:spcAft>
                <a:defRPr/>
              </a:pPr>
              <a:t>4/9/2026</a:t>
            </a:fld>
            <a:endParaRPr lang="en-US"/>
          </a:p>
        </p:txBody>
      </p:sp>
      <p:sp>
        <p:nvSpPr>
          <p:cNvPr id="5" name="Footer Placeholder 4">
            <a:extLst>
              <a:ext uri="{FF2B5EF4-FFF2-40B4-BE49-F238E27FC236}">
                <a16:creationId xmlns:a16="http://schemas.microsoft.com/office/drawing/2014/main" id="{3B8334E5-9FC4-3F07-A117-6B9D164FE242}"/>
              </a:ext>
            </a:extLst>
          </p:cNvPr>
          <p:cNvSpPr>
            <a:spLocks noGrp="1"/>
          </p:cNvSpPr>
          <p:nvPr>
            <p:ph type="ftr" sz="quarter" idx="11"/>
          </p:nvPr>
        </p:nvSpPr>
        <p:spPr>
          <a:xfrm>
            <a:off x="4842932" y="6470704"/>
            <a:ext cx="5901458" cy="274320"/>
          </a:xfrm>
        </p:spPr>
        <p:txBody>
          <a:bodyPr vert="horz" lIns="91440" tIns="45720" rIns="91440" bIns="45720" rtlCol="0" anchor="ctr">
            <a:normAutofit/>
          </a:bodyPr>
          <a:lstStyle/>
          <a:p>
            <a:pPr>
              <a:spcAft>
                <a:spcPts val="600"/>
              </a:spcAft>
              <a:defRPr/>
            </a:pPr>
            <a:r>
              <a:rPr lang="en-US" kern="1200" cap="all" baseline="0">
                <a:solidFill>
                  <a:schemeClr val="tx1">
                    <a:lumMod val="95000"/>
                    <a:lumOff val="5000"/>
                  </a:schemeClr>
                </a:solidFill>
                <a:latin typeface="+mj-lt"/>
                <a:ea typeface="+mn-ea"/>
                <a:cs typeface="+mn-cs"/>
              </a:rPr>
              <a:t>Zhikal Omar Khudhur</a:t>
            </a:r>
          </a:p>
        </p:txBody>
      </p:sp>
      <p:sp>
        <p:nvSpPr>
          <p:cNvPr id="6" name="Slide Number Placeholder 5">
            <a:extLst>
              <a:ext uri="{FF2B5EF4-FFF2-40B4-BE49-F238E27FC236}">
                <a16:creationId xmlns:a16="http://schemas.microsoft.com/office/drawing/2014/main" id="{0FD2D1BD-F36C-94A0-561B-473D61C92866}"/>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a:spcAft>
                <a:spcPts val="600"/>
              </a:spcAft>
            </a:pPr>
            <a:fld id="{BFF20065-D4BC-4672-91A2-40C45D6A715B}" type="slidenum">
              <a:rPr lang="en-US" altLang="en-US" smtClean="0">
                <a:solidFill>
                  <a:schemeClr val="tx1">
                    <a:lumMod val="95000"/>
                    <a:lumOff val="5000"/>
                  </a:schemeClr>
                </a:solidFill>
                <a:latin typeface="+mj-lt"/>
              </a:rPr>
              <a:pPr>
                <a:spcAft>
                  <a:spcPts val="600"/>
                </a:spcAft>
              </a:pPr>
              <a:t>28</a:t>
            </a:fld>
            <a:endParaRPr lang="en-US" altLang="en-US">
              <a:solidFill>
                <a:schemeClr val="tx1">
                  <a:lumMod val="95000"/>
                  <a:lumOff val="5000"/>
                </a:schemeClr>
              </a:solidFill>
              <a:latin typeface="+mj-lt"/>
            </a:endParaRPr>
          </a:p>
        </p:txBody>
      </p:sp>
    </p:spTree>
    <p:extLst>
      <p:ext uri="{BB962C8B-B14F-4D97-AF65-F5344CB8AC3E}">
        <p14:creationId xmlns:p14="http://schemas.microsoft.com/office/powerpoint/2010/main" val="1714353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1229D79-CC99-0CA9-C884-D82F4327A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37604" y="643466"/>
            <a:ext cx="10316792" cy="5571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1486DF52-AE6A-C042-4355-D6E5DACB6CED}"/>
              </a:ext>
            </a:extLst>
          </p:cNvPr>
          <p:cNvSpPr>
            <a:spLocks noGrp="1"/>
          </p:cNvSpPr>
          <p:nvPr>
            <p:ph type="dt" sz="half" idx="10"/>
          </p:nvPr>
        </p:nvSpPr>
        <p:spPr>
          <a:xfrm>
            <a:off x="1024128" y="6470704"/>
            <a:ext cx="2154142" cy="274320"/>
          </a:xfrm>
        </p:spPr>
        <p:txBody>
          <a:bodyPr vert="horz" lIns="91440" tIns="45720" rIns="91440" bIns="45720" rtlCol="0" anchor="ctr">
            <a:normAutofit/>
          </a:bodyPr>
          <a:lstStyle/>
          <a:p>
            <a:pPr defTabSz="457200">
              <a:spcAft>
                <a:spcPts val="600"/>
              </a:spcAft>
              <a:defRPr/>
            </a:pPr>
            <a:fld id="{20B1D037-001A-43FB-8B37-F18353B3C5F7}" type="datetime1">
              <a:rPr lang="en-US" smtClean="0"/>
              <a:pPr defTabSz="457200">
                <a:spcAft>
                  <a:spcPts val="600"/>
                </a:spcAft>
                <a:defRPr/>
              </a:pPr>
              <a:t>4/9/2026</a:t>
            </a:fld>
            <a:endParaRPr lang="en-US"/>
          </a:p>
        </p:txBody>
      </p:sp>
      <p:sp>
        <p:nvSpPr>
          <p:cNvPr id="5" name="Footer Placeholder 4">
            <a:extLst>
              <a:ext uri="{FF2B5EF4-FFF2-40B4-BE49-F238E27FC236}">
                <a16:creationId xmlns:a16="http://schemas.microsoft.com/office/drawing/2014/main" id="{E005E621-6CBD-0782-8C13-6DF94C569CAA}"/>
              </a:ext>
            </a:extLst>
          </p:cNvPr>
          <p:cNvSpPr>
            <a:spLocks noGrp="1"/>
          </p:cNvSpPr>
          <p:nvPr>
            <p:ph type="ftr" sz="quarter" idx="11"/>
          </p:nvPr>
        </p:nvSpPr>
        <p:spPr>
          <a:xfrm>
            <a:off x="4842932" y="6470704"/>
            <a:ext cx="5901458" cy="274320"/>
          </a:xfrm>
        </p:spPr>
        <p:txBody>
          <a:bodyPr vert="horz" lIns="91440" tIns="45720" rIns="91440" bIns="45720" rtlCol="0" anchor="ctr">
            <a:normAutofit/>
          </a:bodyPr>
          <a:lstStyle/>
          <a:p>
            <a:pPr defTabSz="457200">
              <a:spcAft>
                <a:spcPts val="600"/>
              </a:spcAft>
              <a:defRPr/>
            </a:pPr>
            <a:r>
              <a:rPr lang="en-US" kern="1200" cap="all" baseline="0">
                <a:solidFill>
                  <a:schemeClr val="tx1">
                    <a:lumMod val="95000"/>
                    <a:lumOff val="5000"/>
                  </a:schemeClr>
                </a:solidFill>
                <a:latin typeface="+mj-lt"/>
                <a:ea typeface="+mn-ea"/>
                <a:cs typeface="+mn-cs"/>
              </a:rPr>
              <a:t>Zhikal Omar Khudhur</a:t>
            </a:r>
          </a:p>
        </p:txBody>
      </p:sp>
      <p:sp>
        <p:nvSpPr>
          <p:cNvPr id="6" name="Slide Number Placeholder 5">
            <a:extLst>
              <a:ext uri="{FF2B5EF4-FFF2-40B4-BE49-F238E27FC236}">
                <a16:creationId xmlns:a16="http://schemas.microsoft.com/office/drawing/2014/main" id="{AF1066ED-00F0-267A-25D4-FC738018A609}"/>
              </a:ext>
            </a:extLst>
          </p:cNvPr>
          <p:cNvSpPr>
            <a:spLocks noGrp="1"/>
          </p:cNvSpPr>
          <p:nvPr>
            <p:ph type="sldNum" sz="quarter" idx="12"/>
          </p:nvPr>
        </p:nvSpPr>
        <p:spPr>
          <a:xfrm>
            <a:off x="10837334" y="6470704"/>
            <a:ext cx="973666" cy="274320"/>
          </a:xfrm>
        </p:spPr>
        <p:txBody>
          <a:bodyPr vert="horz" lIns="91440" tIns="45720" rIns="91440" bIns="45720" rtlCol="0" anchor="ctr">
            <a:normAutofit/>
          </a:bodyPr>
          <a:lstStyle/>
          <a:p>
            <a:pPr defTabSz="457200">
              <a:spcAft>
                <a:spcPts val="600"/>
              </a:spcAft>
            </a:pPr>
            <a:fld id="{BFF20065-D4BC-4672-91A2-40C45D6A715B}" type="slidenum">
              <a:rPr lang="en-US" altLang="en-US" smtClean="0">
                <a:solidFill>
                  <a:schemeClr val="tx1">
                    <a:lumMod val="95000"/>
                    <a:lumOff val="5000"/>
                  </a:schemeClr>
                </a:solidFill>
                <a:latin typeface="+mj-lt"/>
              </a:rPr>
              <a:pPr defTabSz="457200">
                <a:spcAft>
                  <a:spcPts val="600"/>
                </a:spcAft>
              </a:pPr>
              <a:t>29</a:t>
            </a:fld>
            <a:endParaRPr lang="en-US" altLang="en-US">
              <a:solidFill>
                <a:schemeClr val="tx1">
                  <a:lumMod val="95000"/>
                  <a:lumOff val="5000"/>
                </a:schemeClr>
              </a:solidFill>
              <a:latin typeface="+mj-lt"/>
            </a:endParaRPr>
          </a:p>
        </p:txBody>
      </p:sp>
    </p:spTree>
    <p:extLst>
      <p:ext uri="{BB962C8B-B14F-4D97-AF65-F5344CB8AC3E}">
        <p14:creationId xmlns:p14="http://schemas.microsoft.com/office/powerpoint/2010/main" val="838437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C76B1A-85EE-40DF-9005-87D8EA0544B0}"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09/04/2026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65980" y="1088875"/>
            <a:ext cx="11507860"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stimulates contraction of the uterus at the end of pregnancy and stimulates the release of milk from the mammary glands.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As labor begins, the cervix of the uterus is stretched, which generates sensory impulses to the hypothalamus, which in turn stimulates the posterior pituitary to release oxytocin. Oxytocin then causes strong contractions of the smooth muscle (myometrium) of the uterus to bring about delivery of the baby and the placenta.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 addition, when a baby is breast-fed, the sucking of the baby stimulates sensory impulses from the mother’s nipple to the hypothalamus. Nerve impulses from the hypothalamus to the posterior pituitary cause the release of oxytocin, which stimulates the contraction of the smooth muscle cells around the mammary ducts to release milk.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31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E34291-B029-4267-A255-4E3895A6610C}"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09/04/2026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1234440"/>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lvl="0" algn="ctr">
              <a:lnSpc>
                <a:spcPct val="150000"/>
              </a:lnSpc>
              <a:defRPr/>
            </a:pPr>
            <a:r>
              <a:rPr lang="en-US" sz="4000" dirty="0"/>
              <a:t>Final Physiological Effect</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3.5. The Collecting Ducts">
            <a:extLst>
              <a:ext uri="{FF2B5EF4-FFF2-40B4-BE49-F238E27FC236}">
                <a16:creationId xmlns:a16="http://schemas.microsoft.com/office/drawing/2014/main" id="{47C70AD6-CF59-4DB9-9CDF-963AF32948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1159" y="1460596"/>
            <a:ext cx="6446593" cy="4348402"/>
          </a:xfrm>
          <a:prstGeom prst="rect">
            <a:avLst/>
          </a:prstGeom>
          <a:noFill/>
        </p:spPr>
      </p:pic>
      <p:sp>
        <p:nvSpPr>
          <p:cNvPr id="10" name="TextBox 9">
            <a:extLst>
              <a:ext uri="{FF2B5EF4-FFF2-40B4-BE49-F238E27FC236}">
                <a16:creationId xmlns:a16="http://schemas.microsoft.com/office/drawing/2014/main" id="{699072C6-414D-7FDD-0DB7-20179CD046EC}"/>
              </a:ext>
            </a:extLst>
          </p:cNvPr>
          <p:cNvSpPr txBox="1"/>
          <p:nvPr/>
        </p:nvSpPr>
        <p:spPr>
          <a:xfrm>
            <a:off x="838200" y="1684209"/>
            <a:ext cx="6248400"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Water reabsorption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Urine volume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Urine concentration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 Blood volume </a:t>
            </a:r>
          </a:p>
        </p:txBody>
      </p:sp>
    </p:spTree>
    <p:extLst>
      <p:ext uri="{BB962C8B-B14F-4D97-AF65-F5344CB8AC3E}">
        <p14:creationId xmlns:p14="http://schemas.microsoft.com/office/powerpoint/2010/main" val="3980165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56DE-3601-7CE4-5B41-1275F1128F1A}"/>
              </a:ext>
            </a:extLst>
          </p:cNvPr>
          <p:cNvSpPr>
            <a:spLocks noGrp="1"/>
          </p:cNvSpPr>
          <p:nvPr>
            <p:ph type="title"/>
          </p:nvPr>
        </p:nvSpPr>
        <p:spPr/>
        <p:txBody>
          <a:bodyPr/>
          <a:lstStyle/>
          <a:p>
            <a:r>
              <a:rPr lang="en-US" dirty="0"/>
              <a:t>CLINICAL CONDITIONS</a:t>
            </a:r>
          </a:p>
        </p:txBody>
      </p:sp>
      <p:sp>
        <p:nvSpPr>
          <p:cNvPr id="3" name="Content Placeholder 2">
            <a:extLst>
              <a:ext uri="{FF2B5EF4-FFF2-40B4-BE49-F238E27FC236}">
                <a16:creationId xmlns:a16="http://schemas.microsoft.com/office/drawing/2014/main" id="{06042F50-FE0C-12FB-F383-AB9777F2944F}"/>
              </a:ext>
            </a:extLst>
          </p:cNvPr>
          <p:cNvSpPr>
            <a:spLocks noGrp="1"/>
          </p:cNvSpPr>
          <p:nvPr>
            <p:ph idx="1"/>
          </p:nvPr>
        </p:nvSpPr>
        <p:spPr/>
        <p:txBody>
          <a:bodyPr/>
          <a:lstStyle/>
          <a:p>
            <a:r>
              <a:rPr lang="en-US" b="1" dirty="0"/>
              <a:t>Diabetes Insipidus</a:t>
            </a:r>
          </a:p>
          <a:p>
            <a:r>
              <a:rPr lang="en-US" dirty="0"/>
              <a:t>👉 Low ADH or poor response</a:t>
            </a:r>
          </a:p>
          <a:p>
            <a:r>
              <a:rPr lang="en-US" dirty="0"/>
              <a:t>✔ Symptoms:</a:t>
            </a:r>
          </a:p>
          <a:p>
            <a:r>
              <a:rPr lang="en-US" dirty="0"/>
              <a:t>Excessive urination </a:t>
            </a:r>
          </a:p>
          <a:p>
            <a:r>
              <a:rPr lang="en-US" dirty="0"/>
              <a:t>Excessive thirst </a:t>
            </a:r>
          </a:p>
          <a:p>
            <a:r>
              <a:rPr lang="en-US" dirty="0"/>
              <a:t>Dilute urine</a:t>
            </a:r>
          </a:p>
          <a:p>
            <a:endParaRPr lang="en-US" dirty="0"/>
          </a:p>
        </p:txBody>
      </p:sp>
      <p:sp>
        <p:nvSpPr>
          <p:cNvPr id="4" name="Date Placeholder 3">
            <a:extLst>
              <a:ext uri="{FF2B5EF4-FFF2-40B4-BE49-F238E27FC236}">
                <a16:creationId xmlns:a16="http://schemas.microsoft.com/office/drawing/2014/main" id="{776863F0-092A-9FD7-CA72-09237033B3B4}"/>
              </a:ext>
            </a:extLst>
          </p:cNvPr>
          <p:cNvSpPr>
            <a:spLocks noGrp="1"/>
          </p:cNvSpPr>
          <p:nvPr>
            <p:ph type="dt" sz="half" idx="10"/>
          </p:nvPr>
        </p:nvSpPr>
        <p:spPr/>
        <p:txBody>
          <a:bodyPr/>
          <a:lstStyle/>
          <a:p>
            <a:fld id="{54F74901-6974-4627-86DE-E6EF5D459EE9}" type="datetime1">
              <a:rPr lang="en-GB" smtClean="0"/>
              <a:t>09/04/2026</a:t>
            </a:fld>
            <a:endParaRPr lang="en-US"/>
          </a:p>
        </p:txBody>
      </p:sp>
      <p:sp>
        <p:nvSpPr>
          <p:cNvPr id="5" name="Footer Placeholder 4">
            <a:extLst>
              <a:ext uri="{FF2B5EF4-FFF2-40B4-BE49-F238E27FC236}">
                <a16:creationId xmlns:a16="http://schemas.microsoft.com/office/drawing/2014/main" id="{83AB0D89-1975-F575-0C16-E6F14F862393}"/>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91A32FBC-193B-6AD0-CA94-90C6502DD008}"/>
              </a:ext>
            </a:extLst>
          </p:cNvPr>
          <p:cNvSpPr>
            <a:spLocks noGrp="1"/>
          </p:cNvSpPr>
          <p:nvPr>
            <p:ph type="sldNum" sz="quarter" idx="12"/>
          </p:nvPr>
        </p:nvSpPr>
        <p:spPr/>
        <p:txBody>
          <a:bodyPr/>
          <a:lstStyle/>
          <a:p>
            <a:fld id="{07273F1E-9C55-4B66-BD2B-F760842A30D8}" type="slidenum">
              <a:rPr lang="en-US" smtClean="0"/>
              <a:t>31</a:t>
            </a:fld>
            <a:endParaRPr lang="en-US"/>
          </a:p>
        </p:txBody>
      </p:sp>
    </p:spTree>
    <p:extLst>
      <p:ext uri="{BB962C8B-B14F-4D97-AF65-F5344CB8AC3E}">
        <p14:creationId xmlns:p14="http://schemas.microsoft.com/office/powerpoint/2010/main" val="1796780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EF1E40BF-0304-413B-988A-330DC4DFFD88}" type="datetime1">
              <a:rPr lang="en-GB" smtClean="0"/>
              <a:t>09/04/2026</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32</a:t>
            </a:fld>
            <a:endParaRPr lang="en-US"/>
          </a:p>
        </p:txBody>
      </p:sp>
    </p:spTree>
    <p:extLst>
      <p:ext uri="{BB962C8B-B14F-4D97-AF65-F5344CB8AC3E}">
        <p14:creationId xmlns:p14="http://schemas.microsoft.com/office/powerpoint/2010/main" val="2804339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815FD65C-08B1-40FB-B832-7D74182E5AB2}" type="datetime1">
              <a:rPr lang="en-GB" smtClean="0"/>
              <a:t>09/04/2026</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33</a:t>
            </a:fld>
            <a:endParaRPr lang="en-US"/>
          </a:p>
        </p:txBody>
      </p:sp>
    </p:spTree>
    <p:extLst>
      <p:ext uri="{BB962C8B-B14F-4D97-AF65-F5344CB8AC3E}">
        <p14:creationId xmlns:p14="http://schemas.microsoft.com/office/powerpoint/2010/main" val="366241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A047CCAB-5D9C-17CF-3A4C-03B634B4BA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36700" y="1447800"/>
            <a:ext cx="42291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a:extLst>
              <a:ext uri="{FF2B5EF4-FFF2-40B4-BE49-F238E27FC236}">
                <a16:creationId xmlns:a16="http://schemas.microsoft.com/office/drawing/2014/main" id="{014B0F3F-7D62-9E76-5426-73E89A6B8E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976" y="1295400"/>
            <a:ext cx="42640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16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82DB8A8-3FB5-4660-B4DD-E66C527F4287}"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09/04/2026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rPr>
              <a:t>Zhikal Omar Khudhur</a:t>
            </a:r>
            <a:endPar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5980" y="209613"/>
            <a:ext cx="107966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Posterior pituitary gland hormone –Oxytocin</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DD695DB-9142-13CA-DB36-E2B6D662A2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439"/>
          <a:stretch/>
        </p:blipFill>
        <p:spPr bwMode="auto">
          <a:xfrm>
            <a:off x="2981959" y="1013638"/>
            <a:ext cx="6377049" cy="58443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99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1000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B574A88-860F-8267-83A0-61A74EA5C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08050"/>
            <a:ext cx="4737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C7DD0575-5809-1DBD-2E82-038C50300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514" y="908050"/>
            <a:ext cx="4319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1FE95A-BD12-FEEC-583B-7A908F80FC1F}"/>
              </a:ext>
            </a:extLst>
          </p:cNvPr>
          <p:cNvSpPr txBox="1"/>
          <p:nvPr/>
        </p:nvSpPr>
        <p:spPr>
          <a:xfrm>
            <a:off x="825500" y="546100"/>
            <a:ext cx="10093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Oxytocin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E36-A083-B5DE-A722-4F3C195D4E7B}"/>
              </a:ext>
            </a:extLst>
          </p:cNvPr>
          <p:cNvSpPr>
            <a:spLocks noGrp="1"/>
          </p:cNvSpPr>
          <p:nvPr>
            <p:ph type="ctrTitle" sz="quarter"/>
          </p:nvPr>
        </p:nvSpPr>
        <p:spPr>
          <a:xfrm>
            <a:off x="1524000" y="17464"/>
            <a:ext cx="3352800" cy="744537"/>
          </a:xfrm>
        </p:spPr>
        <p:txBody>
          <a:bodyPr/>
          <a:lstStyle/>
          <a:p>
            <a:pPr algn="ctr">
              <a:defRPr/>
            </a:pPr>
            <a:r>
              <a:rPr lang="en-US" sz="4400" b="1" dirty="0">
                <a:solidFill>
                  <a:srgbClr val="C00000"/>
                </a:solidFill>
              </a:rPr>
              <a:t>OXYTOCIN</a:t>
            </a:r>
          </a:p>
        </p:txBody>
      </p:sp>
      <p:pic>
        <p:nvPicPr>
          <p:cNvPr id="30723" name="Picture 2">
            <a:extLst>
              <a:ext uri="{FF2B5EF4-FFF2-40B4-BE49-F238E27FC236}">
                <a16:creationId xmlns:a16="http://schemas.microsoft.com/office/drawing/2014/main" id="{DC4628E6-FD59-6C41-81B2-31986745F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914401"/>
            <a:ext cx="36988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977BC9BD-7D85-A702-9508-91D9BD690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9" y="0"/>
            <a:ext cx="407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095F558-F698-346F-934E-6326BA6C5A73}"/>
              </a:ext>
            </a:extLst>
          </p:cNvPr>
          <p:cNvCxnSpPr>
            <a:stCxn id="30723" idx="3"/>
          </p:cNvCxnSpPr>
          <p:nvPr/>
        </p:nvCxnSpPr>
        <p:spPr>
          <a:xfrm>
            <a:off x="5257800" y="3633788"/>
            <a:ext cx="838200" cy="238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26" name="Picture 12">
            <a:extLst>
              <a:ext uri="{FF2B5EF4-FFF2-40B4-BE49-F238E27FC236}">
                <a16:creationId xmlns:a16="http://schemas.microsoft.com/office/drawing/2014/main" id="{12310ABA-1C18-C397-0A60-A661105D9AEA}"/>
              </a:ext>
            </a:extLst>
          </p:cNvPr>
          <p:cNvPicPr>
            <a:picLocks noChangeAspect="1"/>
          </p:cNvPicPr>
          <p:nvPr/>
        </p:nvPicPr>
        <p:blipFill>
          <a:blip r:embed="rId4">
            <a:extLst>
              <a:ext uri="{28A0092B-C50C-407E-A947-70E740481C1C}">
                <a14:useLocalDpi xmlns:a14="http://schemas.microsoft.com/office/drawing/2010/main" val="0"/>
              </a:ext>
            </a:extLst>
          </a:blip>
          <a:srcRect l="11667" r="9167" b="11111"/>
          <a:stretch>
            <a:fillRect/>
          </a:stretch>
        </p:blipFill>
        <p:spPr bwMode="auto">
          <a:xfrm>
            <a:off x="6953250" y="4179888"/>
            <a:ext cx="3181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A24E754-8913-4FFE-175B-71AB50FF6BAA}"/>
              </a:ext>
            </a:extLst>
          </p:cNvPr>
          <p:cNvPicPr>
            <a:picLocks noChangeAspect="1"/>
          </p:cNvPicPr>
          <p:nvPr/>
        </p:nvPicPr>
        <p:blipFill>
          <a:blip r:embed="rId2">
            <a:extLst>
              <a:ext uri="{28A0092B-C50C-407E-A947-70E740481C1C}">
                <a14:useLocalDpi xmlns:a14="http://schemas.microsoft.com/office/drawing/2010/main" val="0"/>
              </a:ext>
            </a:extLst>
          </a:blip>
          <a:srcRect l="37093" b="2179"/>
          <a:stretch>
            <a:fillRect/>
          </a:stretch>
        </p:blipFill>
        <p:spPr bwMode="auto">
          <a:xfrm>
            <a:off x="1524000" y="0"/>
            <a:ext cx="5168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id="{EBDFBE23-917F-34B7-82D2-798478082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1154</Words>
  <Application>Microsoft Office PowerPoint</Application>
  <PresentationFormat>Widescreen</PresentationFormat>
  <Paragraphs>226</Paragraphs>
  <Slides>33</Slides>
  <Notes>6</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33</vt:i4>
      </vt:variant>
    </vt:vector>
  </HeadingPairs>
  <TitlesOfParts>
    <vt:vector size="52" baseType="lpstr">
      <vt:lpstr>Aptos</vt:lpstr>
      <vt:lpstr>Aptos Display</vt:lpstr>
      <vt:lpstr>Arial</vt:lpstr>
      <vt:lpstr>Arial Rounded MT Bold</vt:lpstr>
      <vt:lpstr>Calibri</vt:lpstr>
      <vt:lpstr>Calibri Light</vt:lpstr>
      <vt:lpstr>Century Schoolbook</vt:lpstr>
      <vt:lpstr>Franklin Gothic Book</vt:lpstr>
      <vt:lpstr>Garamond</vt:lpstr>
      <vt:lpstr>Times New Roman</vt:lpstr>
      <vt:lpstr>Tw Cen MT</vt:lpstr>
      <vt:lpstr>Tw Cen MT Condensed</vt:lpstr>
      <vt:lpstr>Wingdings</vt:lpstr>
      <vt:lpstr>Wingdings 3</vt:lpstr>
      <vt:lpstr>Office Theme</vt:lpstr>
      <vt:lpstr>SavonVTI</vt:lpstr>
      <vt:lpstr>1_Office</vt:lpstr>
      <vt:lpstr>Integral</vt:lpstr>
      <vt:lpstr>1_Office Theme</vt:lpstr>
      <vt:lpstr>posterior pituitary AND adh </vt:lpstr>
      <vt:lpstr>PowerPoint Presentation</vt:lpstr>
      <vt:lpstr>PowerPoint Presentation</vt:lpstr>
      <vt:lpstr>PowerPoint Presentation</vt:lpstr>
      <vt:lpstr>PowerPoint Presentation</vt:lpstr>
      <vt:lpstr>PowerPoint Presentation</vt:lpstr>
      <vt:lpstr>PowerPoint Presentation</vt:lpstr>
      <vt:lpstr>OXYTOCIN</vt:lpstr>
      <vt:lpstr>PowerPoint Presentation</vt:lpstr>
      <vt:lpstr>PowerPoint Presentation</vt:lpstr>
      <vt:lpstr>OXYTOCIN RECEPTOR</vt:lpstr>
      <vt:lpstr>Why Do We Need ADH?</vt:lpstr>
      <vt:lpstr>PowerPoint Presentation</vt:lpstr>
      <vt:lpstr>URINARY SYSTEM</vt:lpstr>
      <vt:lpstr>Functional Unit of the Kidney</vt:lpstr>
      <vt:lpstr>URINE FORMATION</vt:lpstr>
      <vt:lpstr>Filtration </vt:lpstr>
      <vt:lpstr>Structure of the Glomerulus</vt:lpstr>
      <vt:lpstr>The Filtration Barrier - Overview</vt:lpstr>
      <vt:lpstr>The Filtration Barrier - Endothelium</vt:lpstr>
      <vt:lpstr>The Filtration Barrier - Basement Membrane</vt:lpstr>
      <vt:lpstr>The Filtration Barrier - Podocytes</vt:lpstr>
      <vt:lpstr>Glomerular Filtration Process</vt:lpstr>
      <vt:lpstr>Reabsorption </vt:lpstr>
      <vt:lpstr>Secretion </vt:lpstr>
      <vt:lpstr>Excretion </vt:lpstr>
      <vt:lpstr>ANTIDIURETIC HORMONE</vt:lpstr>
      <vt:lpstr>ADH Receptors </vt:lpstr>
      <vt:lpstr>PowerPoint Presentation</vt:lpstr>
      <vt:lpstr>PowerPoint Presentation</vt:lpstr>
      <vt:lpstr>CLINICAL CONDITIONS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60</cp:revision>
  <dcterms:created xsi:type="dcterms:W3CDTF">2022-10-25T13:41:35Z</dcterms:created>
  <dcterms:modified xsi:type="dcterms:W3CDTF">2026-04-08T21:37:37Z</dcterms:modified>
</cp:coreProperties>
</file>