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33" r:id="rId3"/>
    <p:sldMasterId id="2147483845" r:id="rId4"/>
  </p:sldMasterIdLst>
  <p:notesMasterIdLst>
    <p:notesMasterId r:id="rId29"/>
  </p:notesMasterIdLst>
  <p:sldIdLst>
    <p:sldId id="327" r:id="rId5"/>
    <p:sldId id="514" r:id="rId6"/>
    <p:sldId id="518" r:id="rId7"/>
    <p:sldId id="520" r:id="rId8"/>
    <p:sldId id="519" r:id="rId9"/>
    <p:sldId id="521" r:id="rId10"/>
    <p:sldId id="489" r:id="rId11"/>
    <p:sldId id="522" r:id="rId12"/>
    <p:sldId id="528" r:id="rId13"/>
    <p:sldId id="523" r:id="rId14"/>
    <p:sldId id="531" r:id="rId15"/>
    <p:sldId id="275" r:id="rId16"/>
    <p:sldId id="524" r:id="rId17"/>
    <p:sldId id="525" r:id="rId18"/>
    <p:sldId id="527" r:id="rId19"/>
    <p:sldId id="526" r:id="rId20"/>
    <p:sldId id="496" r:id="rId21"/>
    <p:sldId id="493" r:id="rId22"/>
    <p:sldId id="492" r:id="rId23"/>
    <p:sldId id="495" r:id="rId24"/>
    <p:sldId id="529" r:id="rId25"/>
    <p:sldId id="530"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A2D8020E-C310-459A-A081-459788BA98C6}">
          <p14:sldIdLst>
            <p14:sldId id="514"/>
            <p14:sldId id="518"/>
            <p14:sldId id="520"/>
            <p14:sldId id="519"/>
            <p14:sldId id="521"/>
            <p14:sldId id="489"/>
            <p14:sldId id="522"/>
            <p14:sldId id="528"/>
            <p14:sldId id="523"/>
            <p14:sldId id="531"/>
            <p14:sldId id="275"/>
            <p14:sldId id="524"/>
            <p14:sldId id="525"/>
            <p14:sldId id="527"/>
            <p14:sldId id="526"/>
            <p14:sldId id="496"/>
            <p14:sldId id="493"/>
            <p14:sldId id="492"/>
            <p14:sldId id="495"/>
            <p14:sldId id="529"/>
            <p14:sldId id="530"/>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13</a:t>
            </a:fld>
            <a:endParaRPr lang="sv-SE" altLang="sv-SE"/>
          </a:p>
        </p:txBody>
      </p:sp>
    </p:spTree>
    <p:extLst>
      <p:ext uri="{BB962C8B-B14F-4D97-AF65-F5344CB8AC3E}">
        <p14:creationId xmlns:p14="http://schemas.microsoft.com/office/powerpoint/2010/main" val="303468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14</a:t>
            </a:fld>
            <a:endParaRPr lang="sv-SE" altLang="sv-SE"/>
          </a:p>
        </p:txBody>
      </p:sp>
    </p:spTree>
    <p:extLst>
      <p:ext uri="{BB962C8B-B14F-4D97-AF65-F5344CB8AC3E}">
        <p14:creationId xmlns:p14="http://schemas.microsoft.com/office/powerpoint/2010/main" val="10468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15</a:t>
            </a:fld>
            <a:endParaRPr lang="sv-SE" altLang="sv-SE"/>
          </a:p>
        </p:txBody>
      </p:sp>
    </p:spTree>
    <p:extLst>
      <p:ext uri="{BB962C8B-B14F-4D97-AF65-F5344CB8AC3E}">
        <p14:creationId xmlns:p14="http://schemas.microsoft.com/office/powerpoint/2010/main" val="175234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16</a:t>
            </a:fld>
            <a:endParaRPr lang="sv-SE" altLang="sv-SE"/>
          </a:p>
        </p:txBody>
      </p:sp>
    </p:spTree>
    <p:extLst>
      <p:ext uri="{BB962C8B-B14F-4D97-AF65-F5344CB8AC3E}">
        <p14:creationId xmlns:p14="http://schemas.microsoft.com/office/powerpoint/2010/main" val="269833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26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48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51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3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2</a:t>
            </a:fld>
            <a:endParaRPr lang="sv-SE" altLang="sv-SE"/>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3</a:t>
            </a:fld>
            <a:endParaRPr lang="sv-SE" altLang="sv-SE"/>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4</a:t>
            </a:fld>
            <a:endParaRPr lang="sv-SE" altLang="sv-SE"/>
          </a:p>
        </p:txBody>
      </p:sp>
    </p:spTree>
    <p:extLst>
      <p:ext uri="{BB962C8B-B14F-4D97-AF65-F5344CB8AC3E}">
        <p14:creationId xmlns:p14="http://schemas.microsoft.com/office/powerpoint/2010/main" val="12383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5</a:t>
            </a:fld>
            <a:endParaRPr lang="sv-SE" altLang="sv-SE"/>
          </a:p>
        </p:txBody>
      </p:sp>
    </p:spTree>
    <p:extLst>
      <p:ext uri="{BB962C8B-B14F-4D97-AF65-F5344CB8AC3E}">
        <p14:creationId xmlns:p14="http://schemas.microsoft.com/office/powerpoint/2010/main" val="425902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6</a:t>
            </a:fld>
            <a:endParaRPr lang="sv-SE" altLang="sv-SE"/>
          </a:p>
        </p:txBody>
      </p:sp>
    </p:spTree>
    <p:extLst>
      <p:ext uri="{BB962C8B-B14F-4D97-AF65-F5344CB8AC3E}">
        <p14:creationId xmlns:p14="http://schemas.microsoft.com/office/powerpoint/2010/main" val="183431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46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8</a:t>
            </a:fld>
            <a:endParaRPr lang="sv-SE" altLang="sv-SE"/>
          </a:p>
        </p:txBody>
      </p:sp>
    </p:spTree>
    <p:extLst>
      <p:ext uri="{BB962C8B-B14F-4D97-AF65-F5344CB8AC3E}">
        <p14:creationId xmlns:p14="http://schemas.microsoft.com/office/powerpoint/2010/main" val="124065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10</a:t>
            </a:fld>
            <a:endParaRPr lang="sv-SE" altLang="sv-SE"/>
          </a:p>
        </p:txBody>
      </p:sp>
    </p:spTree>
    <p:extLst>
      <p:ext uri="{BB962C8B-B14F-4D97-AF65-F5344CB8AC3E}">
        <p14:creationId xmlns:p14="http://schemas.microsoft.com/office/powerpoint/2010/main" val="44885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B6F2F7-5545-4286-9EAA-ADD1B59C6A51}"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E738-1D41-4FA8-895C-7689E9EE7658}"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56F39-2DE2-4282-876A-9356B35E3465}"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E7AF7C-4680-45BD-BF98-25B00961800F}" type="datetime1">
              <a:rPr lang="en-US" smtClean="0"/>
              <a:t>4/30/2026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ADCA9-3110-4EBC-B167-5EB77907558D}"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8A4BEC16-41DF-463D-B1FB-E900F2771FB3}" type="datetime1">
              <a:rPr lang="en-US" smtClean="0"/>
              <a:t>4/30/2026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23916A-D9DF-46FC-A7F9-3C07EFD8211F}"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A2519-9BD1-41F9-8DE3-E089902ED856}" type="datetime1">
              <a:rPr lang="en-US" smtClean="0"/>
              <a:t>4/30/2026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761AF-B8D8-4291-868C-65EB784F4732}" type="datetime1">
              <a:rPr lang="en-US" smtClean="0"/>
              <a:t>4/30/2026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BEE7A-BBF0-4AD9-9872-5D7F5953B025}" type="datetime1">
              <a:rPr lang="en-US" smtClean="0"/>
              <a:t>4/30/2026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72A2DA9-2C5D-4FC2-BEAD-2DC8C6431924}" type="datetime1">
              <a:rPr lang="en-US" smtClean="0"/>
              <a:t>4/30/2026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3425-E490-4CC6-8329-3706A8D95828}"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2D66DDAC-4845-4359-ADBC-3B046AF4616F}" type="datetime1">
              <a:rPr lang="en-US" smtClean="0"/>
              <a:t>4/30/2026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7F8F4-3BC1-4716-A4B5-CC8D9AA70501}"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59B65-3F6E-4B78-B569-C8D713B4CA53}"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9DF9E7-DD90-4D74-A706-2D43254FFB94}" type="datetime1">
              <a:rPr lang="en-US" smtClean="0">
                <a:solidFill>
                  <a:prstClr val="black">
                    <a:tint val="75000"/>
                  </a:prstClr>
                </a:solidFill>
              </a:rPr>
              <a:t>4/30/2026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A6200CC3-52F7-4BE1-A0BD-2088AF2F3E03}" type="datetime1">
              <a:rPr lang="en-US" smtClean="0"/>
              <a:t>4/30/2026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224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D6C3AF3F-E8A1-474C-8CFE-7E017D2032F0}" type="datetime1">
              <a:rPr lang="en-US" smtClean="0"/>
              <a:t>4/30/2026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dirty="0"/>
              <a:t>Zhikal Omar </a:t>
            </a:r>
            <a:r>
              <a:rPr lang="en-US" dirty="0" err="1"/>
              <a:t>Khudhur</a:t>
            </a:r>
            <a:endParaRPr lang="en-US" dirty="0"/>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770771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29214858-2D0D-4311-B443-FB7DFC972E8F}" type="datetime1">
              <a:rPr lang="en-US" smtClean="0"/>
              <a:t>4/30/2026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150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E087C89E-35A7-4D6F-B717-37DD79AE763D}" type="datetime1">
              <a:rPr lang="en-US" smtClean="0"/>
              <a:t>4/30/2026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14279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B71392ED-80B7-4EC8-9B51-75D41AE20D90}" type="datetime1">
              <a:rPr lang="en-US" smtClean="0"/>
              <a:t>4/30/2026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97196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D5E277D3-F522-4E32-B851-FC1E49570318}" type="datetime1">
              <a:rPr lang="en-US" smtClean="0"/>
              <a:t>4/30/2026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3628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E6008-7EBF-403A-B1E5-66048B32BBA6}"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A1CB9B52-5C33-493F-A7B1-98A11A45123E}" type="datetime1">
              <a:rPr lang="en-US" smtClean="0"/>
              <a:t>4/30/2026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26602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AAA7F47-94D1-400D-BA47-4FD5BF1E5D4E}" type="datetime1">
              <a:rPr lang="en-US" smtClean="0"/>
              <a:t>4/30/2026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5500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5BC381A3-48A2-443D-9050-3B7A98C69C47}" type="datetime1">
              <a:rPr lang="en-US" smtClean="0"/>
              <a:t>4/30/2026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96764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869AC25F-8D77-4031-B644-FB590030D859}" type="datetime1">
              <a:rPr lang="en-US" smtClean="0"/>
              <a:t>4/30/2026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23366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BDABA8F9-4520-46AE-8C1D-25742A032001}" type="datetime1">
              <a:rPr lang="en-US" smtClean="0"/>
              <a:t>4/30/2026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52648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85E706-B7F1-418C-93CB-1C05BB644034}"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15944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BE52-D44E-4390-8EEE-00F65C464921}"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77227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0E98A-CDFB-4D0C-9A5A-A45B6A297A27}"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412069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56629-A4CC-45E3-B4C7-E281AC37C4DC}"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24654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7619C5-4693-47B5-81C5-E3A0AF55B742}" type="datetime1">
              <a:rPr lang="en-US" smtClean="0"/>
              <a:t>4/30/2026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3755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4BADA-7B43-4D5B-90EB-9E4A4C5EFF64}"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5B6BC3-8B30-417F-A7CC-469262520AD9}" type="datetime1">
              <a:rPr lang="en-US" smtClean="0"/>
              <a:t>4/30/2026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745498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CB8D-D990-418D-8275-F0A30E39EDCE}" type="datetime1">
              <a:rPr lang="en-US" smtClean="0"/>
              <a:t>4/30/2026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728666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7856D6-1335-4CF3-AF12-403F7A79CBD3}"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81771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05AE66-9A5F-4527-8425-E2278B693288}"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53179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31315-A628-4E7D-BDA1-05F7F76C026F}"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133016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37A06-D71C-45D6-98ED-5267514B1AF8}" type="datetime1">
              <a:rPr lang="en-US" smtClean="0"/>
              <a:t>4/30/2026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982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DED29-4885-467A-B8CF-674518B27DE1}" type="datetime1">
              <a:rPr lang="en-US" smtClean="0"/>
              <a:t>4/30/2026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D94EBA-0C50-4D4F-9D94-35FCEB12C891}" type="datetime1">
              <a:rPr lang="en-US" smtClean="0"/>
              <a:t>4/30/2026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F0C0-6829-4F1D-8BFC-584238EF061B}" type="datetime1">
              <a:rPr lang="en-US" smtClean="0"/>
              <a:t>4/30/2026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EBDB5-78DE-4737-AF3D-BA10F8EE7A17}"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4EE884-28D2-454E-804E-66471DA9154A}" type="datetime1">
              <a:rPr lang="en-US" smtClean="0"/>
              <a:t>4/30/2026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B802E-0A8A-4ECC-AD3E-1D64755C4FE8}" type="datetime1">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21EFCA0-391C-4F65-96E5-CB58D6389BD3}" type="datetime1">
              <a:rPr lang="en-US" smtClean="0"/>
              <a:t>4/30/2026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FAEB3-2599-4CB2-8047-54F173A68906}" type="datetime1">
              <a:rPr lang="en-US" smtClean="0"/>
              <a:t>4/30/2026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endParaRPr lang="en-US" dirty="0"/>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7057830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107E-322D-45B1-A068-128011756338}" type="datetime1">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24712820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PARATHYROID AND CALCITONIN</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7</a:t>
            </a:r>
          </a:p>
          <a:p>
            <a:pPr>
              <a:lnSpc>
                <a:spcPct val="100000"/>
              </a:lnSpc>
              <a:spcAft>
                <a:spcPts val="600"/>
              </a:spcAft>
            </a:pPr>
            <a:r>
              <a:rPr lang="en-US" sz="1400" dirty="0"/>
              <a:t>Date: 30/ 4/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Cl− cotransporter 1 (KCC1): a housekeeping membrane protein that plays  key supplemental roles in hematopoietic and cancer cells | Journal of  Hematology &amp;amp;amp; Oncology | Full Text">
            <a:extLst>
              <a:ext uri="{FF2B5EF4-FFF2-40B4-BE49-F238E27FC236}">
                <a16:creationId xmlns:a16="http://schemas.microsoft.com/office/drawing/2014/main" id="{E43BADCD-0C03-C7A8-5D55-CEF5CF4BC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79653"/>
            <a:ext cx="7517142" cy="5372681"/>
          </a:xfrm>
          <a:prstGeom prst="rect">
            <a:avLst/>
          </a:prstGeom>
          <a:noFill/>
          <a:ln>
            <a:noFill/>
          </a:ln>
        </p:spPr>
      </p:pic>
    </p:spTree>
    <p:extLst>
      <p:ext uri="{BB962C8B-B14F-4D97-AF65-F5344CB8AC3E}">
        <p14:creationId xmlns:p14="http://schemas.microsoft.com/office/powerpoint/2010/main" val="226682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EC7A-0CCA-B62E-0439-01AA3A7AD8CD}"/>
              </a:ext>
            </a:extLst>
          </p:cNvPr>
          <p:cNvSpPr>
            <a:spLocks noGrp="1"/>
          </p:cNvSpPr>
          <p:nvPr>
            <p:ph type="title"/>
          </p:nvPr>
        </p:nvSpPr>
        <p:spPr>
          <a:xfrm>
            <a:off x="838200" y="365125"/>
            <a:ext cx="10515600" cy="473075"/>
          </a:xfrm>
        </p:spPr>
        <p:txBody>
          <a:bodyPr>
            <a:normAutofit fontScale="90000"/>
          </a:bodyPr>
          <a:lstStyle/>
          <a:p>
            <a:r>
              <a:rPr lang="en-US" b="1" dirty="0"/>
              <a:t>Mineral resorption by osteoclast </a:t>
            </a:r>
            <a:br>
              <a:rPr lang="en-US" b="1" dirty="0"/>
            </a:br>
            <a:endParaRPr lang="en-US" dirty="0"/>
          </a:p>
        </p:txBody>
      </p:sp>
      <p:sp>
        <p:nvSpPr>
          <p:cNvPr id="3" name="Content Placeholder 2">
            <a:extLst>
              <a:ext uri="{FF2B5EF4-FFF2-40B4-BE49-F238E27FC236}">
                <a16:creationId xmlns:a16="http://schemas.microsoft.com/office/drawing/2014/main" id="{50EE86A9-DBAF-8DCC-35F2-E57A6D78367E}"/>
              </a:ext>
            </a:extLst>
          </p:cNvPr>
          <p:cNvSpPr>
            <a:spLocks noGrp="1"/>
          </p:cNvSpPr>
          <p:nvPr>
            <p:ph idx="1"/>
          </p:nvPr>
        </p:nvSpPr>
        <p:spPr>
          <a:xfrm>
            <a:off x="838200" y="838200"/>
            <a:ext cx="10515600" cy="5812971"/>
          </a:xfrm>
        </p:spPr>
        <p:txBody>
          <a:bodyPr>
            <a:normAutofit fontScale="62500" lnSpcReduction="20000"/>
          </a:bodyPr>
          <a:lstStyle/>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Osteoclast attaches to bone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forms a tight </a:t>
            </a:r>
            <a:r>
              <a:rPr lang="en-US" b="1" dirty="0">
                <a:latin typeface="Times New Roman" panose="02020603050405020304" pitchFamily="18" charset="0"/>
                <a:cs typeface="Times New Roman" panose="02020603050405020304" pitchFamily="18" charset="0"/>
              </a:rPr>
              <a:t>sealing zone</a:t>
            </a:r>
            <a:r>
              <a:rPr lang="en-US" dirty="0">
                <a:latin typeface="Times New Roman" panose="02020603050405020304" pitchFamily="18" charset="0"/>
                <a:cs typeface="Times New Roman" panose="02020603050405020304" pitchFamily="18" charset="0"/>
              </a:rPr>
              <a:t>, making a closed space between the cell and bone.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Ruffled border forms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membrane near the bone becomes folded. This increases surface area for secretion.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CO₂ + H₂O form carbonic acid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Inside the osteoclast:</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CO₂ + H₂O → H₂CO₃</a:t>
            </a:r>
            <a:r>
              <a:rPr lang="en-US" dirty="0">
                <a:latin typeface="Times New Roman" panose="02020603050405020304" pitchFamily="18" charset="0"/>
                <a:cs typeface="Times New Roman" panose="02020603050405020304" pitchFamily="18" charset="0"/>
              </a:rPr>
              <a:t>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Carbonic acid separates</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H₂CO₃ → H⁺ + HCO₃⁻</a:t>
            </a:r>
            <a:r>
              <a:rPr lang="en-US" dirty="0">
                <a:latin typeface="Times New Roman" panose="02020603050405020304" pitchFamily="18" charset="0"/>
                <a:cs typeface="Times New Roman" panose="02020603050405020304" pitchFamily="18" charset="0"/>
              </a:rPr>
              <a:t>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H⁺ is pumped into the bone pit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Proton pumps use </a:t>
            </a:r>
            <a:r>
              <a:rPr lang="en-US" b="1" dirty="0">
                <a:latin typeface="Times New Roman" panose="02020603050405020304" pitchFamily="18" charset="0"/>
                <a:cs typeface="Times New Roman" panose="02020603050405020304" pitchFamily="18" charset="0"/>
              </a:rPr>
              <a:t>ATP</a:t>
            </a:r>
            <a:r>
              <a:rPr lang="en-US" dirty="0">
                <a:latin typeface="Times New Roman" panose="02020603050405020304" pitchFamily="18" charset="0"/>
                <a:cs typeface="Times New Roman" panose="02020603050405020304" pitchFamily="18" charset="0"/>
              </a:rPr>
              <a:t> to send </a:t>
            </a:r>
            <a:r>
              <a:rPr lang="en-US" b="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into the sealed space.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Chloride also enters the pit</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Cl⁻</a:t>
            </a:r>
            <a:r>
              <a:rPr lang="en-US" dirty="0">
                <a:latin typeface="Times New Roman" panose="02020603050405020304" pitchFamily="18" charset="0"/>
                <a:cs typeface="Times New Roman" panose="02020603050405020304" pitchFamily="18" charset="0"/>
              </a:rPr>
              <a:t> moves into the space with H⁺, forming an acidic environment.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Acid dissolves bone minerals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acid dissolves calcium phosphate/mineral part of bone. </a:t>
            </a:r>
          </a:p>
          <a:p>
            <a:pPr marL="514350" indent="-514350">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Bicarbonate leaves the cell</a:t>
            </a:r>
            <a:br>
              <a:rPr lang="en-US" dirty="0"/>
            </a:br>
            <a:r>
              <a:rPr lang="en-US" b="1" dirty="0">
                <a:latin typeface="Times New Roman" panose="02020603050405020304" pitchFamily="18" charset="0"/>
                <a:cs typeface="Times New Roman" panose="02020603050405020304" pitchFamily="18" charset="0"/>
              </a:rPr>
              <a:t>HCO₃⁻</a:t>
            </a:r>
            <a:r>
              <a:rPr lang="en-US" dirty="0">
                <a:latin typeface="Times New Roman" panose="02020603050405020304" pitchFamily="18" charset="0"/>
                <a:cs typeface="Times New Roman" panose="02020603050405020304" pitchFamily="18" charset="0"/>
              </a:rPr>
              <a:t> exits through the basolateral membrane in exchange for </a:t>
            </a:r>
            <a:r>
              <a:rPr lang="en-US" b="1" dirty="0">
                <a:latin typeface="Times New Roman" panose="02020603050405020304" pitchFamily="18" charset="0"/>
                <a:cs typeface="Times New Roman" panose="02020603050405020304" pitchFamily="18" charset="0"/>
              </a:rPr>
              <a:t>Cl⁻</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3393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29FB2D-7F3E-A964-BC49-7A4764ED0C0B}"/>
              </a:ext>
            </a:extLst>
          </p:cNvPr>
          <p:cNvPicPr>
            <a:picLocks noGrp="1" noChangeAspect="1"/>
          </p:cNvPicPr>
          <p:nvPr>
            <p:ph idx="1"/>
          </p:nvPr>
        </p:nvPicPr>
        <p:blipFill>
          <a:blip r:embed="rId2"/>
          <a:stretch>
            <a:fillRect/>
          </a:stretch>
        </p:blipFill>
        <p:spPr>
          <a:xfrm>
            <a:off x="643467" y="852678"/>
            <a:ext cx="10905066" cy="5152642"/>
          </a:xfrm>
          <a:prstGeom prst="rect">
            <a:avLst/>
          </a:prstGeom>
        </p:spPr>
      </p:pic>
      <p:sp>
        <p:nvSpPr>
          <p:cNvPr id="2" name="Footer Placeholder 1">
            <a:extLst>
              <a:ext uri="{FF2B5EF4-FFF2-40B4-BE49-F238E27FC236}">
                <a16:creationId xmlns:a16="http://schemas.microsoft.com/office/drawing/2014/main" id="{07E919A7-BF7A-519C-905F-2DA83344CB76}"/>
              </a:ext>
            </a:extLst>
          </p:cNvPr>
          <p:cNvSpPr>
            <a:spLocks noGrp="1"/>
          </p:cNvSpPr>
          <p:nvPr>
            <p:ph type="ftr" sz="quarter" idx="11"/>
          </p:nvPr>
        </p:nvSpPr>
        <p:spPr/>
        <p:txBody>
          <a:bodyPr/>
          <a:lstStyle/>
          <a:p>
            <a:r>
              <a:rPr lang="en-US"/>
              <a:t>Zhikal Omar Khudhur</a:t>
            </a:r>
          </a:p>
        </p:txBody>
      </p:sp>
      <p:sp>
        <p:nvSpPr>
          <p:cNvPr id="3" name="Slide Number Placeholder 2">
            <a:extLst>
              <a:ext uri="{FF2B5EF4-FFF2-40B4-BE49-F238E27FC236}">
                <a16:creationId xmlns:a16="http://schemas.microsoft.com/office/drawing/2014/main" id="{ECE8BCCD-DDF8-B7F1-AC37-AEEB3FC3C06A}"/>
              </a:ext>
            </a:extLst>
          </p:cNvPr>
          <p:cNvSpPr>
            <a:spLocks noGrp="1"/>
          </p:cNvSpPr>
          <p:nvPr>
            <p:ph type="sldNum" sz="quarter" idx="12"/>
          </p:nvPr>
        </p:nvSpPr>
        <p:spPr/>
        <p:txBody>
          <a:bodyPr/>
          <a:lstStyle/>
          <a:p>
            <a:fld id="{07273F1E-9C55-4B66-BD2B-F760842A30D8}" type="slidenum">
              <a:rPr lang="en-US" smtClean="0"/>
              <a:t>12</a:t>
            </a:fld>
            <a:endParaRPr lang="en-US"/>
          </a:p>
        </p:txBody>
      </p:sp>
    </p:spTree>
    <p:extLst>
      <p:ext uri="{BB962C8B-B14F-4D97-AF65-F5344CB8AC3E}">
        <p14:creationId xmlns:p14="http://schemas.microsoft.com/office/powerpoint/2010/main" val="79681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Calcium and phosphate homeostasis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depends on a balance between dietary intake, urinary and fecal losses, and exchanges with the osseous tissue.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is regulated by three hormones: calcitriol, calcitonin, and PTH.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FAC8D-A564-924B-54E6-86C40BA68830}"/>
              </a:ext>
            </a:extLst>
          </p:cNvPr>
          <p:cNvPicPr>
            <a:picLocks noChangeAspect="1"/>
          </p:cNvPicPr>
          <p:nvPr/>
        </p:nvPicPr>
        <p:blipFill>
          <a:blip r:embed="rId4"/>
          <a:stretch>
            <a:fillRect/>
          </a:stretch>
        </p:blipFill>
        <p:spPr>
          <a:xfrm>
            <a:off x="1719817" y="2611013"/>
            <a:ext cx="9547623" cy="3862911"/>
          </a:xfrm>
          <a:prstGeom prst="rect">
            <a:avLst/>
          </a:prstGeom>
        </p:spPr>
      </p:pic>
    </p:spTree>
    <p:extLst>
      <p:ext uri="{BB962C8B-B14F-4D97-AF65-F5344CB8AC3E}">
        <p14:creationId xmlns:p14="http://schemas.microsoft.com/office/powerpoint/2010/main" val="208765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Calcitriol is a form of vitamin D produced by the sequential action of the skin, liver, and kidneys:</a:t>
            </a:r>
          </a:p>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Epidermal keratinocytes use ultraviolet radiation from sunlight to convert a steroid, 7- dehydrocholesterol to vitamin D3, and a transport protein carries this to the bloodstream.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liver adds a hydroxyl group to the molecule, converting it to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[25(OH)D].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kidney then adds another hydroxyl group, converting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to calcitriol [1, 25(OH)2D], the most active form of vitamin D.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9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68CC3-1FF0-2E0E-E9EE-A704E761DD8B}"/>
              </a:ext>
            </a:extLst>
          </p:cNvPr>
          <p:cNvPicPr>
            <a:picLocks noChangeAspect="1"/>
          </p:cNvPicPr>
          <p:nvPr/>
        </p:nvPicPr>
        <p:blipFill>
          <a:blip r:embed="rId4"/>
          <a:stretch>
            <a:fillRect/>
          </a:stretch>
        </p:blipFill>
        <p:spPr>
          <a:xfrm>
            <a:off x="3116262" y="1089025"/>
            <a:ext cx="6830378" cy="5363866"/>
          </a:xfrm>
          <a:prstGeom prst="rect">
            <a:avLst/>
          </a:prstGeom>
        </p:spPr>
      </p:pic>
    </p:spTree>
    <p:extLst>
      <p:ext uri="{BB962C8B-B14F-4D97-AF65-F5344CB8AC3E}">
        <p14:creationId xmlns:p14="http://schemas.microsoft.com/office/powerpoint/2010/main" val="421702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function</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The principal function of calcitriol is to raise the blood calcium concentration. It does this by three mechanisms: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and phosphate resorption from the skeleton</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Promoting the reabsorption of calcium ions by the kidneys, so less calcium lose in the urine.</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absorption by the small intestine. (It increases the absorption of phosphate and magnesium ions as well)</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5C14679B-9ED6-6343-1159-3A5B42D06140}"/>
              </a:ext>
            </a:extLst>
          </p:cNvPr>
          <p:cNvPicPr>
            <a:picLocks noChangeAspect="1"/>
          </p:cNvPicPr>
          <p:nvPr/>
        </p:nvPicPr>
        <p:blipFill rotWithShape="1">
          <a:blip r:embed="rId4"/>
          <a:srcRect t="65881"/>
          <a:stretch/>
        </p:blipFill>
        <p:spPr>
          <a:xfrm>
            <a:off x="3419135" y="4024171"/>
            <a:ext cx="8704302" cy="2332179"/>
          </a:xfrm>
          <a:prstGeom prst="rect">
            <a:avLst/>
          </a:prstGeom>
        </p:spPr>
      </p:pic>
    </p:spTree>
    <p:extLst>
      <p:ext uri="{BB962C8B-B14F-4D97-AF65-F5344CB8AC3E}">
        <p14:creationId xmlns:p14="http://schemas.microsoft.com/office/powerpoint/2010/main" val="356003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553998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Thyroid gland releases calcitonin when the blood calcium is high.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Parathyroid gland releases PTH when the blood calcium is low.</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Blood calcium homeostasis</a:t>
            </a:r>
          </a:p>
        </p:txBody>
      </p:sp>
      <p:pic>
        <p:nvPicPr>
          <p:cNvPr id="9" name="Picture 8">
            <a:extLst>
              <a:ext uri="{FF2B5EF4-FFF2-40B4-BE49-F238E27FC236}">
                <a16:creationId xmlns:a16="http://schemas.microsoft.com/office/drawing/2014/main" id="{C3A521A5-84C8-3174-88E6-4CCCF48745D4}"/>
              </a:ext>
            </a:extLst>
          </p:cNvPr>
          <p:cNvPicPr>
            <a:picLocks noChangeAspect="1"/>
          </p:cNvPicPr>
          <p:nvPr/>
        </p:nvPicPr>
        <p:blipFill rotWithShape="1">
          <a:blip r:embed="rId4"/>
          <a:srcRect l="10889" r="5861"/>
          <a:stretch/>
        </p:blipFill>
        <p:spPr>
          <a:xfrm>
            <a:off x="6888480" y="1343427"/>
            <a:ext cx="4815839" cy="5012923"/>
          </a:xfrm>
          <a:prstGeom prst="rect">
            <a:avLst/>
          </a:prstGeom>
        </p:spPr>
      </p:pic>
    </p:spTree>
    <p:extLst>
      <p:ext uri="{BB962C8B-B14F-4D97-AF65-F5344CB8AC3E}">
        <p14:creationId xmlns:p14="http://schemas.microsoft.com/office/powerpoint/2010/main" val="128088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302020" y="2543140"/>
            <a:ext cx="11188940" cy="88300"/>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Hyperparathyroidism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is where the parathyroid glands produce too much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leads to the formation of hypercalcemia.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Types of hyperparathyroidism</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Primary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caused by parathyroid adenoma or rarely by cancer.</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patient will have high PTH, and high calcium level.</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3" name="标题 1">
            <a:extLst>
              <a:ext uri="{FF2B5EF4-FFF2-40B4-BE49-F238E27FC236}">
                <a16:creationId xmlns:a16="http://schemas.microsoft.com/office/drawing/2014/main" id="{07354215-454C-661A-1808-02E2951C472B}"/>
              </a:ext>
            </a:extLst>
          </p:cNvPr>
          <p:cNvSpPr txBox="1">
            <a:spLocks/>
          </p:cNvSpPr>
          <p:nvPr/>
        </p:nvSpPr>
        <p:spPr bwMode="auto">
          <a:xfrm>
            <a:off x="302020" y="1138332"/>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Hypoparathyroidism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Hypoparathyroidism is an uncommon condition in which body produces abnormally low levels of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leads to the formation of hypocalcemia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1749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30900" y="144586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Secondary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due to chronic renal failure where the patient has low calcium and high phosphate.</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Now parathyroid glands persistently produce PTH to maintain calcium level.</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low or normal calcium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Tertiary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Tertiary hyperparathyroidism is characterized by excessive secretion of PTH after longstanding secondary hyperparathyroidism, in which hypercalcemia has ensued</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high calcium levels.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Tree>
    <p:extLst>
      <p:ext uri="{BB962C8B-B14F-4D97-AF65-F5344CB8AC3E}">
        <p14:creationId xmlns:p14="http://schemas.microsoft.com/office/powerpoint/2010/main" val="87299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Objectives</a:t>
            </a:r>
            <a:endParaRPr lang="en-US" altLang="zh-CN" sz="3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3"/>
            <a:ext cx="11710954" cy="4805685"/>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glands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target organs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functions and regulations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Calcitonin functions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Mineral deposition and resorption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Calcium and phosphate homeostasis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synthesis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functions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hormone disorders</a:t>
            </a: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buSzPts val="1200"/>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zh-CN" altLang="en-US"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1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741680" y="311213"/>
            <a:ext cx="989584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Differences between hypercalcemia and hypocalcemia</a:t>
            </a:r>
          </a:p>
        </p:txBody>
      </p:sp>
      <p:pic>
        <p:nvPicPr>
          <p:cNvPr id="9" name="Picture 8">
            <a:extLst>
              <a:ext uri="{FF2B5EF4-FFF2-40B4-BE49-F238E27FC236}">
                <a16:creationId xmlns:a16="http://schemas.microsoft.com/office/drawing/2014/main" id="{2F02E74B-9D0B-F800-2FEC-26C4F1E1301E}"/>
              </a:ext>
            </a:extLst>
          </p:cNvPr>
          <p:cNvPicPr>
            <a:picLocks noChangeAspect="1"/>
          </p:cNvPicPr>
          <p:nvPr/>
        </p:nvPicPr>
        <p:blipFill>
          <a:blip r:embed="rId4"/>
          <a:stretch>
            <a:fillRect/>
          </a:stretch>
        </p:blipFill>
        <p:spPr>
          <a:xfrm>
            <a:off x="1513840" y="967920"/>
            <a:ext cx="8229600" cy="5388429"/>
          </a:xfrm>
          <a:prstGeom prst="rect">
            <a:avLst/>
          </a:prstGeom>
        </p:spPr>
      </p:pic>
    </p:spTree>
    <p:extLst>
      <p:ext uri="{BB962C8B-B14F-4D97-AF65-F5344CB8AC3E}">
        <p14:creationId xmlns:p14="http://schemas.microsoft.com/office/powerpoint/2010/main" val="98903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7440-F4A0-12D4-3CE0-BE0972DF0C7E}"/>
              </a:ext>
            </a:extLst>
          </p:cNvPr>
          <p:cNvSpPr>
            <a:spLocks noGrp="1"/>
          </p:cNvSpPr>
          <p:nvPr>
            <p:ph type="title"/>
          </p:nvPr>
        </p:nvSpPr>
        <p:spPr/>
        <p:txBody>
          <a:bodyPr/>
          <a:lstStyle/>
          <a:p>
            <a:r>
              <a:rPr lang="en-US" b="1" dirty="0"/>
              <a:t>Calcium (Ca²⁺) Functions:</a:t>
            </a:r>
            <a:br>
              <a:rPr lang="en-US" b="1" dirty="0"/>
            </a:br>
            <a:endParaRPr lang="en-US" dirty="0"/>
          </a:p>
        </p:txBody>
      </p:sp>
      <p:sp>
        <p:nvSpPr>
          <p:cNvPr id="3" name="Content Placeholder 2">
            <a:extLst>
              <a:ext uri="{FF2B5EF4-FFF2-40B4-BE49-F238E27FC236}">
                <a16:creationId xmlns:a16="http://schemas.microsoft.com/office/drawing/2014/main" id="{DAF92351-E249-DE51-32CC-6E083BAC719B}"/>
              </a:ext>
            </a:extLst>
          </p:cNvPr>
          <p:cNvSpPr>
            <a:spLocks noGrp="1"/>
          </p:cNvSpPr>
          <p:nvPr>
            <p:ph idx="1"/>
          </p:nvPr>
        </p:nvSpPr>
        <p:spPr/>
        <p:txBody>
          <a:bodyPr>
            <a:normAutofit/>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Bone and teeth formation (major component of hydroxyapatite)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Muscle contraction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Nerve impulse transmission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Blood clotting</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Enzyme activation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Cell signaling</a:t>
            </a:r>
          </a:p>
          <a:p>
            <a:endParaRPr lang="en-US" dirty="0"/>
          </a:p>
        </p:txBody>
      </p:sp>
    </p:spTree>
    <p:extLst>
      <p:ext uri="{BB962C8B-B14F-4D97-AF65-F5344CB8AC3E}">
        <p14:creationId xmlns:p14="http://schemas.microsoft.com/office/powerpoint/2010/main" val="320511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8966-BB1B-4A50-8ADE-C6DFC0EC4F6E}"/>
              </a:ext>
            </a:extLst>
          </p:cNvPr>
          <p:cNvSpPr>
            <a:spLocks noGrp="1"/>
          </p:cNvSpPr>
          <p:nvPr>
            <p:ph type="title"/>
          </p:nvPr>
        </p:nvSpPr>
        <p:spPr/>
        <p:txBody>
          <a:bodyPr/>
          <a:lstStyle/>
          <a:p>
            <a:r>
              <a:rPr lang="en-US" b="1" dirty="0"/>
              <a:t>Phosphate (PO₄³⁻) Functions:</a:t>
            </a:r>
            <a:br>
              <a:rPr lang="en-US" b="1" dirty="0"/>
            </a:br>
            <a:endParaRPr lang="en-US" dirty="0"/>
          </a:p>
        </p:txBody>
      </p:sp>
      <p:sp>
        <p:nvSpPr>
          <p:cNvPr id="3" name="Content Placeholder 2">
            <a:extLst>
              <a:ext uri="{FF2B5EF4-FFF2-40B4-BE49-F238E27FC236}">
                <a16:creationId xmlns:a16="http://schemas.microsoft.com/office/drawing/2014/main" id="{B047AD35-E02C-EDED-0756-656999DB21B0}"/>
              </a:ext>
            </a:extLst>
          </p:cNvPr>
          <p:cNvSpPr>
            <a:spLocks noGrp="1"/>
          </p:cNvSpPr>
          <p:nvPr>
            <p:ph idx="1"/>
          </p:nvPr>
        </p:nvSpPr>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Bone and teeth structure</a:t>
            </a:r>
            <a:r>
              <a:rPr lang="en-US" dirty="0">
                <a:latin typeface="Times New Roman" panose="02020603050405020304" pitchFamily="18" charset="0"/>
                <a:cs typeface="Times New Roman" panose="02020603050405020304" pitchFamily="18" charset="0"/>
              </a:rPr>
              <a:t> (with calcium)</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Energy metabolism</a:t>
            </a:r>
            <a:r>
              <a:rPr lang="en-US" dirty="0">
                <a:latin typeface="Times New Roman" panose="02020603050405020304" pitchFamily="18" charset="0"/>
                <a:cs typeface="Times New Roman" panose="02020603050405020304" pitchFamily="18" charset="0"/>
              </a:rPr>
              <a:t> (part of ATP)</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Buffering blood pH</a:t>
            </a:r>
            <a:r>
              <a:rPr lang="en-US" dirty="0">
                <a:latin typeface="Times New Roman" panose="02020603050405020304" pitchFamily="18" charset="0"/>
                <a:cs typeface="Times New Roman" panose="02020603050405020304" pitchFamily="18" charset="0"/>
              </a:rPr>
              <a:t> (acid-base balance)</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Cell membrane structure</a:t>
            </a:r>
            <a:r>
              <a:rPr lang="en-US" dirty="0">
                <a:latin typeface="Times New Roman" panose="02020603050405020304" pitchFamily="18" charset="0"/>
                <a:cs typeface="Times New Roman" panose="02020603050405020304" pitchFamily="18" charset="0"/>
              </a:rPr>
              <a:t> (phospholipids)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Nucleic acids</a:t>
            </a:r>
            <a:r>
              <a:rPr lang="en-US" dirty="0">
                <a:latin typeface="Times New Roman" panose="02020603050405020304" pitchFamily="18" charset="0"/>
                <a:cs typeface="Times New Roman" panose="02020603050405020304" pitchFamily="18" charset="0"/>
              </a:rPr>
              <a:t> (DNA &amp; RNA synthesis)</a:t>
            </a:r>
          </a:p>
          <a:p>
            <a:endParaRPr lang="en-US" dirty="0"/>
          </a:p>
        </p:txBody>
      </p:sp>
    </p:spTree>
    <p:extLst>
      <p:ext uri="{BB962C8B-B14F-4D97-AF65-F5344CB8AC3E}">
        <p14:creationId xmlns:p14="http://schemas.microsoft.com/office/powerpoint/2010/main" val="85084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30061B-0EDB-429C-953C-9AA53C3A2E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3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Parathyroid glands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parathyroid glands are partially embedded in the posterior surface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 are four parathyroid glands, two on the back of each lobe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hormone they produce is called parathyroid hormone (PTH).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F5E1791F-7F41-6CD6-9E9C-751B7DC26290}"/>
              </a:ext>
            </a:extLst>
          </p:cNvPr>
          <p:cNvPicPr>
            <a:picLocks noChangeAspect="1"/>
          </p:cNvPicPr>
          <p:nvPr/>
        </p:nvPicPr>
        <p:blipFill>
          <a:blip r:embed="rId4"/>
          <a:stretch>
            <a:fillRect/>
          </a:stretch>
        </p:blipFill>
        <p:spPr>
          <a:xfrm>
            <a:off x="7267998" y="2613718"/>
            <a:ext cx="4085802" cy="3983869"/>
          </a:xfrm>
          <a:prstGeom prst="rect">
            <a:avLst/>
          </a:prstGeom>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functions and target organs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is important for the maintenance of normal blood levels of calcium and phosphate.</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target organs of PTH are the bones, small intestine, and kidneys.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D03830-0977-B212-7302-025276943A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142" y="3055059"/>
            <a:ext cx="11459715" cy="2593330"/>
          </a:xfrm>
          <a:prstGeom prst="rect">
            <a:avLst/>
          </a:prstGeom>
          <a:noFill/>
          <a:ln>
            <a:noFill/>
          </a:ln>
        </p:spPr>
      </p:pic>
    </p:spTree>
    <p:extLst>
      <p:ext uri="{BB962C8B-B14F-4D97-AF65-F5344CB8AC3E}">
        <p14:creationId xmlns:p14="http://schemas.microsoft.com/office/powerpoint/2010/main" val="40928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regulation and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secretion is inhibited by hypercalcemia. a high blood calcium level.</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Secretion of PTH is stimulated by hypocalcemia, a low blood calcium level.</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8C6FA343-B710-1C8B-F6D0-5E18B7C726DE}"/>
              </a:ext>
            </a:extLst>
          </p:cNvPr>
          <p:cNvSpPr txBox="1">
            <a:spLocks/>
          </p:cNvSpPr>
          <p:nvPr/>
        </p:nvSpPr>
        <p:spPr bwMode="auto">
          <a:xfrm>
            <a:off x="282820" y="2946418"/>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kern="0" dirty="0">
                <a:solidFill>
                  <a:schemeClr val="tx1"/>
                </a:solidFill>
                <a:latin typeface="Times New Roman" panose="02020603050405020304" pitchFamily="18" charset="0"/>
                <a:cs typeface="Times New Roman" panose="02020603050405020304" pitchFamily="18" charset="0"/>
              </a:rPr>
              <a:t>PTH raises the blood calcium level by:</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PTH increases the reabsorption of calcium and phosphate from bones to the blood.</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absorption of calcium and phosphate from food in the small intestine, which also requires vitamin D, is increased by PTH. This too raises the blood levels of these minerals.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 the kidneys, PTH stimulates the activation of vitamin D and increases the reabsorption of calcium and the excretion of phosphate.</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and calcitonin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Therefore, the overall effect of PTH is to raise the blood calcium level and lower the blood phosphate level.</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antagonistic effects of PTH and calcitonin. Together, these hormones maintain blood calcium within a normal range. </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1EF874-04B0-3622-5FFD-8BF565A37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4932" y="2225040"/>
            <a:ext cx="6924136" cy="4632960"/>
          </a:xfrm>
          <a:prstGeom prst="rect">
            <a:avLst/>
          </a:prstGeom>
          <a:noFill/>
          <a:ln>
            <a:noFill/>
          </a:ln>
        </p:spPr>
      </p:pic>
    </p:spTree>
    <p:extLst>
      <p:ext uri="{BB962C8B-B14F-4D97-AF65-F5344CB8AC3E}">
        <p14:creationId xmlns:p14="http://schemas.microsoft.com/office/powerpoint/2010/main" val="149611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Regulation of calcium by PTH</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9" name="Picture 8">
            <a:extLst>
              <a:ext uri="{FF2B5EF4-FFF2-40B4-BE49-F238E27FC236}">
                <a16:creationId xmlns:a16="http://schemas.microsoft.com/office/drawing/2014/main" id="{051E2F52-BAAD-0F9E-486D-A4EEFC30BD43}"/>
              </a:ext>
            </a:extLst>
          </p:cNvPr>
          <p:cNvPicPr>
            <a:picLocks noChangeAspect="1"/>
          </p:cNvPicPr>
          <p:nvPr/>
        </p:nvPicPr>
        <p:blipFill>
          <a:blip r:embed="rId4"/>
          <a:stretch>
            <a:fillRect/>
          </a:stretch>
        </p:blipFill>
        <p:spPr>
          <a:xfrm>
            <a:off x="1240620" y="1457911"/>
            <a:ext cx="9710760" cy="4939429"/>
          </a:xfrm>
          <a:prstGeom prst="rect">
            <a:avLst/>
          </a:prstGeom>
        </p:spPr>
      </p:pic>
    </p:spTree>
    <p:extLst>
      <p:ext uri="{BB962C8B-B14F-4D97-AF65-F5344CB8AC3E}">
        <p14:creationId xmlns:p14="http://schemas.microsoft.com/office/powerpoint/2010/main" val="168872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deposition and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deposition (mineralization) is a crystallization process in which calcium and phosphate ions, among others, are taken from the blood plasma and deposited in bone tissue. It begins in fetal ossification and continues throughout life.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resorption is the process of dissolving bone. It releases minerals into the blood and makes them available for other uses. Resorption is carried out by osteoclasts. Hydrogen pumps in the ruffled border of the osteoclast secrete hydrogen ions into the extracellular fluid, and chloride ions follow by electrical attraction. The space between the osteoclast and the bone thus becomes filled with concentrated hydrochloric acid with a pH of about 4. The acid dissolves the bone minerals. The osteoclast also secretes an enzyme called acid phosphatase that digests the collagen of the bone matrix. Acid phosphatase is named for its ability to function in this highly acidic environment.</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1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D016-99B5-A713-B940-5442F8A895B8}"/>
              </a:ext>
            </a:extLst>
          </p:cNvPr>
          <p:cNvSpPr>
            <a:spLocks noGrp="1"/>
          </p:cNvSpPr>
          <p:nvPr>
            <p:ph type="title"/>
          </p:nvPr>
        </p:nvSpPr>
        <p:spPr/>
        <p:txBody>
          <a:bodyPr/>
          <a:lstStyle/>
          <a:p>
            <a:endParaRPr lang="en-US"/>
          </a:p>
        </p:txBody>
      </p:sp>
      <p:pic>
        <p:nvPicPr>
          <p:cNvPr id="4" name="Osteoblasts and Osteoclasts">
            <a:hlinkClick r:id="" action="ppaction://media"/>
            <a:extLst>
              <a:ext uri="{FF2B5EF4-FFF2-40B4-BE49-F238E27FC236}">
                <a16:creationId xmlns:a16="http://schemas.microsoft.com/office/drawing/2014/main" id="{A109158E-10F8-2C4F-5013-CF5C9593825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23988" y="1825625"/>
            <a:ext cx="9345612" cy="4351338"/>
          </a:xfrm>
        </p:spPr>
      </p:pic>
    </p:spTree>
    <p:extLst>
      <p:ext uri="{BB962C8B-B14F-4D97-AF65-F5344CB8AC3E}">
        <p14:creationId xmlns:p14="http://schemas.microsoft.com/office/powerpoint/2010/main" val="9074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2339</TotalTime>
  <Words>1269</Words>
  <Application>Microsoft Office PowerPoint</Application>
  <PresentationFormat>Widescreen</PresentationFormat>
  <Paragraphs>210</Paragraphs>
  <Slides>24</Slides>
  <Notes>17</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1_Office Theme</vt:lpstr>
      <vt:lpstr>PARATHYROID AND CALCITONIN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Mineral resorption by osteoclast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Calcium (Ca²⁺) Functions: </vt:lpstr>
      <vt:lpstr>Phosphate (PO₄³⁻) Functions: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58</cp:revision>
  <dcterms:created xsi:type="dcterms:W3CDTF">2022-10-25T13:41:35Z</dcterms:created>
  <dcterms:modified xsi:type="dcterms:W3CDTF">2026-04-30T04:48:03Z</dcterms:modified>
</cp:coreProperties>
</file>