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00" r:id="rId4"/>
    <p:sldMasterId id="2147483716" r:id="rId5"/>
    <p:sldMasterId id="2147483728" r:id="rId6"/>
    <p:sldMasterId id="2147483744" r:id="rId7"/>
    <p:sldMasterId id="2147483756" r:id="rId8"/>
    <p:sldMasterId id="2147483772" r:id="rId9"/>
    <p:sldMasterId id="2147483784" r:id="rId10"/>
    <p:sldMasterId id="2147483800" r:id="rId11"/>
    <p:sldMasterId id="2147483812" r:id="rId12"/>
    <p:sldMasterId id="2147483828" r:id="rId13"/>
    <p:sldMasterId id="2147483876" r:id="rId14"/>
  </p:sldMasterIdLst>
  <p:notesMasterIdLst>
    <p:notesMasterId r:id="rId45"/>
  </p:notesMasterIdLst>
  <p:handoutMasterIdLst>
    <p:handoutMasterId r:id="rId46"/>
  </p:handoutMasterIdLst>
  <p:sldIdLst>
    <p:sldId id="364" r:id="rId15"/>
    <p:sldId id="395" r:id="rId16"/>
    <p:sldId id="365" r:id="rId17"/>
    <p:sldId id="366" r:id="rId18"/>
    <p:sldId id="367" r:id="rId19"/>
    <p:sldId id="376" r:id="rId20"/>
    <p:sldId id="368" r:id="rId21"/>
    <p:sldId id="369" r:id="rId22"/>
    <p:sldId id="370" r:id="rId23"/>
    <p:sldId id="371" r:id="rId24"/>
    <p:sldId id="372" r:id="rId25"/>
    <p:sldId id="373" r:id="rId26"/>
    <p:sldId id="374" r:id="rId27"/>
    <p:sldId id="375" r:id="rId28"/>
    <p:sldId id="392" r:id="rId29"/>
    <p:sldId id="393" r:id="rId30"/>
    <p:sldId id="377" r:id="rId31"/>
    <p:sldId id="378" r:id="rId32"/>
    <p:sldId id="380" r:id="rId33"/>
    <p:sldId id="381" r:id="rId34"/>
    <p:sldId id="382" r:id="rId35"/>
    <p:sldId id="383" r:id="rId36"/>
    <p:sldId id="384" r:id="rId37"/>
    <p:sldId id="385" r:id="rId38"/>
    <p:sldId id="387" r:id="rId39"/>
    <p:sldId id="388" r:id="rId40"/>
    <p:sldId id="389" r:id="rId41"/>
    <p:sldId id="394" r:id="rId42"/>
    <p:sldId id="390" r:id="rId43"/>
    <p:sldId id="391" r:id="rId44"/>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FE"/>
    <a:srgbClr val="0066FF"/>
    <a:srgbClr val="FFFF00"/>
    <a:srgbClr val="FFFFFF"/>
    <a:srgbClr val="F4EE00"/>
    <a:srgbClr val="DED900"/>
    <a:srgbClr val="3399FF"/>
    <a:srgbClr val="008000"/>
    <a:srgbClr val="0033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4164" autoAdjust="0"/>
  </p:normalViewPr>
  <p:slideViewPr>
    <p:cSldViewPr>
      <p:cViewPr>
        <p:scale>
          <a:sx n="50" d="100"/>
          <a:sy n="50" d="100"/>
        </p:scale>
        <p:origin x="-2082" y="-33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133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viewProps" Target="viewProps.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2" Type="http://schemas.openxmlformats.org/officeDocument/2006/relationships/oleObject" Target="file:///I:\Diabetes%20unit%20docs\Phys%20Act%20RF%20DM.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0"/>
      <c:rotY val="20"/>
      <c:rAngAx val="0"/>
      <c:perspective val="30"/>
    </c:view3D>
    <c:floor>
      <c:thickness val="0"/>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floor>
    <c:sideWall>
      <c:thickness val="0"/>
      <c:spPr>
        <a:solidFill>
          <a:schemeClr val="accent6"/>
        </a:solidFill>
      </c:spPr>
    </c:sideWall>
    <c:backWall>
      <c:thickness val="0"/>
      <c:spPr>
        <a:solidFill>
          <a:schemeClr val="accent6"/>
        </a:solidFill>
      </c:spPr>
    </c:backWall>
    <c:plotArea>
      <c:layout>
        <c:manualLayout>
          <c:layoutTarget val="inner"/>
          <c:xMode val="edge"/>
          <c:yMode val="edge"/>
          <c:x val="0.11686520834269939"/>
          <c:y val="1.4515618626743998E-2"/>
          <c:w val="0.72111618672225297"/>
          <c:h val="0.8380098704218949"/>
        </c:manualLayout>
      </c:layout>
      <c:bar3DChart>
        <c:barDir val="col"/>
        <c:grouping val="standard"/>
        <c:varyColors val="0"/>
        <c:ser>
          <c:idx val="0"/>
          <c:order val="0"/>
          <c:tx>
            <c:strRef>
              <c:f>Sheet1!$C$2</c:f>
              <c:strCache>
                <c:ptCount val="1"/>
                <c:pt idx="0">
                  <c:v>&lt;25</c:v>
                </c:pt>
              </c:strCache>
            </c:strRef>
          </c:tx>
          <c:invertIfNegative val="0"/>
          <c:dLbls>
            <c:dLbl>
              <c:idx val="0"/>
              <c:layout>
                <c:manualLayout>
                  <c:x val="0"/>
                  <c:y val="6.5769805680119628E-2"/>
                </c:manualLayout>
              </c:layout>
              <c:showLegendKey val="0"/>
              <c:showVal val="1"/>
              <c:showCatName val="0"/>
              <c:showSerName val="0"/>
              <c:showPercent val="0"/>
              <c:showBubbleSize val="0"/>
            </c:dLbl>
            <c:dLbl>
              <c:idx val="1"/>
              <c:layout>
                <c:manualLayout>
                  <c:x val="0"/>
                  <c:y val="6.2780269058296437E-2"/>
                </c:manualLayout>
              </c:layout>
              <c:showLegendKey val="0"/>
              <c:showVal val="1"/>
              <c:showCatName val="0"/>
              <c:showSerName val="0"/>
              <c:showPercent val="0"/>
              <c:showBubbleSize val="0"/>
            </c:dLbl>
            <c:dLbl>
              <c:idx val="2"/>
              <c:layout>
                <c:manualLayout>
                  <c:x val="1.8832388921157742E-3"/>
                  <c:y val="5.680119581464893E-2"/>
                </c:manualLayout>
              </c:layout>
              <c:showLegendKey val="0"/>
              <c:showVal val="1"/>
              <c:showCatName val="0"/>
              <c:showSerName val="0"/>
              <c:showPercent val="0"/>
              <c:showBubbleSize val="0"/>
            </c:dLbl>
            <c:dLbl>
              <c:idx val="3"/>
              <c:layout>
                <c:manualLayout>
                  <c:x val="0"/>
                  <c:y val="5.680119581464893E-2"/>
                </c:manualLayout>
              </c:layout>
              <c:showLegendKey val="0"/>
              <c:showVal val="1"/>
              <c:showCatName val="0"/>
              <c:showSerName val="0"/>
              <c:showPercent val="0"/>
              <c:showBubbleSize val="0"/>
            </c:dLbl>
            <c:dLbl>
              <c:idx val="4"/>
              <c:layout>
                <c:manualLayout>
                  <c:x val="6.9051295024460539E-17"/>
                  <c:y val="5.0822122571001507E-2"/>
                </c:manualLayout>
              </c:layout>
              <c:showLegendKey val="0"/>
              <c:showVal val="1"/>
              <c:showCatName val="0"/>
              <c:showSerName val="0"/>
              <c:showPercent val="0"/>
              <c:showBubbleSize val="0"/>
            </c:dLbl>
            <c:txPr>
              <a:bodyPr/>
              <a:lstStyle/>
              <a:p>
                <a:pPr>
                  <a:defRPr lang="en-GB" b="1" i="0" baseline="0"/>
                </a:pPr>
                <a:endParaRPr lang="en-US"/>
              </a:p>
            </c:txPr>
            <c:showLegendKey val="0"/>
            <c:showVal val="1"/>
            <c:showCatName val="0"/>
            <c:showSerName val="0"/>
            <c:showPercent val="0"/>
            <c:showBubbleSize val="0"/>
            <c:showLeaderLines val="0"/>
          </c:dLbls>
          <c:cat>
            <c:strRef>
              <c:f>Sheet1!$B$3:$B$7</c:f>
              <c:strCache>
                <c:ptCount val="5"/>
                <c:pt idx="0">
                  <c:v>&lt;2.1</c:v>
                </c:pt>
                <c:pt idx="1">
                  <c:v>2.1-4.6</c:v>
                </c:pt>
                <c:pt idx="2">
                  <c:v>4.7-10.4</c:v>
                </c:pt>
                <c:pt idx="3">
                  <c:v>10.5-21.7</c:v>
                </c:pt>
                <c:pt idx="4">
                  <c:v>21.8+</c:v>
                </c:pt>
              </c:strCache>
            </c:strRef>
          </c:cat>
          <c:val>
            <c:numRef>
              <c:f>Sheet1!$C$3:$C$7</c:f>
              <c:numCache>
                <c:formatCode>0.0</c:formatCode>
                <c:ptCount val="5"/>
                <c:pt idx="0">
                  <c:v>2.1</c:v>
                </c:pt>
                <c:pt idx="1">
                  <c:v>1.6</c:v>
                </c:pt>
                <c:pt idx="2">
                  <c:v>1.5</c:v>
                </c:pt>
                <c:pt idx="3">
                  <c:v>1.6</c:v>
                </c:pt>
                <c:pt idx="4">
                  <c:v>1</c:v>
                </c:pt>
              </c:numCache>
            </c:numRef>
          </c:val>
        </c:ser>
        <c:ser>
          <c:idx val="1"/>
          <c:order val="1"/>
          <c:tx>
            <c:strRef>
              <c:f>Sheet1!$D$2</c:f>
              <c:strCache>
                <c:ptCount val="1"/>
                <c:pt idx="0">
                  <c:v>25-29.9</c:v>
                </c:pt>
              </c:strCache>
            </c:strRef>
          </c:tx>
          <c:spPr>
            <a:solidFill>
              <a:srgbClr val="C00000"/>
            </a:solidFill>
          </c:spPr>
          <c:invertIfNegative val="0"/>
          <c:dLbls>
            <c:dLbl>
              <c:idx val="0"/>
              <c:layout>
                <c:manualLayout>
                  <c:x val="0"/>
                  <c:y val="5.9790732436472753E-2"/>
                </c:manualLayout>
              </c:layout>
              <c:showLegendKey val="0"/>
              <c:showVal val="1"/>
              <c:showCatName val="0"/>
              <c:showSerName val="0"/>
              <c:showPercent val="0"/>
              <c:showBubbleSize val="0"/>
            </c:dLbl>
            <c:dLbl>
              <c:idx val="1"/>
              <c:layout>
                <c:manualLayout>
                  <c:x val="0"/>
                  <c:y val="6.2780269058296437E-2"/>
                </c:manualLayout>
              </c:layout>
              <c:showLegendKey val="0"/>
              <c:showVal val="1"/>
              <c:showCatName val="0"/>
              <c:showSerName val="0"/>
              <c:showPercent val="0"/>
              <c:showBubbleSize val="0"/>
            </c:dLbl>
            <c:dLbl>
              <c:idx val="2"/>
              <c:layout>
                <c:manualLayout>
                  <c:x val="0"/>
                  <c:y val="6.2780269058296437E-2"/>
                </c:manualLayout>
              </c:layout>
              <c:showLegendKey val="0"/>
              <c:showVal val="1"/>
              <c:showCatName val="0"/>
              <c:showSerName val="0"/>
              <c:showPercent val="0"/>
              <c:showBubbleSize val="0"/>
            </c:dLbl>
            <c:dLbl>
              <c:idx val="3"/>
              <c:layout>
                <c:manualLayout>
                  <c:x val="6.9051295024460539E-17"/>
                  <c:y val="6.2780269058296437E-2"/>
                </c:manualLayout>
              </c:layout>
              <c:showLegendKey val="0"/>
              <c:showVal val="1"/>
              <c:showCatName val="0"/>
              <c:showSerName val="0"/>
              <c:showPercent val="0"/>
              <c:showBubbleSize val="0"/>
            </c:dLbl>
            <c:dLbl>
              <c:idx val="4"/>
              <c:layout>
                <c:manualLayout>
                  <c:x val="3.7664777842315563E-3"/>
                  <c:y val="5.9790732436472628E-2"/>
                </c:manualLayout>
              </c:layout>
              <c:showLegendKey val="0"/>
              <c:showVal val="1"/>
              <c:showCatName val="0"/>
              <c:showSerName val="0"/>
              <c:showPercent val="0"/>
              <c:showBubbleSize val="0"/>
            </c:dLbl>
            <c:txPr>
              <a:bodyPr/>
              <a:lstStyle/>
              <a:p>
                <a:pPr>
                  <a:defRPr lang="en-GB" b="1"/>
                </a:pPr>
                <a:endParaRPr lang="en-US"/>
              </a:p>
            </c:txPr>
            <c:showLegendKey val="0"/>
            <c:showVal val="1"/>
            <c:showCatName val="0"/>
            <c:showSerName val="0"/>
            <c:showPercent val="0"/>
            <c:showBubbleSize val="0"/>
            <c:showLeaderLines val="0"/>
          </c:dLbls>
          <c:cat>
            <c:strRef>
              <c:f>Sheet1!$B$3:$B$7</c:f>
              <c:strCache>
                <c:ptCount val="5"/>
                <c:pt idx="0">
                  <c:v>&lt;2.1</c:v>
                </c:pt>
                <c:pt idx="1">
                  <c:v>2.1-4.6</c:v>
                </c:pt>
                <c:pt idx="2">
                  <c:v>4.7-10.4</c:v>
                </c:pt>
                <c:pt idx="3">
                  <c:v>10.5-21.7</c:v>
                </c:pt>
                <c:pt idx="4">
                  <c:v>21.8+</c:v>
                </c:pt>
              </c:strCache>
            </c:strRef>
          </c:cat>
          <c:val>
            <c:numRef>
              <c:f>Sheet1!$D$3:$D$7</c:f>
              <c:numCache>
                <c:formatCode>0.0</c:formatCode>
                <c:ptCount val="5"/>
                <c:pt idx="0">
                  <c:v>6.9</c:v>
                </c:pt>
                <c:pt idx="1">
                  <c:v>6.3</c:v>
                </c:pt>
                <c:pt idx="2">
                  <c:v>5.0999999999999996</c:v>
                </c:pt>
                <c:pt idx="3">
                  <c:v>5.4</c:v>
                </c:pt>
                <c:pt idx="4">
                  <c:v>4.8</c:v>
                </c:pt>
              </c:numCache>
            </c:numRef>
          </c:val>
        </c:ser>
        <c:ser>
          <c:idx val="2"/>
          <c:order val="2"/>
          <c:tx>
            <c:strRef>
              <c:f>Sheet1!$E$2</c:f>
              <c:strCache>
                <c:ptCount val="1"/>
                <c:pt idx="0">
                  <c:v>30+</c:v>
                </c:pt>
              </c:strCache>
            </c:strRef>
          </c:tx>
          <c:spPr>
            <a:solidFill>
              <a:schemeClr val="accent4">
                <a:lumMod val="75000"/>
              </a:schemeClr>
            </a:solidFill>
          </c:spPr>
          <c:invertIfNegative val="0"/>
          <c:dLbls>
            <c:dLbl>
              <c:idx val="0"/>
              <c:layout>
                <c:manualLayout>
                  <c:x val="-1.8832388921158042E-3"/>
                  <c:y val="5.3811659192825406E-2"/>
                </c:manualLayout>
              </c:layout>
              <c:showLegendKey val="0"/>
              <c:showVal val="1"/>
              <c:showCatName val="0"/>
              <c:showSerName val="0"/>
              <c:showPercent val="0"/>
              <c:showBubbleSize val="0"/>
            </c:dLbl>
            <c:dLbl>
              <c:idx val="1"/>
              <c:layout>
                <c:manualLayout>
                  <c:x val="0"/>
                  <c:y val="6.2780269058296437E-2"/>
                </c:manualLayout>
              </c:layout>
              <c:showLegendKey val="0"/>
              <c:showVal val="1"/>
              <c:showCatName val="0"/>
              <c:showSerName val="0"/>
              <c:showPercent val="0"/>
              <c:showBubbleSize val="0"/>
            </c:dLbl>
            <c:dLbl>
              <c:idx val="2"/>
              <c:layout>
                <c:manualLayout>
                  <c:x val="0"/>
                  <c:y val="5.9790732436472628E-2"/>
                </c:manualLayout>
              </c:layout>
              <c:showLegendKey val="0"/>
              <c:showVal val="1"/>
              <c:showCatName val="0"/>
              <c:showSerName val="0"/>
              <c:showPercent val="0"/>
              <c:showBubbleSize val="0"/>
            </c:dLbl>
            <c:dLbl>
              <c:idx val="3"/>
              <c:layout>
                <c:manualLayout>
                  <c:x val="1.8832388921157742E-3"/>
                  <c:y val="5.3811659192825205E-2"/>
                </c:manualLayout>
              </c:layout>
              <c:showLegendKey val="0"/>
              <c:showVal val="1"/>
              <c:showCatName val="0"/>
              <c:showSerName val="0"/>
              <c:showPercent val="0"/>
              <c:showBubbleSize val="0"/>
            </c:dLbl>
            <c:dLbl>
              <c:idx val="4"/>
              <c:layout>
                <c:manualLayout>
                  <c:x val="5.649716676347301E-3"/>
                  <c:y val="6.2780269058296437E-2"/>
                </c:manualLayout>
              </c:layout>
              <c:showLegendKey val="0"/>
              <c:showVal val="1"/>
              <c:showCatName val="0"/>
              <c:showSerName val="0"/>
              <c:showPercent val="0"/>
              <c:showBubbleSize val="0"/>
            </c:dLbl>
            <c:txPr>
              <a:bodyPr/>
              <a:lstStyle/>
              <a:p>
                <a:pPr>
                  <a:defRPr lang="en-GB" b="1"/>
                </a:pPr>
                <a:endParaRPr lang="en-US"/>
              </a:p>
            </c:txPr>
            <c:showLegendKey val="0"/>
            <c:showVal val="1"/>
            <c:showCatName val="0"/>
            <c:showSerName val="0"/>
            <c:showPercent val="0"/>
            <c:showBubbleSize val="0"/>
            <c:showLeaderLines val="0"/>
          </c:dLbls>
          <c:cat>
            <c:strRef>
              <c:f>Sheet1!$B$3:$B$7</c:f>
              <c:strCache>
                <c:ptCount val="5"/>
                <c:pt idx="0">
                  <c:v>&lt;2.1</c:v>
                </c:pt>
                <c:pt idx="1">
                  <c:v>2.1-4.6</c:v>
                </c:pt>
                <c:pt idx="2">
                  <c:v>4.7-10.4</c:v>
                </c:pt>
                <c:pt idx="3">
                  <c:v>10.5-21.7</c:v>
                </c:pt>
                <c:pt idx="4">
                  <c:v>21.8+</c:v>
                </c:pt>
              </c:strCache>
            </c:strRef>
          </c:cat>
          <c:val>
            <c:numRef>
              <c:f>Sheet1!$E$3:$E$7</c:f>
              <c:numCache>
                <c:formatCode>0.0</c:formatCode>
                <c:ptCount val="5"/>
                <c:pt idx="0">
                  <c:v>16.8</c:v>
                </c:pt>
                <c:pt idx="1">
                  <c:v>15.8</c:v>
                </c:pt>
                <c:pt idx="2">
                  <c:v>13</c:v>
                </c:pt>
                <c:pt idx="3">
                  <c:v>12.9</c:v>
                </c:pt>
                <c:pt idx="4">
                  <c:v>10.7</c:v>
                </c:pt>
              </c:numCache>
            </c:numRef>
          </c:val>
        </c:ser>
        <c:dLbls>
          <c:showLegendKey val="0"/>
          <c:showVal val="0"/>
          <c:showCatName val="0"/>
          <c:showSerName val="0"/>
          <c:showPercent val="0"/>
          <c:showBubbleSize val="0"/>
        </c:dLbls>
        <c:gapWidth val="150"/>
        <c:shape val="box"/>
        <c:axId val="191778176"/>
        <c:axId val="191809024"/>
        <c:axId val="183843008"/>
      </c:bar3DChart>
      <c:catAx>
        <c:axId val="191778176"/>
        <c:scaling>
          <c:orientation val="minMax"/>
        </c:scaling>
        <c:delete val="0"/>
        <c:axPos val="b"/>
        <c:title>
          <c:tx>
            <c:rich>
              <a:bodyPr/>
              <a:lstStyle/>
              <a:p>
                <a:pPr>
                  <a:defRPr lang="en-GB" sz="1100"/>
                </a:pPr>
                <a:r>
                  <a:rPr lang="en-GB" sz="1100"/>
                  <a:t>Physical</a:t>
                </a:r>
                <a:r>
                  <a:rPr lang="en-GB" sz="1100" baseline="0"/>
                  <a:t> Activity (Metabolic Equivalent Hours/week)</a:t>
                </a:r>
              </a:p>
            </c:rich>
          </c:tx>
          <c:layout/>
          <c:overlay val="0"/>
        </c:title>
        <c:majorTickMark val="out"/>
        <c:minorTickMark val="none"/>
        <c:tickLblPos val="nextTo"/>
        <c:txPr>
          <a:bodyPr/>
          <a:lstStyle/>
          <a:p>
            <a:pPr>
              <a:defRPr lang="en-GB" b="1" i="0" baseline="0"/>
            </a:pPr>
            <a:endParaRPr lang="en-US"/>
          </a:p>
        </c:txPr>
        <c:crossAx val="191809024"/>
        <c:crosses val="autoZero"/>
        <c:auto val="1"/>
        <c:lblAlgn val="ctr"/>
        <c:lblOffset val="100"/>
        <c:noMultiLvlLbl val="0"/>
      </c:catAx>
      <c:valAx>
        <c:axId val="191809024"/>
        <c:scaling>
          <c:orientation val="minMax"/>
        </c:scaling>
        <c:delete val="0"/>
        <c:axPos val="l"/>
        <c:majorGridlines>
          <c:spPr>
            <a:ln>
              <a:solidFill>
                <a:schemeClr val="tx2">
                  <a:lumMod val="75000"/>
                </a:schemeClr>
              </a:solidFill>
            </a:ln>
          </c:spPr>
        </c:majorGridlines>
        <c:title>
          <c:tx>
            <c:rich>
              <a:bodyPr rot="-5400000" vert="horz"/>
              <a:lstStyle/>
              <a:p>
                <a:pPr>
                  <a:defRPr lang="en-GB" sz="1100"/>
                </a:pPr>
                <a:r>
                  <a:rPr lang="en-GB" sz="1100"/>
                  <a:t>Relative risk</a:t>
                </a:r>
              </a:p>
            </c:rich>
          </c:tx>
          <c:layout/>
          <c:overlay val="0"/>
        </c:title>
        <c:numFmt formatCode="0.0" sourceLinked="1"/>
        <c:majorTickMark val="out"/>
        <c:minorTickMark val="none"/>
        <c:tickLblPos val="nextTo"/>
        <c:txPr>
          <a:bodyPr/>
          <a:lstStyle/>
          <a:p>
            <a:pPr>
              <a:defRPr lang="en-GB"/>
            </a:pPr>
            <a:endParaRPr lang="en-US"/>
          </a:p>
        </c:txPr>
        <c:crossAx val="191778176"/>
        <c:crosses val="autoZero"/>
        <c:crossBetween val="between"/>
      </c:valAx>
      <c:serAx>
        <c:axId val="183843008"/>
        <c:scaling>
          <c:orientation val="minMax"/>
        </c:scaling>
        <c:delete val="0"/>
        <c:axPos val="b"/>
        <c:title>
          <c:tx>
            <c:rich>
              <a:bodyPr rot="-3840000" vert="horz"/>
              <a:lstStyle/>
              <a:p>
                <a:pPr>
                  <a:defRPr lang="en-GB" sz="1200"/>
                </a:pPr>
                <a:r>
                  <a:rPr lang="en-GB" sz="1200" dirty="0"/>
                  <a:t>Body Mass Index (kg/m</a:t>
                </a:r>
                <a:r>
                  <a:rPr lang="en-US" sz="1200" b="1" i="0" u="none" strike="noStrike" baseline="0" dirty="0"/>
                  <a:t>²)</a:t>
                </a:r>
                <a:endParaRPr lang="en-GB" sz="1200" dirty="0"/>
              </a:p>
            </c:rich>
          </c:tx>
          <c:layout>
            <c:manualLayout>
              <c:xMode val="edge"/>
              <c:yMode val="edge"/>
              <c:x val="0.79619789655094464"/>
              <c:y val="0.56272993415743477"/>
            </c:manualLayout>
          </c:layout>
          <c:overlay val="0"/>
        </c:title>
        <c:majorTickMark val="out"/>
        <c:minorTickMark val="none"/>
        <c:tickLblPos val="nextTo"/>
        <c:txPr>
          <a:bodyPr/>
          <a:lstStyle/>
          <a:p>
            <a:pPr>
              <a:defRPr lang="en-GB" b="1" i="0" baseline="0"/>
            </a:pPr>
            <a:endParaRPr lang="en-US"/>
          </a:p>
        </c:txPr>
        <c:crossAx val="191809024"/>
        <c:crosses val="autoZero"/>
      </c:ser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1"/>
          </a:xfrm>
          <a:prstGeom prst="rect">
            <a:avLst/>
          </a:prstGeom>
        </p:spPr>
        <p:txBody>
          <a:bodyPr vert="horz" lIns="91440" tIns="45720" rIns="91440" bIns="45720" rtlCol="0"/>
          <a:lstStyle>
            <a:lvl1pPr algn="l">
              <a:defRPr sz="1200"/>
            </a:lvl1pPr>
          </a:lstStyle>
          <a:p>
            <a:r>
              <a:rPr lang="en-GB" smtClean="0"/>
              <a:t>Methodology</a:t>
            </a:r>
            <a:endParaRPr lang="en-GB"/>
          </a:p>
        </p:txBody>
      </p:sp>
      <p:sp>
        <p:nvSpPr>
          <p:cNvPr id="3" name="Date Placeholder 2"/>
          <p:cNvSpPr>
            <a:spLocks noGrp="1"/>
          </p:cNvSpPr>
          <p:nvPr>
            <p:ph type="dt" sz="quarter" idx="1"/>
          </p:nvPr>
        </p:nvSpPr>
        <p:spPr>
          <a:xfrm>
            <a:off x="3777607" y="0"/>
            <a:ext cx="2889938" cy="496331"/>
          </a:xfrm>
          <a:prstGeom prst="rect">
            <a:avLst/>
          </a:prstGeom>
        </p:spPr>
        <p:txBody>
          <a:bodyPr vert="horz" lIns="91440" tIns="45720" rIns="91440" bIns="45720" rtlCol="0"/>
          <a:lstStyle>
            <a:lvl1pPr algn="r">
              <a:defRPr sz="1200"/>
            </a:lvl1pPr>
          </a:lstStyle>
          <a:p>
            <a:fld id="{1BF7E7ED-8C33-4546-93E7-F87D08D63EC1}" type="datetimeFigureOut">
              <a:rPr lang="en-GB" smtClean="0"/>
              <a:pPr/>
              <a:t>17/06/2026</a:t>
            </a:fld>
            <a:endParaRPr lang="en-GB"/>
          </a:p>
        </p:txBody>
      </p:sp>
      <p:sp>
        <p:nvSpPr>
          <p:cNvPr id="4" name="Footer Placeholder 3"/>
          <p:cNvSpPr>
            <a:spLocks noGrp="1"/>
          </p:cNvSpPr>
          <p:nvPr>
            <p:ph type="ftr" sz="quarter" idx="2"/>
          </p:nvPr>
        </p:nvSpPr>
        <p:spPr>
          <a:xfrm>
            <a:off x="0" y="9428583"/>
            <a:ext cx="2889938" cy="4963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1"/>
          </a:xfrm>
          <a:prstGeom prst="rect">
            <a:avLst/>
          </a:prstGeom>
        </p:spPr>
        <p:txBody>
          <a:bodyPr vert="horz" lIns="91440" tIns="45720" rIns="91440" bIns="45720" rtlCol="0" anchor="b"/>
          <a:lstStyle>
            <a:lvl1pPr algn="r">
              <a:defRPr sz="1200"/>
            </a:lvl1pPr>
          </a:lstStyle>
          <a:p>
            <a:fld id="{C0911B50-2484-471A-A049-213664531704}" type="slidenum">
              <a:rPr lang="en-GB" smtClean="0"/>
              <a:pPr/>
              <a:t>‹#›</a:t>
            </a:fld>
            <a:endParaRPr lang="en-GB"/>
          </a:p>
        </p:txBody>
      </p:sp>
    </p:spTree>
    <p:extLst>
      <p:ext uri="{BB962C8B-B14F-4D97-AF65-F5344CB8AC3E}">
        <p14:creationId xmlns:p14="http://schemas.microsoft.com/office/powerpoint/2010/main" val="402297112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r>
              <a:rPr lang="en-GB" smtClean="0"/>
              <a:t>Methodology</a:t>
            </a:r>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D8915006-E157-4127-8361-A12680FCABBD}" type="datetimeFigureOut">
              <a:rPr lang="en-GB" smtClean="0"/>
              <a:pPr/>
              <a:t>17/06/2026</a:t>
            </a:fld>
            <a:endParaRPr lang="en-GB"/>
          </a:p>
        </p:txBody>
      </p:sp>
      <p:sp>
        <p:nvSpPr>
          <p:cNvPr id="4" name="Slide Image Placeholder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1" y="4714877"/>
            <a:ext cx="5335588" cy="446722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4"/>
            <a:ext cx="2889250" cy="49688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8164"/>
            <a:ext cx="2889250" cy="496886"/>
          </a:xfrm>
          <a:prstGeom prst="rect">
            <a:avLst/>
          </a:prstGeom>
        </p:spPr>
        <p:txBody>
          <a:bodyPr vert="horz" lIns="91440" tIns="45720" rIns="91440" bIns="45720" rtlCol="0" anchor="b"/>
          <a:lstStyle>
            <a:lvl1pPr algn="r">
              <a:defRPr sz="1200"/>
            </a:lvl1pPr>
          </a:lstStyle>
          <a:p>
            <a:fld id="{4BEA5B25-D60B-4404-9ED9-D4A9C083AE24}" type="slidenum">
              <a:rPr lang="en-GB" smtClean="0"/>
              <a:pPr/>
              <a:t>‹#›</a:t>
            </a:fld>
            <a:endParaRPr lang="en-GB"/>
          </a:p>
        </p:txBody>
      </p:sp>
    </p:spTree>
    <p:extLst>
      <p:ext uri="{BB962C8B-B14F-4D97-AF65-F5344CB8AC3E}">
        <p14:creationId xmlns:p14="http://schemas.microsoft.com/office/powerpoint/2010/main" val="1650906861"/>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GB" smtClean="0"/>
              <a:t>Methodology</a:t>
            </a:r>
            <a:endParaRPr lang="en-GB"/>
          </a:p>
        </p:txBody>
      </p:sp>
    </p:spTree>
    <p:extLst>
      <p:ext uri="{BB962C8B-B14F-4D97-AF65-F5344CB8AC3E}">
        <p14:creationId xmlns:p14="http://schemas.microsoft.com/office/powerpoint/2010/main" val="300107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itchFamily="34" charset="0"/>
                <a:ea typeface="ＭＳ Ｐゴシック" pitchFamily="34" charset="-128"/>
                <a:cs typeface="Arial" pitchFamily="34" charset="0"/>
              </a:rPr>
              <a:t>Type 2 diabetes is the most common form of diabetes mellitus and is characterised by </a:t>
            </a:r>
            <a:r>
              <a:rPr lang="en-GB" sz="1200" i="1" dirty="0" smtClean="0">
                <a:latin typeface="Arial" pitchFamily="34" charset="0"/>
                <a:ea typeface="ＭＳ Ｐゴシック" pitchFamily="34" charset="-128"/>
                <a:cs typeface="Arial" pitchFamily="34" charset="0"/>
              </a:rPr>
              <a:t>resistance</a:t>
            </a:r>
            <a:r>
              <a:rPr lang="en-GB" sz="1200" dirty="0" smtClean="0">
                <a:latin typeface="Arial" pitchFamily="34" charset="0"/>
                <a:ea typeface="ＭＳ Ｐゴシック" pitchFamily="34" charset="-128"/>
                <a:cs typeface="Arial" pitchFamily="34" charset="0"/>
              </a:rPr>
              <a:t> to insulin. In type 2 diabetes, the body can still produce insulin to varying extents. However, in most cases of type 2 diabetes, insulin can no longer work as effectively to allow glucose into cells because of fat deposits in the cells. So, glucose levels in the blood remain high. This triggers the pancreas to work even harder to produce more insulin to reduce glucose. Eventually the pancreas is unable to produce more insulin and stops working. </a:t>
            </a:r>
          </a:p>
          <a:p>
            <a:endParaRPr lang="en-US" dirty="0"/>
          </a:p>
        </p:txBody>
      </p:sp>
      <p:sp>
        <p:nvSpPr>
          <p:cNvPr id="4" name="Header Placeholder 3"/>
          <p:cNvSpPr>
            <a:spLocks noGrp="1"/>
          </p:cNvSpPr>
          <p:nvPr>
            <p:ph type="hdr" sz="quarter" idx="10"/>
          </p:nvPr>
        </p:nvSpPr>
        <p:spPr/>
        <p:txBody>
          <a:bodyPr/>
          <a:lstStyle/>
          <a:p>
            <a:r>
              <a:rPr lang="en-GB" smtClean="0"/>
              <a:t>Methodology</a:t>
            </a:r>
            <a:endParaRPr lang="en-GB"/>
          </a:p>
        </p:txBody>
      </p:sp>
    </p:spTree>
    <p:extLst>
      <p:ext uri="{BB962C8B-B14F-4D97-AF65-F5344CB8AC3E}">
        <p14:creationId xmlns:p14="http://schemas.microsoft.com/office/powerpoint/2010/main" val="161648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Header Placeholder 3"/>
          <p:cNvSpPr>
            <a:spLocks noGrp="1"/>
          </p:cNvSpPr>
          <p:nvPr>
            <p:ph type="hdr" sz="quarter" idx="10"/>
          </p:nvPr>
        </p:nvSpPr>
        <p:spPr/>
        <p:txBody>
          <a:bodyPr/>
          <a:lstStyle/>
          <a:p>
            <a:r>
              <a:rPr lang="en-GB" smtClean="0"/>
              <a:t>Methodology</a:t>
            </a:r>
            <a:endParaRPr lang="en-GB"/>
          </a:p>
        </p:txBody>
      </p:sp>
    </p:spTree>
    <p:extLst>
      <p:ext uri="{BB962C8B-B14F-4D97-AF65-F5344CB8AC3E}">
        <p14:creationId xmlns:p14="http://schemas.microsoft.com/office/powerpoint/2010/main" val="427175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4.xml"/><Relationship Id="rId5" Type="http://schemas.openxmlformats.org/officeDocument/2006/relationships/image" Target="../media/image15.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67E5C2E0-A860-4E1B-BCEA-1BCFEEA7E746}" type="slidenum">
              <a:rPr lang="en-US" smtClean="0"/>
              <a:pPr/>
              <a:t>‹#›</a:t>
            </a:fld>
            <a:endParaRPr lang="en-US"/>
          </a:p>
        </p:txBody>
      </p:sp>
      <p:pic>
        <p:nvPicPr>
          <p:cNvPr id="7" name="Picture 54" descr="dnastranda_gl.gif (44360 bytes)"/>
          <p:cNvPicPr>
            <a:picLocks noChangeAspect="1" noChangeArrowheads="1" noCrop="1"/>
          </p:cNvPicPr>
          <p:nvPr userDrawn="1"/>
        </p:nvPicPr>
        <p:blipFill>
          <a:blip r:embed="rId3"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1" y="838200"/>
            <a:ext cx="21717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838200"/>
            <a:ext cx="63627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Wave8.png"/>
          <p:cNvPicPr>
            <a:picLocks noChangeAspect="1"/>
          </p:cNvPicPr>
          <p:nvPr/>
        </p:nvPicPr>
        <p:blipFill>
          <a:blip r:embed="rId2" cstate="print">
            <a:duotone>
              <a:prstClr val="black"/>
              <a:schemeClr val="accent1">
                <a:tint val="45000"/>
                <a:satMod val="400000"/>
              </a:schemeClr>
            </a:duotone>
            <a:lum bright="20000" contrast="63000"/>
          </a:blip>
          <a:stretch>
            <a:fillRect/>
          </a:stretch>
        </p:blipFill>
        <p:spPr>
          <a:xfrm>
            <a:off x="0" y="3290241"/>
            <a:ext cx="8458200" cy="3454415"/>
          </a:xfrm>
          <a:prstGeom prst="rect">
            <a:avLst/>
          </a:prstGeom>
        </p:spPr>
      </p:pic>
      <p:pic>
        <p:nvPicPr>
          <p:cNvPr id="11" name="Picture 10" descr="Wave11.png"/>
          <p:cNvPicPr>
            <a:picLocks noChangeAspect="1"/>
          </p:cNvPicPr>
          <p:nvPr/>
        </p:nvPicPr>
        <p:blipFill>
          <a:blip r:embed="rId3" cstate="print">
            <a:duotone>
              <a:prstClr val="black"/>
              <a:schemeClr val="accent5">
                <a:tint val="45000"/>
                <a:satMod val="400000"/>
              </a:schemeClr>
            </a:duotone>
            <a:lum bright="19000" contrast="78000"/>
          </a:blip>
          <a:stretch>
            <a:fillRect/>
          </a:stretch>
        </p:blipFill>
        <p:spPr>
          <a:xfrm>
            <a:off x="2104373" y="3730912"/>
            <a:ext cx="7039627" cy="3139615"/>
          </a:xfrm>
          <a:prstGeom prst="rect">
            <a:avLst/>
          </a:prstGeom>
        </p:spPr>
      </p:pic>
      <p:pic>
        <p:nvPicPr>
          <p:cNvPr id="8" name="Picture 7" descr="Wave2.png"/>
          <p:cNvPicPr>
            <a:picLocks noChangeAspect="1"/>
          </p:cNvPicPr>
          <p:nvPr/>
        </p:nvPicPr>
        <p:blipFill>
          <a:blip r:embed="rId4" cstate="print">
            <a:duotone>
              <a:prstClr val="black"/>
              <a:schemeClr val="accent6">
                <a:tint val="45000"/>
                <a:satMod val="400000"/>
              </a:schemeClr>
            </a:duotone>
            <a:lum bright="5000" contrast="52000"/>
          </a:blip>
          <a:stretch>
            <a:fillRect/>
          </a:stretch>
        </p:blipFill>
        <p:spPr>
          <a:xfrm>
            <a:off x="-12526" y="1"/>
            <a:ext cx="5373635" cy="643129"/>
          </a:xfrm>
          <a:prstGeom prst="rect">
            <a:avLst/>
          </a:prstGeom>
        </p:spPr>
      </p:pic>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pic>
        <p:nvPicPr>
          <p:cNvPr id="7" name="Picture 6" descr="Wave1.png"/>
          <p:cNvPicPr>
            <a:picLocks noChangeAspect="1"/>
          </p:cNvPicPr>
          <p:nvPr/>
        </p:nvPicPr>
        <p:blipFill>
          <a:blip r:embed="rId5" cstate="print">
            <a:duotone>
              <a:prstClr val="black"/>
              <a:schemeClr val="accent1">
                <a:tint val="45000"/>
                <a:satMod val="400000"/>
              </a:schemeClr>
            </a:duotone>
            <a:lum bright="17000" contrast="42000"/>
          </a:blip>
          <a:stretch>
            <a:fillRect/>
          </a:stretch>
        </p:blipFill>
        <p:spPr>
          <a:xfrm>
            <a:off x="-12526" y="-25051"/>
            <a:ext cx="5373635" cy="563881"/>
          </a:xfrm>
          <a:prstGeom prst="rect">
            <a:avLst/>
          </a:prstGeom>
        </p:spPr>
      </p:pic>
      <p:pic>
        <p:nvPicPr>
          <p:cNvPr id="14" name="Picture 13" descr="Wave8.png"/>
          <p:cNvPicPr>
            <a:picLocks noChangeAspect="1"/>
          </p:cNvPicPr>
          <p:nvPr/>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p:nvPicPr>
        <p:blipFill>
          <a:blip r:embed="rId7" cstate="print">
            <a:duotone>
              <a:prstClr val="black"/>
              <a:schemeClr val="accent6">
                <a:tint val="45000"/>
                <a:satMod val="400000"/>
              </a:schemeClr>
            </a:duotone>
            <a:lum bright="9000" contrast="86000"/>
          </a:blip>
          <a:stretch>
            <a:fillRect/>
          </a:stretch>
        </p:blipFill>
        <p:spPr>
          <a:xfrm>
            <a:off x="0" y="4480470"/>
            <a:ext cx="9144000" cy="2102938"/>
          </a:xfrm>
          <a:prstGeom prst="rect">
            <a:avLst/>
          </a:prstGeom>
        </p:spPr>
      </p:pic>
      <p:pic>
        <p:nvPicPr>
          <p:cNvPr id="16" name="Picture 15" descr="Wave9.png"/>
          <p:cNvPicPr>
            <a:picLocks noChangeAspect="1"/>
          </p:cNvPicPr>
          <p:nvPr/>
        </p:nvPicPr>
        <p:blipFill>
          <a:blip r:embed="rId8" cstate="print">
            <a:duotone>
              <a:prstClr val="black"/>
              <a:schemeClr val="accent6">
                <a:tint val="45000"/>
                <a:satMod val="400000"/>
              </a:schemeClr>
            </a:duotone>
            <a:lum bright="-4000" contrast="66000"/>
          </a:blip>
          <a:stretch>
            <a:fillRect/>
          </a:stretch>
        </p:blipFill>
        <p:spPr>
          <a:xfrm>
            <a:off x="5830818" y="3591838"/>
            <a:ext cx="3313183" cy="1341123"/>
          </a:xfrm>
          <a:prstGeom prst="rect">
            <a:avLst/>
          </a:prstGeom>
        </p:spPr>
      </p:pic>
      <p:pic>
        <p:nvPicPr>
          <p:cNvPr id="17" name="Picture 16" descr="Wave6.png"/>
          <p:cNvPicPr>
            <a:picLocks noChangeAspect="1"/>
          </p:cNvPicPr>
          <p:nvPr/>
        </p:nvPicPr>
        <p:blipFill>
          <a:blip r:embed="rId9" cstate="print">
            <a:duotone>
              <a:prstClr val="black"/>
              <a:schemeClr val="accent6">
                <a:tint val="45000"/>
                <a:satMod val="400000"/>
              </a:schemeClr>
            </a:duotone>
            <a:lum contrast="59000"/>
          </a:blip>
          <a:stretch>
            <a:fillRect/>
          </a:stretch>
        </p:blipFill>
        <p:spPr>
          <a:xfrm>
            <a:off x="-16807" y="4967351"/>
            <a:ext cx="4476075" cy="809685"/>
          </a:xfrm>
          <a:prstGeom prst="rect">
            <a:avLst/>
          </a:prstGeom>
        </p:spPr>
      </p:pic>
      <p:pic>
        <p:nvPicPr>
          <p:cNvPr id="19" name="Picture 18" descr="Wave3.png"/>
          <p:cNvPicPr>
            <a:picLocks noChangeAspect="1"/>
          </p:cNvPicPr>
          <p:nvPr/>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0" name="Picture 19" descr="Wave11.png"/>
          <p:cNvPicPr>
            <a:picLocks noChangeAspect="1"/>
          </p:cNvPicPr>
          <p:nvPr/>
        </p:nvPicPr>
        <p:blipFill>
          <a:blip r:embed="rId3" cstate="print">
            <a:lum bright="70000" contrast="-70000"/>
          </a:blip>
          <a:stretch>
            <a:fillRect/>
          </a:stretch>
        </p:blipFill>
        <p:spPr>
          <a:xfrm>
            <a:off x="2590800" y="3260332"/>
            <a:ext cx="6553200" cy="3611887"/>
          </a:xfrm>
          <a:prstGeom prst="rect">
            <a:avLst/>
          </a:prstGeom>
        </p:spPr>
      </p:pic>
    </p:spTree>
  </p:cSld>
  <p:clrMapOvr>
    <a:masterClrMapping/>
  </p:clrMapOvr>
  <p:transition spd="med">
    <p:fade thruBlk="1"/>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p:nvPicPr>
        <p:blipFill>
          <a:blip r:embed="rId2" cstate="print">
            <a:duotone>
              <a:prstClr val="black"/>
              <a:schemeClr val="accent6">
                <a:tint val="45000"/>
                <a:satMod val="400000"/>
              </a:schemeClr>
            </a:duotone>
            <a:lum bright="23000" contrast="72000"/>
          </a:blip>
          <a:stretch>
            <a:fillRect/>
          </a:stretch>
        </p:blipFill>
        <p:spPr>
          <a:xfrm rot="5400000">
            <a:off x="-2816378" y="2865715"/>
            <a:ext cx="6857999" cy="1126571"/>
          </a:xfrm>
          <a:prstGeom prst="rect">
            <a:avLst/>
          </a:prstGeom>
        </p:spPr>
      </p:pic>
      <p:pic>
        <p:nvPicPr>
          <p:cNvPr id="9" name="Picture 8" descr="Wave8.png"/>
          <p:cNvPicPr>
            <a:picLocks noChangeAspect="1"/>
          </p:cNvPicPr>
          <p:nvPr/>
        </p:nvPicPr>
        <p:blipFill>
          <a:blip r:embed="rId3" cstate="print">
            <a:duotone>
              <a:schemeClr val="bg2">
                <a:shade val="45000"/>
                <a:satMod val="135000"/>
              </a:schemeClr>
              <a:prstClr val="white"/>
            </a:duotone>
            <a:lum bright="53000"/>
          </a:blip>
          <a:stretch>
            <a:fillRect/>
          </a:stretch>
        </p:blipFill>
        <p:spPr>
          <a:xfrm rot="5400000">
            <a:off x="-2891151" y="2830213"/>
            <a:ext cx="6858000" cy="1200959"/>
          </a:xfrm>
          <a:prstGeom prst="rect">
            <a:avLst/>
          </a:prstGeom>
        </p:spPr>
      </p:pic>
      <p:sp>
        <p:nvSpPr>
          <p:cNvPr id="2" name="Title 1"/>
          <p:cNvSpPr>
            <a:spLocks noGrp="1"/>
          </p:cNvSpPr>
          <p:nvPr>
            <p:ph type="title"/>
          </p:nvPr>
        </p:nvSpPr>
        <p:spPr>
          <a:xfrm>
            <a:off x="1200959" y="274638"/>
            <a:ext cx="7485841"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3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200959" y="1417639"/>
            <a:ext cx="7485840" cy="4708525"/>
          </a:xfrm>
        </p:spPr>
        <p:txBody>
          <a:bodyPr/>
          <a:lstStyle>
            <a:lvl1pPr>
              <a:buClr>
                <a:schemeClr val="tx2">
                  <a:lumMod val="75000"/>
                </a:schemeClr>
              </a:buClr>
              <a:buSzPct val="75000"/>
              <a:buFont typeface="Wingdings" pitchFamily="2" charset="2"/>
              <a:buChar char="Ø"/>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FE546-D9B9-4430-BAE8-B5D2D0481B27}"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pic>
        <p:nvPicPr>
          <p:cNvPr id="7" name="Picture 6" descr="Wave8.png"/>
          <p:cNvPicPr>
            <a:picLocks noChangeAspect="1"/>
          </p:cNvPicPr>
          <p:nvPr/>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9"/>
          </a:xfrm>
          <a:prstGeom prst="rect">
            <a:avLst/>
          </a:prstGeom>
        </p:spPr>
      </p:pic>
      <p:pic>
        <p:nvPicPr>
          <p:cNvPr id="11" name="Picture 10" descr="Wave10.png"/>
          <p:cNvPicPr>
            <a:picLocks noChangeAspect="1"/>
          </p:cNvPicPr>
          <p:nvPr/>
        </p:nvPicPr>
        <p:blipFill>
          <a:blip r:embed="rId4" cstate="print">
            <a:duotone>
              <a:prstClr val="black"/>
              <a:schemeClr val="accent6">
                <a:tint val="45000"/>
                <a:satMod val="400000"/>
              </a:schemeClr>
            </a:duotone>
            <a:lum bright="9000" contrast="86000"/>
          </a:blip>
          <a:stretch>
            <a:fillRect/>
          </a:stretch>
        </p:blipFill>
        <p:spPr>
          <a:xfrm rot="5400000">
            <a:off x="-3062615" y="2956142"/>
            <a:ext cx="6858001" cy="945719"/>
          </a:xfrm>
          <a:prstGeom prst="rect">
            <a:avLst/>
          </a:prstGeom>
        </p:spPr>
      </p:pic>
      <p:pic>
        <p:nvPicPr>
          <p:cNvPr id="14" name="Picture 13" descr="Wave11.png"/>
          <p:cNvPicPr>
            <a:picLocks noChangeAspect="1"/>
          </p:cNvPicPr>
          <p:nvPr/>
        </p:nvPicPr>
        <p:blipFill>
          <a:blip r:embed="rId5" cstate="print">
            <a:duotone>
              <a:prstClr val="black"/>
              <a:schemeClr val="accent1">
                <a:tint val="45000"/>
                <a:satMod val="400000"/>
              </a:schemeClr>
            </a:duotone>
            <a:lum bright="26000" contrast="66000"/>
          </a:blip>
          <a:stretch>
            <a:fillRect/>
          </a:stretch>
        </p:blipFill>
        <p:spPr>
          <a:xfrm>
            <a:off x="-106475" y="5436297"/>
            <a:ext cx="9250475" cy="1435922"/>
          </a:xfrm>
          <a:prstGeom prst="rect">
            <a:avLst/>
          </a:prstGeom>
        </p:spPr>
      </p:pic>
    </p:spTree>
  </p:cSld>
  <p:clrMapOvr>
    <a:masterClrMapping/>
  </p:clrMapOvr>
  <p:transition spd="med">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FE546-D9B9-4430-BAE8-B5D2D0481B27}"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FE546-D9B9-4430-BAE8-B5D2D0481B27}" type="datetimeFigureOut">
              <a:rPr lang="en-US" smtClean="0"/>
              <a:pPr/>
              <a:t>6/17/2026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FE546-D9B9-4430-BAE8-B5D2D0481B27}" type="datetimeFigureOut">
              <a:rPr lang="en-US" smtClean="0"/>
              <a:pPr/>
              <a:t>6/17/2026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FE546-D9B9-4430-BAE8-B5D2D0481B27}" type="datetimeFigureOut">
              <a:rPr lang="en-US" smtClean="0"/>
              <a:pPr/>
              <a:t>6/17/2026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FE546-D9B9-4430-BAE8-B5D2D0481B27}" type="datetimeFigureOut">
              <a:rPr lang="en-US" smtClean="0"/>
              <a:pPr/>
              <a:t>6/17/2026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FE546-D9B9-4430-BAE8-B5D2D0481B27}" type="datetimeFigureOut">
              <a:rPr lang="en-US" smtClean="0"/>
              <a:pPr/>
              <a:t>6/17/2026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FE546-D9B9-4430-BAE8-B5D2D0481B27}" type="datetimeFigureOut">
              <a:rPr lang="en-US" smtClean="0"/>
              <a:pPr/>
              <a:t>6/17/2026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6/17/2026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31FE546-D9B9-4430-BAE8-B5D2D0481B27}" type="datetimeFigureOut">
              <a:rPr lang="en-US" smtClean="0"/>
              <a:pPr/>
              <a:t>6/17/2026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31FE546-D9B9-4430-BAE8-B5D2D0481B27}" type="datetimeFigureOut">
              <a:rPr lang="en-US" smtClean="0"/>
              <a:pPr/>
              <a:t>6/17/2026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6/17/2026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31FE546-D9B9-4430-BAE8-B5D2D0481B27}" type="datetimeFigureOut">
              <a:rPr lang="en-US" smtClean="0"/>
              <a:pPr/>
              <a:t>6/17/2026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67E5C2E0-A860-4E1B-BCEA-1BCFEEA7E746}" type="slidenum">
              <a:rPr lang="en-US" smtClean="0"/>
              <a:pPr/>
              <a:t>‹#›</a:t>
            </a:fld>
            <a:endParaRPr lang="en-US"/>
          </a:p>
        </p:txBody>
      </p:sp>
      <p:pic>
        <p:nvPicPr>
          <p:cNvPr id="7" name="Picture 54" descr="dnastranda_gl.gif (44360 bytes)"/>
          <p:cNvPicPr>
            <a:picLocks noChangeAspect="1" noChangeArrowheads="1" noCrop="1"/>
          </p:cNvPicPr>
          <p:nvPr userDrawn="1"/>
        </p:nvPicPr>
        <p:blipFill>
          <a:blip r:embed="rId3"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6/17/2026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1" y="838200"/>
            <a:ext cx="21717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838200"/>
            <a:ext cx="63627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6/17/2026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image" Target="../media/image1.gif"/><Relationship Id="rId2" Type="http://schemas.openxmlformats.org/officeDocument/2006/relationships/slideLayout" Target="../slideLayouts/slideLayout117.xml"/><Relationship Id="rId16" Type="http://schemas.openxmlformats.org/officeDocument/2006/relationships/theme" Target="../theme/theme10.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1.gif"/><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1.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image" Target="../media/image1.gif"/><Relationship Id="rId2" Type="http://schemas.openxmlformats.org/officeDocument/2006/relationships/slideLayout" Target="../slideLayouts/slideLayout143.xml"/><Relationship Id="rId16" Type="http://schemas.openxmlformats.org/officeDocument/2006/relationships/theme" Target="../theme/theme12.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2.pn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4.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gi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gi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gif"/><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gif"/><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1.gif"/><Relationship Id="rId2" Type="http://schemas.openxmlformats.org/officeDocument/2006/relationships/slideLayout" Target="../slideLayouts/slideLayout65.xml"/><Relationship Id="rId16" Type="http://schemas.openxmlformats.org/officeDocument/2006/relationships/theme" Target="../theme/theme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image" Target="../media/image1.gif"/><Relationship Id="rId2" Type="http://schemas.openxmlformats.org/officeDocument/2006/relationships/slideLayout" Target="../slideLayouts/slideLayout91.xml"/><Relationship Id="rId16" Type="http://schemas.openxmlformats.org/officeDocument/2006/relationships/theme" Target="../theme/theme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gi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9.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E31FE546-D9B9-4430-BAE8-B5D2D0481B27}" type="datetimeFigureOut">
              <a:rPr lang="en-US" smtClean="0"/>
              <a:pPr/>
              <a:t>6/17/2026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5FA2DF-B09C-42BA-88B6-6D71FFDCD943}"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6/17/2026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96F019E5-BA33-4A48-A873-C65D83CAE7F3}" type="datetimeFigureOut">
              <a:rPr lang="en-US" smtClean="0"/>
              <a:pPr/>
              <a:t>6/17/2026</a:t>
            </a:fld>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B4D29E3A-C35A-4097-89F5-DD1A19DC62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itchFamily="34" charset="0"/>
        </a:defRPr>
      </a:lvl2pPr>
      <a:lvl3pPr algn="ctr" rtl="0" eaLnBrk="1" fontAlgn="base" hangingPunct="1">
        <a:spcBef>
          <a:spcPct val="0"/>
        </a:spcBef>
        <a:spcAft>
          <a:spcPct val="0"/>
        </a:spcAft>
        <a:defRPr sz="4000">
          <a:solidFill>
            <a:schemeClr val="tx2"/>
          </a:solidFill>
          <a:latin typeface="Arial Black" pitchFamily="34" charset="0"/>
        </a:defRPr>
      </a:lvl3pPr>
      <a:lvl4pPr algn="ctr" rtl="0" eaLnBrk="1" fontAlgn="base" hangingPunct="1">
        <a:spcBef>
          <a:spcPct val="0"/>
        </a:spcBef>
        <a:spcAft>
          <a:spcPct val="0"/>
        </a:spcAft>
        <a:defRPr sz="4000">
          <a:solidFill>
            <a:schemeClr val="tx2"/>
          </a:solidFill>
          <a:latin typeface="Arial Black" pitchFamily="34" charset="0"/>
        </a:defRPr>
      </a:lvl4pPr>
      <a:lvl5pPr algn="ctr" rtl="0" eaLnBrk="1" fontAlgn="base" hangingPunct="1">
        <a:spcBef>
          <a:spcPct val="0"/>
        </a:spcBef>
        <a:spcAft>
          <a:spcPct val="0"/>
        </a:spcAft>
        <a:defRPr sz="4000">
          <a:solidFill>
            <a:schemeClr val="tx2"/>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FE546-D9B9-4430-BAE8-B5D2D0481B27}" type="datetimeFigureOut">
              <a:rPr lang="en-US" smtClean="0"/>
              <a:pPr/>
              <a:t>6/17/2026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A2DF-B09C-42BA-88B6-6D71FFDCD9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med">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6/17/2026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6/17/2026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96F019E5-BA33-4A48-A873-C65D83CAE7F3}" type="datetimeFigureOut">
              <a:rPr lang="en-US" smtClean="0"/>
              <a:pPr/>
              <a:t>6/17/2026</a:t>
            </a:fld>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B4D29E3A-C35A-4097-89F5-DD1A19DC62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itchFamily="34" charset="0"/>
        </a:defRPr>
      </a:lvl2pPr>
      <a:lvl3pPr algn="ctr" rtl="0" eaLnBrk="1" fontAlgn="base" hangingPunct="1">
        <a:spcBef>
          <a:spcPct val="0"/>
        </a:spcBef>
        <a:spcAft>
          <a:spcPct val="0"/>
        </a:spcAft>
        <a:defRPr sz="4000">
          <a:solidFill>
            <a:schemeClr val="tx2"/>
          </a:solidFill>
          <a:latin typeface="Arial Black" pitchFamily="34" charset="0"/>
        </a:defRPr>
      </a:lvl3pPr>
      <a:lvl4pPr algn="ctr" rtl="0" eaLnBrk="1" fontAlgn="base" hangingPunct="1">
        <a:spcBef>
          <a:spcPct val="0"/>
        </a:spcBef>
        <a:spcAft>
          <a:spcPct val="0"/>
        </a:spcAft>
        <a:defRPr sz="4000">
          <a:solidFill>
            <a:schemeClr val="tx2"/>
          </a:solidFill>
          <a:latin typeface="Arial Black" pitchFamily="34" charset="0"/>
        </a:defRPr>
      </a:lvl4pPr>
      <a:lvl5pPr algn="ctr" rtl="0" eaLnBrk="1" fontAlgn="base" hangingPunct="1">
        <a:spcBef>
          <a:spcPct val="0"/>
        </a:spcBef>
        <a:spcAft>
          <a:spcPct val="0"/>
        </a:spcAft>
        <a:defRPr sz="4000">
          <a:solidFill>
            <a:schemeClr val="tx2"/>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6/17/2026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6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9.xml"/></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169.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hyperlink" Target="https://www.webmd.com/women/features/escape-hormone-horrors-what-you-can-do" TargetMode="External"/><Relationship Id="rId2" Type="http://schemas.openxmlformats.org/officeDocument/2006/relationships/hyperlink" Target="https://www.webmd.com/diabetes/diabetes-types-insulin" TargetMode="External"/><Relationship Id="rId1" Type="http://schemas.openxmlformats.org/officeDocument/2006/relationships/slideLayout" Target="../slideLayouts/slideLayout169.xml"/><Relationship Id="rId4" Type="http://schemas.openxmlformats.org/officeDocument/2006/relationships/hyperlink" Target="https://www.webmd.com/diet/ss/slideshow-sugar-addict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webmd.com/baby/antibody-testing" TargetMode="External"/><Relationship Id="rId2" Type="http://schemas.openxmlformats.org/officeDocument/2006/relationships/hyperlink" Target="https://www.webmd.com/diabetes/type-1-diabetes" TargetMode="External"/><Relationship Id="rId1" Type="http://schemas.openxmlformats.org/officeDocument/2006/relationships/slideLayout" Target="../slideLayouts/slideLayout169.xml"/><Relationship Id="rId5" Type="http://schemas.openxmlformats.org/officeDocument/2006/relationships/hyperlink" Target="https://www.webmd.com/diabetes/rm-quiz-pancreas" TargetMode="External"/><Relationship Id="rId4" Type="http://schemas.openxmlformats.org/officeDocument/2006/relationships/hyperlink" Target="https://www.webmd.com/cold-and-flu/immune-system-function"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9.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9.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9.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9.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oleObject" Target="../embeddings/Microsoft_Excel_97-2003_Worksheet1.xls"/></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9.xml"/></Relationships>
</file>

<file path=ppt/slides/_rels/slide2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6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25.xml.rels><?xml version="1.0" encoding="UTF-8" standalone="yes"?>
<Relationships xmlns="http://schemas.openxmlformats.org/package/2006/relationships"><Relationship Id="rId3" Type="http://schemas.openxmlformats.org/officeDocument/2006/relationships/hyperlink" Target="https://www.webmd.com/heartburn-gerd/your-digestive-system" TargetMode="External"/><Relationship Id="rId2" Type="http://schemas.openxmlformats.org/officeDocument/2006/relationships/hyperlink" Target="https://www.webmd.com/digestive-disorders/picture-of-the-stomach" TargetMode="External"/><Relationship Id="rId1" Type="http://schemas.openxmlformats.org/officeDocument/2006/relationships/slideLayout" Target="../slideLayouts/slideLayout169.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s://www.webmd.com/diet/obesity/gastric-bypass-operations" TargetMode="External"/><Relationship Id="rId7" Type="http://schemas.openxmlformats.org/officeDocument/2006/relationships/image" Target="../media/image33.png"/><Relationship Id="rId2" Type="http://schemas.openxmlformats.org/officeDocument/2006/relationships/hyperlink" Target="https://www.webmd.com/diet/weight-loss-surgery/default.htm" TargetMode="External"/><Relationship Id="rId1" Type="http://schemas.openxmlformats.org/officeDocument/2006/relationships/slideLayout" Target="../slideLayouts/slideLayout169.xml"/><Relationship Id="rId6" Type="http://schemas.openxmlformats.org/officeDocument/2006/relationships/hyperlink" Target="https://www.webmd.com/diet/obesity/gastric-banding-surgery-for-weight-loss" TargetMode="External"/><Relationship Id="rId5" Type="http://schemas.openxmlformats.org/officeDocument/2006/relationships/hyperlink" Target="https://www.webmd.com/cancer/what-is-gastrectomy" TargetMode="External"/><Relationship Id="rId4" Type="http://schemas.openxmlformats.org/officeDocument/2006/relationships/hyperlink" Target="https://www.webmd.com/diet/obesity/what-is-gastric-sleeve-weight-loss-surger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webmd.com/heart/anatomy-picture-of-blood" TargetMode="External"/><Relationship Id="rId1" Type="http://schemas.openxmlformats.org/officeDocument/2006/relationships/slideLayout" Target="../slideLayouts/slideLayout169.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3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1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9.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t>Diabetes mellitus and its reversibility </a:t>
            </a:r>
            <a:endParaRPr lang="en-US" dirty="0"/>
          </a:p>
        </p:txBody>
      </p:sp>
      <p:sp>
        <p:nvSpPr>
          <p:cNvPr id="3" name="Subtitle 2"/>
          <p:cNvSpPr>
            <a:spLocks noGrp="1"/>
          </p:cNvSpPr>
          <p:nvPr>
            <p:ph type="subTitle" idx="1"/>
          </p:nvPr>
        </p:nvSpPr>
        <p:spPr>
          <a:xfrm>
            <a:off x="1371600" y="3581400"/>
            <a:ext cx="6400800" cy="1752600"/>
          </a:xfrm>
        </p:spPr>
        <p:txBody>
          <a:bodyPr>
            <a:normAutofit/>
          </a:bodyPr>
          <a:lstStyle/>
          <a:p>
            <a:r>
              <a:rPr lang="en-US" b="1" smtClean="0">
                <a:solidFill>
                  <a:srgbClr val="FF0000"/>
                </a:solidFill>
              </a:rPr>
              <a:t>Assist Prof  Yaseen</a:t>
            </a:r>
            <a:r>
              <a:rPr lang="en-US" b="1" dirty="0" smtClean="0">
                <a:solidFill>
                  <a:srgbClr val="FF0000"/>
                </a:solidFill>
              </a:rPr>
              <a:t> </a:t>
            </a:r>
            <a:r>
              <a:rPr lang="en-US" b="1" dirty="0" err="1" smtClean="0">
                <a:solidFill>
                  <a:srgbClr val="FF0000"/>
                </a:solidFill>
              </a:rPr>
              <a:t>Galali</a:t>
            </a:r>
            <a:endParaRPr lang="en-US" b="1" dirty="0" smtClean="0">
              <a:solidFill>
                <a:srgbClr val="FF0000"/>
              </a:solidFill>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6600"/>
                </a:solidFill>
                <a:ea typeface="ＭＳ Ｐゴシック" pitchFamily="34" charset="-128"/>
              </a:rPr>
              <a:t>Symptoms of type 1 diabetes</a:t>
            </a:r>
            <a:endParaRPr lang="en-US" dirty="0"/>
          </a:p>
        </p:txBody>
      </p:sp>
      <p:sp>
        <p:nvSpPr>
          <p:cNvPr id="3" name="Content Placeholder 2"/>
          <p:cNvSpPr>
            <a:spLocks noGrp="1"/>
          </p:cNvSpPr>
          <p:nvPr>
            <p:ph idx="1"/>
          </p:nvPr>
        </p:nvSpPr>
        <p:spPr>
          <a:xfrm>
            <a:off x="-228600" y="1219200"/>
            <a:ext cx="7485840" cy="4708525"/>
          </a:xfrm>
        </p:spPr>
        <p:txBody>
          <a:bodyPr>
            <a:normAutofit/>
          </a:bodyPr>
          <a:lstStyle/>
          <a:p>
            <a:pPr marL="1100138" lvl="1" indent="-592138">
              <a:buClr>
                <a:srgbClr val="FF6600"/>
              </a:buClr>
              <a:buFontTx/>
              <a:buChar char="•"/>
            </a:pPr>
            <a:r>
              <a:rPr lang="en-GB" dirty="0">
                <a:solidFill>
                  <a:srgbClr val="000000"/>
                </a:solidFill>
                <a:ea typeface="ＭＳ Ｐゴシック" pitchFamily="34" charset="-128"/>
              </a:rPr>
              <a:t>Frequent and excessive urination</a:t>
            </a:r>
          </a:p>
          <a:p>
            <a:pPr marL="1100138" lvl="1" indent="-592138">
              <a:buClr>
                <a:srgbClr val="FF6600"/>
              </a:buClr>
              <a:buFontTx/>
              <a:buChar char="•"/>
            </a:pPr>
            <a:r>
              <a:rPr lang="en-GB" dirty="0">
                <a:solidFill>
                  <a:srgbClr val="000000"/>
                </a:solidFill>
                <a:ea typeface="ＭＳ Ｐゴシック" pitchFamily="34" charset="-128"/>
              </a:rPr>
              <a:t>Thirst</a:t>
            </a:r>
          </a:p>
          <a:p>
            <a:pPr marL="1100138" lvl="1" indent="-592138">
              <a:buClr>
                <a:srgbClr val="FF6600"/>
              </a:buClr>
              <a:buFontTx/>
              <a:buChar char="•"/>
            </a:pPr>
            <a:r>
              <a:rPr lang="en-GB" dirty="0">
                <a:solidFill>
                  <a:srgbClr val="000000"/>
                </a:solidFill>
                <a:ea typeface="ＭＳ Ｐゴシック" pitchFamily="34" charset="-128"/>
              </a:rPr>
              <a:t>Dehydration</a:t>
            </a:r>
          </a:p>
          <a:p>
            <a:pPr marL="1100138" lvl="1" indent="-592138">
              <a:buClr>
                <a:srgbClr val="FF6600"/>
              </a:buClr>
              <a:buFontTx/>
              <a:buChar char="•"/>
            </a:pPr>
            <a:r>
              <a:rPr lang="en-GB" dirty="0">
                <a:solidFill>
                  <a:srgbClr val="000000"/>
                </a:solidFill>
                <a:ea typeface="ＭＳ Ｐゴシック" pitchFamily="34" charset="-128"/>
              </a:rPr>
              <a:t>Tiredness</a:t>
            </a:r>
          </a:p>
          <a:p>
            <a:pPr marL="1100138" lvl="1" indent="-592138">
              <a:buClr>
                <a:srgbClr val="FF6600"/>
              </a:buClr>
              <a:buFontTx/>
              <a:buChar char="•"/>
            </a:pPr>
            <a:r>
              <a:rPr lang="en-GB" dirty="0">
                <a:solidFill>
                  <a:srgbClr val="000000"/>
                </a:solidFill>
                <a:ea typeface="ＭＳ Ｐゴシック" pitchFamily="34" charset="-128"/>
              </a:rPr>
              <a:t>Urinary or genital tract [</a:t>
            </a:r>
            <a:r>
              <a:rPr lang="en-GB" dirty="0" err="1" smtClean="0">
                <a:solidFill>
                  <a:srgbClr val="000000"/>
                </a:solidFill>
                <a:ea typeface="ＭＳ Ｐゴシック" pitchFamily="34" charset="-128"/>
              </a:rPr>
              <a:t>e.g</a:t>
            </a:r>
            <a:r>
              <a:rPr lang="en-GB" dirty="0" smtClean="0">
                <a:solidFill>
                  <a:srgbClr val="000000"/>
                </a:solidFill>
                <a:ea typeface="ＭＳ Ｐゴシック" pitchFamily="34" charset="-128"/>
              </a:rPr>
              <a:t> </a:t>
            </a:r>
            <a:r>
              <a:rPr lang="en-GB" dirty="0">
                <a:solidFill>
                  <a:srgbClr val="000000"/>
                </a:solidFill>
                <a:ea typeface="ＭＳ Ｐゴシック" pitchFamily="34" charset="-128"/>
              </a:rPr>
              <a:t>thrush] infections</a:t>
            </a:r>
          </a:p>
          <a:p>
            <a:pPr marL="1100138" lvl="1" indent="-592138">
              <a:buClr>
                <a:srgbClr val="FF6600"/>
              </a:buClr>
              <a:buFontTx/>
              <a:buChar char="•"/>
            </a:pPr>
            <a:r>
              <a:rPr lang="en-GB" dirty="0">
                <a:solidFill>
                  <a:srgbClr val="000000"/>
                </a:solidFill>
                <a:ea typeface="ＭＳ Ｐゴシック" pitchFamily="34" charset="-128"/>
              </a:rPr>
              <a:t>Blurred vision</a:t>
            </a:r>
          </a:p>
          <a:p>
            <a:pPr marL="1100138" lvl="1" indent="-592138">
              <a:buClr>
                <a:srgbClr val="FF6600"/>
              </a:buClr>
              <a:buFontTx/>
              <a:buChar char="•"/>
            </a:pPr>
            <a:r>
              <a:rPr lang="en-GB" dirty="0" smtClean="0">
                <a:solidFill>
                  <a:srgbClr val="000000"/>
                </a:solidFill>
                <a:ea typeface="ＭＳ Ｐゴシック" pitchFamily="34" charset="-128"/>
              </a:rPr>
              <a:t>Can </a:t>
            </a:r>
            <a:r>
              <a:rPr lang="en-GB" dirty="0">
                <a:solidFill>
                  <a:srgbClr val="000000"/>
                </a:solidFill>
                <a:ea typeface="ＭＳ Ｐゴシック" pitchFamily="34" charset="-128"/>
              </a:rPr>
              <a:t>progress to </a:t>
            </a:r>
            <a:r>
              <a:rPr lang="en-GB" dirty="0" err="1">
                <a:solidFill>
                  <a:srgbClr val="000000"/>
                </a:solidFill>
                <a:ea typeface="ＭＳ Ｐゴシック" pitchFamily="34" charset="-128"/>
              </a:rPr>
              <a:t>ketoacidotic</a:t>
            </a:r>
            <a:r>
              <a:rPr lang="en-GB" dirty="0">
                <a:solidFill>
                  <a:srgbClr val="000000"/>
                </a:solidFill>
                <a:ea typeface="ＭＳ Ｐゴシック" pitchFamily="34" charset="-128"/>
              </a:rPr>
              <a:t> coma</a:t>
            </a:r>
            <a:r>
              <a:rPr lang="en-GB" sz="4000" dirty="0">
                <a:ea typeface="ＭＳ Ｐゴシック" pitchFamily="34" charset="-128"/>
              </a:rPr>
              <a:t> </a:t>
            </a:r>
            <a:endParaRPr lang="en-US" sz="4000" dirty="0">
              <a:ea typeface="ＭＳ Ｐゴシック" pitchFamily="34" charset="-128"/>
            </a:endParaRPr>
          </a:p>
        </p:txBody>
      </p:sp>
      <p:pic>
        <p:nvPicPr>
          <p:cNvPr id="1026" name="Picture 2" descr="Symptoms of Type 1 Diabet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866" r="2133" b="42134"/>
          <a:stretch/>
        </p:blipFill>
        <p:spPr bwMode="auto">
          <a:xfrm>
            <a:off x="6115928" y="3806794"/>
            <a:ext cx="3047122"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ymptoms of Type 1 Diabetes"/>
          <p:cNvPicPr>
            <a:picLocks noChangeAspect="1" noChangeArrowheads="1"/>
          </p:cNvPicPr>
          <p:nvPr/>
        </p:nvPicPr>
        <p:blipFill rotWithShape="1">
          <a:blip r:embed="rId3">
            <a:extLst>
              <a:ext uri="{28A0092B-C50C-407E-A947-70E740481C1C}">
                <a14:useLocalDpi xmlns:a14="http://schemas.microsoft.com/office/drawing/2010/main" val="0"/>
              </a:ext>
            </a:extLst>
          </a:blip>
          <a:srcRect l="2667" t="59200" r="2267" b="5067"/>
          <a:stretch/>
        </p:blipFill>
        <p:spPr bwMode="auto">
          <a:xfrm>
            <a:off x="1828800" y="5502244"/>
            <a:ext cx="7315200" cy="137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303516"/>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8000"/>
                </a:solidFill>
                <a:ea typeface="ＭＳ Ｐゴシック" pitchFamily="34" charset="-128"/>
              </a:rPr>
              <a:t>Type 2 diabetes</a:t>
            </a:r>
            <a:endParaRPr lang="en-US" dirty="0"/>
          </a:p>
        </p:txBody>
      </p:sp>
      <p:sp>
        <p:nvSpPr>
          <p:cNvPr id="3" name="Content Placeholder 2"/>
          <p:cNvSpPr>
            <a:spLocks noGrp="1"/>
          </p:cNvSpPr>
          <p:nvPr>
            <p:ph idx="1"/>
          </p:nvPr>
        </p:nvSpPr>
        <p:spPr>
          <a:xfrm>
            <a:off x="533400" y="1417639"/>
            <a:ext cx="8153399" cy="5211761"/>
          </a:xfrm>
        </p:spPr>
        <p:txBody>
          <a:bodyPr>
            <a:normAutofit fontScale="92500"/>
          </a:bodyPr>
          <a:lstStyle/>
          <a:p>
            <a:pPr>
              <a:lnSpc>
                <a:spcPct val="90000"/>
              </a:lnSpc>
              <a:buClr>
                <a:srgbClr val="FF6600"/>
              </a:buClr>
              <a:buFontTx/>
              <a:buChar char="•"/>
            </a:pPr>
            <a:r>
              <a:rPr lang="en-GB" dirty="0">
                <a:solidFill>
                  <a:srgbClr val="000000"/>
                </a:solidFill>
                <a:ea typeface="ＭＳ Ｐゴシック" pitchFamily="34" charset="-128"/>
              </a:rPr>
              <a:t>Characterised by insulin resistance, though may also have deficiency </a:t>
            </a:r>
            <a:endParaRPr lang="en-GB" dirty="0" smtClean="0">
              <a:solidFill>
                <a:srgbClr val="000000"/>
              </a:solidFill>
              <a:ea typeface="ＭＳ Ｐゴシック" pitchFamily="34" charset="-128"/>
            </a:endParaRPr>
          </a:p>
          <a:p>
            <a:pPr>
              <a:lnSpc>
                <a:spcPct val="90000"/>
              </a:lnSpc>
              <a:buClr>
                <a:srgbClr val="FF6600"/>
              </a:buClr>
              <a:buFontTx/>
              <a:buChar char="•"/>
            </a:pPr>
            <a:r>
              <a:rPr lang="en-GB" dirty="0" smtClean="0">
                <a:solidFill>
                  <a:srgbClr val="000000"/>
                </a:solidFill>
                <a:ea typeface="ＭＳ Ｐゴシック" pitchFamily="34" charset="-128"/>
              </a:rPr>
              <a:t>Similar </a:t>
            </a:r>
            <a:r>
              <a:rPr lang="en-GB" dirty="0">
                <a:solidFill>
                  <a:srgbClr val="000000"/>
                </a:solidFill>
                <a:ea typeface="ＭＳ Ｐゴシック" pitchFamily="34" charset="-128"/>
              </a:rPr>
              <a:t>acute symptoms to type 1</a:t>
            </a:r>
          </a:p>
          <a:p>
            <a:pPr>
              <a:lnSpc>
                <a:spcPct val="90000"/>
              </a:lnSpc>
              <a:buClr>
                <a:srgbClr val="FF6600"/>
              </a:buClr>
              <a:buFontTx/>
              <a:buChar char="•"/>
            </a:pPr>
            <a:r>
              <a:rPr lang="en-GB" dirty="0">
                <a:solidFill>
                  <a:srgbClr val="000000"/>
                </a:solidFill>
                <a:ea typeface="ＭＳ Ｐゴシック" pitchFamily="34" charset="-128"/>
              </a:rPr>
              <a:t>Compared with type 1, often develops gradually</a:t>
            </a:r>
          </a:p>
          <a:p>
            <a:pPr>
              <a:lnSpc>
                <a:spcPct val="90000"/>
              </a:lnSpc>
              <a:buClr>
                <a:srgbClr val="FF6600"/>
              </a:buClr>
              <a:buFontTx/>
              <a:buChar char="•"/>
            </a:pPr>
            <a:r>
              <a:rPr lang="en-GB" dirty="0">
                <a:solidFill>
                  <a:srgbClr val="000000"/>
                </a:solidFill>
                <a:ea typeface="ＭＳ Ｐゴシック" pitchFamily="34" charset="-128"/>
              </a:rPr>
              <a:t>Some have no symptoms at diagnosis </a:t>
            </a:r>
          </a:p>
          <a:p>
            <a:pPr>
              <a:lnSpc>
                <a:spcPct val="90000"/>
              </a:lnSpc>
              <a:buClr>
                <a:srgbClr val="FF6600"/>
              </a:buClr>
              <a:buFontTx/>
              <a:buChar char="•"/>
            </a:pPr>
            <a:r>
              <a:rPr lang="en-GB" b="1" dirty="0">
                <a:solidFill>
                  <a:srgbClr val="0070C0"/>
                </a:solidFill>
                <a:ea typeface="ＭＳ Ｐゴシック" pitchFamily="34" charset="-128"/>
              </a:rPr>
              <a:t>Milder forms</a:t>
            </a:r>
            <a:r>
              <a:rPr lang="en-GB" dirty="0">
                <a:solidFill>
                  <a:srgbClr val="000000"/>
                </a:solidFill>
                <a:ea typeface="ＭＳ Ｐゴシック" pitchFamily="34" charset="-128"/>
              </a:rPr>
              <a:t>: can be controlled by </a:t>
            </a:r>
            <a:r>
              <a:rPr lang="en-GB" dirty="0" smtClean="0">
                <a:solidFill>
                  <a:srgbClr val="000000"/>
                </a:solidFill>
                <a:ea typeface="ＭＳ Ｐゴシック" pitchFamily="34" charset="-128"/>
              </a:rPr>
              <a:t>diet </a:t>
            </a:r>
            <a:r>
              <a:rPr lang="en-GB" dirty="0">
                <a:solidFill>
                  <a:srgbClr val="000000"/>
                </a:solidFill>
                <a:ea typeface="ＭＳ Ｐゴシック" pitchFamily="34" charset="-128"/>
              </a:rPr>
              <a:t>and exercise</a:t>
            </a:r>
          </a:p>
          <a:p>
            <a:pPr>
              <a:lnSpc>
                <a:spcPct val="90000"/>
              </a:lnSpc>
              <a:buClr>
                <a:srgbClr val="FF6600"/>
              </a:buClr>
              <a:buFontTx/>
              <a:buChar char="•"/>
            </a:pPr>
            <a:r>
              <a:rPr lang="en-GB" dirty="0">
                <a:solidFill>
                  <a:srgbClr val="000000"/>
                </a:solidFill>
                <a:ea typeface="ＭＳ Ｐゴシック" pitchFamily="34" charset="-128"/>
              </a:rPr>
              <a:t>Accounts for </a:t>
            </a:r>
            <a:r>
              <a:rPr lang="en-GB" b="1" dirty="0">
                <a:solidFill>
                  <a:srgbClr val="000000"/>
                </a:solidFill>
                <a:ea typeface="ＭＳ Ｐゴシック" pitchFamily="34" charset="-128"/>
              </a:rPr>
              <a:t>~85% of diabetes </a:t>
            </a:r>
            <a:endParaRPr lang="en-GB" b="1" dirty="0" smtClean="0">
              <a:solidFill>
                <a:srgbClr val="000000"/>
              </a:solidFill>
              <a:ea typeface="ＭＳ Ｐゴシック" pitchFamily="34" charset="-128"/>
            </a:endParaRPr>
          </a:p>
          <a:p>
            <a:pPr>
              <a:lnSpc>
                <a:spcPct val="90000"/>
              </a:lnSpc>
              <a:buClr>
                <a:srgbClr val="FF6600"/>
              </a:buClr>
              <a:buFontTx/>
              <a:buChar char="•"/>
            </a:pPr>
            <a:r>
              <a:rPr lang="en-GB" dirty="0" smtClean="0">
                <a:solidFill>
                  <a:srgbClr val="000000"/>
                </a:solidFill>
                <a:ea typeface="ＭＳ Ｐゴシック" pitchFamily="34" charset="-128"/>
              </a:rPr>
              <a:t>Mainly </a:t>
            </a:r>
            <a:r>
              <a:rPr lang="en-GB" dirty="0">
                <a:solidFill>
                  <a:srgbClr val="000000"/>
                </a:solidFill>
                <a:ea typeface="ＭＳ Ｐゴシック" pitchFamily="34" charset="-128"/>
              </a:rPr>
              <a:t>diagnosed in </a:t>
            </a:r>
            <a:r>
              <a:rPr lang="en-GB" dirty="0" smtClean="0">
                <a:solidFill>
                  <a:srgbClr val="000000"/>
                </a:solidFill>
                <a:ea typeface="ＭＳ Ｐゴシック" pitchFamily="34" charset="-128"/>
              </a:rPr>
              <a:t>older adults (after age of 40</a:t>
            </a:r>
            <a:r>
              <a:rPr lang="en-GB" dirty="0">
                <a:solidFill>
                  <a:srgbClr val="000000"/>
                </a:solidFill>
                <a:ea typeface="ＭＳ Ｐゴシック" pitchFamily="34" charset="-128"/>
              </a:rPr>
              <a:t>) </a:t>
            </a:r>
            <a:r>
              <a:rPr lang="en-GB" dirty="0" smtClean="0">
                <a:solidFill>
                  <a:srgbClr val="000000"/>
                </a:solidFill>
                <a:ea typeface="ＭＳ Ｐゴシック" pitchFamily="34" charset="-128"/>
              </a:rPr>
              <a:t> </a:t>
            </a:r>
            <a:r>
              <a:rPr lang="en-GB" dirty="0">
                <a:solidFill>
                  <a:srgbClr val="000000"/>
                </a:solidFill>
                <a:ea typeface="ＭＳ Ｐゴシック" pitchFamily="34" charset="-128"/>
              </a:rPr>
              <a:t>though increasingly seen in younger age groups too</a:t>
            </a:r>
            <a:endParaRPr lang="en-GB" dirty="0">
              <a:ea typeface="ＭＳ Ｐゴシック" pitchFamily="34" charset="-128"/>
            </a:endParaRPr>
          </a:p>
          <a:p>
            <a:pPr>
              <a:lnSpc>
                <a:spcPct val="90000"/>
              </a:lnSpc>
            </a:pPr>
            <a:endParaRPr lang="en-GB" sz="4400" dirty="0">
              <a:ea typeface="ＭＳ Ｐゴシック" pitchFamily="34" charset="-128"/>
            </a:endParaRPr>
          </a:p>
          <a:p>
            <a:endParaRPr lang="en-US" dirty="0"/>
          </a:p>
        </p:txBody>
      </p:sp>
    </p:spTree>
    <p:extLst>
      <p:ext uri="{BB962C8B-B14F-4D97-AF65-F5344CB8AC3E}">
        <p14:creationId xmlns:p14="http://schemas.microsoft.com/office/powerpoint/2010/main" val="1596731365"/>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08000" y="138113"/>
            <a:ext cx="9142413" cy="1270000"/>
          </a:xfrm>
        </p:spPr>
        <p:txBody>
          <a:bodyPr/>
          <a:lstStyle/>
          <a:p>
            <a:pPr algn="l"/>
            <a:r>
              <a:rPr lang="en-GB" sz="3200" b="1" smtClean="0">
                <a:solidFill>
                  <a:srgbClr val="FF6600"/>
                </a:solidFill>
                <a:ea typeface="ＭＳ Ｐゴシック" pitchFamily="34" charset="-128"/>
              </a:rPr>
              <a:t>II. Type 2 diabetes</a:t>
            </a:r>
            <a:endParaRPr lang="en-US" sz="3200" b="1" smtClean="0">
              <a:solidFill>
                <a:srgbClr val="FF6600"/>
              </a:solidFill>
              <a:ea typeface="ＭＳ Ｐゴシック" pitchFamily="34" charset="-128"/>
            </a:endParaRPr>
          </a:p>
        </p:txBody>
      </p:sp>
      <p:sp>
        <p:nvSpPr>
          <p:cNvPr id="5" name="Rectangle 5"/>
          <p:cNvSpPr>
            <a:spLocks noChangeArrowheads="1"/>
          </p:cNvSpPr>
          <p:nvPr/>
        </p:nvSpPr>
        <p:spPr bwMode="auto">
          <a:xfrm>
            <a:off x="182563" y="5754688"/>
            <a:ext cx="87201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spAutoFit/>
          </a:bodyPr>
          <a:lstStyle/>
          <a:p>
            <a:r>
              <a:rPr lang="en-GB" sz="2400"/>
              <a:t>Fat deposits affect cells’ insulin (i) sensitivity. </a:t>
            </a:r>
            <a:br>
              <a:rPr lang="en-GB" sz="2400"/>
            </a:br>
            <a:r>
              <a:rPr lang="en-GB" sz="2400"/>
              <a:t>They are less able to take in glucose (g)</a:t>
            </a:r>
          </a:p>
        </p:txBody>
      </p:sp>
      <p:pic>
        <p:nvPicPr>
          <p:cNvPr id="7" name="Picture 7" descr="C:\Users\Daniel Swerdlow\Desktop\Diabetes images\type-2-diabe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513" y="1074738"/>
            <a:ext cx="4891087"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829900"/>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4800" y="274637"/>
            <a:ext cx="9142413" cy="1270000"/>
          </a:xfrm>
        </p:spPr>
        <p:txBody>
          <a:bodyPr/>
          <a:lstStyle/>
          <a:p>
            <a:pPr algn="l"/>
            <a:r>
              <a:rPr lang="en-GB" sz="3200" b="1" smtClean="0">
                <a:solidFill>
                  <a:srgbClr val="FF8000"/>
                </a:solidFill>
                <a:ea typeface="ＭＳ Ｐゴシック" pitchFamily="34" charset="-128"/>
              </a:rPr>
              <a:t>III. Gestational diabetes</a:t>
            </a:r>
            <a:endParaRPr lang="en-US" sz="3200" b="1" smtClean="0">
              <a:solidFill>
                <a:srgbClr val="FF8000"/>
              </a:solidFill>
              <a:ea typeface="ＭＳ Ｐゴシック" pitchFamily="34" charset="-128"/>
            </a:endParaRPr>
          </a:p>
        </p:txBody>
      </p:sp>
      <p:sp>
        <p:nvSpPr>
          <p:cNvPr id="5" name="Rectangle 3"/>
          <p:cNvSpPr txBox="1">
            <a:spLocks noChangeArrowheads="1"/>
          </p:cNvSpPr>
          <p:nvPr/>
        </p:nvSpPr>
        <p:spPr>
          <a:xfrm>
            <a:off x="0" y="1501775"/>
            <a:ext cx="9142413" cy="53371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lumMod val="75000"/>
                </a:schemeClr>
              </a:buClr>
              <a:buSzPct val="75000"/>
              <a:buFont typeface="Wingdings"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Clr>
                <a:srgbClr val="FF6600"/>
              </a:buClr>
              <a:buFontTx/>
              <a:buChar char="•"/>
            </a:pPr>
            <a:r>
              <a:rPr lang="en-GB" sz="2400" dirty="0" smtClean="0">
                <a:solidFill>
                  <a:srgbClr val="000000"/>
                </a:solidFill>
                <a:ea typeface="ＭＳ Ｐゴシック" pitchFamily="34" charset="-128"/>
              </a:rPr>
              <a:t>Excess blood glucose during pregnancy (both diabetes mellitus and impaired glucose regulation)</a:t>
            </a:r>
          </a:p>
          <a:p>
            <a:pPr>
              <a:lnSpc>
                <a:spcPct val="80000"/>
              </a:lnSpc>
              <a:buClr>
                <a:srgbClr val="FF6600"/>
              </a:buClr>
              <a:buFontTx/>
              <a:buChar char="•"/>
            </a:pPr>
            <a:r>
              <a:rPr lang="en-GB" sz="2400" dirty="0" smtClean="0">
                <a:solidFill>
                  <a:srgbClr val="000000"/>
                </a:solidFill>
                <a:ea typeface="ＭＳ Ｐゴシック" pitchFamily="34" charset="-128"/>
              </a:rPr>
              <a:t>Increased risk of diabetes related complications in pregnancy</a:t>
            </a:r>
          </a:p>
          <a:p>
            <a:pPr>
              <a:lnSpc>
                <a:spcPct val="80000"/>
              </a:lnSpc>
              <a:buClr>
                <a:srgbClr val="FF6600"/>
              </a:buClr>
              <a:buFontTx/>
              <a:buChar char="•"/>
            </a:pPr>
            <a:endParaRPr lang="en-GB" sz="2400" dirty="0" smtClean="0">
              <a:solidFill>
                <a:srgbClr val="000000"/>
              </a:solidFill>
              <a:ea typeface="ＭＳ Ｐゴシック" pitchFamily="34" charset="-128"/>
            </a:endParaRPr>
          </a:p>
          <a:p>
            <a:pPr>
              <a:lnSpc>
                <a:spcPct val="80000"/>
              </a:lnSpc>
              <a:buClr>
                <a:srgbClr val="FF6600"/>
              </a:buClr>
              <a:buFontTx/>
              <a:buChar char="•"/>
            </a:pPr>
            <a:r>
              <a:rPr lang="en-GB" sz="2400" dirty="0" smtClean="0">
                <a:solidFill>
                  <a:srgbClr val="000000"/>
                </a:solidFill>
                <a:ea typeface="ＭＳ Ｐゴシック" pitchFamily="34" charset="-128"/>
              </a:rPr>
              <a:t>Health consequences for the baby include increased risk of</a:t>
            </a:r>
          </a:p>
          <a:p>
            <a:pPr lvl="3">
              <a:lnSpc>
                <a:spcPct val="80000"/>
              </a:lnSpc>
              <a:buClr>
                <a:srgbClr val="FF6600"/>
              </a:buClr>
              <a:buFontTx/>
              <a:buChar char="•"/>
            </a:pPr>
            <a:r>
              <a:rPr lang="en-GB" sz="2400" dirty="0" smtClean="0">
                <a:solidFill>
                  <a:srgbClr val="000000"/>
                </a:solidFill>
                <a:ea typeface="ＭＳ Ｐゴシック" pitchFamily="34" charset="-128"/>
              </a:rPr>
              <a:t>birth complications: caesarean sections; still births and perinatal deaths </a:t>
            </a:r>
          </a:p>
          <a:p>
            <a:pPr lvl="3">
              <a:lnSpc>
                <a:spcPct val="80000"/>
              </a:lnSpc>
              <a:buClr>
                <a:srgbClr val="FF6600"/>
              </a:buClr>
              <a:buFontTx/>
              <a:buChar char="•"/>
            </a:pPr>
            <a:r>
              <a:rPr lang="en-GB" sz="2400" dirty="0" smtClean="0">
                <a:solidFill>
                  <a:srgbClr val="000000"/>
                </a:solidFill>
                <a:ea typeface="ＭＳ Ｐゴシック" pitchFamily="34" charset="-128"/>
              </a:rPr>
              <a:t>very high birth weight babies </a:t>
            </a:r>
          </a:p>
          <a:p>
            <a:pPr lvl="3">
              <a:lnSpc>
                <a:spcPct val="80000"/>
              </a:lnSpc>
              <a:buClr>
                <a:srgbClr val="FF6600"/>
              </a:buClr>
              <a:buFontTx/>
              <a:buChar char="•"/>
            </a:pPr>
            <a:r>
              <a:rPr lang="en-GB" sz="2400" dirty="0" smtClean="0">
                <a:solidFill>
                  <a:srgbClr val="000000"/>
                </a:solidFill>
                <a:ea typeface="ＭＳ Ｐゴシック" pitchFamily="34" charset="-128"/>
              </a:rPr>
              <a:t>birth defects</a:t>
            </a:r>
          </a:p>
          <a:p>
            <a:pPr lvl="3">
              <a:lnSpc>
                <a:spcPct val="80000"/>
              </a:lnSpc>
              <a:buClr>
                <a:srgbClr val="FF6600"/>
              </a:buClr>
              <a:buFontTx/>
              <a:buChar char="•"/>
            </a:pPr>
            <a:r>
              <a:rPr lang="en-GB" sz="2400" dirty="0" smtClean="0">
                <a:solidFill>
                  <a:srgbClr val="000000"/>
                </a:solidFill>
                <a:ea typeface="ＭＳ Ｐゴシック" pitchFamily="34" charset="-128"/>
              </a:rPr>
              <a:t>obesity and diabetes in the child.</a:t>
            </a:r>
          </a:p>
          <a:p>
            <a:pPr>
              <a:lnSpc>
                <a:spcPct val="80000"/>
              </a:lnSpc>
              <a:buClr>
                <a:srgbClr val="FF6600"/>
              </a:buClr>
              <a:buFontTx/>
              <a:buChar char="•"/>
            </a:pPr>
            <a:r>
              <a:rPr lang="en-GB" sz="2400" dirty="0" smtClean="0">
                <a:solidFill>
                  <a:srgbClr val="000000"/>
                </a:solidFill>
                <a:ea typeface="ＭＳ Ｐゴシック" pitchFamily="34" charset="-128"/>
              </a:rPr>
              <a:t>For the mother:</a:t>
            </a:r>
          </a:p>
          <a:p>
            <a:pPr lvl="3">
              <a:lnSpc>
                <a:spcPct val="80000"/>
              </a:lnSpc>
              <a:buClr>
                <a:srgbClr val="FF6600"/>
              </a:buClr>
              <a:buFontTx/>
              <a:buChar char="•"/>
            </a:pPr>
            <a:r>
              <a:rPr lang="en-GB" sz="2400" dirty="0" smtClean="0">
                <a:solidFill>
                  <a:srgbClr val="000000"/>
                </a:solidFill>
                <a:ea typeface="ＭＳ Ｐゴシック" pitchFamily="34" charset="-128"/>
              </a:rPr>
              <a:t>increased long term risk of type 2 diabetes (30% as opposed to 10% in the general population)</a:t>
            </a:r>
          </a:p>
          <a:p>
            <a:pPr lvl="3">
              <a:lnSpc>
                <a:spcPct val="80000"/>
              </a:lnSpc>
              <a:buClr>
                <a:srgbClr val="FF6600"/>
              </a:buClr>
              <a:buFontTx/>
              <a:buChar char="•"/>
            </a:pPr>
            <a:r>
              <a:rPr lang="en-GB" sz="2400" dirty="0" smtClean="0">
                <a:solidFill>
                  <a:srgbClr val="000000"/>
                </a:solidFill>
                <a:ea typeface="ＭＳ Ｐゴシック" pitchFamily="34" charset="-128"/>
              </a:rPr>
              <a:t>higher risk of diabetes-related complications in </a:t>
            </a:r>
            <a:br>
              <a:rPr lang="en-GB" sz="2400" dirty="0" smtClean="0">
                <a:solidFill>
                  <a:srgbClr val="000000"/>
                </a:solidFill>
                <a:ea typeface="ＭＳ Ｐゴシック" pitchFamily="34" charset="-128"/>
              </a:rPr>
            </a:br>
            <a:r>
              <a:rPr lang="en-GB" sz="2400" dirty="0" smtClean="0">
                <a:solidFill>
                  <a:srgbClr val="000000"/>
                </a:solidFill>
                <a:ea typeface="ＭＳ Ｐゴシック" pitchFamily="34" charset="-128"/>
              </a:rPr>
              <a:t>subsequent pregnancies</a:t>
            </a:r>
            <a:endParaRPr lang="en-US" sz="2400" dirty="0" smtClean="0">
              <a:solidFill>
                <a:srgbClr val="000000"/>
              </a:solidFill>
              <a:ea typeface="ＭＳ Ｐゴシック" pitchFamily="34" charset="-128"/>
            </a:endParaRPr>
          </a:p>
        </p:txBody>
      </p:sp>
    </p:spTree>
    <p:extLst>
      <p:ext uri="{BB962C8B-B14F-4D97-AF65-F5344CB8AC3E}">
        <p14:creationId xmlns:p14="http://schemas.microsoft.com/office/powerpoint/2010/main" val="1849202654"/>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47" y="0"/>
            <a:ext cx="7485841" cy="1143000"/>
          </a:xfrm>
        </p:spPr>
        <p:txBody>
          <a:bodyPr>
            <a:normAutofit fontScale="90000"/>
          </a:bodyPr>
          <a:lstStyle/>
          <a:p>
            <a:r>
              <a:rPr lang="en-GB" dirty="0" smtClean="0">
                <a:solidFill>
                  <a:srgbClr val="FF6600"/>
                </a:solidFill>
                <a:ea typeface="ＭＳ Ｐゴシック" pitchFamily="34" charset="-128"/>
              </a:rPr>
              <a:t> </a:t>
            </a:r>
            <a:r>
              <a:rPr lang="en-GB" dirty="0">
                <a:solidFill>
                  <a:srgbClr val="FF6600"/>
                </a:solidFill>
                <a:ea typeface="ＭＳ Ｐゴシック" pitchFamily="34" charset="-128"/>
              </a:rPr>
              <a:t>Long term impact of diabetes</a:t>
            </a:r>
            <a:r>
              <a:rPr lang="en-US" dirty="0"/>
              <a:t/>
            </a:r>
            <a:br>
              <a:rPr lang="en-US" dirty="0"/>
            </a:br>
            <a:endParaRPr lang="en-US" dirty="0"/>
          </a:p>
        </p:txBody>
      </p:sp>
      <p:sp>
        <p:nvSpPr>
          <p:cNvPr id="3" name="Content Placeholder 2"/>
          <p:cNvSpPr>
            <a:spLocks noGrp="1"/>
          </p:cNvSpPr>
          <p:nvPr>
            <p:ph idx="1"/>
          </p:nvPr>
        </p:nvSpPr>
        <p:spPr>
          <a:xfrm>
            <a:off x="373064" y="609600"/>
            <a:ext cx="7391399" cy="783429"/>
          </a:xfrm>
        </p:spPr>
        <p:txBody>
          <a:bodyPr>
            <a:normAutofit fontScale="70000" lnSpcReduction="20000"/>
          </a:bodyPr>
          <a:lstStyle/>
          <a:p>
            <a:r>
              <a:rPr lang="en-GB" sz="4000" dirty="0">
                <a:solidFill>
                  <a:srgbClr val="000000"/>
                </a:solidFill>
                <a:ea typeface="ＭＳ Ｐゴシック" pitchFamily="34" charset="-128"/>
              </a:rPr>
              <a:t>Diabetes is an important cause of death and disability</a:t>
            </a:r>
          </a:p>
          <a:p>
            <a:endParaRPr lang="en-US" dirty="0"/>
          </a:p>
        </p:txBody>
      </p:sp>
      <p:sp>
        <p:nvSpPr>
          <p:cNvPr id="5" name="Rectangle 3"/>
          <p:cNvSpPr txBox="1">
            <a:spLocks noChangeArrowheads="1"/>
          </p:cNvSpPr>
          <p:nvPr/>
        </p:nvSpPr>
        <p:spPr>
          <a:xfrm>
            <a:off x="1044575" y="1524000"/>
            <a:ext cx="2962275" cy="1354137"/>
          </a:xfrm>
          <a:prstGeom prst="rect">
            <a:avLst/>
          </a:prstGeom>
        </p:spPr>
        <p:txBody>
          <a:bodyPr vert="horz" lIns="102305" tIns="51153" rIns="102305" bIns="51153" rtlCol="0">
            <a:normAutofit/>
          </a:bodyPr>
          <a:lstStyle>
            <a:lvl1pPr marL="342900" indent="-342900" algn="l" defTabSz="914400" rtl="0" eaLnBrk="1" latinLnBrk="0" hangingPunct="1">
              <a:spcBef>
                <a:spcPct val="20000"/>
              </a:spcBef>
              <a:buClr>
                <a:schemeClr val="tx2">
                  <a:lumMod val="75000"/>
                </a:schemeClr>
              </a:buClr>
              <a:buSzPct val="75000"/>
              <a:buFont typeface="Wingdings"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ct val="0"/>
              </a:spcBef>
              <a:buFontTx/>
              <a:buNone/>
              <a:defRPr/>
            </a:pPr>
            <a:r>
              <a:rPr lang="en-GB" sz="1800" b="1" dirty="0" smtClean="0">
                <a:solidFill>
                  <a:srgbClr val="FF6600"/>
                </a:solidFill>
                <a:effectLst>
                  <a:outerShdw blurRad="38100" dist="38100" dir="2700000" algn="tl">
                    <a:srgbClr val="C0C0C0"/>
                  </a:outerShdw>
                </a:effectLst>
                <a:ea typeface="ＭＳ Ｐゴシック" pitchFamily="34" charset="-128"/>
              </a:rPr>
              <a:t>Retinopathy</a:t>
            </a:r>
          </a:p>
          <a:p>
            <a:pPr algn="ctr">
              <a:lnSpc>
                <a:spcPct val="90000"/>
              </a:lnSpc>
              <a:spcBef>
                <a:spcPct val="0"/>
              </a:spcBef>
              <a:buFontTx/>
              <a:buNone/>
              <a:defRPr/>
            </a:pPr>
            <a:r>
              <a:rPr lang="en-GB" sz="1800" b="1" dirty="0" smtClean="0">
                <a:effectLst>
                  <a:outerShdw blurRad="38100" dist="38100" dir="2700000" algn="tl">
                    <a:srgbClr val="C0C0C0"/>
                  </a:outerShdw>
                </a:effectLst>
                <a:ea typeface="ＭＳ Ｐゴシック" pitchFamily="34" charset="-128"/>
              </a:rPr>
              <a:t>Common cause of </a:t>
            </a:r>
          </a:p>
          <a:p>
            <a:pPr algn="ctr">
              <a:lnSpc>
                <a:spcPct val="90000"/>
              </a:lnSpc>
              <a:spcBef>
                <a:spcPct val="0"/>
              </a:spcBef>
              <a:buFontTx/>
              <a:buNone/>
              <a:defRPr/>
            </a:pPr>
            <a:r>
              <a:rPr lang="en-GB" sz="1800" b="1" dirty="0" smtClean="0">
                <a:effectLst>
                  <a:outerShdw blurRad="38100" dist="38100" dir="2700000" algn="tl">
                    <a:srgbClr val="C0C0C0"/>
                  </a:outerShdw>
                </a:effectLst>
                <a:ea typeface="ＭＳ Ｐゴシック" pitchFamily="34" charset="-128"/>
              </a:rPr>
              <a:t>blindness in people</a:t>
            </a:r>
          </a:p>
          <a:p>
            <a:pPr algn="ctr">
              <a:lnSpc>
                <a:spcPct val="90000"/>
              </a:lnSpc>
              <a:spcBef>
                <a:spcPct val="0"/>
              </a:spcBef>
              <a:buFontTx/>
              <a:buNone/>
              <a:defRPr/>
            </a:pPr>
            <a:r>
              <a:rPr lang="en-GB" sz="1800" b="1" dirty="0" smtClean="0">
                <a:effectLst>
                  <a:outerShdw blurRad="38100" dist="38100" dir="2700000" algn="tl">
                    <a:srgbClr val="C0C0C0"/>
                  </a:outerShdw>
                </a:effectLst>
                <a:ea typeface="ＭＳ Ｐゴシック" pitchFamily="34" charset="-128"/>
              </a:rPr>
              <a:t>of working age in West</a:t>
            </a:r>
          </a:p>
          <a:p>
            <a:pPr algn="ctr">
              <a:lnSpc>
                <a:spcPct val="90000"/>
              </a:lnSpc>
              <a:spcBef>
                <a:spcPct val="0"/>
              </a:spcBef>
              <a:buFontTx/>
              <a:buNone/>
              <a:defRPr/>
            </a:pPr>
            <a:endParaRPr lang="en-GB" sz="1800" b="1" dirty="0" smtClean="0">
              <a:effectLst>
                <a:outerShdw blurRad="38100" dist="38100" dir="2700000" algn="tl">
                  <a:srgbClr val="C0C0C0"/>
                </a:outerShdw>
              </a:effectLst>
              <a:ea typeface="ＭＳ Ｐゴシック" pitchFamily="34" charset="-128"/>
            </a:endParaRPr>
          </a:p>
        </p:txBody>
      </p:sp>
      <p:sp>
        <p:nvSpPr>
          <p:cNvPr id="6" name="Rectangle 4"/>
          <p:cNvSpPr>
            <a:spLocks noChangeArrowheads="1"/>
          </p:cNvSpPr>
          <p:nvPr/>
        </p:nvSpPr>
        <p:spPr bwMode="auto">
          <a:xfrm>
            <a:off x="919163" y="4114800"/>
            <a:ext cx="3132137" cy="1779588"/>
          </a:xfrm>
          <a:prstGeom prst="rect">
            <a:avLst/>
          </a:prstGeom>
          <a:noFill/>
          <a:ln w="9525">
            <a:noFill/>
            <a:miter lim="800000"/>
            <a:headEnd/>
            <a:tailEnd/>
          </a:ln>
          <a:effectLst/>
        </p:spPr>
        <p:txBody>
          <a:bodyPr lIns="102305" tIns="51153" rIns="102305" bIns="51153"/>
          <a:lstStyle/>
          <a:p>
            <a:pPr marL="380996" indent="-380996" algn="ctr" eaLnBrk="0" hangingPunct="0">
              <a:defRPr/>
            </a:pPr>
            <a:r>
              <a:rPr lang="en-GB" sz="1800" b="1" dirty="0" smtClean="0">
                <a:solidFill>
                  <a:srgbClr val="FF6600"/>
                </a:solidFill>
                <a:effectLst>
                  <a:outerShdw blurRad="38100" dist="38100" dir="2700000" algn="tl">
                    <a:srgbClr val="000000"/>
                  </a:outerShdw>
                </a:effectLst>
                <a:latin typeface="+mn-lt"/>
                <a:ea typeface="ＭＳ Ｐゴシック" charset="-128"/>
                <a:cs typeface="ＭＳ Ｐゴシック" charset="-128"/>
              </a:rPr>
              <a:t>Nephropathy</a:t>
            </a:r>
            <a:endParaRPr lang="en-GB" sz="1800" b="1" dirty="0">
              <a:solidFill>
                <a:srgbClr val="FF6600"/>
              </a:solidFill>
              <a:effectLst>
                <a:outerShdw blurRad="38100" dist="38100" dir="2700000" algn="tl">
                  <a:srgbClr val="000000"/>
                </a:outerShdw>
              </a:effectLst>
              <a:latin typeface="+mn-lt"/>
              <a:ea typeface="ＭＳ Ｐゴシック" charset="-128"/>
              <a:cs typeface="ＭＳ Ｐゴシック" charset="-128"/>
            </a:endParaRPr>
          </a:p>
        </p:txBody>
      </p:sp>
      <p:sp>
        <p:nvSpPr>
          <p:cNvPr id="7" name="Rectangle 5"/>
          <p:cNvSpPr>
            <a:spLocks noChangeArrowheads="1"/>
          </p:cNvSpPr>
          <p:nvPr/>
        </p:nvSpPr>
        <p:spPr bwMode="auto">
          <a:xfrm>
            <a:off x="1079500" y="6189663"/>
            <a:ext cx="2962275" cy="1354137"/>
          </a:xfrm>
          <a:prstGeom prst="rect">
            <a:avLst/>
          </a:prstGeom>
          <a:noFill/>
          <a:ln w="9525">
            <a:noFill/>
            <a:miter lim="800000"/>
            <a:headEnd/>
            <a:tailEnd/>
          </a:ln>
          <a:effectLst/>
        </p:spPr>
        <p:txBody>
          <a:bodyPr lIns="102305" tIns="51153" rIns="102305" bIns="51153"/>
          <a:lstStyle/>
          <a:p>
            <a:pPr marL="380996" indent="-380996" algn="ctr" eaLnBrk="0" hangingPunct="0">
              <a:defRPr/>
            </a:pPr>
            <a:r>
              <a:rPr lang="en-GB" sz="1800" b="1" dirty="0">
                <a:solidFill>
                  <a:srgbClr val="FF6600"/>
                </a:solidFill>
                <a:effectLst>
                  <a:outerShdw blurRad="38100" dist="38100" dir="2700000" algn="tl">
                    <a:srgbClr val="000000"/>
                  </a:outerShdw>
                </a:effectLst>
                <a:latin typeface="Times New Roman" charset="0"/>
                <a:ea typeface="ＭＳ Ｐゴシック" charset="-128"/>
                <a:cs typeface="ＭＳ Ｐゴシック" charset="-128"/>
              </a:rPr>
              <a:t>Erectile Dysfunction</a:t>
            </a:r>
          </a:p>
          <a:p>
            <a:pPr marL="380996" indent="-380996" algn="ctr" eaLnBrk="0" hangingPunct="0">
              <a:defRPr/>
            </a:pPr>
            <a:r>
              <a:rPr lang="en-GB" sz="1800" b="1" dirty="0">
                <a:solidFill>
                  <a:srgbClr val="000066"/>
                </a:solidFill>
                <a:effectLst>
                  <a:outerShdw blurRad="38100" dist="38100" dir="2700000" algn="tl">
                    <a:srgbClr val="000000"/>
                  </a:outerShdw>
                </a:effectLst>
                <a:latin typeface="Times New Roman" charset="0"/>
                <a:ea typeface="ＭＳ Ｐゴシック" charset="-128"/>
                <a:cs typeface="ＭＳ Ｐゴシック" charset="-128"/>
              </a:rPr>
              <a:t>May affect up to 50%</a:t>
            </a:r>
          </a:p>
        </p:txBody>
      </p:sp>
      <p:sp>
        <p:nvSpPr>
          <p:cNvPr id="8" name="Rectangle 6"/>
          <p:cNvSpPr>
            <a:spLocks noChangeArrowheads="1"/>
          </p:cNvSpPr>
          <p:nvPr/>
        </p:nvSpPr>
        <p:spPr bwMode="auto">
          <a:xfrm>
            <a:off x="6010275" y="1524000"/>
            <a:ext cx="3216275" cy="1354137"/>
          </a:xfrm>
          <a:prstGeom prst="rect">
            <a:avLst/>
          </a:prstGeom>
          <a:noFill/>
          <a:ln w="9525">
            <a:noFill/>
            <a:miter lim="800000"/>
            <a:headEnd/>
            <a:tailEnd/>
          </a:ln>
          <a:effectLst/>
        </p:spPr>
        <p:txBody>
          <a:bodyPr lIns="102305" tIns="51153" rIns="102305" bIns="51153"/>
          <a:lstStyle/>
          <a:p>
            <a:pPr marL="379413" indent="-379413" algn="ctr" eaLnBrk="0" hangingPunct="0">
              <a:defRPr/>
            </a:pPr>
            <a:r>
              <a:rPr lang="en-GB" sz="1800" b="1" dirty="0">
                <a:solidFill>
                  <a:srgbClr val="00FF00"/>
                </a:solidFill>
                <a:effectLst>
                  <a:outerShdw blurRad="38100" dist="38100" dir="2700000" algn="tl">
                    <a:srgbClr val="C0C0C0"/>
                  </a:outerShdw>
                </a:effectLst>
              </a:rPr>
              <a:t>	</a:t>
            </a:r>
            <a:r>
              <a:rPr lang="en-GB" sz="1800" b="1" dirty="0" err="1">
                <a:solidFill>
                  <a:srgbClr val="FF6600"/>
                </a:solidFill>
                <a:effectLst>
                  <a:outerShdw blurRad="38100" dist="38100" dir="2700000" algn="tl">
                    <a:srgbClr val="C0C0C0"/>
                  </a:outerShdw>
                </a:effectLst>
                <a:latin typeface="Arial" charset="0"/>
              </a:rPr>
              <a:t>Macrovascular</a:t>
            </a:r>
            <a:r>
              <a:rPr lang="en-GB" sz="1800" b="1" dirty="0">
                <a:solidFill>
                  <a:srgbClr val="FF6600"/>
                </a:solidFill>
                <a:effectLst>
                  <a:outerShdw blurRad="38100" dist="38100" dir="2700000" algn="tl">
                    <a:srgbClr val="C0C0C0"/>
                  </a:outerShdw>
                </a:effectLst>
                <a:latin typeface="Arial" charset="0"/>
              </a:rPr>
              <a:t> </a:t>
            </a:r>
            <a:r>
              <a:rPr lang="en-GB" sz="1800" b="1" dirty="0">
                <a:solidFill>
                  <a:srgbClr val="FF6600"/>
                </a:solidFill>
                <a:effectLst>
                  <a:outerShdw blurRad="38100" dist="38100" dir="2700000" algn="tl">
                    <a:srgbClr val="C0C0C0"/>
                  </a:outerShdw>
                </a:effectLst>
              </a:rPr>
              <a:t> </a:t>
            </a:r>
          </a:p>
          <a:p>
            <a:pPr marL="379413" indent="-379413" algn="ctr" eaLnBrk="0" hangingPunct="0">
              <a:defRPr/>
            </a:pPr>
            <a:r>
              <a:rPr lang="en-GB" sz="1800" b="1" dirty="0">
                <a:effectLst>
                  <a:outerShdw blurRad="38100" dist="38100" dir="2700000" algn="tl">
                    <a:srgbClr val="C0C0C0"/>
                  </a:outerShdw>
                </a:effectLst>
              </a:rPr>
              <a:t>      </a:t>
            </a:r>
            <a:r>
              <a:rPr lang="en-GB" sz="1800" b="1" dirty="0">
                <a:solidFill>
                  <a:srgbClr val="000090"/>
                </a:solidFill>
                <a:effectLst>
                  <a:outerShdw blurRad="38100" dist="38100" dir="2700000" algn="tl">
                    <a:srgbClr val="C0C0C0"/>
                  </a:outerShdw>
                </a:effectLst>
                <a:latin typeface="Arial" charset="0"/>
              </a:rPr>
              <a:t>2–4 x increased risk </a:t>
            </a:r>
            <a:br>
              <a:rPr lang="en-GB" sz="1800" b="1" dirty="0">
                <a:solidFill>
                  <a:srgbClr val="000090"/>
                </a:solidFill>
                <a:effectLst>
                  <a:outerShdw blurRad="38100" dist="38100" dir="2700000" algn="tl">
                    <a:srgbClr val="C0C0C0"/>
                  </a:outerShdw>
                </a:effectLst>
                <a:latin typeface="Arial" charset="0"/>
              </a:rPr>
            </a:br>
            <a:r>
              <a:rPr lang="en-GB" sz="1800" b="1" dirty="0">
                <a:solidFill>
                  <a:srgbClr val="000090"/>
                </a:solidFill>
                <a:effectLst>
                  <a:outerShdw blurRad="38100" dist="38100" dir="2700000" algn="tl">
                    <a:srgbClr val="C0C0C0"/>
                  </a:outerShdw>
                </a:effectLst>
                <a:latin typeface="Arial" charset="0"/>
              </a:rPr>
              <a:t>of CVD, 75% have hypertension</a:t>
            </a:r>
          </a:p>
          <a:p>
            <a:pPr marL="379413" indent="-379413" algn="ctr" eaLnBrk="0" hangingPunct="0">
              <a:defRPr/>
            </a:pPr>
            <a:endParaRPr lang="en-GB" sz="1700" b="1" dirty="0">
              <a:effectLst>
                <a:outerShdw blurRad="38100" dist="38100" dir="2700000" algn="tl">
                  <a:srgbClr val="C0C0C0"/>
                </a:outerShdw>
              </a:effectLst>
            </a:endParaRPr>
          </a:p>
          <a:p>
            <a:pPr marL="379413" indent="-379413" algn="ctr" eaLnBrk="0" hangingPunct="0">
              <a:defRPr/>
            </a:pPr>
            <a:endParaRPr lang="en-GB" sz="1700" b="1" dirty="0">
              <a:effectLst>
                <a:outerShdw blurRad="38100" dist="38100" dir="2700000" algn="tl">
                  <a:srgbClr val="C0C0C0"/>
                </a:outerShdw>
              </a:effectLst>
            </a:endParaRPr>
          </a:p>
        </p:txBody>
      </p:sp>
      <p:sp>
        <p:nvSpPr>
          <p:cNvPr id="9" name="Rectangle 7"/>
          <p:cNvSpPr>
            <a:spLocks noChangeArrowheads="1"/>
          </p:cNvSpPr>
          <p:nvPr/>
        </p:nvSpPr>
        <p:spPr bwMode="auto">
          <a:xfrm>
            <a:off x="5959475" y="4648200"/>
            <a:ext cx="3470275" cy="1454150"/>
          </a:xfrm>
          <a:prstGeom prst="rect">
            <a:avLst/>
          </a:prstGeom>
          <a:noFill/>
          <a:ln w="9525">
            <a:noFill/>
            <a:miter lim="800000"/>
            <a:headEnd/>
            <a:tailEnd/>
          </a:ln>
          <a:effectLst/>
        </p:spPr>
        <p:txBody>
          <a:bodyPr lIns="102305" tIns="51153" rIns="102305" bIns="51153"/>
          <a:lstStyle/>
          <a:p>
            <a:pPr marL="379413" indent="-379413" algn="ctr" eaLnBrk="0" hangingPunct="0">
              <a:defRPr/>
            </a:pPr>
            <a:r>
              <a:rPr lang="en-GB" sz="1800" b="1">
                <a:solidFill>
                  <a:srgbClr val="FF6600"/>
                </a:solidFill>
                <a:effectLst>
                  <a:outerShdw blurRad="38100" dist="38100" dir="2700000" algn="tl">
                    <a:srgbClr val="C0C0C0"/>
                  </a:outerShdw>
                </a:effectLst>
                <a:latin typeface="Arial" charset="0"/>
              </a:rPr>
              <a:t>Foot Problems</a:t>
            </a:r>
          </a:p>
          <a:p>
            <a:pPr marL="379413" indent="-379413" algn="ctr" eaLnBrk="0" hangingPunct="0">
              <a:defRPr/>
            </a:pPr>
            <a:r>
              <a:rPr lang="en-GB" sz="1800" b="1">
                <a:solidFill>
                  <a:srgbClr val="000066"/>
                </a:solidFill>
                <a:effectLst>
                  <a:outerShdw blurRad="38100" dist="38100" dir="2700000" algn="tl">
                    <a:srgbClr val="C0C0C0"/>
                  </a:outerShdw>
                </a:effectLst>
              </a:rPr>
              <a:t>15% develop </a:t>
            </a:r>
          </a:p>
          <a:p>
            <a:pPr marL="379413" indent="-379413" algn="ctr" eaLnBrk="0" hangingPunct="0">
              <a:defRPr/>
            </a:pPr>
            <a:r>
              <a:rPr lang="en-GB" sz="1800" b="1">
                <a:solidFill>
                  <a:srgbClr val="000066"/>
                </a:solidFill>
                <a:effectLst>
                  <a:outerShdw blurRad="38100" dist="38100" dir="2700000" algn="tl">
                    <a:srgbClr val="C0C0C0"/>
                  </a:outerShdw>
                </a:effectLst>
              </a:rPr>
              <a:t>foot ulcers; 5–15% need </a:t>
            </a:r>
          </a:p>
          <a:p>
            <a:pPr marL="379413" indent="-379413" algn="ctr" eaLnBrk="0" hangingPunct="0">
              <a:defRPr/>
            </a:pPr>
            <a:r>
              <a:rPr lang="en-GB" sz="1800" b="1">
                <a:solidFill>
                  <a:srgbClr val="000066"/>
                </a:solidFill>
                <a:effectLst>
                  <a:outerShdw blurRad="38100" dist="38100" dir="2700000" algn="tl">
                    <a:srgbClr val="C0C0C0"/>
                  </a:outerShdw>
                </a:effectLst>
              </a:rPr>
              <a:t>amputation</a:t>
            </a:r>
          </a:p>
        </p:txBody>
      </p:sp>
      <p:pic>
        <p:nvPicPr>
          <p:cNvPr id="10"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4288" y="1524000"/>
            <a:ext cx="25082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8663" y="2828925"/>
            <a:ext cx="150495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2425" y="2755900"/>
            <a:ext cx="16002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1013" y="5868988"/>
            <a:ext cx="18288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5613" y="4532312"/>
            <a:ext cx="16002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468059"/>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Other types </a:t>
            </a:r>
            <a:endParaRPr lang="en-US" dirty="0"/>
          </a:p>
        </p:txBody>
      </p:sp>
      <p:sp>
        <p:nvSpPr>
          <p:cNvPr id="3" name="Content Placeholder 2"/>
          <p:cNvSpPr>
            <a:spLocks noGrp="1"/>
          </p:cNvSpPr>
          <p:nvPr>
            <p:ph idx="1"/>
          </p:nvPr>
        </p:nvSpPr>
        <p:spPr/>
        <p:txBody>
          <a:bodyPr/>
          <a:lstStyle/>
          <a:p>
            <a:pPr marL="0" indent="0">
              <a:buNone/>
            </a:pPr>
            <a:r>
              <a:rPr lang="en-US" b="1" dirty="0" smtClean="0"/>
              <a:t> </a:t>
            </a:r>
            <a:r>
              <a:rPr lang="en-US" b="1" dirty="0"/>
              <a:t>Maturity-Onset Diabetes of the Young (MODY)?</a:t>
            </a:r>
          </a:p>
          <a:p>
            <a:r>
              <a:rPr lang="en-US" dirty="0"/>
              <a:t>MODY usually shows up when you're an adolescent or young adult. It's caused by changes in genes, called mutations, that affect how well your body makes </a:t>
            </a:r>
            <a:r>
              <a:rPr lang="en-US" dirty="0">
                <a:hlinkClick r:id="rId2"/>
              </a:rPr>
              <a:t>insulin</a:t>
            </a:r>
            <a:r>
              <a:rPr lang="en-US" dirty="0"/>
              <a:t>, a </a:t>
            </a:r>
            <a:r>
              <a:rPr lang="en-US" dirty="0">
                <a:hlinkClick r:id="rId3"/>
              </a:rPr>
              <a:t>hormone</a:t>
            </a:r>
            <a:r>
              <a:rPr lang="en-US" dirty="0"/>
              <a:t> that helps your body use </a:t>
            </a:r>
            <a:r>
              <a:rPr lang="en-US" dirty="0">
                <a:hlinkClick r:id="rId4"/>
              </a:rPr>
              <a:t>sugar</a:t>
            </a:r>
            <a:r>
              <a:rPr lang="en-US" dirty="0"/>
              <a:t> for energy</a:t>
            </a:r>
          </a:p>
          <a:p>
            <a:endParaRPr lang="en-US" dirty="0"/>
          </a:p>
        </p:txBody>
      </p:sp>
    </p:spTree>
    <p:extLst>
      <p:ext uri="{BB962C8B-B14F-4D97-AF65-F5344CB8AC3E}">
        <p14:creationId xmlns:p14="http://schemas.microsoft.com/office/powerpoint/2010/main" val="2096106270"/>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924799" cy="6172199"/>
          </a:xfrm>
        </p:spPr>
        <p:txBody>
          <a:bodyPr>
            <a:normAutofit fontScale="85000" lnSpcReduction="20000"/>
          </a:bodyPr>
          <a:lstStyle/>
          <a:p>
            <a:r>
              <a:rPr lang="en-US" b="1" dirty="0" smtClean="0"/>
              <a:t> </a:t>
            </a:r>
            <a:r>
              <a:rPr lang="en-US" b="1" dirty="0"/>
              <a:t>Latent Autoimmune Diabetes in Adults (LADA)?</a:t>
            </a:r>
          </a:p>
          <a:p>
            <a:r>
              <a:rPr lang="en-US" dirty="0" smtClean="0"/>
              <a:t>LADA </a:t>
            </a:r>
            <a:r>
              <a:rPr lang="en-US" dirty="0"/>
              <a:t>its unofficial name -- "type 1.5 diabetes." Like </a:t>
            </a:r>
            <a:r>
              <a:rPr lang="en-US" dirty="0">
                <a:hlinkClick r:id="rId2"/>
              </a:rPr>
              <a:t>type 1 </a:t>
            </a:r>
            <a:r>
              <a:rPr lang="en-US" dirty="0" smtClean="0">
                <a:hlinkClick r:id="rId2"/>
              </a:rPr>
              <a:t>diabetes</a:t>
            </a:r>
            <a:r>
              <a:rPr lang="en-US" dirty="0" smtClean="0"/>
              <a:t>. </a:t>
            </a:r>
          </a:p>
          <a:p>
            <a:r>
              <a:rPr lang="en-US" dirty="0" smtClean="0"/>
              <a:t>LADA </a:t>
            </a:r>
            <a:r>
              <a:rPr lang="en-US" dirty="0"/>
              <a:t>happens because your body makes </a:t>
            </a:r>
            <a:r>
              <a:rPr lang="en-US" dirty="0">
                <a:hlinkClick r:id="rId3"/>
              </a:rPr>
              <a:t>antibodies</a:t>
            </a:r>
            <a:r>
              <a:rPr lang="en-US" dirty="0"/>
              <a:t> that cause the </a:t>
            </a:r>
            <a:r>
              <a:rPr lang="en-US" dirty="0">
                <a:hlinkClick r:id="rId4"/>
              </a:rPr>
              <a:t>immune system</a:t>
            </a:r>
            <a:r>
              <a:rPr lang="en-US" dirty="0"/>
              <a:t> -- your body's defense against germs -- to attack the insulin-making cells of your </a:t>
            </a:r>
            <a:r>
              <a:rPr lang="en-US" dirty="0">
                <a:hlinkClick r:id="rId5"/>
              </a:rPr>
              <a:t>pancreas</a:t>
            </a:r>
            <a:r>
              <a:rPr lang="en-US" dirty="0"/>
              <a:t>.</a:t>
            </a:r>
          </a:p>
          <a:p>
            <a:r>
              <a:rPr lang="en-US" dirty="0"/>
              <a:t>As the ability to make insulin is lost, your body can no longer control blood sugar levels. Unlike type 1 diabetes, your symptoms get </a:t>
            </a:r>
            <a:r>
              <a:rPr lang="en-US" dirty="0">
                <a:solidFill>
                  <a:srgbClr val="FF0000"/>
                </a:solidFill>
              </a:rPr>
              <a:t>worse slowly and you may not need treatment for many months or years after diagnosis</a:t>
            </a:r>
            <a:r>
              <a:rPr lang="en-US" dirty="0"/>
              <a:t>.</a:t>
            </a:r>
          </a:p>
          <a:p>
            <a:r>
              <a:rPr lang="en-US" dirty="0" smtClean="0"/>
              <a:t>Starts after </a:t>
            </a:r>
            <a:r>
              <a:rPr lang="en-US" b="1" dirty="0" smtClean="0">
                <a:solidFill>
                  <a:srgbClr val="FF0000"/>
                </a:solidFill>
              </a:rPr>
              <a:t>age 30 </a:t>
            </a:r>
            <a:r>
              <a:rPr lang="en-US" dirty="0" smtClean="0"/>
              <a:t>and diagnosed if DM medication </a:t>
            </a:r>
            <a:r>
              <a:rPr lang="en-US" b="1" dirty="0" smtClean="0">
                <a:solidFill>
                  <a:srgbClr val="FF0000"/>
                </a:solidFill>
              </a:rPr>
              <a:t>is not working.</a:t>
            </a:r>
          </a:p>
          <a:p>
            <a:r>
              <a:rPr lang="en-US" dirty="0" smtClean="0"/>
              <a:t>Life style and eating behavior is recommended. In certain cases shooting is needed. </a:t>
            </a:r>
            <a:endParaRPr lang="en-US" dirty="0"/>
          </a:p>
        </p:txBody>
      </p:sp>
    </p:spTree>
    <p:extLst>
      <p:ext uri="{BB962C8B-B14F-4D97-AF65-F5344CB8AC3E}">
        <p14:creationId xmlns:p14="http://schemas.microsoft.com/office/powerpoint/2010/main" val="3151095162"/>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of DM in Iraq </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76" t="24107" r="28941" b="28385"/>
          <a:stretch/>
        </p:blipFill>
        <p:spPr bwMode="auto">
          <a:xfrm>
            <a:off x="838200" y="1752600"/>
            <a:ext cx="8102600" cy="4356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4889500" y="3352800"/>
            <a:ext cx="444500" cy="76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684544"/>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45" t="17757" r="23363" b="15774"/>
          <a:stretch/>
        </p:blipFill>
        <p:spPr bwMode="auto">
          <a:xfrm>
            <a:off x="254670" y="498426"/>
            <a:ext cx="8780540" cy="60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549976"/>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09" y="-49212"/>
            <a:ext cx="7485841" cy="1143000"/>
          </a:xfrm>
        </p:spPr>
        <p:txBody>
          <a:bodyPr/>
          <a:lstStyle/>
          <a:p>
            <a:r>
              <a:rPr lang="en-GB" dirty="0">
                <a:solidFill>
                  <a:srgbClr val="FF6600"/>
                </a:solidFill>
                <a:ea typeface="ＭＳ Ｐゴシック" pitchFamily="34" charset="-128"/>
              </a:rPr>
              <a:t>Prevalence of diabetes</a:t>
            </a:r>
            <a:endParaRPr lang="en-US" dirty="0"/>
          </a:p>
        </p:txBody>
      </p:sp>
      <p:sp>
        <p:nvSpPr>
          <p:cNvPr id="4" name="Rectangle 8"/>
          <p:cNvSpPr txBox="1">
            <a:spLocks noChangeArrowheads="1"/>
          </p:cNvSpPr>
          <p:nvPr/>
        </p:nvSpPr>
        <p:spPr>
          <a:xfrm>
            <a:off x="508000" y="304800"/>
            <a:ext cx="9142413" cy="1270000"/>
          </a:xfrm>
          <a:prstGeom prst="rect">
            <a:avLst/>
          </a:prstGeom>
        </p:spPr>
        <p:txBody>
          <a:bodyPr vert="horz" lIns="91440" tIns="45720" rIns="91440" bIns="45720" rtlCol="0" anchor="ctr">
            <a:normAutofit fontScale="92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defTabSz="914400" rtl="0" eaLnBrk="1" latinLnBrk="0" hangingPunct="1">
              <a:spcBef>
                <a:spcPct val="0"/>
              </a:spcBef>
              <a:buNone/>
              <a:defRPr sz="36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defRPr>
            </a:lvl1pPr>
          </a:lstStyle>
          <a:p>
            <a:endParaRPr lang="en-US" sz="3200" dirty="0" smtClean="0">
              <a:solidFill>
                <a:srgbClr val="FF6600"/>
              </a:solidFill>
              <a:ea typeface="ＭＳ Ｐゴシック" pitchFamily="34" charset="-128"/>
            </a:endParaRPr>
          </a:p>
          <a:p>
            <a:endParaRPr lang="en-US" sz="3200" dirty="0">
              <a:solidFill>
                <a:srgbClr val="FF6600"/>
              </a:solidFill>
              <a:ea typeface="ＭＳ Ｐゴシック" pitchFamily="34" charset="-128"/>
            </a:endParaRPr>
          </a:p>
          <a:p>
            <a:r>
              <a:rPr lang="en-US" sz="3200" dirty="0" smtClean="0">
                <a:solidFill>
                  <a:srgbClr val="FF6600"/>
                </a:solidFill>
                <a:ea typeface="ＭＳ Ｐゴシック" pitchFamily="34" charset="-128"/>
              </a:rPr>
              <a:t>Global impact</a:t>
            </a:r>
          </a:p>
        </p:txBody>
      </p:sp>
      <p:sp>
        <p:nvSpPr>
          <p:cNvPr id="5" name="Rectangle 16"/>
          <p:cNvSpPr txBox="1">
            <a:spLocks noChangeArrowheads="1"/>
          </p:cNvSpPr>
          <p:nvPr/>
        </p:nvSpPr>
        <p:spPr>
          <a:xfrm>
            <a:off x="508000" y="5183188"/>
            <a:ext cx="9142413" cy="1625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rgbClr val="FF6600"/>
              </a:buClr>
              <a:buFontTx/>
              <a:buChar char="•"/>
            </a:pPr>
            <a:r>
              <a:rPr lang="en-GB" sz="2400" b="1" smtClean="0">
                <a:solidFill>
                  <a:srgbClr val="000000"/>
                </a:solidFill>
                <a:ea typeface="ＭＳ Ｐゴシック" pitchFamily="34" charset="-128"/>
              </a:rPr>
              <a:t>Diabetes accounts for estimated 5.2% all world mortality</a:t>
            </a:r>
          </a:p>
          <a:p>
            <a:pPr>
              <a:lnSpc>
                <a:spcPct val="90000"/>
              </a:lnSpc>
              <a:buClr>
                <a:srgbClr val="FF6600"/>
              </a:buClr>
              <a:buFontTx/>
              <a:buChar char="•"/>
            </a:pPr>
            <a:r>
              <a:rPr lang="en-GB" sz="2400" b="1" smtClean="0">
                <a:solidFill>
                  <a:srgbClr val="000000"/>
                </a:solidFill>
                <a:ea typeface="ＭＳ Ｐゴシック" pitchFamily="34" charset="-128"/>
              </a:rPr>
              <a:t>80% deaths occur in low &amp; middle income countries</a:t>
            </a:r>
          </a:p>
          <a:p>
            <a:pPr>
              <a:lnSpc>
                <a:spcPct val="90000"/>
              </a:lnSpc>
              <a:buClr>
                <a:srgbClr val="FF6600"/>
              </a:buClr>
              <a:buFontTx/>
              <a:buChar char="•"/>
            </a:pPr>
            <a:r>
              <a:rPr lang="en-GB" sz="2400" b="1" smtClean="0">
                <a:solidFill>
                  <a:srgbClr val="000000"/>
                </a:solidFill>
                <a:ea typeface="ＭＳ Ｐゴシック" pitchFamily="34" charset="-128"/>
              </a:rPr>
              <a:t>Prevalence increasing fastest in these countries</a:t>
            </a:r>
          </a:p>
          <a:p>
            <a:pPr>
              <a:lnSpc>
                <a:spcPct val="90000"/>
              </a:lnSpc>
            </a:pPr>
            <a:endParaRPr lang="en-GB" sz="2700" smtClean="0">
              <a:ea typeface="ＭＳ Ｐゴシック" pitchFamily="34" charset="-128"/>
            </a:endParaRP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4533358" cy="297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20"/>
          <p:cNvGrpSpPr>
            <a:grpSpLocks noChangeAspect="1"/>
          </p:cNvGrpSpPr>
          <p:nvPr/>
        </p:nvGrpSpPr>
        <p:grpSpPr bwMode="auto">
          <a:xfrm>
            <a:off x="129764" y="1543050"/>
            <a:ext cx="4975636" cy="3308350"/>
            <a:chOff x="-189" y="-268"/>
            <a:chExt cx="4114" cy="2880"/>
          </a:xfrm>
        </p:grpSpPr>
        <p:sp>
          <p:nvSpPr>
            <p:cNvPr id="9" name="AutoShape 21"/>
            <p:cNvSpPr>
              <a:spLocks noChangeAspect="1" noChangeArrowheads="1"/>
            </p:cNvSpPr>
            <p:nvPr/>
          </p:nvSpPr>
          <p:spPr bwMode="auto">
            <a:xfrm>
              <a:off x="-189" y="-268"/>
              <a:ext cx="4114"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 y="0"/>
              <a:ext cx="3659" cy="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Oval 7"/>
          <p:cNvSpPr>
            <a:spLocks noChangeArrowheads="1"/>
          </p:cNvSpPr>
          <p:nvPr/>
        </p:nvSpPr>
        <p:spPr bwMode="auto">
          <a:xfrm>
            <a:off x="9328150" y="211138"/>
            <a:ext cx="609600" cy="609600"/>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600" b="1">
                <a:solidFill>
                  <a:srgbClr val="FFFFFF"/>
                </a:solidFill>
                <a:latin typeface="Arial" pitchFamily="34" charset="0"/>
              </a:rPr>
              <a:t>WB25</a:t>
            </a:r>
          </a:p>
        </p:txBody>
      </p:sp>
      <p:sp>
        <p:nvSpPr>
          <p:cNvPr id="12" name="Rectangle 11"/>
          <p:cNvSpPr>
            <a:spLocks noChangeArrowheads="1"/>
          </p:cNvSpPr>
          <p:nvPr/>
        </p:nvSpPr>
        <p:spPr bwMode="auto">
          <a:xfrm>
            <a:off x="101600" y="726757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78CCC3C5-3A8A-47A3-A4F4-3EB4C7BDE7D2}" type="slidenum">
              <a:rPr lang="en-GB" sz="1200">
                <a:solidFill>
                  <a:srgbClr val="000000"/>
                </a:solidFill>
                <a:latin typeface="Arial" pitchFamily="34" charset="0"/>
              </a:rPr>
              <a:pPr/>
              <a:t>19</a:t>
            </a:fld>
            <a:endParaRPr lang="en-GB" sz="1200">
              <a:solidFill>
                <a:srgbClr val="000000"/>
              </a:solidFill>
              <a:latin typeface="Arial" pitchFamily="34" charset="0"/>
            </a:endParaRPr>
          </a:p>
        </p:txBody>
      </p:sp>
      <p:sp>
        <p:nvSpPr>
          <p:cNvPr id="13" name="Rectangle 8"/>
          <p:cNvSpPr>
            <a:spLocks noChangeArrowheads="1"/>
          </p:cNvSpPr>
          <p:nvPr/>
        </p:nvSpPr>
        <p:spPr bwMode="auto">
          <a:xfrm>
            <a:off x="614363" y="7216775"/>
            <a:ext cx="321786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50" tIns="50775" rIns="101550" bIns="50775" anchor="ctr"/>
          <a:lstStyle/>
          <a:p>
            <a:pPr algn="ctr"/>
            <a:r>
              <a:rPr lang="en-US" sz="1300">
                <a:solidFill>
                  <a:srgbClr val="000000"/>
                </a:solidFill>
                <a:latin typeface="Arial" pitchFamily="34" charset="0"/>
              </a:rPr>
              <a:t>LTPHN/JS © 2010</a:t>
            </a:r>
          </a:p>
        </p:txBody>
      </p:sp>
    </p:spTree>
    <p:extLst>
      <p:ext uri="{BB962C8B-B14F-4D97-AF65-F5344CB8AC3E}">
        <p14:creationId xmlns:p14="http://schemas.microsoft.com/office/powerpoint/2010/main" val="2156322862"/>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p:txBody>
          <a:bodyPr/>
          <a:lstStyle/>
          <a:p>
            <a:r>
              <a:rPr lang="en-US" dirty="0" smtClean="0"/>
              <a:t>What is diabetes</a:t>
            </a:r>
          </a:p>
          <a:p>
            <a:r>
              <a:rPr lang="en-US" dirty="0" smtClean="0"/>
              <a:t>Classification of diabetes </a:t>
            </a:r>
          </a:p>
          <a:p>
            <a:r>
              <a:rPr lang="en-US" dirty="0" smtClean="0"/>
              <a:t>Symptoms and global impact </a:t>
            </a:r>
          </a:p>
          <a:p>
            <a:r>
              <a:rPr lang="en-US" dirty="0" smtClean="0"/>
              <a:t>Reversing diabetes </a:t>
            </a:r>
            <a:endParaRPr lang="en-US" dirty="0"/>
          </a:p>
        </p:txBody>
      </p:sp>
    </p:spTree>
    <p:extLst>
      <p:ext uri="{BB962C8B-B14F-4D97-AF65-F5344CB8AC3E}">
        <p14:creationId xmlns:p14="http://schemas.microsoft.com/office/powerpoint/2010/main" val="2402632546"/>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542925" y="569913"/>
            <a:ext cx="9142413" cy="1039812"/>
          </a:xfrm>
        </p:spPr>
        <p:txBody>
          <a:bodyPr/>
          <a:lstStyle/>
          <a:p>
            <a:pPr algn="l"/>
            <a:r>
              <a:rPr lang="en-GB" sz="3200" b="1" smtClean="0">
                <a:solidFill>
                  <a:srgbClr val="FF6600"/>
                </a:solidFill>
                <a:ea typeface="ＭＳ Ｐゴシック" pitchFamily="34" charset="-128"/>
              </a:rPr>
              <a:t>Relative risks of type 2 diabetes</a:t>
            </a:r>
            <a:endParaRPr lang="en-US" sz="3200" b="1" smtClean="0">
              <a:solidFill>
                <a:srgbClr val="FF6600"/>
              </a:solidFill>
              <a:ea typeface="ＭＳ Ｐゴシック" pitchFamily="34" charset="-128"/>
            </a:endParaRPr>
          </a:p>
        </p:txBody>
      </p:sp>
      <p:sp>
        <p:nvSpPr>
          <p:cNvPr id="5" name="Rectangle 7"/>
          <p:cNvSpPr txBox="1">
            <a:spLocks noChangeArrowheads="1"/>
          </p:cNvSpPr>
          <p:nvPr/>
        </p:nvSpPr>
        <p:spPr>
          <a:xfrm>
            <a:off x="508000" y="1435100"/>
            <a:ext cx="4486275" cy="50307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lumMod val="75000"/>
                </a:schemeClr>
              </a:buClr>
              <a:buSzPct val="75000"/>
              <a:buFont typeface="Wingdings"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3100" dirty="0" smtClean="0">
              <a:ea typeface="ＭＳ Ｐゴシック" pitchFamily="34" charset="-128"/>
            </a:endParaRPr>
          </a:p>
          <a:p>
            <a:pPr>
              <a:buClr>
                <a:srgbClr val="FF6600"/>
              </a:buClr>
              <a:buFontTx/>
              <a:buChar char="•"/>
            </a:pPr>
            <a:r>
              <a:rPr lang="en-GB" sz="2400" dirty="0" smtClean="0">
                <a:solidFill>
                  <a:srgbClr val="000000"/>
                </a:solidFill>
                <a:ea typeface="ＭＳ Ｐゴシック" pitchFamily="34" charset="-128"/>
              </a:rPr>
              <a:t>Non-Modifiable (Population factors)</a:t>
            </a:r>
          </a:p>
          <a:p>
            <a:pPr lvl="3">
              <a:buClr>
                <a:srgbClr val="FF6600"/>
              </a:buClr>
              <a:buFontTx/>
              <a:buChar char="•"/>
            </a:pPr>
            <a:r>
              <a:rPr lang="en-GB" dirty="0" smtClean="0">
                <a:solidFill>
                  <a:srgbClr val="000000"/>
                </a:solidFill>
                <a:ea typeface="ＭＳ Ｐゴシック" pitchFamily="34" charset="-128"/>
              </a:rPr>
              <a:t>Family history; </a:t>
            </a:r>
          </a:p>
          <a:p>
            <a:pPr lvl="3">
              <a:buClr>
                <a:srgbClr val="FF6600"/>
              </a:buClr>
              <a:buFontTx/>
              <a:buChar char="•"/>
            </a:pPr>
            <a:r>
              <a:rPr lang="en-GB" dirty="0" smtClean="0">
                <a:solidFill>
                  <a:srgbClr val="000000"/>
                </a:solidFill>
                <a:ea typeface="ＭＳ Ｐゴシック" pitchFamily="34" charset="-128"/>
              </a:rPr>
              <a:t>Age; </a:t>
            </a:r>
          </a:p>
          <a:p>
            <a:pPr lvl="3">
              <a:buClr>
                <a:srgbClr val="FF6600"/>
              </a:buClr>
              <a:buFontTx/>
              <a:buChar char="•"/>
            </a:pPr>
            <a:r>
              <a:rPr lang="en-GB" dirty="0" smtClean="0">
                <a:solidFill>
                  <a:srgbClr val="000000"/>
                </a:solidFill>
                <a:ea typeface="ＭＳ Ｐゴシック" pitchFamily="34" charset="-128"/>
              </a:rPr>
              <a:t>Socioeconomic circumstances</a:t>
            </a:r>
          </a:p>
          <a:p>
            <a:pPr>
              <a:buClr>
                <a:srgbClr val="FF6600"/>
              </a:buClr>
              <a:buFontTx/>
              <a:buChar char="•"/>
            </a:pPr>
            <a:endParaRPr lang="en-GB" sz="2000" dirty="0" smtClean="0">
              <a:solidFill>
                <a:srgbClr val="000000"/>
              </a:solidFill>
              <a:ea typeface="ＭＳ Ｐゴシック" pitchFamily="34" charset="-128"/>
            </a:endParaRPr>
          </a:p>
          <a:p>
            <a:pPr>
              <a:buClr>
                <a:srgbClr val="FF6600"/>
              </a:buClr>
              <a:buFontTx/>
              <a:buChar char="•"/>
            </a:pPr>
            <a:r>
              <a:rPr lang="en-GB" sz="2400" dirty="0" smtClean="0">
                <a:solidFill>
                  <a:srgbClr val="000000"/>
                </a:solidFill>
                <a:ea typeface="ＭＳ Ｐゴシック" pitchFamily="34" charset="-128"/>
              </a:rPr>
              <a:t>Modifiable risk factors</a:t>
            </a:r>
          </a:p>
          <a:p>
            <a:pPr lvl="3">
              <a:buClr>
                <a:srgbClr val="FF6600"/>
              </a:buClr>
              <a:buFontTx/>
              <a:buChar char="•"/>
            </a:pPr>
            <a:r>
              <a:rPr lang="en-GB" dirty="0" smtClean="0">
                <a:solidFill>
                  <a:srgbClr val="000000"/>
                </a:solidFill>
                <a:ea typeface="ＭＳ Ｐゴシック" pitchFamily="34" charset="-128"/>
              </a:rPr>
              <a:t>Obesity; </a:t>
            </a:r>
          </a:p>
          <a:p>
            <a:pPr lvl="3">
              <a:buClr>
                <a:srgbClr val="FF6600"/>
              </a:buClr>
              <a:buFontTx/>
              <a:buChar char="•"/>
            </a:pPr>
            <a:r>
              <a:rPr lang="en-GB" dirty="0" smtClean="0">
                <a:solidFill>
                  <a:srgbClr val="000000"/>
                </a:solidFill>
                <a:ea typeface="ＭＳ Ｐゴシック" pitchFamily="34" charset="-128"/>
              </a:rPr>
              <a:t>Exercise; </a:t>
            </a:r>
          </a:p>
          <a:p>
            <a:pPr lvl="3">
              <a:buClr>
                <a:srgbClr val="FF6600"/>
              </a:buClr>
              <a:buFontTx/>
              <a:buChar char="•"/>
            </a:pPr>
            <a:r>
              <a:rPr lang="en-GB" dirty="0" smtClean="0">
                <a:solidFill>
                  <a:srgbClr val="000000"/>
                </a:solidFill>
                <a:ea typeface="ＭＳ Ｐゴシック" pitchFamily="34" charset="-128"/>
              </a:rPr>
              <a:t>Smoking</a:t>
            </a:r>
          </a:p>
          <a:p>
            <a:endParaRPr lang="en-GB" sz="2000" dirty="0" smtClean="0">
              <a:ea typeface="ＭＳ Ｐゴシック" pitchFamily="34" charset="-128"/>
            </a:endParaRPr>
          </a:p>
        </p:txBody>
      </p:sp>
      <p:graphicFrame>
        <p:nvGraphicFramePr>
          <p:cNvPr id="6" name="Object 2"/>
          <p:cNvGraphicFramePr>
            <a:graphicFrameLocks noGrp="1" noChangeAspect="1"/>
          </p:cNvGraphicFramePr>
          <p:nvPr>
            <p:ph sz="half" idx="4294967295"/>
            <p:extLst>
              <p:ext uri="{D42A27DB-BD31-4B8C-83A1-F6EECF244321}">
                <p14:modId xmlns:p14="http://schemas.microsoft.com/office/powerpoint/2010/main" val="2865548346"/>
              </p:ext>
            </p:extLst>
          </p:nvPr>
        </p:nvGraphicFramePr>
        <p:xfrm>
          <a:off x="4465637" y="2286000"/>
          <a:ext cx="4468813" cy="3657600"/>
        </p:xfrm>
        <a:graphic>
          <a:graphicData uri="http://schemas.openxmlformats.org/presentationml/2006/ole">
            <mc:AlternateContent xmlns:mc="http://schemas.openxmlformats.org/markup-compatibility/2006">
              <mc:Choice xmlns:v="urn:schemas-microsoft-com:vml" Requires="v">
                <p:oleObj spid="_x0000_s5130" name="Worksheet" r:id="rId4" imgW="4200670" imgH="3438652" progId="Excel.Sheet.8">
                  <p:embed/>
                </p:oleObj>
              </mc:Choice>
              <mc:Fallback>
                <p:oleObj name="Worksheet" r:id="rId4" imgW="4200670" imgH="3438652" progId="Excel.Sheet.8">
                  <p:embed/>
                  <p:pic>
                    <p:nvPicPr>
                      <p:cNvPr id="0" name=""/>
                      <p:cNvPicPr>
                        <a:picLocks noChangeAspect="1" noChangeArrowheads="1"/>
                      </p:cNvPicPr>
                      <p:nvPr/>
                    </p:nvPicPr>
                    <p:blipFill>
                      <a:blip r:embed="rId5"/>
                      <a:srcRect/>
                      <a:stretch>
                        <a:fillRect/>
                      </a:stretch>
                    </p:blipFill>
                    <p:spPr bwMode="auto">
                      <a:xfrm>
                        <a:off x="4465637" y="2286000"/>
                        <a:ext cx="44688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1156516"/>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08000" y="304800"/>
            <a:ext cx="9142413" cy="1449388"/>
          </a:xfrm>
        </p:spPr>
        <p:txBody>
          <a:bodyPr/>
          <a:lstStyle/>
          <a:p>
            <a:pPr algn="l"/>
            <a:r>
              <a:rPr lang="en-GB" sz="3200" b="1" smtClean="0">
                <a:solidFill>
                  <a:srgbClr val="FF6600"/>
                </a:solidFill>
                <a:ea typeface="ＭＳ Ｐゴシック" pitchFamily="34" charset="-128"/>
              </a:rPr>
              <a:t>Physical activity, obesity and the risk </a:t>
            </a:r>
            <a:br>
              <a:rPr lang="en-GB" sz="3200" b="1" smtClean="0">
                <a:solidFill>
                  <a:srgbClr val="FF6600"/>
                </a:solidFill>
                <a:ea typeface="ＭＳ Ｐゴシック" pitchFamily="34" charset="-128"/>
              </a:rPr>
            </a:br>
            <a:r>
              <a:rPr lang="en-GB" sz="3200" b="1" smtClean="0">
                <a:solidFill>
                  <a:srgbClr val="FF6600"/>
                </a:solidFill>
                <a:ea typeface="ＭＳ Ｐゴシック" pitchFamily="34" charset="-128"/>
              </a:rPr>
              <a:t>of diabetes</a:t>
            </a:r>
            <a:endParaRPr lang="en-US" sz="3200" b="1" smtClean="0">
              <a:solidFill>
                <a:srgbClr val="FF6600"/>
              </a:solidFill>
              <a:ea typeface="ＭＳ Ｐゴシック" pitchFamily="34" charset="-128"/>
            </a:endParaRPr>
          </a:p>
        </p:txBody>
      </p:sp>
      <p:graphicFrame>
        <p:nvGraphicFramePr>
          <p:cNvPr id="6" name="Content Placeholder 5"/>
          <p:cNvGraphicFramePr>
            <a:graphicFrameLocks noGrp="1"/>
          </p:cNvGraphicFramePr>
          <p:nvPr>
            <p:ph idx="1"/>
          </p:nvPr>
        </p:nvGraphicFramePr>
        <p:xfrm>
          <a:off x="508000" y="1778000"/>
          <a:ext cx="9142413" cy="5030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840981"/>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08000" y="304800"/>
            <a:ext cx="9142413" cy="1270000"/>
          </a:xfrm>
        </p:spPr>
        <p:txBody>
          <a:bodyPr/>
          <a:lstStyle/>
          <a:p>
            <a:pPr algn="l"/>
            <a:r>
              <a:rPr lang="en-GB" sz="3200" b="1" smtClean="0">
                <a:solidFill>
                  <a:srgbClr val="FF6600"/>
                </a:solidFill>
                <a:ea typeface="ＭＳ Ｐゴシック" pitchFamily="34" charset="-128"/>
              </a:rPr>
              <a:t>Age</a:t>
            </a:r>
            <a:endParaRPr lang="en-US" sz="3200" b="1" smtClean="0">
              <a:solidFill>
                <a:srgbClr val="FF6600"/>
              </a:solidFill>
              <a:ea typeface="ＭＳ Ｐゴシック" pitchFamily="34" charset="-128"/>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49413"/>
            <a:ext cx="8442270"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rot="10800000" flipV="1">
            <a:off x="731838" y="5861050"/>
            <a:ext cx="8305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spAutoFit/>
          </a:bodyPr>
          <a:lstStyle>
            <a:lvl1pPr eaLnBrk="0" hangingPunct="0">
              <a:defRPr sz="3200">
                <a:solidFill>
                  <a:schemeClr val="bg1"/>
                </a:solidFill>
                <a:latin typeface="Times New Roman" pitchFamily="18" charset="0"/>
                <a:ea typeface="ＭＳ Ｐゴシック" pitchFamily="34" charset="-128"/>
              </a:defRPr>
            </a:lvl1pPr>
            <a:lvl2pPr marL="742950" indent="-285750" eaLnBrk="0" hangingPunct="0">
              <a:defRPr sz="3200">
                <a:solidFill>
                  <a:schemeClr val="bg1"/>
                </a:solidFill>
                <a:latin typeface="Times New Roman" pitchFamily="18" charset="0"/>
                <a:ea typeface="ＭＳ Ｐゴシック" pitchFamily="34" charset="-128"/>
              </a:defRPr>
            </a:lvl2pPr>
            <a:lvl3pPr marL="1143000" indent="-228600" eaLnBrk="0" hangingPunct="0">
              <a:defRPr sz="3200">
                <a:solidFill>
                  <a:schemeClr val="bg1"/>
                </a:solidFill>
                <a:latin typeface="Times New Roman" pitchFamily="18" charset="0"/>
                <a:ea typeface="ＭＳ Ｐゴシック" pitchFamily="34" charset="-128"/>
              </a:defRPr>
            </a:lvl3pPr>
            <a:lvl4pPr marL="1600200" indent="-228600" eaLnBrk="0" hangingPunct="0">
              <a:defRPr sz="3200">
                <a:solidFill>
                  <a:schemeClr val="bg1"/>
                </a:solidFill>
                <a:latin typeface="Times New Roman" pitchFamily="18" charset="0"/>
                <a:ea typeface="ＭＳ Ｐゴシック" pitchFamily="34" charset="-128"/>
              </a:defRPr>
            </a:lvl4pPr>
            <a:lvl5pPr marL="2057400" indent="-228600" eaLnBrk="0" hangingPunct="0">
              <a:defRPr sz="3200">
                <a:solidFill>
                  <a:schemeClr val="bg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9pPr>
          </a:lstStyle>
          <a:p>
            <a:pPr eaLnBrk="1" hangingPunct="1">
              <a:spcBef>
                <a:spcPct val="50000"/>
              </a:spcBef>
            </a:pPr>
            <a:r>
              <a:rPr lang="en-GB" sz="2400" b="1">
                <a:solidFill>
                  <a:schemeClr val="tx2"/>
                </a:solidFill>
                <a:latin typeface="Arial" pitchFamily="34" charset="0"/>
              </a:rPr>
              <a:t>Prevalence of doctor-diagnosed diabetes, by age</a:t>
            </a:r>
          </a:p>
        </p:txBody>
      </p:sp>
      <p:sp>
        <p:nvSpPr>
          <p:cNvPr id="8" name="Rectangle 7"/>
          <p:cNvSpPr>
            <a:spLocks noChangeArrowheads="1"/>
          </p:cNvSpPr>
          <p:nvPr/>
        </p:nvSpPr>
        <p:spPr bwMode="auto">
          <a:xfrm>
            <a:off x="101600" y="7267575"/>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880AF7BD-BE4D-4795-A708-3D8D77E29E7A}" type="slidenum">
              <a:rPr lang="en-GB" sz="1200">
                <a:solidFill>
                  <a:srgbClr val="000000"/>
                </a:solidFill>
                <a:latin typeface="Arial" pitchFamily="34" charset="0"/>
              </a:rPr>
              <a:pPr/>
              <a:t>22</a:t>
            </a:fld>
            <a:endParaRPr lang="en-GB" sz="1200">
              <a:solidFill>
                <a:srgbClr val="000000"/>
              </a:solidFill>
              <a:latin typeface="Arial" pitchFamily="34" charset="0"/>
            </a:endParaRPr>
          </a:p>
        </p:txBody>
      </p:sp>
      <p:sp>
        <p:nvSpPr>
          <p:cNvPr id="9" name="Rectangle 8"/>
          <p:cNvSpPr>
            <a:spLocks noChangeArrowheads="1"/>
          </p:cNvSpPr>
          <p:nvPr/>
        </p:nvSpPr>
        <p:spPr bwMode="auto">
          <a:xfrm>
            <a:off x="614363" y="7216775"/>
            <a:ext cx="321786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50" tIns="50775" rIns="101550" bIns="50775" anchor="ctr"/>
          <a:lstStyle/>
          <a:p>
            <a:pPr algn="ctr"/>
            <a:r>
              <a:rPr lang="en-US" sz="1300">
                <a:solidFill>
                  <a:srgbClr val="000000"/>
                </a:solidFill>
                <a:latin typeface="Arial" pitchFamily="34" charset="0"/>
              </a:rPr>
              <a:t>LTPHN/JS © 2010</a:t>
            </a:r>
          </a:p>
        </p:txBody>
      </p:sp>
    </p:spTree>
    <p:extLst>
      <p:ext uri="{BB962C8B-B14F-4D97-AF65-F5344CB8AC3E}">
        <p14:creationId xmlns:p14="http://schemas.microsoft.com/office/powerpoint/2010/main" val="2583500108"/>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diabetes </a:t>
            </a:r>
            <a:endParaRPr lang="en-US" dirty="0"/>
          </a:p>
        </p:txBody>
      </p:sp>
      <p:sp>
        <p:nvSpPr>
          <p:cNvPr id="3" name="Content Placeholder 2"/>
          <p:cNvSpPr>
            <a:spLocks noGrp="1"/>
          </p:cNvSpPr>
          <p:nvPr>
            <p:ph idx="1"/>
          </p:nvPr>
        </p:nvSpPr>
        <p:spPr/>
        <p:txBody>
          <a:bodyPr>
            <a:normAutofit/>
          </a:bodyPr>
          <a:lstStyle/>
          <a:p>
            <a:pPr>
              <a:lnSpc>
                <a:spcPct val="90000"/>
              </a:lnSpc>
              <a:buClr>
                <a:srgbClr val="FF6600"/>
              </a:buClr>
            </a:pPr>
            <a:r>
              <a:rPr lang="en-GB" dirty="0">
                <a:solidFill>
                  <a:srgbClr val="000000"/>
                </a:solidFill>
                <a:ea typeface="ＭＳ Ｐゴシック" pitchFamily="34" charset="-128"/>
              </a:rPr>
              <a:t>Type 2 diabetes is preventable</a:t>
            </a:r>
          </a:p>
          <a:p>
            <a:pPr>
              <a:lnSpc>
                <a:spcPct val="90000"/>
              </a:lnSpc>
              <a:buClr>
                <a:srgbClr val="FF6600"/>
              </a:buClr>
            </a:pPr>
            <a:r>
              <a:rPr lang="en-GB" dirty="0">
                <a:solidFill>
                  <a:srgbClr val="000000"/>
                </a:solidFill>
                <a:ea typeface="ＭＳ Ｐゴシック" pitchFamily="34" charset="-128"/>
              </a:rPr>
              <a:t>Complications of diabetes can be avoidable</a:t>
            </a:r>
          </a:p>
          <a:p>
            <a:pPr>
              <a:lnSpc>
                <a:spcPct val="90000"/>
              </a:lnSpc>
              <a:buClr>
                <a:srgbClr val="FF6600"/>
              </a:buClr>
            </a:pPr>
            <a:r>
              <a:rPr lang="en-GB" dirty="0">
                <a:solidFill>
                  <a:srgbClr val="000000"/>
                </a:solidFill>
                <a:ea typeface="ＭＳ Ｐゴシック" pitchFamily="34" charset="-128"/>
              </a:rPr>
              <a:t>Interventions aim to:</a:t>
            </a:r>
          </a:p>
          <a:p>
            <a:pPr lvl="1">
              <a:lnSpc>
                <a:spcPct val="90000"/>
              </a:lnSpc>
              <a:buClr>
                <a:srgbClr val="FF6600"/>
              </a:buClr>
            </a:pPr>
            <a:r>
              <a:rPr lang="en-GB" dirty="0" smtClean="0">
                <a:solidFill>
                  <a:srgbClr val="000000"/>
                </a:solidFill>
                <a:ea typeface="ＭＳ Ｐゴシック" pitchFamily="34" charset="-128"/>
              </a:rPr>
              <a:t>Encourage </a:t>
            </a:r>
            <a:r>
              <a:rPr lang="en-GB" dirty="0">
                <a:solidFill>
                  <a:srgbClr val="000000"/>
                </a:solidFill>
                <a:ea typeface="ＭＳ Ｐゴシック" pitchFamily="34" charset="-128"/>
              </a:rPr>
              <a:t>healthy eating and </a:t>
            </a:r>
            <a:r>
              <a:rPr lang="en-GB" dirty="0" smtClean="0">
                <a:solidFill>
                  <a:srgbClr val="000000"/>
                </a:solidFill>
                <a:ea typeface="ＭＳ Ｐゴシック" pitchFamily="34" charset="-128"/>
              </a:rPr>
              <a:t>Bette life style (</a:t>
            </a:r>
            <a:r>
              <a:rPr lang="en-GB" dirty="0">
                <a:solidFill>
                  <a:srgbClr val="000000"/>
                </a:solidFill>
                <a:ea typeface="ＭＳ Ｐゴシック" pitchFamily="34" charset="-128"/>
              </a:rPr>
              <a:t>regular </a:t>
            </a:r>
            <a:r>
              <a:rPr lang="en-GB" dirty="0" smtClean="0">
                <a:solidFill>
                  <a:srgbClr val="000000"/>
                </a:solidFill>
                <a:ea typeface="ＭＳ Ｐゴシック" pitchFamily="34" charset="-128"/>
              </a:rPr>
              <a:t>exercise and quit smoking) </a:t>
            </a:r>
            <a:endParaRPr lang="en-GB" dirty="0">
              <a:solidFill>
                <a:srgbClr val="000000"/>
              </a:solidFill>
              <a:ea typeface="ＭＳ Ｐゴシック" pitchFamily="34" charset="-128"/>
            </a:endParaRPr>
          </a:p>
          <a:p>
            <a:pPr lvl="1">
              <a:lnSpc>
                <a:spcPct val="90000"/>
              </a:lnSpc>
              <a:buClr>
                <a:srgbClr val="FF6600"/>
              </a:buClr>
            </a:pPr>
            <a:r>
              <a:rPr lang="en-GB" dirty="0" smtClean="0">
                <a:solidFill>
                  <a:srgbClr val="000000"/>
                </a:solidFill>
                <a:ea typeface="ＭＳ Ｐゴシック" pitchFamily="34" charset="-128"/>
              </a:rPr>
              <a:t>Reduce </a:t>
            </a:r>
            <a:r>
              <a:rPr lang="en-GB" dirty="0">
                <a:solidFill>
                  <a:srgbClr val="000000"/>
                </a:solidFill>
                <a:ea typeface="ＭＳ Ｐゴシック" pitchFamily="34" charset="-128"/>
              </a:rPr>
              <a:t>blood pressure, cholesterol and improve glucose regulation</a:t>
            </a:r>
          </a:p>
          <a:p>
            <a:endParaRPr lang="en-US" sz="4000" dirty="0"/>
          </a:p>
        </p:txBody>
      </p:sp>
    </p:spTree>
    <p:extLst>
      <p:ext uri="{BB962C8B-B14F-4D97-AF65-F5344CB8AC3E}">
        <p14:creationId xmlns:p14="http://schemas.microsoft.com/office/powerpoint/2010/main" val="3099204690"/>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diabetes be reversed? </a:t>
            </a:r>
            <a:endParaRPr lang="en-US" dirty="0"/>
          </a:p>
        </p:txBody>
      </p:sp>
      <p:sp>
        <p:nvSpPr>
          <p:cNvPr id="3" name="Content Placeholder 2"/>
          <p:cNvSpPr>
            <a:spLocks noGrp="1"/>
          </p:cNvSpPr>
          <p:nvPr>
            <p:ph idx="1"/>
          </p:nvPr>
        </p:nvSpPr>
        <p:spPr>
          <a:xfrm>
            <a:off x="381000" y="1417639"/>
            <a:ext cx="8305799" cy="4602161"/>
          </a:xfrm>
        </p:spPr>
        <p:txBody>
          <a:bodyPr>
            <a:normAutofit/>
          </a:bodyPr>
          <a:lstStyle/>
          <a:p>
            <a:r>
              <a:rPr lang="en-US" dirty="0"/>
              <a:t>The recent 2016 World Health Organization (WHO) global report on diabetes added a section on </a:t>
            </a:r>
            <a:r>
              <a:rPr lang="en-US" dirty="0">
                <a:solidFill>
                  <a:srgbClr val="FF0000"/>
                </a:solidFill>
              </a:rPr>
              <a:t>diabetes reversal</a:t>
            </a:r>
            <a:r>
              <a:rPr lang="en-US" dirty="0"/>
              <a:t> and acknowledged that it can be achieved through</a:t>
            </a:r>
            <a:r>
              <a:rPr lang="en-US" dirty="0">
                <a:solidFill>
                  <a:srgbClr val="FF0000"/>
                </a:solidFill>
              </a:rPr>
              <a:t> weight loss </a:t>
            </a:r>
            <a:r>
              <a:rPr lang="en-US" dirty="0"/>
              <a:t>and</a:t>
            </a:r>
            <a:r>
              <a:rPr lang="en-US" dirty="0">
                <a:solidFill>
                  <a:srgbClr val="FF0000"/>
                </a:solidFill>
              </a:rPr>
              <a:t> calorie </a:t>
            </a:r>
            <a:r>
              <a:rPr lang="en-US" dirty="0" smtClean="0">
                <a:solidFill>
                  <a:srgbClr val="FF0000"/>
                </a:solidFill>
              </a:rPr>
              <a:t>restriction. </a:t>
            </a:r>
          </a:p>
          <a:p>
            <a:r>
              <a:rPr lang="en-US" b="1" dirty="0" smtClean="0"/>
              <a:t>Reversing means </a:t>
            </a:r>
            <a:r>
              <a:rPr lang="en-US" b="1" dirty="0"/>
              <a:t> </a:t>
            </a:r>
            <a:r>
              <a:rPr lang="en-US" dirty="0" smtClean="0"/>
              <a:t> </a:t>
            </a:r>
            <a:r>
              <a:rPr lang="en-US" dirty="0"/>
              <a:t>type 2 diabetes that </a:t>
            </a:r>
            <a:r>
              <a:rPr lang="en-US" dirty="0" smtClean="0"/>
              <a:t>is able </a:t>
            </a:r>
            <a:r>
              <a:rPr lang="en-US" dirty="0"/>
              <a:t>to get their HbA1c </a:t>
            </a:r>
            <a:r>
              <a:rPr lang="en-US" dirty="0">
                <a:solidFill>
                  <a:srgbClr val="FF0000"/>
                </a:solidFill>
              </a:rPr>
              <a:t>below </a:t>
            </a:r>
            <a:r>
              <a:rPr lang="en-US" dirty="0" smtClean="0">
                <a:solidFill>
                  <a:srgbClr val="FF0000"/>
                </a:solidFill>
              </a:rPr>
              <a:t>(6</a:t>
            </a:r>
            <a:r>
              <a:rPr lang="en-US" dirty="0">
                <a:solidFill>
                  <a:srgbClr val="FF0000"/>
                </a:solidFill>
              </a:rPr>
              <a:t>%) </a:t>
            </a:r>
            <a:r>
              <a:rPr lang="en-US" dirty="0"/>
              <a:t>without taking diabetes </a:t>
            </a:r>
            <a:r>
              <a:rPr lang="en-US" dirty="0" smtClean="0"/>
              <a:t>medication. </a:t>
            </a:r>
            <a:endParaRPr lang="en-US" dirty="0">
              <a:solidFill>
                <a:srgbClr val="FF0000"/>
              </a:solidFill>
            </a:endParaRPr>
          </a:p>
        </p:txBody>
      </p:sp>
    </p:spTree>
    <p:extLst>
      <p:ext uri="{BB962C8B-B14F-4D97-AF65-F5344CB8AC3E}">
        <p14:creationId xmlns:p14="http://schemas.microsoft.com/office/powerpoint/2010/main" val="3506324809"/>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reversal techniques </a:t>
            </a:r>
            <a:endParaRPr lang="en-US" dirty="0"/>
          </a:p>
        </p:txBody>
      </p:sp>
      <p:sp>
        <p:nvSpPr>
          <p:cNvPr id="3" name="Content Placeholder 2"/>
          <p:cNvSpPr>
            <a:spLocks noGrp="1"/>
          </p:cNvSpPr>
          <p:nvPr>
            <p:ph idx="1"/>
          </p:nvPr>
        </p:nvSpPr>
        <p:spPr>
          <a:xfrm>
            <a:off x="457200" y="1417639"/>
            <a:ext cx="8229599" cy="4602161"/>
          </a:xfrm>
        </p:spPr>
        <p:txBody>
          <a:bodyPr>
            <a:normAutofit/>
          </a:bodyPr>
          <a:lstStyle/>
          <a:p>
            <a:r>
              <a:rPr lang="en-US" dirty="0"/>
              <a:t>This type of surgery helps you lose weight by </a:t>
            </a:r>
            <a:r>
              <a:rPr lang="en-US" dirty="0" smtClean="0"/>
              <a:t>changing your</a:t>
            </a:r>
            <a:r>
              <a:rPr lang="en-US" dirty="0"/>
              <a:t> </a:t>
            </a:r>
            <a:r>
              <a:rPr lang="en-US" dirty="0">
                <a:hlinkClick r:id="rId2"/>
              </a:rPr>
              <a:t>stomach</a:t>
            </a:r>
            <a:r>
              <a:rPr lang="en-US" dirty="0"/>
              <a:t> and </a:t>
            </a:r>
            <a:r>
              <a:rPr lang="en-US" dirty="0">
                <a:hlinkClick r:id="rId3"/>
              </a:rPr>
              <a:t>digestive system</a:t>
            </a:r>
            <a:r>
              <a:rPr lang="en-US" dirty="0"/>
              <a:t> to limit how much you can eat. Aside from helping you lose weight, it may help reverse diabetes </a:t>
            </a:r>
            <a:r>
              <a:rPr lang="en-US" dirty="0" smtClean="0"/>
              <a:t>through affecting  </a:t>
            </a:r>
            <a:r>
              <a:rPr lang="en-US" dirty="0"/>
              <a:t>the hormones in your gut to help your body control blood glucose.</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495800"/>
            <a:ext cx="3962400" cy="225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729272"/>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7485840" cy="4708525"/>
          </a:xfrm>
        </p:spPr>
        <p:txBody>
          <a:bodyPr/>
          <a:lstStyle/>
          <a:p>
            <a:r>
              <a:rPr lang="en-US" dirty="0"/>
              <a:t>Researchers estimate that upwards of </a:t>
            </a:r>
            <a:r>
              <a:rPr lang="en-US" dirty="0">
                <a:solidFill>
                  <a:srgbClr val="FF0000"/>
                </a:solidFill>
              </a:rPr>
              <a:t>three-quarters</a:t>
            </a:r>
            <a:r>
              <a:rPr lang="en-US" dirty="0"/>
              <a:t> of people see their diabetes reversed after </a:t>
            </a:r>
            <a:r>
              <a:rPr lang="en-US" dirty="0">
                <a:hlinkClick r:id="rId2"/>
              </a:rPr>
              <a:t>bariatric surgery</a:t>
            </a:r>
            <a:r>
              <a:rPr lang="en-US" dirty="0"/>
              <a:t>. </a:t>
            </a:r>
            <a:r>
              <a:rPr lang="en-US" dirty="0">
                <a:hlinkClick r:id="rId3"/>
              </a:rPr>
              <a:t>Gastric bypass</a:t>
            </a:r>
            <a:r>
              <a:rPr lang="en-US" dirty="0"/>
              <a:t> and </a:t>
            </a:r>
            <a:r>
              <a:rPr lang="en-US" dirty="0">
                <a:hlinkClick r:id="rId4"/>
              </a:rPr>
              <a:t>gastric sleeve</a:t>
            </a:r>
            <a:r>
              <a:rPr lang="en-US" dirty="0"/>
              <a:t> (also called sleeve </a:t>
            </a:r>
            <a:r>
              <a:rPr lang="en-US" dirty="0" err="1">
                <a:hlinkClick r:id="rId5"/>
              </a:rPr>
              <a:t>gastrectomy</a:t>
            </a:r>
            <a:r>
              <a:rPr lang="en-US" dirty="0"/>
              <a:t>) surgery have better long-term results than </a:t>
            </a:r>
            <a:r>
              <a:rPr lang="en-US" dirty="0">
                <a:hlinkClick r:id="rId6"/>
              </a:rPr>
              <a:t>gastric banding</a:t>
            </a:r>
            <a:r>
              <a:rPr lang="en-US" dirty="0" smtClean="0"/>
              <a:t>.</a:t>
            </a:r>
          </a:p>
          <a:p>
            <a:r>
              <a:rPr lang="en-US" dirty="0" smtClean="0"/>
              <a:t>But side-effects should be considered </a:t>
            </a:r>
            <a:endParaRPr lang="en-US" dirty="0"/>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4452366"/>
            <a:ext cx="4038600" cy="230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653202"/>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41" y="-68262"/>
            <a:ext cx="8971741" cy="1135062"/>
          </a:xfrm>
        </p:spPr>
        <p:txBody>
          <a:bodyPr>
            <a:normAutofit/>
          </a:bodyPr>
          <a:lstStyle/>
          <a:p>
            <a:r>
              <a:rPr lang="en-US" dirty="0" smtClean="0">
                <a:effectLst/>
              </a:rPr>
              <a:t>Low carb Diet (LC)</a:t>
            </a:r>
            <a:endParaRPr lang="en-US" dirty="0"/>
          </a:p>
        </p:txBody>
      </p:sp>
      <p:sp>
        <p:nvSpPr>
          <p:cNvPr id="3" name="Content Placeholder 2"/>
          <p:cNvSpPr>
            <a:spLocks noGrp="1"/>
          </p:cNvSpPr>
          <p:nvPr>
            <p:ph idx="1"/>
          </p:nvPr>
        </p:nvSpPr>
        <p:spPr>
          <a:xfrm>
            <a:off x="-152400" y="685800"/>
            <a:ext cx="8534400" cy="4708525"/>
          </a:xfrm>
        </p:spPr>
        <p:txBody>
          <a:bodyPr>
            <a:normAutofit lnSpcReduction="10000"/>
          </a:bodyPr>
          <a:lstStyle/>
          <a:p>
            <a:r>
              <a:rPr lang="en-US" dirty="0" smtClean="0"/>
              <a:t>it is aim to reduce carb to les than 130  gram </a:t>
            </a:r>
          </a:p>
          <a:p>
            <a:r>
              <a:rPr lang="en-US" dirty="0" smtClean="0"/>
              <a:t>Several </a:t>
            </a:r>
            <a:r>
              <a:rPr lang="en-US" dirty="0"/>
              <a:t>studies in England have looked at the effects of a </a:t>
            </a:r>
            <a:r>
              <a:rPr lang="en-US" dirty="0" smtClean="0"/>
              <a:t>low carb diet </a:t>
            </a:r>
            <a:r>
              <a:rPr lang="en-US" dirty="0"/>
              <a:t>on diabetes</a:t>
            </a:r>
            <a:r>
              <a:rPr lang="en-US" dirty="0" smtClean="0"/>
              <a:t>.</a:t>
            </a:r>
          </a:p>
          <a:p>
            <a:r>
              <a:rPr lang="en-US" dirty="0" smtClean="0"/>
              <a:t>Studies </a:t>
            </a:r>
            <a:r>
              <a:rPr lang="en-US" dirty="0"/>
              <a:t>found that nearly half the people who took part reversed their diabetes and kept their </a:t>
            </a:r>
            <a:r>
              <a:rPr lang="en-US" dirty="0">
                <a:hlinkClick r:id="rId2"/>
              </a:rPr>
              <a:t>blood</a:t>
            </a:r>
            <a:r>
              <a:rPr lang="en-US" dirty="0"/>
              <a:t> glucose near the normal range for at </a:t>
            </a:r>
            <a:r>
              <a:rPr lang="en-US" dirty="0">
                <a:solidFill>
                  <a:srgbClr val="FF0000"/>
                </a:solidFill>
              </a:rPr>
              <a:t>least 6 months to a year.</a:t>
            </a:r>
          </a:p>
          <a:p>
            <a:r>
              <a:rPr lang="en-US" dirty="0">
                <a:solidFill>
                  <a:srgbClr val="FF0000"/>
                </a:solidFill>
              </a:rPr>
              <a:t/>
            </a:r>
            <a:br>
              <a:rPr lang="en-US" dirty="0">
                <a:solidFill>
                  <a:srgbClr val="FF0000"/>
                </a:solidFill>
              </a:rPr>
            </a:br>
            <a:endParaRPr lang="en-US" dirty="0">
              <a:solidFill>
                <a:srgbClr val="FF0000"/>
              </a:solidFill>
            </a:endParaRPr>
          </a:p>
        </p:txBody>
      </p:sp>
      <p:pic>
        <p:nvPicPr>
          <p:cNvPr id="7170" name="Picture 2" descr="600 calorie meal recipes | BBC Good Food"/>
          <p:cNvPicPr>
            <a:picLocks noChangeAspect="1" noChangeArrowheads="1"/>
          </p:cNvPicPr>
          <p:nvPr/>
        </p:nvPicPr>
        <p:blipFill rotWithShape="1">
          <a:blip r:embed="rId3">
            <a:extLst>
              <a:ext uri="{28A0092B-C50C-407E-A947-70E740481C1C}">
                <a14:useLocalDpi xmlns:a14="http://schemas.microsoft.com/office/drawing/2010/main" val="0"/>
              </a:ext>
            </a:extLst>
          </a:blip>
          <a:srcRect l="23182" t="4500"/>
          <a:stretch/>
        </p:blipFill>
        <p:spPr bwMode="auto">
          <a:xfrm>
            <a:off x="6870667" y="4267200"/>
            <a:ext cx="2292383" cy="2590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800 calorie hcg diet, Hcg diet, Hcg diet reci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267200"/>
            <a:ext cx="3200400" cy="250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599321"/>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Low-Calorie Diets (LCD)</a:t>
            </a:r>
          </a:p>
        </p:txBody>
      </p:sp>
      <p:sp>
        <p:nvSpPr>
          <p:cNvPr id="3" name="Content Placeholder 2"/>
          <p:cNvSpPr>
            <a:spLocks noGrp="1"/>
          </p:cNvSpPr>
          <p:nvPr>
            <p:ph idx="1"/>
          </p:nvPr>
        </p:nvSpPr>
        <p:spPr/>
        <p:txBody>
          <a:bodyPr/>
          <a:lstStyle/>
          <a:p>
            <a:r>
              <a:rPr lang="en-US" dirty="0" smtClean="0"/>
              <a:t>It is aim to reduce carbohydrate to 20 to 30 gram. </a:t>
            </a:r>
          </a:p>
          <a:p>
            <a:r>
              <a:rPr lang="en-US" dirty="0" smtClean="0"/>
              <a:t>Examples like </a:t>
            </a:r>
            <a:r>
              <a:rPr lang="en-US" dirty="0" err="1" smtClean="0"/>
              <a:t>ketogenic</a:t>
            </a:r>
            <a:r>
              <a:rPr lang="en-US" dirty="0" smtClean="0"/>
              <a:t> diet. </a:t>
            </a:r>
            <a:endParaRPr lang="en-US" dirty="0"/>
          </a:p>
          <a:p>
            <a:r>
              <a:rPr lang="en-US" dirty="0"/>
              <a:t>A handful of studies have reported successful </a:t>
            </a:r>
            <a:r>
              <a:rPr lang="en-US" dirty="0">
                <a:solidFill>
                  <a:srgbClr val="FF0000"/>
                </a:solidFill>
              </a:rPr>
              <a:t>weight loss </a:t>
            </a:r>
            <a:r>
              <a:rPr lang="en-US" dirty="0"/>
              <a:t>with </a:t>
            </a:r>
            <a:r>
              <a:rPr lang="en-US" dirty="0">
                <a:solidFill>
                  <a:srgbClr val="FF0000"/>
                </a:solidFill>
              </a:rPr>
              <a:t>decreased insulin resistance</a:t>
            </a:r>
            <a:r>
              <a:rPr lang="en-US" dirty="0"/>
              <a:t>, </a:t>
            </a:r>
            <a:r>
              <a:rPr lang="en-US" dirty="0">
                <a:solidFill>
                  <a:srgbClr val="FF0000"/>
                </a:solidFill>
              </a:rPr>
              <a:t>plasma glucose</a:t>
            </a:r>
            <a:r>
              <a:rPr lang="en-US" dirty="0"/>
              <a:t>, and medication use following a LCD</a:t>
            </a:r>
          </a:p>
        </p:txBody>
      </p:sp>
    </p:spTree>
    <p:extLst>
      <p:ext uri="{BB962C8B-B14F-4D97-AF65-F5344CB8AC3E}">
        <p14:creationId xmlns:p14="http://schemas.microsoft.com/office/powerpoint/2010/main" val="796569543"/>
      </p:ext>
    </p:extLst>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85841" cy="1143000"/>
          </a:xfrm>
        </p:spPr>
        <p:txBody>
          <a:bodyPr/>
          <a:lstStyle/>
          <a:p>
            <a:r>
              <a:rPr lang="en-US" dirty="0" smtClean="0"/>
              <a:t>Effectiveness </a:t>
            </a:r>
            <a:endParaRPr lang="en-US" dirty="0"/>
          </a:p>
        </p:txBody>
      </p:sp>
      <p:pic>
        <p:nvPicPr>
          <p:cNvPr id="184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334" t="18490" r="39751" b="22656"/>
          <a:stretch/>
        </p:blipFill>
        <p:spPr bwMode="auto">
          <a:xfrm>
            <a:off x="2533650" y="1123950"/>
            <a:ext cx="4476750" cy="571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991768"/>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8000"/>
                </a:solidFill>
                <a:ea typeface="ＭＳ Ｐゴシック" pitchFamily="34" charset="-128"/>
              </a:rPr>
              <a:t>What is diabetes?</a:t>
            </a:r>
            <a:endParaRPr lang="en-US" dirty="0"/>
          </a:p>
        </p:txBody>
      </p:sp>
      <p:sp>
        <p:nvSpPr>
          <p:cNvPr id="3" name="Content Placeholder 2"/>
          <p:cNvSpPr>
            <a:spLocks noGrp="1"/>
          </p:cNvSpPr>
          <p:nvPr>
            <p:ph idx="1"/>
          </p:nvPr>
        </p:nvSpPr>
        <p:spPr/>
        <p:txBody>
          <a:bodyPr>
            <a:normAutofit fontScale="85000" lnSpcReduction="10000"/>
          </a:bodyPr>
          <a:lstStyle/>
          <a:p>
            <a:pPr>
              <a:lnSpc>
                <a:spcPct val="150000"/>
              </a:lnSpc>
            </a:pPr>
            <a:r>
              <a:rPr lang="en-GB" dirty="0">
                <a:ea typeface="ＭＳ Ｐゴシック" pitchFamily="34" charset="-128"/>
              </a:rPr>
              <a:t>	</a:t>
            </a:r>
            <a:r>
              <a:rPr lang="en-GB" dirty="0">
                <a:solidFill>
                  <a:srgbClr val="000000"/>
                </a:solidFill>
                <a:ea typeface="ＭＳ Ｐゴシック" pitchFamily="34" charset="-128"/>
              </a:rPr>
              <a:t>Diabetes results from reduced production of the hormone insulin, resistance of body tissues to the effect of insulin, </a:t>
            </a:r>
          </a:p>
          <a:p>
            <a:pPr>
              <a:lnSpc>
                <a:spcPct val="150000"/>
              </a:lnSpc>
              <a:buFont typeface="Arial" pitchFamily="34" charset="0"/>
              <a:buNone/>
            </a:pPr>
            <a:r>
              <a:rPr lang="en-GB" dirty="0">
                <a:solidFill>
                  <a:srgbClr val="000000"/>
                </a:solidFill>
                <a:ea typeface="ＭＳ Ｐゴシック" pitchFamily="34" charset="-128"/>
              </a:rPr>
              <a:t>    or both. </a:t>
            </a:r>
          </a:p>
          <a:p>
            <a:pPr>
              <a:lnSpc>
                <a:spcPct val="150000"/>
              </a:lnSpc>
            </a:pPr>
            <a:r>
              <a:rPr lang="en-GB" dirty="0">
                <a:solidFill>
                  <a:srgbClr val="000000"/>
                </a:solidFill>
                <a:ea typeface="ＭＳ Ｐゴシック" pitchFamily="34" charset="-128"/>
              </a:rPr>
              <a:t>	The result is abnormally high levels of glucose in the blood and widespread disturbances to metabolism.</a:t>
            </a:r>
            <a:r>
              <a:rPr lang="en-GB" sz="3600" dirty="0">
                <a:ea typeface="ＭＳ Ｐゴシック" pitchFamily="34" charset="-128"/>
              </a:rPr>
              <a:t> </a:t>
            </a:r>
          </a:p>
          <a:p>
            <a:endParaRPr lang="en-GB" dirty="0">
              <a:ea typeface="ＭＳ Ｐゴシック" pitchFamily="34" charset="-128"/>
            </a:endParaRPr>
          </a:p>
          <a:p>
            <a:endParaRPr lang="en-US" dirty="0">
              <a:ea typeface="ＭＳ Ｐゴシック" pitchFamily="34" charset="-128"/>
            </a:endParaRPr>
          </a:p>
          <a:p>
            <a:endParaRPr lang="en-US" dirty="0"/>
          </a:p>
        </p:txBody>
      </p:sp>
      <p:sp>
        <p:nvSpPr>
          <p:cNvPr id="5" name="AutoShape 5" descr="PPT - Recall of remote diet PowerPoint Presentation, free download -  ID:86569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94616066"/>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Picture 8" descr="ᐅ Top 70+ Thank You GIF, Thanks GIF, Cartoon GIF &amp; Imag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599" y="0"/>
            <a:ext cx="9372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099590"/>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8000"/>
                </a:solidFill>
                <a:ea typeface="ＭＳ Ｐゴシック" pitchFamily="34" charset="-128"/>
              </a:rPr>
              <a:t>History</a:t>
            </a:r>
            <a:endParaRPr lang="en-US" dirty="0"/>
          </a:p>
        </p:txBody>
      </p:sp>
      <p:sp>
        <p:nvSpPr>
          <p:cNvPr id="3" name="Content Placeholder 2"/>
          <p:cNvSpPr>
            <a:spLocks noGrp="1"/>
          </p:cNvSpPr>
          <p:nvPr>
            <p:ph idx="1"/>
          </p:nvPr>
        </p:nvSpPr>
        <p:spPr/>
        <p:txBody>
          <a:bodyPr>
            <a:normAutofit fontScale="70000" lnSpcReduction="20000"/>
          </a:bodyPr>
          <a:lstStyle/>
          <a:p>
            <a:pPr>
              <a:lnSpc>
                <a:spcPct val="90000"/>
              </a:lnSpc>
              <a:buClr>
                <a:srgbClr val="FF8000"/>
              </a:buClr>
              <a:buFontTx/>
              <a:buChar char="•"/>
            </a:pPr>
            <a:r>
              <a:rPr lang="en-GB" dirty="0">
                <a:solidFill>
                  <a:srgbClr val="000000"/>
                </a:solidFill>
                <a:ea typeface="ＭＳ Ｐゴシック" pitchFamily="34" charset="-128"/>
              </a:rPr>
              <a:t>30-90AD: Diabetes named by Greek Physician </a:t>
            </a:r>
            <a:r>
              <a:rPr lang="en-GB" dirty="0" err="1">
                <a:solidFill>
                  <a:srgbClr val="000000"/>
                </a:solidFill>
                <a:ea typeface="ＭＳ Ｐゴシック" pitchFamily="34" charset="-128"/>
              </a:rPr>
              <a:t>Aretaeus</a:t>
            </a:r>
            <a:r>
              <a:rPr lang="en-GB" dirty="0">
                <a:solidFill>
                  <a:srgbClr val="000000"/>
                </a:solidFill>
                <a:ea typeface="ＭＳ Ｐゴシック" pitchFamily="34" charset="-128"/>
              </a:rPr>
              <a:t>: means ‘a flowing through’ to describe its </a:t>
            </a:r>
            <a:r>
              <a:rPr lang="en-GB" dirty="0">
                <a:solidFill>
                  <a:srgbClr val="FF0000"/>
                </a:solidFill>
                <a:ea typeface="ＭＳ Ｐゴシック" pitchFamily="34" charset="-128"/>
              </a:rPr>
              <a:t>constant thirst</a:t>
            </a:r>
            <a:r>
              <a:rPr lang="en-GB" dirty="0">
                <a:solidFill>
                  <a:srgbClr val="000000"/>
                </a:solidFill>
                <a:ea typeface="ＭＳ Ｐゴシック" pitchFamily="34" charset="-128"/>
              </a:rPr>
              <a:t>, </a:t>
            </a:r>
            <a:r>
              <a:rPr lang="en-GB" dirty="0">
                <a:solidFill>
                  <a:srgbClr val="FF0000"/>
                </a:solidFill>
                <a:ea typeface="ＭＳ Ｐゴシック" pitchFamily="34" charset="-128"/>
              </a:rPr>
              <a:t>excessive urination </a:t>
            </a:r>
            <a:r>
              <a:rPr lang="en-GB" dirty="0">
                <a:solidFill>
                  <a:srgbClr val="000000"/>
                </a:solidFill>
                <a:ea typeface="ＭＳ Ｐゴシック" pitchFamily="34" charset="-128"/>
              </a:rPr>
              <a:t>and </a:t>
            </a:r>
            <a:r>
              <a:rPr lang="en-GB" dirty="0">
                <a:solidFill>
                  <a:srgbClr val="FF0000"/>
                </a:solidFill>
                <a:ea typeface="ＭＳ Ｐゴシック" pitchFamily="34" charset="-128"/>
              </a:rPr>
              <a:t>weight loss</a:t>
            </a:r>
          </a:p>
          <a:p>
            <a:pPr>
              <a:lnSpc>
                <a:spcPct val="90000"/>
              </a:lnSpc>
              <a:buClr>
                <a:srgbClr val="FF8000"/>
              </a:buClr>
              <a:buFontTx/>
              <a:buChar char="•"/>
            </a:pPr>
            <a:endParaRPr lang="en-GB" dirty="0">
              <a:solidFill>
                <a:srgbClr val="000000"/>
              </a:solidFill>
              <a:ea typeface="ＭＳ Ｐゴシック" pitchFamily="34" charset="-128"/>
            </a:endParaRPr>
          </a:p>
          <a:p>
            <a:pPr>
              <a:lnSpc>
                <a:spcPct val="90000"/>
              </a:lnSpc>
              <a:buClr>
                <a:srgbClr val="FF8000"/>
              </a:buClr>
              <a:buFontTx/>
              <a:buChar char="•"/>
            </a:pPr>
            <a:r>
              <a:rPr lang="en-GB" dirty="0">
                <a:solidFill>
                  <a:srgbClr val="000000"/>
                </a:solidFill>
                <a:ea typeface="ＭＳ Ｐゴシック" pitchFamily="34" charset="-128"/>
              </a:rPr>
              <a:t>Japanese name: '</a:t>
            </a:r>
            <a:r>
              <a:rPr lang="en-GB" dirty="0" err="1">
                <a:solidFill>
                  <a:srgbClr val="000000"/>
                </a:solidFill>
                <a:ea typeface="ＭＳ Ｐゴシック" pitchFamily="34" charset="-128"/>
              </a:rPr>
              <a:t>Shoukachi</a:t>
            </a:r>
            <a:r>
              <a:rPr lang="en-GB" dirty="0">
                <a:solidFill>
                  <a:srgbClr val="000000"/>
                </a:solidFill>
                <a:ea typeface="ＭＳ Ｐゴシック" pitchFamily="34" charset="-128"/>
              </a:rPr>
              <a:t>', the </a:t>
            </a:r>
            <a:r>
              <a:rPr lang="en-GB" b="1" dirty="0">
                <a:solidFill>
                  <a:srgbClr val="000000"/>
                </a:solidFill>
                <a:ea typeface="ＭＳ Ｐゴシック" pitchFamily="34" charset="-128"/>
              </a:rPr>
              <a:t>thirst disease</a:t>
            </a:r>
            <a:endParaRPr lang="en-GB" dirty="0">
              <a:solidFill>
                <a:srgbClr val="000000"/>
              </a:solidFill>
              <a:ea typeface="ＭＳ Ｐゴシック" pitchFamily="34" charset="-128"/>
            </a:endParaRPr>
          </a:p>
          <a:p>
            <a:pPr>
              <a:lnSpc>
                <a:spcPct val="90000"/>
              </a:lnSpc>
              <a:buClr>
                <a:srgbClr val="FF8000"/>
              </a:buClr>
              <a:buFontTx/>
              <a:buChar char="•"/>
            </a:pPr>
            <a:endParaRPr lang="en-GB" b="1" dirty="0">
              <a:solidFill>
                <a:srgbClr val="000000"/>
              </a:solidFill>
              <a:ea typeface="ＭＳ Ｐゴシック" pitchFamily="34" charset="-128"/>
            </a:endParaRPr>
          </a:p>
          <a:p>
            <a:pPr>
              <a:lnSpc>
                <a:spcPct val="90000"/>
              </a:lnSpc>
              <a:buClr>
                <a:srgbClr val="FF8000"/>
              </a:buClr>
              <a:buFontTx/>
              <a:buChar char="•"/>
            </a:pPr>
            <a:r>
              <a:rPr lang="en-GB" dirty="0">
                <a:solidFill>
                  <a:srgbClr val="000000"/>
                </a:solidFill>
                <a:ea typeface="ＭＳ Ｐゴシック" pitchFamily="34" charset="-128"/>
              </a:rPr>
              <a:t>1600s: Professor Thomas Willis of Oxford University describes urine in diabetes mellitus as ‘</a:t>
            </a:r>
            <a:r>
              <a:rPr lang="en-GB" b="1" dirty="0">
                <a:solidFill>
                  <a:srgbClr val="000000"/>
                </a:solidFill>
                <a:ea typeface="ＭＳ Ｐゴシック" pitchFamily="34" charset="-128"/>
              </a:rPr>
              <a:t>wonderfully sweet</a:t>
            </a:r>
            <a:r>
              <a:rPr lang="en-GB" dirty="0">
                <a:solidFill>
                  <a:srgbClr val="000000"/>
                </a:solidFill>
                <a:ea typeface="ＭＳ Ｐゴシック" pitchFamily="34" charset="-128"/>
              </a:rPr>
              <a:t>’, distinguishing it from </a:t>
            </a:r>
            <a:r>
              <a:rPr lang="en-GB" dirty="0" smtClean="0">
                <a:solidFill>
                  <a:srgbClr val="000000"/>
                </a:solidFill>
                <a:ea typeface="ＭＳ Ｐゴシック" pitchFamily="34" charset="-128"/>
              </a:rPr>
              <a:t> </a:t>
            </a:r>
            <a:r>
              <a:rPr lang="en-GB" dirty="0" smtClean="0">
                <a:solidFill>
                  <a:srgbClr val="FF0000"/>
                </a:solidFill>
                <a:ea typeface="ＭＳ Ｐゴシック" pitchFamily="34" charset="-128"/>
              </a:rPr>
              <a:t>diabetes </a:t>
            </a:r>
            <a:r>
              <a:rPr lang="en-GB" dirty="0" err="1">
                <a:solidFill>
                  <a:srgbClr val="FF0000"/>
                </a:solidFill>
                <a:ea typeface="ＭＳ Ｐゴシック" pitchFamily="34" charset="-128"/>
              </a:rPr>
              <a:t>insipidus</a:t>
            </a:r>
            <a:r>
              <a:rPr lang="en-GB" dirty="0">
                <a:solidFill>
                  <a:srgbClr val="FF0000"/>
                </a:solidFill>
                <a:ea typeface="ＭＳ Ｐゴシック" pitchFamily="34" charset="-128"/>
              </a:rPr>
              <a:t> </a:t>
            </a:r>
            <a:r>
              <a:rPr lang="en-GB" dirty="0" smtClean="0">
                <a:solidFill>
                  <a:srgbClr val="FF0000"/>
                </a:solidFill>
                <a:ea typeface="ＭＳ Ｐゴシック" pitchFamily="34" charset="-128"/>
              </a:rPr>
              <a:t>(</a:t>
            </a:r>
            <a:r>
              <a:rPr lang="en-US" dirty="0" smtClean="0"/>
              <a:t>vasopressin)</a:t>
            </a:r>
            <a:endParaRPr lang="en-GB" dirty="0">
              <a:solidFill>
                <a:srgbClr val="FF0000"/>
              </a:solidFill>
              <a:ea typeface="ＭＳ Ｐゴシック" pitchFamily="34" charset="-128"/>
            </a:endParaRPr>
          </a:p>
          <a:p>
            <a:pPr>
              <a:lnSpc>
                <a:spcPct val="90000"/>
              </a:lnSpc>
              <a:buClr>
                <a:srgbClr val="FF8000"/>
              </a:buClr>
              <a:buFontTx/>
              <a:buChar char="•"/>
            </a:pPr>
            <a:endParaRPr lang="en-GB" dirty="0">
              <a:solidFill>
                <a:srgbClr val="000000"/>
              </a:solidFill>
              <a:ea typeface="ＭＳ Ｐゴシック" pitchFamily="34" charset="-128"/>
            </a:endParaRPr>
          </a:p>
          <a:p>
            <a:pPr>
              <a:lnSpc>
                <a:spcPct val="90000"/>
              </a:lnSpc>
              <a:buClr>
                <a:srgbClr val="FF8000"/>
              </a:buClr>
              <a:buFontTx/>
              <a:buChar char="•"/>
            </a:pPr>
            <a:r>
              <a:rPr lang="en-GB" dirty="0">
                <a:solidFill>
                  <a:srgbClr val="000000"/>
                </a:solidFill>
                <a:ea typeface="ＭＳ Ｐゴシック" pitchFamily="34" charset="-128"/>
              </a:rPr>
              <a:t>1889: Oskar </a:t>
            </a:r>
            <a:r>
              <a:rPr lang="en-GB" dirty="0" err="1">
                <a:solidFill>
                  <a:srgbClr val="000000"/>
                </a:solidFill>
                <a:ea typeface="ＭＳ Ｐゴシック" pitchFamily="34" charset="-128"/>
              </a:rPr>
              <a:t>Minkowski</a:t>
            </a:r>
            <a:r>
              <a:rPr lang="en-GB" dirty="0">
                <a:solidFill>
                  <a:srgbClr val="000000"/>
                </a:solidFill>
                <a:ea typeface="ＭＳ Ｐゴシック" pitchFamily="34" charset="-128"/>
              </a:rPr>
              <a:t> and Joseph von </a:t>
            </a:r>
            <a:r>
              <a:rPr lang="en-GB" dirty="0" err="1">
                <a:solidFill>
                  <a:srgbClr val="000000"/>
                </a:solidFill>
                <a:ea typeface="ＭＳ Ｐゴシック" pitchFamily="34" charset="-128"/>
              </a:rPr>
              <a:t>Mering</a:t>
            </a:r>
            <a:r>
              <a:rPr lang="en-GB" dirty="0">
                <a:solidFill>
                  <a:srgbClr val="000000"/>
                </a:solidFill>
                <a:ea typeface="ＭＳ Ｐゴシック" pitchFamily="34" charset="-128"/>
              </a:rPr>
              <a:t> of University of Strasbourg remove a dog’s </a:t>
            </a:r>
            <a:r>
              <a:rPr lang="en-GB" b="1" dirty="0">
                <a:solidFill>
                  <a:srgbClr val="000000"/>
                </a:solidFill>
                <a:ea typeface="ＭＳ Ｐゴシック" pitchFamily="34" charset="-128"/>
              </a:rPr>
              <a:t>pancreas</a:t>
            </a:r>
            <a:r>
              <a:rPr lang="en-GB" dirty="0">
                <a:solidFill>
                  <a:srgbClr val="000000"/>
                </a:solidFill>
                <a:ea typeface="ＭＳ Ｐゴシック" pitchFamily="34" charset="-128"/>
              </a:rPr>
              <a:t> - it produces diabetes</a:t>
            </a:r>
          </a:p>
          <a:p>
            <a:pPr>
              <a:lnSpc>
                <a:spcPct val="90000"/>
              </a:lnSpc>
              <a:buClr>
                <a:srgbClr val="FF8000"/>
              </a:buClr>
              <a:buFontTx/>
              <a:buChar char="•"/>
            </a:pPr>
            <a:endParaRPr lang="en-GB" b="1" dirty="0">
              <a:solidFill>
                <a:srgbClr val="000000"/>
              </a:solidFill>
              <a:ea typeface="ＭＳ Ｐゴシック" pitchFamily="34" charset="-128"/>
            </a:endParaRPr>
          </a:p>
          <a:p>
            <a:pPr>
              <a:lnSpc>
                <a:spcPct val="90000"/>
              </a:lnSpc>
              <a:buClr>
                <a:srgbClr val="FF8000"/>
              </a:buClr>
              <a:buFontTx/>
              <a:buChar char="•"/>
            </a:pPr>
            <a:r>
              <a:rPr lang="en-GB" dirty="0">
                <a:solidFill>
                  <a:srgbClr val="000000"/>
                </a:solidFill>
                <a:ea typeface="ＭＳ Ｐゴシック" pitchFamily="34" charset="-128"/>
              </a:rPr>
              <a:t>1921: </a:t>
            </a:r>
            <a:r>
              <a:rPr lang="en-GB" dirty="0" err="1">
                <a:solidFill>
                  <a:srgbClr val="000000"/>
                </a:solidFill>
                <a:ea typeface="ＭＳ Ｐゴシック" pitchFamily="34" charset="-128"/>
              </a:rPr>
              <a:t>Banting</a:t>
            </a:r>
            <a:r>
              <a:rPr lang="en-GB" dirty="0">
                <a:solidFill>
                  <a:srgbClr val="000000"/>
                </a:solidFill>
                <a:ea typeface="ＭＳ Ｐゴシック" pitchFamily="34" charset="-128"/>
              </a:rPr>
              <a:t> &amp; Best isolate </a:t>
            </a:r>
            <a:r>
              <a:rPr lang="en-GB" b="1" dirty="0">
                <a:solidFill>
                  <a:srgbClr val="000000"/>
                </a:solidFill>
                <a:ea typeface="ＭＳ Ｐゴシック" pitchFamily="34" charset="-128"/>
              </a:rPr>
              <a:t>insulin, </a:t>
            </a:r>
            <a:r>
              <a:rPr lang="en-GB" dirty="0">
                <a:solidFill>
                  <a:srgbClr val="000000"/>
                </a:solidFill>
                <a:ea typeface="ＭＳ Ｐゴシック" pitchFamily="34" charset="-128"/>
              </a:rPr>
              <a:t>successfully treats a patient, transforming diabetes to a treatable, chronic condition</a:t>
            </a:r>
            <a:endParaRPr lang="en-US" sz="4000" dirty="0">
              <a:solidFill>
                <a:srgbClr val="000000"/>
              </a:solidFill>
              <a:ea typeface="ＭＳ Ｐゴシック" pitchFamily="34" charset="-128"/>
            </a:endParaRPr>
          </a:p>
          <a:p>
            <a:endParaRPr lang="en-US" dirty="0"/>
          </a:p>
        </p:txBody>
      </p:sp>
    </p:spTree>
    <p:extLst>
      <p:ext uri="{BB962C8B-B14F-4D97-AF65-F5344CB8AC3E}">
        <p14:creationId xmlns:p14="http://schemas.microsoft.com/office/powerpoint/2010/main" val="3714565262"/>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65" y="0"/>
            <a:ext cx="7485841" cy="1143000"/>
          </a:xfrm>
        </p:spPr>
        <p:txBody>
          <a:bodyPr/>
          <a:lstStyle/>
          <a:p>
            <a:r>
              <a:rPr lang="en-GB" dirty="0">
                <a:solidFill>
                  <a:srgbClr val="FF6600"/>
                </a:solidFill>
                <a:ea typeface="ＭＳ Ｐゴシック" pitchFamily="34" charset="-128"/>
              </a:rPr>
              <a:t>The Healthy Body</a:t>
            </a:r>
            <a:endParaRPr lang="en-US" dirty="0"/>
          </a:p>
        </p:txBody>
      </p:sp>
      <p:pic>
        <p:nvPicPr>
          <p:cNvPr id="7" name="Picture 4"/>
          <p:cNvPicPr>
            <a:picLocks noChangeAspect="1" noChangeArrowheads="1"/>
          </p:cNvPicPr>
          <p:nvPr/>
        </p:nvPicPr>
        <p:blipFill>
          <a:blip r:embed="rId2">
            <a:lum bright="-30000" contrast="-40000"/>
            <a:grayscl/>
            <a:extLst>
              <a:ext uri="{28A0092B-C50C-407E-A947-70E740481C1C}">
                <a14:useLocalDpi xmlns:a14="http://schemas.microsoft.com/office/drawing/2010/main" val="0"/>
              </a:ext>
            </a:extLst>
          </a:blip>
          <a:srcRect l="41664" t="31465" r="22322" b="34109"/>
          <a:stretch>
            <a:fillRect/>
          </a:stretch>
        </p:blipFill>
        <p:spPr bwMode="auto">
          <a:xfrm>
            <a:off x="614363" y="1074738"/>
            <a:ext cx="838835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614363" y="4459288"/>
            <a:ext cx="27273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spAutoFit/>
          </a:bodyPr>
          <a:lstStyle>
            <a:lvl1pPr eaLnBrk="0" hangingPunct="0">
              <a:defRPr sz="3200">
                <a:solidFill>
                  <a:schemeClr val="bg1"/>
                </a:solidFill>
                <a:latin typeface="Times New Roman" pitchFamily="18" charset="0"/>
                <a:ea typeface="ＭＳ Ｐゴシック" pitchFamily="34" charset="-128"/>
              </a:defRPr>
            </a:lvl1pPr>
            <a:lvl2pPr marL="742950" indent="-285750" eaLnBrk="0" hangingPunct="0">
              <a:defRPr sz="3200">
                <a:solidFill>
                  <a:schemeClr val="bg1"/>
                </a:solidFill>
                <a:latin typeface="Times New Roman" pitchFamily="18" charset="0"/>
                <a:ea typeface="ＭＳ Ｐゴシック" pitchFamily="34" charset="-128"/>
              </a:defRPr>
            </a:lvl2pPr>
            <a:lvl3pPr marL="1143000" indent="-228600" eaLnBrk="0" hangingPunct="0">
              <a:defRPr sz="3200">
                <a:solidFill>
                  <a:schemeClr val="bg1"/>
                </a:solidFill>
                <a:latin typeface="Times New Roman" pitchFamily="18" charset="0"/>
                <a:ea typeface="ＭＳ Ｐゴシック" pitchFamily="34" charset="-128"/>
              </a:defRPr>
            </a:lvl3pPr>
            <a:lvl4pPr marL="1600200" indent="-228600" eaLnBrk="0" hangingPunct="0">
              <a:defRPr sz="3200">
                <a:solidFill>
                  <a:schemeClr val="bg1"/>
                </a:solidFill>
                <a:latin typeface="Times New Roman" pitchFamily="18" charset="0"/>
                <a:ea typeface="ＭＳ Ｐゴシック" pitchFamily="34" charset="-128"/>
              </a:defRPr>
            </a:lvl4pPr>
            <a:lvl5pPr marL="2057400" indent="-228600" eaLnBrk="0" hangingPunct="0">
              <a:defRPr sz="3200">
                <a:solidFill>
                  <a:schemeClr val="bg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9pPr>
          </a:lstStyle>
          <a:p>
            <a:pPr eaLnBrk="1" hangingPunct="1">
              <a:spcBef>
                <a:spcPct val="50000"/>
              </a:spcBef>
            </a:pPr>
            <a:r>
              <a:rPr lang="en-GB" sz="2400" b="1"/>
              <a:t>3. Insulin triggers liver to take up glucose and turn into glycogen</a:t>
            </a:r>
            <a:endParaRPr lang="en-US" sz="2400" b="1"/>
          </a:p>
        </p:txBody>
      </p:sp>
      <p:sp>
        <p:nvSpPr>
          <p:cNvPr id="9" name="Text Box 7"/>
          <p:cNvSpPr txBox="1">
            <a:spLocks noChangeArrowheads="1"/>
          </p:cNvSpPr>
          <p:nvPr/>
        </p:nvSpPr>
        <p:spPr bwMode="auto">
          <a:xfrm>
            <a:off x="688975" y="1666875"/>
            <a:ext cx="2208213"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spAutoFit/>
          </a:bodyPr>
          <a:lstStyle>
            <a:lvl1pPr eaLnBrk="0" hangingPunct="0">
              <a:defRPr sz="3200">
                <a:solidFill>
                  <a:schemeClr val="bg1"/>
                </a:solidFill>
                <a:latin typeface="Times New Roman" pitchFamily="18" charset="0"/>
                <a:ea typeface="ＭＳ Ｐゴシック" pitchFamily="34" charset="-128"/>
              </a:defRPr>
            </a:lvl1pPr>
            <a:lvl2pPr marL="742950" indent="-285750" eaLnBrk="0" hangingPunct="0">
              <a:defRPr sz="3200">
                <a:solidFill>
                  <a:schemeClr val="bg1"/>
                </a:solidFill>
                <a:latin typeface="Times New Roman" pitchFamily="18" charset="0"/>
                <a:ea typeface="ＭＳ Ｐゴシック" pitchFamily="34" charset="-128"/>
              </a:defRPr>
            </a:lvl2pPr>
            <a:lvl3pPr marL="1143000" indent="-228600" eaLnBrk="0" hangingPunct="0">
              <a:defRPr sz="3200">
                <a:solidFill>
                  <a:schemeClr val="bg1"/>
                </a:solidFill>
                <a:latin typeface="Times New Roman" pitchFamily="18" charset="0"/>
                <a:ea typeface="ＭＳ Ｐゴシック" pitchFamily="34" charset="-128"/>
              </a:defRPr>
            </a:lvl3pPr>
            <a:lvl4pPr marL="1600200" indent="-228600" eaLnBrk="0" hangingPunct="0">
              <a:defRPr sz="3200">
                <a:solidFill>
                  <a:schemeClr val="bg1"/>
                </a:solidFill>
                <a:latin typeface="Times New Roman" pitchFamily="18" charset="0"/>
                <a:ea typeface="ＭＳ Ｐゴシック" pitchFamily="34" charset="-128"/>
              </a:defRPr>
            </a:lvl4pPr>
            <a:lvl5pPr marL="2057400" indent="-228600" eaLnBrk="0" hangingPunct="0">
              <a:defRPr sz="3200">
                <a:solidFill>
                  <a:schemeClr val="bg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9pPr>
          </a:lstStyle>
          <a:p>
            <a:pPr eaLnBrk="1" hangingPunct="1">
              <a:spcBef>
                <a:spcPct val="50000"/>
              </a:spcBef>
            </a:pPr>
            <a:r>
              <a:rPr lang="en-GB" sz="2400" b="1" dirty="0"/>
              <a:t>1. Glucose, produced from carbohydrates, released into bloodstream</a:t>
            </a:r>
            <a:endParaRPr lang="en-US" sz="2400" b="1" dirty="0"/>
          </a:p>
        </p:txBody>
      </p:sp>
      <p:sp>
        <p:nvSpPr>
          <p:cNvPr id="10" name="Text Box 8"/>
          <p:cNvSpPr txBox="1">
            <a:spLocks noChangeArrowheads="1"/>
          </p:cNvSpPr>
          <p:nvPr/>
        </p:nvSpPr>
        <p:spPr bwMode="auto">
          <a:xfrm>
            <a:off x="6591300" y="1722438"/>
            <a:ext cx="246221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spAutoFit/>
          </a:bodyPr>
          <a:lstStyle>
            <a:lvl1pPr eaLnBrk="0" hangingPunct="0">
              <a:defRPr sz="3200">
                <a:solidFill>
                  <a:schemeClr val="bg1"/>
                </a:solidFill>
                <a:latin typeface="Times New Roman" pitchFamily="18" charset="0"/>
                <a:ea typeface="ＭＳ Ｐゴシック" pitchFamily="34" charset="-128"/>
              </a:defRPr>
            </a:lvl1pPr>
            <a:lvl2pPr marL="742950" indent="-285750" eaLnBrk="0" hangingPunct="0">
              <a:defRPr sz="3200">
                <a:solidFill>
                  <a:schemeClr val="bg1"/>
                </a:solidFill>
                <a:latin typeface="Times New Roman" pitchFamily="18" charset="0"/>
                <a:ea typeface="ＭＳ Ｐゴシック" pitchFamily="34" charset="-128"/>
              </a:defRPr>
            </a:lvl2pPr>
            <a:lvl3pPr marL="1143000" indent="-228600" eaLnBrk="0" hangingPunct="0">
              <a:defRPr sz="3200">
                <a:solidFill>
                  <a:schemeClr val="bg1"/>
                </a:solidFill>
                <a:latin typeface="Times New Roman" pitchFamily="18" charset="0"/>
                <a:ea typeface="ＭＳ Ｐゴシック" pitchFamily="34" charset="-128"/>
              </a:defRPr>
            </a:lvl3pPr>
            <a:lvl4pPr marL="1600200" indent="-228600" eaLnBrk="0" hangingPunct="0">
              <a:defRPr sz="3200">
                <a:solidFill>
                  <a:schemeClr val="bg1"/>
                </a:solidFill>
                <a:latin typeface="Times New Roman" pitchFamily="18" charset="0"/>
                <a:ea typeface="ＭＳ Ｐゴシック" pitchFamily="34" charset="-128"/>
              </a:defRPr>
            </a:lvl4pPr>
            <a:lvl5pPr marL="2057400" indent="-228600" eaLnBrk="0" hangingPunct="0">
              <a:defRPr sz="3200">
                <a:solidFill>
                  <a:schemeClr val="bg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9pPr>
          </a:lstStyle>
          <a:p>
            <a:pPr eaLnBrk="1" hangingPunct="1">
              <a:spcBef>
                <a:spcPct val="50000"/>
              </a:spcBef>
            </a:pPr>
            <a:r>
              <a:rPr lang="en-GB" sz="2400" b="1"/>
              <a:t>2. The pancreas produces insulin, also released into the bloodstream</a:t>
            </a:r>
            <a:endParaRPr lang="en-US" sz="2400" b="1"/>
          </a:p>
        </p:txBody>
      </p:sp>
      <p:sp>
        <p:nvSpPr>
          <p:cNvPr id="11" name="Text Box 9"/>
          <p:cNvSpPr txBox="1">
            <a:spLocks noChangeArrowheads="1"/>
          </p:cNvSpPr>
          <p:nvPr/>
        </p:nvSpPr>
        <p:spPr bwMode="auto">
          <a:xfrm>
            <a:off x="6662738" y="4459288"/>
            <a:ext cx="237331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spAutoFit/>
          </a:bodyPr>
          <a:lstStyle>
            <a:lvl1pPr eaLnBrk="0" hangingPunct="0">
              <a:defRPr sz="3200">
                <a:solidFill>
                  <a:schemeClr val="bg1"/>
                </a:solidFill>
                <a:latin typeface="Times New Roman" pitchFamily="18" charset="0"/>
                <a:ea typeface="ＭＳ Ｐゴシック" pitchFamily="34" charset="-128"/>
              </a:defRPr>
            </a:lvl1pPr>
            <a:lvl2pPr marL="742950" indent="-285750" eaLnBrk="0" hangingPunct="0">
              <a:defRPr sz="3200">
                <a:solidFill>
                  <a:schemeClr val="bg1"/>
                </a:solidFill>
                <a:latin typeface="Times New Roman" pitchFamily="18" charset="0"/>
                <a:ea typeface="ＭＳ Ｐゴシック" pitchFamily="34" charset="-128"/>
              </a:defRPr>
            </a:lvl2pPr>
            <a:lvl3pPr marL="1143000" indent="-228600" eaLnBrk="0" hangingPunct="0">
              <a:defRPr sz="3200">
                <a:solidFill>
                  <a:schemeClr val="bg1"/>
                </a:solidFill>
                <a:latin typeface="Times New Roman" pitchFamily="18" charset="0"/>
                <a:ea typeface="ＭＳ Ｐゴシック" pitchFamily="34" charset="-128"/>
              </a:defRPr>
            </a:lvl3pPr>
            <a:lvl4pPr marL="1600200" indent="-228600" eaLnBrk="0" hangingPunct="0">
              <a:defRPr sz="3200">
                <a:solidFill>
                  <a:schemeClr val="bg1"/>
                </a:solidFill>
                <a:latin typeface="Times New Roman" pitchFamily="18" charset="0"/>
                <a:ea typeface="ＭＳ Ｐゴシック" pitchFamily="34" charset="-128"/>
              </a:defRPr>
            </a:lvl4pPr>
            <a:lvl5pPr marL="2057400" indent="-228600" eaLnBrk="0" hangingPunct="0">
              <a:defRPr sz="3200">
                <a:solidFill>
                  <a:schemeClr val="bg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9pPr>
          </a:lstStyle>
          <a:p>
            <a:pPr eaLnBrk="1" hangingPunct="1">
              <a:spcBef>
                <a:spcPct val="50000"/>
              </a:spcBef>
            </a:pPr>
            <a:r>
              <a:rPr lang="en-GB" sz="2400" b="1"/>
              <a:t>4. Insulin enables cells to take up glucose</a:t>
            </a:r>
            <a:endParaRPr lang="en-US" sz="2400" b="1"/>
          </a:p>
        </p:txBody>
      </p:sp>
    </p:spTree>
    <p:extLst>
      <p:ext uri="{BB962C8B-B14F-4D97-AF65-F5344CB8AC3E}">
        <p14:creationId xmlns:p14="http://schemas.microsoft.com/office/powerpoint/2010/main" val="2091155440"/>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p:cNvSpPr txBox="1">
            <a:spLocks noChangeArrowheads="1"/>
          </p:cNvSpPr>
          <p:nvPr/>
        </p:nvSpPr>
        <p:spPr>
          <a:xfrm>
            <a:off x="542925" y="714375"/>
            <a:ext cx="9142413" cy="887413"/>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defTabSz="914400" rtl="0" eaLnBrk="1" latinLnBrk="0" hangingPunct="1">
              <a:spcBef>
                <a:spcPct val="0"/>
              </a:spcBef>
              <a:buNone/>
              <a:defRPr sz="36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defRPr>
            </a:lvl1pPr>
          </a:lstStyle>
          <a:p>
            <a:r>
              <a:rPr lang="en-GB" sz="3200" smtClean="0">
                <a:solidFill>
                  <a:srgbClr val="FF6600"/>
                </a:solidFill>
                <a:ea typeface="ＭＳ Ｐゴシック" pitchFamily="34" charset="-128"/>
              </a:rPr>
              <a:t>Classifying glucose regulation</a:t>
            </a:r>
            <a:endParaRPr lang="en-US" sz="3200" smtClean="0">
              <a:solidFill>
                <a:srgbClr val="FF6600"/>
              </a:solidFill>
              <a:ea typeface="ＭＳ Ｐゴシック" pitchFamily="34" charset="-128"/>
            </a:endParaRPr>
          </a:p>
        </p:txBody>
      </p:sp>
      <p:graphicFrame>
        <p:nvGraphicFramePr>
          <p:cNvPr id="5" name="Group 30"/>
          <p:cNvGraphicFramePr>
            <a:graphicFrameLocks/>
          </p:cNvGraphicFramePr>
          <p:nvPr>
            <p:extLst>
              <p:ext uri="{D42A27DB-BD31-4B8C-83A1-F6EECF244321}">
                <p14:modId xmlns:p14="http://schemas.microsoft.com/office/powerpoint/2010/main" val="3111384590"/>
              </p:ext>
            </p:extLst>
          </p:nvPr>
        </p:nvGraphicFramePr>
        <p:xfrm>
          <a:off x="430213" y="2957968"/>
          <a:ext cx="8587703" cy="2232162"/>
        </p:xfrm>
        <a:graphic>
          <a:graphicData uri="http://schemas.openxmlformats.org/drawingml/2006/table">
            <a:tbl>
              <a:tblPr/>
              <a:tblGrid>
                <a:gridCol w="2693987"/>
                <a:gridCol w="3029686"/>
                <a:gridCol w="2864030"/>
              </a:tblGrid>
              <a:tr h="17903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700" b="1" i="0" u="none" strike="noStrike" cap="none" normalizeH="0" baseline="0" dirty="0" err="1" smtClean="0">
                          <a:ln>
                            <a:noFill/>
                          </a:ln>
                          <a:solidFill>
                            <a:schemeClr val="tx1"/>
                          </a:solidFill>
                          <a:effectLst/>
                          <a:latin typeface="Arial" charset="0"/>
                          <a:ea typeface="ＭＳ Ｐゴシック" pitchFamily="34" charset="-128"/>
                          <a:cs typeface="Arial" charset="0"/>
                        </a:rPr>
                        <a:t>Normoglycaemia</a:t>
                      </a:r>
                      <a:r>
                        <a:rPr kumimoji="0" lang="en-GB" sz="2700" b="0" i="0" u="none" strike="noStrike" cap="none" normalizeH="0" baseline="0" dirty="0" smtClean="0">
                          <a:ln>
                            <a:noFill/>
                          </a:ln>
                          <a:solidFill>
                            <a:schemeClr val="tx1"/>
                          </a:solidFill>
                          <a:effectLst/>
                          <a:latin typeface="Arial" charset="0"/>
                          <a:ea typeface="ＭＳ Ｐゴシック" pitchFamily="34" charset="-128"/>
                          <a:cs typeface="Arial" charset="0"/>
                        </a:rPr>
                        <a:t> (low risk of diabetes/CVD)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Arial" charset="0"/>
                          <a:ea typeface="ＭＳ Ｐゴシック" pitchFamily="34" charset="-128"/>
                          <a:cs typeface="Arial" charset="0"/>
                        </a:rPr>
                        <a:t>FPG: ≤ 6.0 </a:t>
                      </a:r>
                      <a:r>
                        <a:rPr kumimoji="0" lang="en-GB" sz="2200" b="0" i="0" u="none" strike="noStrike" cap="none" normalizeH="0" baseline="0" dirty="0" err="1" smtClean="0">
                          <a:ln>
                            <a:noFill/>
                          </a:ln>
                          <a:solidFill>
                            <a:schemeClr val="tx1"/>
                          </a:solidFill>
                          <a:effectLst/>
                          <a:latin typeface="Arial" charset="0"/>
                          <a:ea typeface="ＭＳ Ｐゴシック" pitchFamily="34" charset="-128"/>
                          <a:cs typeface="Arial" charset="0"/>
                        </a:rPr>
                        <a:t>mmol</a:t>
                      </a:r>
                      <a:r>
                        <a:rPr kumimoji="0" lang="en-GB" sz="2200" b="0" i="0" u="none" strike="noStrike" cap="none" normalizeH="0" baseline="0" dirty="0" smtClean="0">
                          <a:ln>
                            <a:noFill/>
                          </a:ln>
                          <a:solidFill>
                            <a:schemeClr val="tx1"/>
                          </a:solidFill>
                          <a:effectLst/>
                          <a:latin typeface="Arial" charset="0"/>
                          <a:ea typeface="ＭＳ Ｐゴシック" pitchFamily="34" charset="-128"/>
                          <a:cs typeface="Arial" charset="0"/>
                        </a:rPr>
                        <a:t>/l</a:t>
                      </a:r>
                      <a:r>
                        <a:rPr kumimoji="0" lang="en-US" sz="3100" b="0" i="0" u="none" strike="noStrike" cap="none" normalizeH="0" baseline="0" dirty="0" smtClean="0">
                          <a:ln>
                            <a:noFill/>
                          </a:ln>
                          <a:solidFill>
                            <a:schemeClr val="tx1"/>
                          </a:solidFill>
                          <a:effectLst/>
                          <a:latin typeface="Arial" charset="0"/>
                          <a:ea typeface="ＭＳ Ｐゴシック" pitchFamily="34" charset="-128"/>
                          <a:cs typeface="Arial" charset="0"/>
                        </a:rPr>
                        <a:t> </a:t>
                      </a:r>
                    </a:p>
                  </a:txBody>
                  <a:tcPr marL="101584" marR="101584" marT="50805" marB="508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700" b="1" i="0" u="none" strike="noStrike" cap="none" normalizeH="0" baseline="0" dirty="0" smtClean="0">
                          <a:ln>
                            <a:noFill/>
                          </a:ln>
                          <a:solidFill>
                            <a:schemeClr val="tx1"/>
                          </a:solidFill>
                          <a:effectLst/>
                          <a:latin typeface="Arial" charset="0"/>
                          <a:ea typeface="ＭＳ Ｐゴシック" pitchFamily="34" charset="-128"/>
                          <a:cs typeface="Arial" charset="0"/>
                        </a:rPr>
                        <a:t>Impaired glucose regulation</a:t>
                      </a:r>
                      <a:r>
                        <a:rPr kumimoji="0" lang="en-GB" sz="2700" b="0" i="0" u="none" strike="noStrike" cap="none" normalizeH="0" baseline="0" dirty="0" smtClean="0">
                          <a:ln>
                            <a:noFill/>
                          </a:ln>
                          <a:solidFill>
                            <a:schemeClr val="tx1"/>
                          </a:solidFill>
                          <a:effectLst/>
                          <a:latin typeface="Arial" charset="0"/>
                          <a:ea typeface="ＭＳ Ｐゴシック" pitchFamily="34" charset="-128"/>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700" b="0" i="0" u="none" strike="noStrike" cap="none" normalizeH="0" baseline="0" dirty="0" smtClean="0">
                          <a:ln>
                            <a:noFill/>
                          </a:ln>
                          <a:solidFill>
                            <a:schemeClr val="tx1"/>
                          </a:solidFill>
                          <a:effectLst/>
                          <a:latin typeface="Arial" charset="0"/>
                          <a:ea typeface="ＭＳ Ｐゴシック" pitchFamily="34" charset="-128"/>
                          <a:cs typeface="Arial" charset="0"/>
                        </a:rPr>
                        <a:t>(higher risk of diabetes/ CVD)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Arial" charset="0"/>
                          <a:ea typeface="ＭＳ Ｐゴシック" pitchFamily="34" charset="-128"/>
                          <a:cs typeface="Arial" charset="0"/>
                        </a:rPr>
                        <a:t>FPG: &gt;6  to &lt;7mmol/l</a:t>
                      </a:r>
                      <a:endParaRPr kumimoji="0" lang="en-US" sz="2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101584" marR="101584" marT="50805" marB="50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700" b="1" i="0" u="none" strike="noStrike" cap="none" normalizeH="0" baseline="0" dirty="0" smtClean="0">
                          <a:ln>
                            <a:noFill/>
                          </a:ln>
                          <a:solidFill>
                            <a:schemeClr val="tx1"/>
                          </a:solidFill>
                          <a:effectLst/>
                          <a:latin typeface="Arial" charset="0"/>
                          <a:ea typeface="ＭＳ Ｐゴシック" pitchFamily="34" charset="-128"/>
                          <a:cs typeface="Arial" charset="0"/>
                        </a:rPr>
                        <a:t>Diabetic</a:t>
                      </a:r>
                      <a:r>
                        <a:rPr kumimoji="0" lang="en-GB" sz="2700" b="0" i="0" u="none" strike="noStrike" cap="none" normalizeH="0" baseline="0" dirty="0" smtClean="0">
                          <a:ln>
                            <a:noFill/>
                          </a:ln>
                          <a:solidFill>
                            <a:schemeClr val="tx1"/>
                          </a:solidFill>
                          <a:effectLst/>
                          <a:latin typeface="Arial" charset="0"/>
                          <a:ea typeface="ＭＳ Ｐゴシック" pitchFamily="34" charset="-128"/>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700" b="0" i="0" u="none" strike="noStrike" cap="none" normalizeH="0" baseline="0" dirty="0" smtClean="0">
                          <a:ln>
                            <a:noFill/>
                          </a:ln>
                          <a:solidFill>
                            <a:schemeClr val="tx1"/>
                          </a:solidFill>
                          <a:effectLst/>
                          <a:latin typeface="Arial" charset="0"/>
                          <a:ea typeface="ＭＳ Ｐゴシック" pitchFamily="34" charset="-128"/>
                          <a:cs typeface="Arial" charset="0"/>
                        </a:rPr>
                        <a:t>(high risk of CVD)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Arial" charset="0"/>
                          <a:ea typeface="ＭＳ Ｐゴシック" pitchFamily="34" charset="-128"/>
                          <a:cs typeface="Arial" charset="0"/>
                        </a:rPr>
                        <a:t>FPG: 7.0 + </a:t>
                      </a:r>
                      <a:r>
                        <a:rPr kumimoji="0" lang="en-GB" sz="2200" b="0" i="0" u="none" strike="noStrike" cap="none" normalizeH="0" baseline="0" dirty="0" err="1" smtClean="0">
                          <a:ln>
                            <a:noFill/>
                          </a:ln>
                          <a:solidFill>
                            <a:schemeClr val="tx1"/>
                          </a:solidFill>
                          <a:effectLst/>
                          <a:latin typeface="Arial" charset="0"/>
                          <a:ea typeface="ＭＳ Ｐゴシック" pitchFamily="34" charset="-128"/>
                          <a:cs typeface="Arial" charset="0"/>
                        </a:rPr>
                        <a:t>mmol</a:t>
                      </a:r>
                      <a:r>
                        <a:rPr kumimoji="0" lang="en-GB" sz="2200" b="0" i="0" u="none" strike="noStrike" cap="none" normalizeH="0" baseline="0" dirty="0" smtClean="0">
                          <a:ln>
                            <a:noFill/>
                          </a:ln>
                          <a:solidFill>
                            <a:schemeClr val="tx1"/>
                          </a:solidFill>
                          <a:effectLst/>
                          <a:latin typeface="Arial" charset="0"/>
                          <a:ea typeface="ＭＳ Ｐゴシック" pitchFamily="34" charset="-128"/>
                          <a:cs typeface="Arial" charset="0"/>
                        </a:rPr>
                        <a:t>/l</a:t>
                      </a:r>
                      <a:endParaRPr kumimoji="0" lang="en-US" sz="2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101584" marR="101584" marT="50805" marB="508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6" name="AutoShape 19"/>
          <p:cNvSpPr>
            <a:spLocks noChangeArrowheads="1"/>
          </p:cNvSpPr>
          <p:nvPr/>
        </p:nvSpPr>
        <p:spPr bwMode="auto">
          <a:xfrm flipH="1">
            <a:off x="658812" y="5438774"/>
            <a:ext cx="8324545" cy="733426"/>
          </a:xfrm>
          <a:prstGeom prst="rtTriangle">
            <a:avLst/>
          </a:prstGeom>
          <a:gradFill rotWithShape="1">
            <a:gsLst>
              <a:gs pos="0">
                <a:srgbClr val="FF0000"/>
              </a:gs>
              <a:gs pos="100000">
                <a:srgbClr val="FFFF00"/>
              </a:gs>
            </a:gsLst>
            <a:lin ang="0" scaled="1"/>
          </a:gradFill>
          <a:ln w="9525">
            <a:solidFill>
              <a:schemeClr val="tx1"/>
            </a:solidFill>
            <a:miter lim="800000"/>
            <a:headEnd/>
            <a:tailEnd/>
          </a:ln>
        </p:spPr>
        <p:txBody>
          <a:bodyPr wrap="none" lIns="101599" tIns="50799" rIns="101599" bIns="50799" anchor="ctr"/>
          <a:lstStyle/>
          <a:p>
            <a:endParaRPr lang="en-US"/>
          </a:p>
        </p:txBody>
      </p:sp>
      <p:graphicFrame>
        <p:nvGraphicFramePr>
          <p:cNvPr id="7" name="Group 46"/>
          <p:cNvGraphicFramePr>
            <a:graphicFrameLocks/>
          </p:cNvGraphicFramePr>
          <p:nvPr>
            <p:extLst>
              <p:ext uri="{D42A27DB-BD31-4B8C-83A1-F6EECF244321}">
                <p14:modId xmlns:p14="http://schemas.microsoft.com/office/powerpoint/2010/main" val="1711075288"/>
              </p:ext>
            </p:extLst>
          </p:nvPr>
        </p:nvGraphicFramePr>
        <p:xfrm>
          <a:off x="430213" y="1828800"/>
          <a:ext cx="8561387" cy="611188"/>
        </p:xfrm>
        <a:graphic>
          <a:graphicData uri="http://schemas.openxmlformats.org/drawingml/2006/table">
            <a:tbl>
              <a:tblPr/>
              <a:tblGrid>
                <a:gridCol w="4245606"/>
                <a:gridCol w="4315781"/>
              </a:tblGrid>
              <a:tr h="611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100" b="1" i="0" u="none" strike="noStrike" cap="none" normalizeH="0" baseline="0" dirty="0" smtClean="0">
                          <a:ln>
                            <a:noFill/>
                          </a:ln>
                          <a:solidFill>
                            <a:schemeClr val="tx1"/>
                          </a:solidFill>
                          <a:effectLst/>
                          <a:latin typeface="Arial" charset="0"/>
                          <a:ea typeface="ＭＳ Ｐゴシック" pitchFamily="34" charset="-128"/>
                          <a:cs typeface="Arial" charset="0"/>
                        </a:rPr>
                        <a:t>“Healthy”</a:t>
                      </a:r>
                      <a:endParaRPr kumimoji="0" lang="en-US" sz="3100" b="1"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101584" marR="101584" marT="50811" marB="508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100" b="1" i="0" u="none" strike="noStrike" cap="none" normalizeH="0" baseline="0" dirty="0" smtClean="0">
                          <a:ln>
                            <a:noFill/>
                          </a:ln>
                          <a:solidFill>
                            <a:schemeClr val="tx1"/>
                          </a:solidFill>
                          <a:effectLst/>
                          <a:latin typeface="Arial" charset="0"/>
                          <a:ea typeface="ＭＳ Ｐゴシック" pitchFamily="34" charset="-128"/>
                          <a:cs typeface="Arial" charset="0"/>
                        </a:rPr>
                        <a:t>“Diabetic”</a:t>
                      </a:r>
                      <a:endParaRPr kumimoji="0" lang="en-US" sz="3100" b="1"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101584" marR="101584" marT="50811" marB="508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8" name="Text Box 43"/>
          <p:cNvSpPr txBox="1">
            <a:spLocks noChangeArrowheads="1"/>
          </p:cNvSpPr>
          <p:nvPr/>
        </p:nvSpPr>
        <p:spPr bwMode="auto">
          <a:xfrm>
            <a:off x="7688262" y="6311759"/>
            <a:ext cx="1455738" cy="47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spAutoFit/>
          </a:bodyPr>
          <a:lstStyle>
            <a:lvl1pPr eaLnBrk="0" hangingPunct="0">
              <a:defRPr sz="3200">
                <a:solidFill>
                  <a:schemeClr val="bg1"/>
                </a:solidFill>
                <a:latin typeface="Times New Roman" pitchFamily="18" charset="0"/>
                <a:ea typeface="ＭＳ Ｐゴシック" pitchFamily="34" charset="-128"/>
              </a:defRPr>
            </a:lvl1pPr>
            <a:lvl2pPr marL="742950" indent="-285750" eaLnBrk="0" hangingPunct="0">
              <a:defRPr sz="3200">
                <a:solidFill>
                  <a:schemeClr val="bg1"/>
                </a:solidFill>
                <a:latin typeface="Times New Roman" pitchFamily="18" charset="0"/>
                <a:ea typeface="ＭＳ Ｐゴシック" pitchFamily="34" charset="-128"/>
              </a:defRPr>
            </a:lvl2pPr>
            <a:lvl3pPr marL="1143000" indent="-228600" eaLnBrk="0" hangingPunct="0">
              <a:defRPr sz="3200">
                <a:solidFill>
                  <a:schemeClr val="bg1"/>
                </a:solidFill>
                <a:latin typeface="Times New Roman" pitchFamily="18" charset="0"/>
                <a:ea typeface="ＭＳ Ｐゴシック" pitchFamily="34" charset="-128"/>
              </a:defRPr>
            </a:lvl3pPr>
            <a:lvl4pPr marL="1600200" indent="-228600" eaLnBrk="0" hangingPunct="0">
              <a:defRPr sz="3200">
                <a:solidFill>
                  <a:schemeClr val="bg1"/>
                </a:solidFill>
                <a:latin typeface="Times New Roman" pitchFamily="18" charset="0"/>
                <a:ea typeface="ＭＳ Ｐゴシック" pitchFamily="34" charset="-128"/>
              </a:defRPr>
            </a:lvl4pPr>
            <a:lvl5pPr marL="2057400" indent="-228600" eaLnBrk="0" hangingPunct="0">
              <a:defRPr sz="3200">
                <a:solidFill>
                  <a:schemeClr val="bg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9pPr>
          </a:lstStyle>
          <a:p>
            <a:pPr eaLnBrk="1" hangingPunct="1">
              <a:spcBef>
                <a:spcPct val="50000"/>
              </a:spcBef>
            </a:pPr>
            <a:r>
              <a:rPr lang="en-GB" sz="2400" b="1" dirty="0">
                <a:solidFill>
                  <a:schemeClr val="tx1"/>
                </a:solidFill>
              </a:rPr>
              <a:t>Diabetes</a:t>
            </a:r>
            <a:endParaRPr lang="en-US" sz="2400" b="1" dirty="0">
              <a:solidFill>
                <a:schemeClr val="tx1"/>
              </a:solidFill>
            </a:endParaRPr>
          </a:p>
        </p:txBody>
      </p:sp>
      <p:sp>
        <p:nvSpPr>
          <p:cNvPr id="9" name="Text Box 44"/>
          <p:cNvSpPr txBox="1">
            <a:spLocks noChangeArrowheads="1"/>
          </p:cNvSpPr>
          <p:nvPr/>
        </p:nvSpPr>
        <p:spPr bwMode="auto">
          <a:xfrm>
            <a:off x="125413" y="6173788"/>
            <a:ext cx="1912937" cy="47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spAutoFit/>
          </a:bodyPr>
          <a:lstStyle>
            <a:lvl1pPr eaLnBrk="0" hangingPunct="0">
              <a:defRPr sz="3200">
                <a:solidFill>
                  <a:schemeClr val="bg1"/>
                </a:solidFill>
                <a:latin typeface="Times New Roman" pitchFamily="18" charset="0"/>
                <a:ea typeface="ＭＳ Ｐゴシック" pitchFamily="34" charset="-128"/>
              </a:defRPr>
            </a:lvl1pPr>
            <a:lvl2pPr marL="742950" indent="-285750" eaLnBrk="0" hangingPunct="0">
              <a:defRPr sz="3200">
                <a:solidFill>
                  <a:schemeClr val="bg1"/>
                </a:solidFill>
                <a:latin typeface="Times New Roman" pitchFamily="18" charset="0"/>
                <a:ea typeface="ＭＳ Ｐゴシック" pitchFamily="34" charset="-128"/>
              </a:defRPr>
            </a:lvl2pPr>
            <a:lvl3pPr marL="1143000" indent="-228600" eaLnBrk="0" hangingPunct="0">
              <a:defRPr sz="3200">
                <a:solidFill>
                  <a:schemeClr val="bg1"/>
                </a:solidFill>
                <a:latin typeface="Times New Roman" pitchFamily="18" charset="0"/>
                <a:ea typeface="ＭＳ Ｐゴシック" pitchFamily="34" charset="-128"/>
              </a:defRPr>
            </a:lvl3pPr>
            <a:lvl4pPr marL="1600200" indent="-228600" eaLnBrk="0" hangingPunct="0">
              <a:defRPr sz="3200">
                <a:solidFill>
                  <a:schemeClr val="bg1"/>
                </a:solidFill>
                <a:latin typeface="Times New Roman" pitchFamily="18" charset="0"/>
                <a:ea typeface="ＭＳ Ｐゴシック" pitchFamily="34" charset="-128"/>
              </a:defRPr>
            </a:lvl4pPr>
            <a:lvl5pPr marL="2057400" indent="-228600" eaLnBrk="0" hangingPunct="0">
              <a:defRPr sz="3200">
                <a:solidFill>
                  <a:schemeClr val="bg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9pPr>
          </a:lstStyle>
          <a:p>
            <a:pPr eaLnBrk="1" hangingPunct="1">
              <a:spcBef>
                <a:spcPct val="50000"/>
              </a:spcBef>
            </a:pPr>
            <a:r>
              <a:rPr lang="en-GB" sz="2400" b="1" dirty="0">
                <a:solidFill>
                  <a:schemeClr val="tx1"/>
                </a:solidFill>
              </a:rPr>
              <a:t>Low risk</a:t>
            </a:r>
            <a:endParaRPr lang="en-US" sz="2400" b="1" dirty="0">
              <a:solidFill>
                <a:schemeClr val="tx1"/>
              </a:solidFill>
            </a:endParaRPr>
          </a:p>
        </p:txBody>
      </p:sp>
      <p:sp>
        <p:nvSpPr>
          <p:cNvPr id="10" name="Line 49"/>
          <p:cNvSpPr>
            <a:spLocks noChangeShapeType="1"/>
          </p:cNvSpPr>
          <p:nvPr/>
        </p:nvSpPr>
        <p:spPr bwMode="auto">
          <a:xfrm flipV="1">
            <a:off x="735013" y="4954588"/>
            <a:ext cx="0" cy="12192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lIns="101599" tIns="50799" rIns="101599" bIns="50799"/>
          <a:lstStyle/>
          <a:p>
            <a:endParaRPr lang="en-US"/>
          </a:p>
        </p:txBody>
      </p:sp>
      <p:sp>
        <p:nvSpPr>
          <p:cNvPr id="11" name="Text Box 50"/>
          <p:cNvSpPr txBox="1">
            <a:spLocks noChangeArrowheads="1"/>
          </p:cNvSpPr>
          <p:nvPr/>
        </p:nvSpPr>
        <p:spPr bwMode="auto">
          <a:xfrm>
            <a:off x="0" y="5410200"/>
            <a:ext cx="2184400" cy="47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spAutoFit/>
          </a:bodyPr>
          <a:lstStyle>
            <a:lvl1pPr eaLnBrk="0" hangingPunct="0">
              <a:defRPr sz="3200">
                <a:solidFill>
                  <a:schemeClr val="bg1"/>
                </a:solidFill>
                <a:latin typeface="Times New Roman" pitchFamily="18" charset="0"/>
                <a:ea typeface="ＭＳ Ｐゴシック" pitchFamily="34" charset="-128"/>
              </a:defRPr>
            </a:lvl1pPr>
            <a:lvl2pPr marL="742950" indent="-285750" eaLnBrk="0" hangingPunct="0">
              <a:defRPr sz="3200">
                <a:solidFill>
                  <a:schemeClr val="bg1"/>
                </a:solidFill>
                <a:latin typeface="Times New Roman" pitchFamily="18" charset="0"/>
                <a:ea typeface="ＭＳ Ｐゴシック" pitchFamily="34" charset="-128"/>
              </a:defRPr>
            </a:lvl2pPr>
            <a:lvl3pPr marL="1143000" indent="-228600" eaLnBrk="0" hangingPunct="0">
              <a:defRPr sz="3200">
                <a:solidFill>
                  <a:schemeClr val="bg1"/>
                </a:solidFill>
                <a:latin typeface="Times New Roman" pitchFamily="18" charset="0"/>
                <a:ea typeface="ＭＳ Ｐゴシック" pitchFamily="34" charset="-128"/>
              </a:defRPr>
            </a:lvl3pPr>
            <a:lvl4pPr marL="1600200" indent="-228600" eaLnBrk="0" hangingPunct="0">
              <a:defRPr sz="3200">
                <a:solidFill>
                  <a:schemeClr val="bg1"/>
                </a:solidFill>
                <a:latin typeface="Times New Roman" pitchFamily="18" charset="0"/>
                <a:ea typeface="ＭＳ Ｐゴシック" pitchFamily="34" charset="-128"/>
              </a:defRPr>
            </a:lvl4pPr>
            <a:lvl5pPr marL="2057400" indent="-228600" eaLnBrk="0" hangingPunct="0">
              <a:defRPr sz="3200">
                <a:solidFill>
                  <a:schemeClr val="bg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9pPr>
          </a:lstStyle>
          <a:p>
            <a:pPr eaLnBrk="1" hangingPunct="1">
              <a:spcBef>
                <a:spcPct val="50000"/>
              </a:spcBef>
            </a:pPr>
            <a:r>
              <a:rPr lang="en-GB" sz="2400" b="1" dirty="0">
                <a:solidFill>
                  <a:schemeClr val="tx1"/>
                </a:solidFill>
              </a:rPr>
              <a:t>Risk</a:t>
            </a:r>
            <a:endParaRPr lang="en-US" sz="2400" b="1" dirty="0">
              <a:solidFill>
                <a:schemeClr val="tx1"/>
              </a:solidFill>
            </a:endParaRPr>
          </a:p>
        </p:txBody>
      </p:sp>
      <p:sp>
        <p:nvSpPr>
          <p:cNvPr id="12" name="Line 52"/>
          <p:cNvSpPr>
            <a:spLocks noChangeShapeType="1"/>
          </p:cNvSpPr>
          <p:nvPr/>
        </p:nvSpPr>
        <p:spPr bwMode="auto">
          <a:xfrm>
            <a:off x="735013" y="6173788"/>
            <a:ext cx="8282147"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lIns="101599" tIns="50799" rIns="101599" bIns="50799"/>
          <a:lstStyle/>
          <a:p>
            <a:endParaRPr lang="en-US"/>
          </a:p>
        </p:txBody>
      </p:sp>
      <p:sp>
        <p:nvSpPr>
          <p:cNvPr id="13" name="Text Box 53"/>
          <p:cNvSpPr txBox="1">
            <a:spLocks noChangeArrowheads="1"/>
          </p:cNvSpPr>
          <p:nvPr/>
        </p:nvSpPr>
        <p:spPr bwMode="auto">
          <a:xfrm>
            <a:off x="3249613" y="6173788"/>
            <a:ext cx="2590800" cy="47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spAutoFit/>
          </a:bodyPr>
          <a:lstStyle>
            <a:lvl1pPr eaLnBrk="0" hangingPunct="0">
              <a:defRPr sz="3200">
                <a:solidFill>
                  <a:schemeClr val="bg1"/>
                </a:solidFill>
                <a:latin typeface="Times New Roman" pitchFamily="18" charset="0"/>
                <a:ea typeface="ＭＳ Ｐゴシック" pitchFamily="34" charset="-128"/>
              </a:defRPr>
            </a:lvl1pPr>
            <a:lvl2pPr marL="742950" indent="-285750" eaLnBrk="0" hangingPunct="0">
              <a:defRPr sz="3200">
                <a:solidFill>
                  <a:schemeClr val="bg1"/>
                </a:solidFill>
                <a:latin typeface="Times New Roman" pitchFamily="18" charset="0"/>
                <a:ea typeface="ＭＳ Ｐゴシック" pitchFamily="34" charset="-128"/>
              </a:defRPr>
            </a:lvl2pPr>
            <a:lvl3pPr marL="1143000" indent="-228600" eaLnBrk="0" hangingPunct="0">
              <a:defRPr sz="3200">
                <a:solidFill>
                  <a:schemeClr val="bg1"/>
                </a:solidFill>
                <a:latin typeface="Times New Roman" pitchFamily="18" charset="0"/>
                <a:ea typeface="ＭＳ Ｐゴシック" pitchFamily="34" charset="-128"/>
              </a:defRPr>
            </a:lvl3pPr>
            <a:lvl4pPr marL="1600200" indent="-228600" eaLnBrk="0" hangingPunct="0">
              <a:defRPr sz="3200">
                <a:solidFill>
                  <a:schemeClr val="bg1"/>
                </a:solidFill>
                <a:latin typeface="Times New Roman" pitchFamily="18" charset="0"/>
                <a:ea typeface="ＭＳ Ｐゴシック" pitchFamily="34" charset="-128"/>
              </a:defRPr>
            </a:lvl4pPr>
            <a:lvl5pPr marL="2057400" indent="-228600" eaLnBrk="0" hangingPunct="0">
              <a:defRPr sz="3200">
                <a:solidFill>
                  <a:schemeClr val="bg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9pPr>
          </a:lstStyle>
          <a:p>
            <a:pPr eaLnBrk="1" hangingPunct="1">
              <a:spcBef>
                <a:spcPct val="50000"/>
              </a:spcBef>
            </a:pPr>
            <a:r>
              <a:rPr lang="en-GB" sz="2400" b="1" dirty="0">
                <a:solidFill>
                  <a:schemeClr val="tx1"/>
                </a:solidFill>
              </a:rPr>
              <a:t>Glucose levels</a:t>
            </a:r>
            <a:endParaRPr lang="en-US" sz="2400" b="1" dirty="0">
              <a:solidFill>
                <a:schemeClr val="tx1"/>
              </a:solidFill>
            </a:endParaRPr>
          </a:p>
        </p:txBody>
      </p:sp>
    </p:spTree>
    <p:extLst>
      <p:ext uri="{BB962C8B-B14F-4D97-AF65-F5344CB8AC3E}">
        <p14:creationId xmlns:p14="http://schemas.microsoft.com/office/powerpoint/2010/main" val="1188346442"/>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8000"/>
                </a:solidFill>
                <a:ea typeface="ＭＳ Ｐゴシック" pitchFamily="34" charset="-128"/>
              </a:rPr>
              <a:t> </a:t>
            </a:r>
            <a:r>
              <a:rPr lang="en-GB" dirty="0">
                <a:solidFill>
                  <a:srgbClr val="FF8000"/>
                </a:solidFill>
                <a:ea typeface="ＭＳ Ｐゴシック" pitchFamily="34" charset="-128"/>
              </a:rPr>
              <a:t>Classification</a:t>
            </a:r>
            <a:endParaRPr lang="en-US" dirty="0"/>
          </a:p>
        </p:txBody>
      </p:sp>
      <p:sp>
        <p:nvSpPr>
          <p:cNvPr id="3" name="Content Placeholder 2"/>
          <p:cNvSpPr>
            <a:spLocks noGrp="1"/>
          </p:cNvSpPr>
          <p:nvPr>
            <p:ph idx="1"/>
          </p:nvPr>
        </p:nvSpPr>
        <p:spPr>
          <a:xfrm>
            <a:off x="0" y="1417639"/>
            <a:ext cx="8686799" cy="4754561"/>
          </a:xfrm>
        </p:spPr>
        <p:txBody>
          <a:bodyPr>
            <a:normAutofit/>
          </a:bodyPr>
          <a:lstStyle/>
          <a:p>
            <a:pPr marL="0" indent="0">
              <a:buClr>
                <a:srgbClr val="FF8000"/>
              </a:buClr>
              <a:buNone/>
            </a:pPr>
            <a:r>
              <a:rPr lang="en-GB" dirty="0" smtClean="0">
                <a:solidFill>
                  <a:srgbClr val="000000"/>
                </a:solidFill>
                <a:ea typeface="ＭＳ Ｐゴシック" pitchFamily="34" charset="-128"/>
              </a:rPr>
              <a:t>The </a:t>
            </a:r>
            <a:r>
              <a:rPr lang="en-GB" dirty="0">
                <a:solidFill>
                  <a:srgbClr val="000000"/>
                </a:solidFill>
                <a:ea typeface="ＭＳ Ｐゴシック" pitchFamily="34" charset="-128"/>
              </a:rPr>
              <a:t>WHO recognises several types of diabetes</a:t>
            </a:r>
          </a:p>
          <a:p>
            <a:pPr marL="1692275" lvl="2" indent="-676275">
              <a:buClr>
                <a:srgbClr val="FF8000"/>
              </a:buClr>
              <a:buFontTx/>
              <a:buChar char="•"/>
            </a:pPr>
            <a:r>
              <a:rPr lang="en-GB" sz="3200" dirty="0">
                <a:solidFill>
                  <a:srgbClr val="000000"/>
                </a:solidFill>
                <a:ea typeface="ＭＳ Ｐゴシック" pitchFamily="34" charset="-128"/>
              </a:rPr>
              <a:t>Type 1</a:t>
            </a:r>
          </a:p>
          <a:p>
            <a:pPr marL="1692275" lvl="2" indent="-676275">
              <a:buClr>
                <a:srgbClr val="FF8000"/>
              </a:buClr>
              <a:buFontTx/>
              <a:buChar char="•"/>
            </a:pPr>
            <a:r>
              <a:rPr lang="en-GB" sz="3200" dirty="0">
                <a:solidFill>
                  <a:srgbClr val="000000"/>
                </a:solidFill>
                <a:ea typeface="ＭＳ Ｐゴシック" pitchFamily="34" charset="-128"/>
              </a:rPr>
              <a:t>Type 2</a:t>
            </a:r>
          </a:p>
          <a:p>
            <a:pPr marL="1692275" lvl="2" indent="-676275">
              <a:buClr>
                <a:srgbClr val="FF8000"/>
              </a:buClr>
              <a:buFontTx/>
              <a:buChar char="•"/>
            </a:pPr>
            <a:r>
              <a:rPr lang="en-GB" sz="3200" dirty="0">
                <a:solidFill>
                  <a:srgbClr val="000000"/>
                </a:solidFill>
                <a:ea typeface="ＭＳ Ｐゴシック" pitchFamily="34" charset="-128"/>
              </a:rPr>
              <a:t>Gestational diabetes</a:t>
            </a:r>
          </a:p>
          <a:p>
            <a:pPr marL="1692275" lvl="2" indent="-676275">
              <a:buClr>
                <a:srgbClr val="FF8000"/>
              </a:buClr>
              <a:buFontTx/>
              <a:buChar char="•"/>
            </a:pPr>
            <a:r>
              <a:rPr lang="en-GB" sz="3200" dirty="0">
                <a:solidFill>
                  <a:srgbClr val="000000"/>
                </a:solidFill>
                <a:ea typeface="ＭＳ Ｐゴシック" pitchFamily="34" charset="-128"/>
              </a:rPr>
              <a:t>Other types</a:t>
            </a:r>
          </a:p>
          <a:p>
            <a:pPr marL="901700" indent="-901700">
              <a:buFont typeface="Arial" pitchFamily="34" charset="0"/>
              <a:buNone/>
            </a:pPr>
            <a:endParaRPr lang="en-GB" dirty="0">
              <a:solidFill>
                <a:srgbClr val="000000"/>
              </a:solidFill>
              <a:ea typeface="ＭＳ Ｐゴシック" pitchFamily="34" charset="-128"/>
            </a:endParaRPr>
          </a:p>
          <a:p>
            <a:endParaRPr lang="en-US" sz="4000" dirty="0"/>
          </a:p>
        </p:txBody>
      </p:sp>
    </p:spTree>
    <p:extLst>
      <p:ext uri="{BB962C8B-B14F-4D97-AF65-F5344CB8AC3E}">
        <p14:creationId xmlns:p14="http://schemas.microsoft.com/office/powerpoint/2010/main" val="1708959827"/>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Users\Daniel Swerdlow\Desktop\Diabetes images\Pancreas anatomy.jpg"/>
          <p:cNvPicPr>
            <a:picLocks noChangeAspect="1" noChangeArrowheads="1"/>
          </p:cNvPicPr>
          <p:nvPr/>
        </p:nvPicPr>
        <p:blipFill rotWithShape="1">
          <a:blip r:embed="rId2">
            <a:extLst>
              <a:ext uri="{28A0092B-C50C-407E-A947-70E740481C1C}">
                <a14:useLocalDpi xmlns:a14="http://schemas.microsoft.com/office/drawing/2010/main" val="0"/>
              </a:ext>
            </a:extLst>
          </a:blip>
          <a:srcRect b="9078"/>
          <a:stretch/>
        </p:blipFill>
        <p:spPr bwMode="auto">
          <a:xfrm>
            <a:off x="687388" y="1752600"/>
            <a:ext cx="570547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542925" y="282575"/>
            <a:ext cx="9142413" cy="1270000"/>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defTabSz="914400" rtl="0" eaLnBrk="1" latinLnBrk="0" hangingPunct="1">
              <a:spcBef>
                <a:spcPct val="0"/>
              </a:spcBef>
              <a:buNone/>
              <a:defRPr sz="36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defRPr>
            </a:lvl1pPr>
          </a:lstStyle>
          <a:p>
            <a:r>
              <a:rPr lang="en-GB" sz="3200" dirty="0" smtClean="0">
                <a:solidFill>
                  <a:srgbClr val="FF8000"/>
                </a:solidFill>
                <a:ea typeface="ＭＳ Ｐゴシック" pitchFamily="34" charset="-128"/>
              </a:rPr>
              <a:t>I. Type 1 Diabetes</a:t>
            </a:r>
            <a:r>
              <a:rPr lang="en-GB" sz="4400" dirty="0" smtClean="0">
                <a:solidFill>
                  <a:srgbClr val="FF8000"/>
                </a:solidFill>
                <a:ea typeface="ＭＳ Ｐゴシック" pitchFamily="34" charset="-128"/>
              </a:rPr>
              <a:t> </a:t>
            </a:r>
            <a:endParaRPr lang="en-US" sz="4400" dirty="0" smtClean="0">
              <a:solidFill>
                <a:srgbClr val="FF8000"/>
              </a:solidFill>
              <a:ea typeface="ＭＳ Ｐゴシック" pitchFamily="34" charset="-128"/>
            </a:endParaRPr>
          </a:p>
        </p:txBody>
      </p:sp>
      <p:sp>
        <p:nvSpPr>
          <p:cNvPr id="6" name="Text Box 5"/>
          <p:cNvSpPr txBox="1">
            <a:spLocks noChangeArrowheads="1"/>
          </p:cNvSpPr>
          <p:nvPr/>
        </p:nvSpPr>
        <p:spPr bwMode="auto">
          <a:xfrm>
            <a:off x="220663" y="2095500"/>
            <a:ext cx="1827212" cy="1936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01599" tIns="50799" rIns="101599" bIns="50799">
            <a:spAutoFit/>
          </a:bodyPr>
          <a:lstStyle>
            <a:lvl1pPr eaLnBrk="0" hangingPunct="0">
              <a:defRPr sz="3200">
                <a:solidFill>
                  <a:schemeClr val="bg1"/>
                </a:solidFill>
                <a:latin typeface="Times New Roman" pitchFamily="18" charset="0"/>
                <a:ea typeface="ＭＳ Ｐゴシック" pitchFamily="34" charset="-128"/>
              </a:defRPr>
            </a:lvl1pPr>
            <a:lvl2pPr marL="742950" indent="-285750" eaLnBrk="0" hangingPunct="0">
              <a:defRPr sz="3200">
                <a:solidFill>
                  <a:schemeClr val="bg1"/>
                </a:solidFill>
                <a:latin typeface="Times New Roman" pitchFamily="18" charset="0"/>
                <a:ea typeface="ＭＳ Ｐゴシック" pitchFamily="34" charset="-128"/>
              </a:defRPr>
            </a:lvl2pPr>
            <a:lvl3pPr marL="1143000" indent="-228600" eaLnBrk="0" hangingPunct="0">
              <a:defRPr sz="3200">
                <a:solidFill>
                  <a:schemeClr val="bg1"/>
                </a:solidFill>
                <a:latin typeface="Times New Roman" pitchFamily="18" charset="0"/>
                <a:ea typeface="ＭＳ Ｐゴシック" pitchFamily="34" charset="-128"/>
              </a:defRPr>
            </a:lvl3pPr>
            <a:lvl4pPr marL="1600200" indent="-228600" eaLnBrk="0" hangingPunct="0">
              <a:defRPr sz="3200">
                <a:solidFill>
                  <a:schemeClr val="bg1"/>
                </a:solidFill>
                <a:latin typeface="Times New Roman" pitchFamily="18" charset="0"/>
                <a:ea typeface="ＭＳ Ｐゴシック" pitchFamily="34" charset="-128"/>
              </a:defRPr>
            </a:lvl4pPr>
            <a:lvl5pPr marL="2057400" indent="-228600" eaLnBrk="0" hangingPunct="0">
              <a:defRPr sz="3200">
                <a:solidFill>
                  <a:schemeClr val="bg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9pPr>
          </a:lstStyle>
          <a:p>
            <a:pPr eaLnBrk="1" hangingPunct="1">
              <a:spcBef>
                <a:spcPct val="50000"/>
              </a:spcBef>
            </a:pPr>
            <a:r>
              <a:rPr lang="en-GB" sz="2400" b="1">
                <a:solidFill>
                  <a:schemeClr val="tx1"/>
                </a:solidFill>
                <a:latin typeface="Arial" pitchFamily="34" charset="0"/>
              </a:rPr>
              <a:t>The pancreas unable to produce insulin</a:t>
            </a:r>
            <a:endParaRPr lang="en-US" sz="2400" b="1">
              <a:solidFill>
                <a:schemeClr val="tx1"/>
              </a:solidFill>
              <a:latin typeface="Arial" pitchFamily="34" charset="0"/>
            </a:endParaRPr>
          </a:p>
        </p:txBody>
      </p:sp>
      <p:sp>
        <p:nvSpPr>
          <p:cNvPr id="7" name="Line 10"/>
          <p:cNvSpPr>
            <a:spLocks noChangeShapeType="1"/>
          </p:cNvSpPr>
          <p:nvPr/>
        </p:nvSpPr>
        <p:spPr bwMode="auto">
          <a:xfrm>
            <a:off x="2006600" y="3238500"/>
            <a:ext cx="1857375" cy="8588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lIns="101599" tIns="50799" rIns="101599" bIns="50799"/>
          <a:lstStyle/>
          <a:p>
            <a:endParaRPr lang="en-US"/>
          </a:p>
        </p:txBody>
      </p:sp>
      <p:sp>
        <p:nvSpPr>
          <p:cNvPr id="8" name="Text Box 11"/>
          <p:cNvSpPr txBox="1">
            <a:spLocks noChangeArrowheads="1"/>
          </p:cNvSpPr>
          <p:nvPr/>
        </p:nvSpPr>
        <p:spPr bwMode="auto">
          <a:xfrm>
            <a:off x="6019800" y="1321593"/>
            <a:ext cx="3124200"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spAutoFit/>
          </a:bodyPr>
          <a:lstStyle>
            <a:lvl1pPr eaLnBrk="0" hangingPunct="0">
              <a:defRPr sz="3200">
                <a:solidFill>
                  <a:schemeClr val="bg1"/>
                </a:solidFill>
                <a:latin typeface="Times New Roman" pitchFamily="18" charset="0"/>
                <a:ea typeface="ＭＳ Ｐゴシック" pitchFamily="34" charset="-128"/>
              </a:defRPr>
            </a:lvl1pPr>
            <a:lvl2pPr marL="742950" indent="-285750" eaLnBrk="0" hangingPunct="0">
              <a:defRPr sz="3200">
                <a:solidFill>
                  <a:schemeClr val="bg1"/>
                </a:solidFill>
                <a:latin typeface="Times New Roman" pitchFamily="18" charset="0"/>
                <a:ea typeface="ＭＳ Ｐゴシック" pitchFamily="34" charset="-128"/>
              </a:defRPr>
            </a:lvl2pPr>
            <a:lvl3pPr marL="1143000" indent="-228600" eaLnBrk="0" hangingPunct="0">
              <a:defRPr sz="3200">
                <a:solidFill>
                  <a:schemeClr val="bg1"/>
                </a:solidFill>
                <a:latin typeface="Times New Roman" pitchFamily="18" charset="0"/>
                <a:ea typeface="ＭＳ Ｐゴシック" pitchFamily="34" charset="-128"/>
              </a:defRPr>
            </a:lvl3pPr>
            <a:lvl4pPr marL="1600200" indent="-228600" eaLnBrk="0" hangingPunct="0">
              <a:defRPr sz="3200">
                <a:solidFill>
                  <a:schemeClr val="bg1"/>
                </a:solidFill>
                <a:latin typeface="Times New Roman" pitchFamily="18" charset="0"/>
                <a:ea typeface="ＭＳ Ｐゴシック" pitchFamily="34" charset="-128"/>
              </a:defRPr>
            </a:lvl4pPr>
            <a:lvl5pPr marL="2057400" indent="-228600" eaLnBrk="0" hangingPunct="0">
              <a:defRPr sz="3200">
                <a:solidFill>
                  <a:schemeClr val="bg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bg1"/>
                </a:solidFill>
                <a:latin typeface="Times New Roman" pitchFamily="18" charset="0"/>
                <a:ea typeface="ＭＳ Ｐゴシック" pitchFamily="34" charset="-128"/>
              </a:defRPr>
            </a:lvl9pPr>
          </a:lstStyle>
          <a:p>
            <a:pPr eaLnBrk="1" hangingPunct="1">
              <a:spcBef>
                <a:spcPct val="50000"/>
              </a:spcBef>
            </a:pPr>
            <a:r>
              <a:rPr lang="en-GB" sz="2400" b="1" dirty="0">
                <a:solidFill>
                  <a:schemeClr val="tx1"/>
                </a:solidFill>
                <a:latin typeface="Arial" pitchFamily="34" charset="0"/>
              </a:rPr>
              <a:t>Accounts for ~15% of diabetes in </a:t>
            </a:r>
            <a:br>
              <a:rPr lang="en-GB" sz="2400" b="1" dirty="0">
                <a:solidFill>
                  <a:schemeClr val="tx1"/>
                </a:solidFill>
                <a:latin typeface="Arial" pitchFamily="34" charset="0"/>
              </a:rPr>
            </a:br>
            <a:r>
              <a:rPr lang="en-GB" sz="2400" b="1" dirty="0">
                <a:solidFill>
                  <a:schemeClr val="tx1"/>
                </a:solidFill>
                <a:latin typeface="Arial" pitchFamily="34" charset="0"/>
              </a:rPr>
              <a:t>the UK</a:t>
            </a:r>
          </a:p>
          <a:p>
            <a:pPr eaLnBrk="1" hangingPunct="1">
              <a:spcBef>
                <a:spcPct val="50000"/>
              </a:spcBef>
            </a:pPr>
            <a:r>
              <a:rPr lang="en-GB" sz="2400" b="1" dirty="0">
                <a:solidFill>
                  <a:schemeClr val="tx1"/>
                </a:solidFill>
                <a:latin typeface="Arial" pitchFamily="34" charset="0"/>
              </a:rPr>
              <a:t>Mainly diagnosed in children/young adults</a:t>
            </a:r>
          </a:p>
          <a:p>
            <a:pPr eaLnBrk="1" hangingPunct="1">
              <a:spcBef>
                <a:spcPct val="50000"/>
              </a:spcBef>
            </a:pPr>
            <a:r>
              <a:rPr lang="en-GB" sz="2400" b="1" dirty="0">
                <a:solidFill>
                  <a:schemeClr val="tx1"/>
                </a:solidFill>
                <a:latin typeface="Arial" pitchFamily="34" charset="0"/>
              </a:rPr>
              <a:t>Characterised by insulin deficiency</a:t>
            </a:r>
          </a:p>
          <a:p>
            <a:pPr eaLnBrk="1" hangingPunct="1">
              <a:spcBef>
                <a:spcPct val="50000"/>
              </a:spcBef>
            </a:pPr>
            <a:r>
              <a:rPr lang="en-GB" sz="2400" b="1" dirty="0">
                <a:solidFill>
                  <a:schemeClr val="tx1"/>
                </a:solidFill>
                <a:latin typeface="Arial" pitchFamily="34" charset="0"/>
              </a:rPr>
              <a:t>Symptoms develop quickly</a:t>
            </a:r>
            <a:r>
              <a:rPr lang="en-GB" sz="2800" b="1" dirty="0"/>
              <a:t> </a:t>
            </a:r>
          </a:p>
          <a:p>
            <a:pPr eaLnBrk="1" hangingPunct="1">
              <a:spcBef>
                <a:spcPct val="50000"/>
              </a:spcBef>
            </a:pPr>
            <a:endParaRPr lang="en-US" dirty="0"/>
          </a:p>
        </p:txBody>
      </p:sp>
      <p:sp>
        <p:nvSpPr>
          <p:cNvPr id="10" name="Oval 9"/>
          <p:cNvSpPr/>
          <p:nvPr/>
        </p:nvSpPr>
        <p:spPr>
          <a:xfrm>
            <a:off x="2935287" y="3901281"/>
            <a:ext cx="1428750" cy="857250"/>
          </a:xfrm>
          <a:prstGeom prst="ellipse">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p:cNvSpPr>
            <a:spLocks noChangeArrowheads="1"/>
          </p:cNvSpPr>
          <p:nvPr/>
        </p:nvSpPr>
        <p:spPr bwMode="auto">
          <a:xfrm>
            <a:off x="101600" y="728027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D616811E-D043-4B3F-9A9D-E784A49A7AF3}" type="slidenum">
              <a:rPr lang="en-GB" sz="1200">
                <a:solidFill>
                  <a:srgbClr val="000000"/>
                </a:solidFill>
                <a:latin typeface="Arial" pitchFamily="34" charset="0"/>
              </a:rPr>
              <a:pPr/>
              <a:t>8</a:t>
            </a:fld>
            <a:endParaRPr lang="en-GB" sz="1200">
              <a:solidFill>
                <a:srgbClr val="000000"/>
              </a:solidFill>
              <a:latin typeface="Arial" pitchFamily="34" charset="0"/>
            </a:endParaRPr>
          </a:p>
        </p:txBody>
      </p:sp>
    </p:spTree>
    <p:extLst>
      <p:ext uri="{BB962C8B-B14F-4D97-AF65-F5344CB8AC3E}">
        <p14:creationId xmlns:p14="http://schemas.microsoft.com/office/powerpoint/2010/main" val="1029913363"/>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1" y="76200"/>
            <a:ext cx="8610600" cy="1301750"/>
          </a:xfrm>
        </p:spPr>
        <p:txBody>
          <a:bodyPr/>
          <a:lstStyle/>
          <a:p>
            <a:r>
              <a:rPr lang="en-GB" sz="2200" dirty="0" smtClean="0">
                <a:ea typeface="ＭＳ Ｐゴシック" pitchFamily="34" charset="-128"/>
              </a:rPr>
              <a:t>In type 1 diabetes, no insulin is available so cells are unable to take in glucose</a:t>
            </a:r>
            <a:endParaRPr lang="en-US" sz="2200" dirty="0" smtClean="0">
              <a:ea typeface="ＭＳ Ｐゴシック" pitchFamily="34" charset="-128"/>
            </a:endParaRPr>
          </a:p>
        </p:txBody>
      </p:sp>
      <p:pic>
        <p:nvPicPr>
          <p:cNvPr id="6" name="Picture 6" descr="C:\Users\Daniel Swerdlow\Desktop\Diabetes images\type_1_diabe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1530350"/>
            <a:ext cx="4960937"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707173"/>
      </p:ext>
    </p:extLst>
  </p:cSld>
  <p:clrMapOvr>
    <a:masterClrMapping/>
  </p:clrMapOvr>
  <p:transition spd="med">
    <p:fade thruBlk="1"/>
  </p:transition>
</p:sld>
</file>

<file path=ppt/theme/theme1.xml><?xml version="1.0" encoding="utf-8"?>
<a:theme xmlns:a="http://schemas.openxmlformats.org/drawingml/2006/main" name="dna5">
  <a:themeElements>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NA THEATRE">
  <a:themeElements>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UE ATOM">
  <a:themeElements>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Office Them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Office Them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NA THEATRE">
  <a:themeElements>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UE ATOM">
  <a:themeElements>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Office Them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Office Them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stom 2">
    <a:dk1>
      <a:srgbClr val="002060"/>
    </a:dk1>
    <a:lt1>
      <a:srgbClr val="F79646"/>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dna5</Template>
  <TotalTime>20922</TotalTime>
  <Words>1028</Words>
  <Application>Microsoft Office PowerPoint</Application>
  <PresentationFormat>On-screen Show (4:3)</PresentationFormat>
  <Paragraphs>183</Paragraphs>
  <Slides>30</Slides>
  <Notes>3</Notes>
  <HiddenSlides>0</HiddenSlides>
  <MMClips>0</MMClips>
  <ScaleCrop>false</ScaleCrop>
  <HeadingPairs>
    <vt:vector size="6" baseType="variant">
      <vt:variant>
        <vt:lpstr>Theme</vt:lpstr>
      </vt:variant>
      <vt:variant>
        <vt:i4>14</vt:i4>
      </vt:variant>
      <vt:variant>
        <vt:lpstr>Embedded OLE Servers</vt:lpstr>
      </vt:variant>
      <vt:variant>
        <vt:i4>1</vt:i4>
      </vt:variant>
      <vt:variant>
        <vt:lpstr>Slide Titles</vt:lpstr>
      </vt:variant>
      <vt:variant>
        <vt:i4>30</vt:i4>
      </vt:variant>
    </vt:vector>
  </HeadingPairs>
  <TitlesOfParts>
    <vt:vector size="45" baseType="lpstr">
      <vt:lpstr>dna5</vt:lpstr>
      <vt:lpstr>THEATER</vt:lpstr>
      <vt:lpstr>1_DNA THEATRE</vt:lpstr>
      <vt:lpstr>1_THEATER</vt:lpstr>
      <vt:lpstr>2_DNA THEATRE</vt:lpstr>
      <vt:lpstr>2_THEATER</vt:lpstr>
      <vt:lpstr>BLUE ATOM</vt:lpstr>
      <vt:lpstr>3_THEATER</vt:lpstr>
      <vt:lpstr>3_DNA THEATRE</vt:lpstr>
      <vt:lpstr>4_THEATER</vt:lpstr>
      <vt:lpstr>4_DNA THEATRE</vt:lpstr>
      <vt:lpstr>5_THEATER</vt:lpstr>
      <vt:lpstr>1_BLUE ATOM</vt:lpstr>
      <vt:lpstr>Theme2</vt:lpstr>
      <vt:lpstr>Worksheet</vt:lpstr>
      <vt:lpstr>Diabetes mellitus and its reversibility </vt:lpstr>
      <vt:lpstr>Outline! </vt:lpstr>
      <vt:lpstr>What is diabetes?</vt:lpstr>
      <vt:lpstr>History</vt:lpstr>
      <vt:lpstr>The Healthy Body</vt:lpstr>
      <vt:lpstr>PowerPoint Presentation</vt:lpstr>
      <vt:lpstr> Classification</vt:lpstr>
      <vt:lpstr>PowerPoint Presentation</vt:lpstr>
      <vt:lpstr>In type 1 diabetes, no insulin is available so cells are unable to take in glucose</vt:lpstr>
      <vt:lpstr>Symptoms of type 1 diabetes</vt:lpstr>
      <vt:lpstr>Type 2 diabetes</vt:lpstr>
      <vt:lpstr>II. Type 2 diabetes</vt:lpstr>
      <vt:lpstr>III. Gestational diabetes</vt:lpstr>
      <vt:lpstr> Long term impact of diabetes </vt:lpstr>
      <vt:lpstr>IV. Other types </vt:lpstr>
      <vt:lpstr>PowerPoint Presentation</vt:lpstr>
      <vt:lpstr>Prevalence of DM in Iraq </vt:lpstr>
      <vt:lpstr>PowerPoint Presentation</vt:lpstr>
      <vt:lpstr>Prevalence of diabetes</vt:lpstr>
      <vt:lpstr>Relative risks of type 2 diabetes</vt:lpstr>
      <vt:lpstr>Physical activity, obesity and the risk  of diabetes</vt:lpstr>
      <vt:lpstr>Age</vt:lpstr>
      <vt:lpstr>Preventing diabetes </vt:lpstr>
      <vt:lpstr>Can diabetes be reversed? </vt:lpstr>
      <vt:lpstr>Suggested reversal techniques </vt:lpstr>
      <vt:lpstr>PowerPoint Presentation</vt:lpstr>
      <vt:lpstr>Low carb Diet (LC)</vt:lpstr>
      <vt:lpstr>Low-Calorie Diets (LCD)</vt:lpstr>
      <vt:lpstr>Effectiveness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Evaluation Of Concentrated Milk Products</dc:title>
  <dc:creator>digitallib66</dc:creator>
  <cp:lastModifiedBy>Maher</cp:lastModifiedBy>
  <cp:revision>887</cp:revision>
  <cp:lastPrinted>2013-05-13T14:22:48Z</cp:lastPrinted>
  <dcterms:created xsi:type="dcterms:W3CDTF">2012-02-21T06:31:23Z</dcterms:created>
  <dcterms:modified xsi:type="dcterms:W3CDTF">2026-06-17T07:24:21Z</dcterms:modified>
</cp:coreProperties>
</file>