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3"/>
  </p:notesMasterIdLst>
  <p:sldIdLst>
    <p:sldId id="256" r:id="rId2"/>
    <p:sldId id="258" r:id="rId3"/>
    <p:sldId id="259" r:id="rId4"/>
    <p:sldId id="260" r:id="rId5"/>
    <p:sldId id="265" r:id="rId6"/>
    <p:sldId id="262" r:id="rId7"/>
    <p:sldId id="261" r:id="rId8"/>
    <p:sldId id="263" r:id="rId9"/>
    <p:sldId id="266" r:id="rId10"/>
    <p:sldId id="273" r:id="rId11"/>
    <p:sldId id="274" r:id="rId12"/>
    <p:sldId id="276" r:id="rId13"/>
    <p:sldId id="275" r:id="rId14"/>
    <p:sldId id="277" r:id="rId15"/>
    <p:sldId id="278" r:id="rId16"/>
    <p:sldId id="279" r:id="rId17"/>
    <p:sldId id="267" r:id="rId18"/>
    <p:sldId id="280" r:id="rId19"/>
    <p:sldId id="268" r:id="rId20"/>
    <p:sldId id="269" r:id="rId21"/>
    <p:sldId id="270" r:id="rId22"/>
    <p:sldId id="271" r:id="rId23"/>
    <p:sldId id="281" r:id="rId24"/>
    <p:sldId id="282" r:id="rId25"/>
    <p:sldId id="283" r:id="rId26"/>
    <p:sldId id="284" r:id="rId27"/>
    <p:sldId id="285" r:id="rId28"/>
    <p:sldId id="286" r:id="rId29"/>
    <p:sldId id="272" r:id="rId30"/>
    <p:sldId id="288" r:id="rId31"/>
    <p:sldId id="318" r:id="rId32"/>
  </p:sldIdLst>
  <p:sldSz cx="9144000" cy="5143500" type="screen16x9"/>
  <p:notesSz cx="6858000" cy="9144000"/>
  <p:embeddedFontLst>
    <p:embeddedFont>
      <p:font typeface="Arima" panose="020B0604020202020204" charset="0"/>
      <p:regular r:id="rId34"/>
      <p:bold r:id="rId35"/>
    </p:embeddedFont>
    <p:embeddedFont>
      <p:font typeface="Barlow" panose="00000500000000000000" pitchFamily="2" charset="0"/>
      <p:regular r:id="rId36"/>
      <p:bold r:id="rId37"/>
      <p:italic r:id="rId38"/>
      <p:boldItalic r:id="rId39"/>
    </p:embeddedFont>
    <p:embeddedFont>
      <p:font typeface="Oswald Bold" panose="020B0604020202020204" charset="0"/>
      <p:regular r:id="rId40"/>
      <p:bold r:id="rId41"/>
    </p:embeddedFont>
    <p:embeddedFont>
      <p:font typeface="Verdana" panose="020B060403050404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258A49-53E6-4415-8DD7-3076AAB55A84}">
  <a:tblStyle styleId="{06258A49-53E6-4415-8DD7-3076AAB55A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455">
            <a:off x="2307136" y="3667531"/>
            <a:ext cx="4529400" cy="4263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719850" y="1049363"/>
            <a:ext cx="7704300" cy="261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6000" b="1">
                <a:latin typeface="Arima"/>
                <a:ea typeface="Arima"/>
                <a:cs typeface="Arima"/>
                <a:sym typeface="Arima"/>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1" name="Google Shape;11;p2"/>
          <p:cNvGrpSpPr/>
          <p:nvPr/>
        </p:nvGrpSpPr>
        <p:grpSpPr>
          <a:xfrm>
            <a:off x="-12" y="5"/>
            <a:ext cx="9144012" cy="5203793"/>
            <a:chOff x="-12" y="5"/>
            <a:chExt cx="9144012" cy="5203793"/>
          </a:xfrm>
        </p:grpSpPr>
        <p:sp>
          <p:nvSpPr>
            <p:cNvPr id="12" name="Google Shape;12;p2"/>
            <p:cNvSpPr/>
            <p:nvPr/>
          </p:nvSpPr>
          <p:spPr>
            <a:xfrm>
              <a:off x="7589141" y="4360718"/>
              <a:ext cx="186673" cy="386357"/>
            </a:xfrm>
            <a:custGeom>
              <a:avLst/>
              <a:gdLst/>
              <a:ahLst/>
              <a:cxnLst/>
              <a:rect l="l" t="t" r="r" b="b"/>
              <a:pathLst>
                <a:path w="6442" h="13333" extrusionOk="0">
                  <a:moveTo>
                    <a:pt x="3221" y="1"/>
                  </a:moveTo>
                  <a:cubicBezTo>
                    <a:pt x="1442" y="1"/>
                    <a:pt x="0" y="1442"/>
                    <a:pt x="0" y="3221"/>
                  </a:cubicBezTo>
                  <a:lnTo>
                    <a:pt x="0" y="10112"/>
                  </a:lnTo>
                  <a:cubicBezTo>
                    <a:pt x="0" y="11890"/>
                    <a:pt x="1442" y="13332"/>
                    <a:pt x="3221" y="13332"/>
                  </a:cubicBezTo>
                  <a:cubicBezTo>
                    <a:pt x="4999" y="13332"/>
                    <a:pt x="6441" y="11890"/>
                    <a:pt x="6441" y="10112"/>
                  </a:cubicBezTo>
                  <a:lnTo>
                    <a:pt x="6441" y="3221"/>
                  </a:lnTo>
                  <a:cubicBezTo>
                    <a:pt x="6441" y="1442"/>
                    <a:pt x="4999" y="1"/>
                    <a:pt x="32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208904" y="75498"/>
              <a:ext cx="280068" cy="280068"/>
            </a:xfrm>
            <a:custGeom>
              <a:avLst/>
              <a:gdLst/>
              <a:ahLst/>
              <a:cxnLst/>
              <a:rect l="l" t="t" r="r" b="b"/>
              <a:pathLst>
                <a:path w="9665" h="9665" extrusionOk="0">
                  <a:moveTo>
                    <a:pt x="4832" y="1"/>
                  </a:moveTo>
                  <a:cubicBezTo>
                    <a:pt x="3550" y="1"/>
                    <a:pt x="2321" y="510"/>
                    <a:pt x="1415" y="1416"/>
                  </a:cubicBezTo>
                  <a:cubicBezTo>
                    <a:pt x="509" y="2323"/>
                    <a:pt x="0" y="3551"/>
                    <a:pt x="0" y="4833"/>
                  </a:cubicBezTo>
                  <a:cubicBezTo>
                    <a:pt x="0" y="6114"/>
                    <a:pt x="509" y="7344"/>
                    <a:pt x="1415" y="8249"/>
                  </a:cubicBezTo>
                  <a:cubicBezTo>
                    <a:pt x="2321" y="9156"/>
                    <a:pt x="3550" y="9665"/>
                    <a:pt x="4832" y="9665"/>
                  </a:cubicBezTo>
                  <a:cubicBezTo>
                    <a:pt x="6114" y="9665"/>
                    <a:pt x="7342" y="9156"/>
                    <a:pt x="8249" y="8249"/>
                  </a:cubicBezTo>
                  <a:cubicBezTo>
                    <a:pt x="9155" y="7344"/>
                    <a:pt x="9664" y="6114"/>
                    <a:pt x="9664" y="4833"/>
                  </a:cubicBezTo>
                  <a:cubicBezTo>
                    <a:pt x="9664" y="3551"/>
                    <a:pt x="9155" y="2323"/>
                    <a:pt x="8249" y="1416"/>
                  </a:cubicBezTo>
                  <a:cubicBezTo>
                    <a:pt x="7342" y="510"/>
                    <a:pt x="6114" y="1"/>
                    <a:pt x="4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50132" y="2542141"/>
              <a:ext cx="347730" cy="370217"/>
            </a:xfrm>
            <a:custGeom>
              <a:avLst/>
              <a:gdLst/>
              <a:ahLst/>
              <a:cxnLst/>
              <a:rect l="l" t="t" r="r" b="b"/>
              <a:pathLst>
                <a:path w="12000" h="12776" extrusionOk="0">
                  <a:moveTo>
                    <a:pt x="781" y="0"/>
                  </a:moveTo>
                  <a:cubicBezTo>
                    <a:pt x="350" y="0"/>
                    <a:pt x="0" y="350"/>
                    <a:pt x="0" y="781"/>
                  </a:cubicBezTo>
                  <a:cubicBezTo>
                    <a:pt x="0" y="1213"/>
                    <a:pt x="350" y="1563"/>
                    <a:pt x="781" y="1563"/>
                  </a:cubicBezTo>
                  <a:lnTo>
                    <a:pt x="7161" y="1563"/>
                  </a:lnTo>
                  <a:cubicBezTo>
                    <a:pt x="8968" y="1563"/>
                    <a:pt x="10440" y="3033"/>
                    <a:pt x="10440" y="4842"/>
                  </a:cubicBezTo>
                  <a:cubicBezTo>
                    <a:pt x="10440" y="6650"/>
                    <a:pt x="8968" y="8121"/>
                    <a:pt x="7161" y="8121"/>
                  </a:cubicBezTo>
                  <a:lnTo>
                    <a:pt x="2329" y="8121"/>
                  </a:lnTo>
                  <a:cubicBezTo>
                    <a:pt x="1045" y="8121"/>
                    <a:pt x="1" y="9165"/>
                    <a:pt x="1" y="10448"/>
                  </a:cubicBezTo>
                  <a:cubicBezTo>
                    <a:pt x="1" y="11730"/>
                    <a:pt x="1045" y="12775"/>
                    <a:pt x="2329" y="12775"/>
                  </a:cubicBezTo>
                  <a:lnTo>
                    <a:pt x="7161" y="12775"/>
                  </a:lnTo>
                  <a:cubicBezTo>
                    <a:pt x="7591" y="12775"/>
                    <a:pt x="7941" y="12425"/>
                    <a:pt x="7941" y="11994"/>
                  </a:cubicBezTo>
                  <a:cubicBezTo>
                    <a:pt x="7941" y="11563"/>
                    <a:pt x="7591" y="11213"/>
                    <a:pt x="7161" y="11213"/>
                  </a:cubicBezTo>
                  <a:lnTo>
                    <a:pt x="2329" y="11213"/>
                  </a:lnTo>
                  <a:cubicBezTo>
                    <a:pt x="1905" y="11213"/>
                    <a:pt x="1561" y="10868"/>
                    <a:pt x="1561" y="10446"/>
                  </a:cubicBezTo>
                  <a:cubicBezTo>
                    <a:pt x="1561" y="10023"/>
                    <a:pt x="1906" y="9680"/>
                    <a:pt x="2329" y="9680"/>
                  </a:cubicBezTo>
                  <a:lnTo>
                    <a:pt x="7161" y="9680"/>
                  </a:lnTo>
                  <a:cubicBezTo>
                    <a:pt x="9830" y="9680"/>
                    <a:pt x="12000" y="7509"/>
                    <a:pt x="12000" y="4840"/>
                  </a:cubicBezTo>
                  <a:cubicBezTo>
                    <a:pt x="12000" y="2172"/>
                    <a:pt x="9830" y="0"/>
                    <a:pt x="7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2" y="1970685"/>
              <a:ext cx="237123" cy="237123"/>
            </a:xfrm>
            <a:custGeom>
              <a:avLst/>
              <a:gdLst/>
              <a:ahLst/>
              <a:cxnLst/>
              <a:rect l="l" t="t" r="r" b="b"/>
              <a:pathLst>
                <a:path w="8183" h="8183" extrusionOk="0">
                  <a:moveTo>
                    <a:pt x="0" y="0"/>
                  </a:moveTo>
                  <a:lnTo>
                    <a:pt x="0" y="8183"/>
                  </a:lnTo>
                  <a:lnTo>
                    <a:pt x="4091" y="8183"/>
                  </a:lnTo>
                  <a:cubicBezTo>
                    <a:pt x="6350" y="8183"/>
                    <a:pt x="8182" y="6351"/>
                    <a:pt x="8182" y="4091"/>
                  </a:cubicBezTo>
                  <a:cubicBezTo>
                    <a:pt x="8182" y="1832"/>
                    <a:pt x="6351" y="0"/>
                    <a:pt x="4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691881" y="298970"/>
              <a:ext cx="401686" cy="241035"/>
            </a:xfrm>
            <a:custGeom>
              <a:avLst/>
              <a:gdLst/>
              <a:ahLst/>
              <a:cxnLst/>
              <a:rect l="l" t="t" r="r" b="b"/>
              <a:pathLst>
                <a:path w="13862" h="8318" extrusionOk="0">
                  <a:moveTo>
                    <a:pt x="6931" y="1"/>
                  </a:moveTo>
                  <a:cubicBezTo>
                    <a:pt x="3103" y="1"/>
                    <a:pt x="0" y="3103"/>
                    <a:pt x="0" y="6932"/>
                  </a:cubicBezTo>
                  <a:lnTo>
                    <a:pt x="0" y="8317"/>
                  </a:lnTo>
                  <a:lnTo>
                    <a:pt x="13861" y="8317"/>
                  </a:lnTo>
                  <a:lnTo>
                    <a:pt x="13861" y="6932"/>
                  </a:lnTo>
                  <a:cubicBezTo>
                    <a:pt x="13861" y="3103"/>
                    <a:pt x="10759" y="1"/>
                    <a:pt x="6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565332" y="341048"/>
              <a:ext cx="172213" cy="156884"/>
            </a:xfrm>
            <a:custGeom>
              <a:avLst/>
              <a:gdLst/>
              <a:ahLst/>
              <a:cxnLst/>
              <a:rect l="l" t="t" r="r" b="b"/>
              <a:pathLst>
                <a:path w="5943" h="5414" extrusionOk="0">
                  <a:moveTo>
                    <a:pt x="2972" y="0"/>
                  </a:moveTo>
                  <a:cubicBezTo>
                    <a:pt x="2279" y="0"/>
                    <a:pt x="1587" y="264"/>
                    <a:pt x="1058" y="793"/>
                  </a:cubicBezTo>
                  <a:cubicBezTo>
                    <a:pt x="1" y="1850"/>
                    <a:pt x="1" y="3563"/>
                    <a:pt x="1058" y="4620"/>
                  </a:cubicBezTo>
                  <a:cubicBezTo>
                    <a:pt x="1587" y="5149"/>
                    <a:pt x="2279" y="5413"/>
                    <a:pt x="2972" y="5413"/>
                  </a:cubicBezTo>
                  <a:cubicBezTo>
                    <a:pt x="3664" y="5413"/>
                    <a:pt x="4357" y="5149"/>
                    <a:pt x="4885" y="4620"/>
                  </a:cubicBezTo>
                  <a:cubicBezTo>
                    <a:pt x="5943" y="3563"/>
                    <a:pt x="5943" y="1850"/>
                    <a:pt x="4885" y="793"/>
                  </a:cubicBezTo>
                  <a:cubicBezTo>
                    <a:pt x="4357" y="264"/>
                    <a:pt x="3664" y="0"/>
                    <a:pt x="29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909919" y="5"/>
              <a:ext cx="9765" cy="1142409"/>
            </a:xfrm>
            <a:custGeom>
              <a:avLst/>
              <a:gdLst/>
              <a:ahLst/>
              <a:cxnLst/>
              <a:rect l="l" t="t" r="r" b="b"/>
              <a:pathLst>
                <a:path w="337" h="39424" extrusionOk="0">
                  <a:moveTo>
                    <a:pt x="1" y="1"/>
                  </a:moveTo>
                  <a:lnTo>
                    <a:pt x="1" y="39424"/>
                  </a:lnTo>
                  <a:lnTo>
                    <a:pt x="336" y="39424"/>
                  </a:lnTo>
                  <a:lnTo>
                    <a:pt x="3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31574" y="8"/>
              <a:ext cx="388414" cy="868832"/>
            </a:xfrm>
            <a:custGeom>
              <a:avLst/>
              <a:gdLst/>
              <a:ahLst/>
              <a:cxnLst/>
              <a:rect l="l" t="t" r="r" b="b"/>
              <a:pathLst>
                <a:path w="13404" h="29983" extrusionOk="0">
                  <a:moveTo>
                    <a:pt x="1" y="1"/>
                  </a:moveTo>
                  <a:lnTo>
                    <a:pt x="1" y="23281"/>
                  </a:lnTo>
                  <a:cubicBezTo>
                    <a:pt x="1" y="26981"/>
                    <a:pt x="3000" y="29982"/>
                    <a:pt x="6701" y="29982"/>
                  </a:cubicBezTo>
                  <a:cubicBezTo>
                    <a:pt x="10403" y="29982"/>
                    <a:pt x="13403" y="26983"/>
                    <a:pt x="13402" y="23281"/>
                  </a:cubicBezTo>
                  <a:lnTo>
                    <a:pt x="13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65489" y="540005"/>
              <a:ext cx="878511" cy="599139"/>
            </a:xfrm>
            <a:custGeom>
              <a:avLst/>
              <a:gdLst/>
              <a:ahLst/>
              <a:cxnLst/>
              <a:rect l="l" t="t" r="r" b="b"/>
              <a:pathLst>
                <a:path w="30317" h="20676" extrusionOk="0">
                  <a:moveTo>
                    <a:pt x="29981" y="336"/>
                  </a:moveTo>
                  <a:lnTo>
                    <a:pt x="29981" y="20339"/>
                  </a:lnTo>
                  <a:lnTo>
                    <a:pt x="10337" y="20339"/>
                  </a:lnTo>
                  <a:cubicBezTo>
                    <a:pt x="8988" y="20339"/>
                    <a:pt x="7677" y="20073"/>
                    <a:pt x="6445" y="19552"/>
                  </a:cubicBezTo>
                  <a:cubicBezTo>
                    <a:pt x="5253" y="19048"/>
                    <a:pt x="4184" y="18327"/>
                    <a:pt x="3266" y="17408"/>
                  </a:cubicBezTo>
                  <a:cubicBezTo>
                    <a:pt x="2347" y="16489"/>
                    <a:pt x="1626" y="15421"/>
                    <a:pt x="1122" y="14229"/>
                  </a:cubicBezTo>
                  <a:cubicBezTo>
                    <a:pt x="601" y="12998"/>
                    <a:pt x="336" y="11687"/>
                    <a:pt x="336" y="10337"/>
                  </a:cubicBezTo>
                  <a:cubicBezTo>
                    <a:pt x="336" y="8987"/>
                    <a:pt x="601" y="7677"/>
                    <a:pt x="1122" y="6444"/>
                  </a:cubicBezTo>
                  <a:cubicBezTo>
                    <a:pt x="1627" y="5254"/>
                    <a:pt x="2347" y="4184"/>
                    <a:pt x="3266" y="3266"/>
                  </a:cubicBezTo>
                  <a:cubicBezTo>
                    <a:pt x="4184" y="2348"/>
                    <a:pt x="5253" y="1626"/>
                    <a:pt x="6445" y="1122"/>
                  </a:cubicBezTo>
                  <a:cubicBezTo>
                    <a:pt x="7677" y="601"/>
                    <a:pt x="8988" y="336"/>
                    <a:pt x="10337" y="336"/>
                  </a:cubicBezTo>
                  <a:close/>
                  <a:moveTo>
                    <a:pt x="10337" y="1"/>
                  </a:moveTo>
                  <a:cubicBezTo>
                    <a:pt x="8941" y="1"/>
                    <a:pt x="7589" y="273"/>
                    <a:pt x="6313" y="812"/>
                  </a:cubicBezTo>
                  <a:cubicBezTo>
                    <a:pt x="5082" y="1333"/>
                    <a:pt x="3977" y="2077"/>
                    <a:pt x="3027" y="3027"/>
                  </a:cubicBezTo>
                  <a:cubicBezTo>
                    <a:pt x="2078" y="3977"/>
                    <a:pt x="1333" y="5082"/>
                    <a:pt x="812" y="6313"/>
                  </a:cubicBezTo>
                  <a:cubicBezTo>
                    <a:pt x="274" y="7588"/>
                    <a:pt x="1" y="8942"/>
                    <a:pt x="1" y="10337"/>
                  </a:cubicBezTo>
                  <a:cubicBezTo>
                    <a:pt x="1" y="11734"/>
                    <a:pt x="273" y="13086"/>
                    <a:pt x="812" y="14362"/>
                  </a:cubicBezTo>
                  <a:cubicBezTo>
                    <a:pt x="1333" y="15592"/>
                    <a:pt x="2077" y="16697"/>
                    <a:pt x="3027" y="17647"/>
                  </a:cubicBezTo>
                  <a:cubicBezTo>
                    <a:pt x="3977" y="18596"/>
                    <a:pt x="5082" y="19342"/>
                    <a:pt x="6313" y="19862"/>
                  </a:cubicBezTo>
                  <a:cubicBezTo>
                    <a:pt x="7589" y="20400"/>
                    <a:pt x="8942" y="20674"/>
                    <a:pt x="10337" y="20674"/>
                  </a:cubicBezTo>
                  <a:lnTo>
                    <a:pt x="10337" y="20675"/>
                  </a:lnTo>
                  <a:lnTo>
                    <a:pt x="30317" y="20675"/>
                  </a:lnTo>
                  <a:lnTo>
                    <a:pt x="303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231110" y="3904749"/>
              <a:ext cx="977788" cy="1238759"/>
              <a:chOff x="227223" y="1681074"/>
              <a:chExt cx="977788" cy="1238759"/>
            </a:xfrm>
          </p:grpSpPr>
          <p:sp>
            <p:nvSpPr>
              <p:cNvPr id="22" name="Google Shape;22;p2"/>
              <p:cNvSpPr/>
              <p:nvPr/>
            </p:nvSpPr>
            <p:spPr>
              <a:xfrm>
                <a:off x="283700" y="1737638"/>
                <a:ext cx="864805" cy="1168054"/>
              </a:xfrm>
              <a:custGeom>
                <a:avLst/>
                <a:gdLst/>
                <a:ahLst/>
                <a:cxnLst/>
                <a:rect l="l" t="t" r="r" b="b"/>
                <a:pathLst>
                  <a:path w="29844" h="40309" extrusionOk="0">
                    <a:moveTo>
                      <a:pt x="14922" y="0"/>
                    </a:moveTo>
                    <a:cubicBezTo>
                      <a:pt x="6694" y="0"/>
                      <a:pt x="0" y="6694"/>
                      <a:pt x="0" y="14921"/>
                    </a:cubicBezTo>
                    <a:lnTo>
                      <a:pt x="0" y="40308"/>
                    </a:lnTo>
                    <a:lnTo>
                      <a:pt x="976" y="40308"/>
                    </a:lnTo>
                    <a:lnTo>
                      <a:pt x="976" y="14921"/>
                    </a:lnTo>
                    <a:cubicBezTo>
                      <a:pt x="976" y="7232"/>
                      <a:pt x="7233" y="976"/>
                      <a:pt x="14923" y="976"/>
                    </a:cubicBezTo>
                    <a:cubicBezTo>
                      <a:pt x="22612" y="976"/>
                      <a:pt x="28868" y="7232"/>
                      <a:pt x="28868" y="14921"/>
                    </a:cubicBezTo>
                    <a:lnTo>
                      <a:pt x="28868" y="40308"/>
                    </a:lnTo>
                    <a:lnTo>
                      <a:pt x="29843" y="40308"/>
                    </a:lnTo>
                    <a:lnTo>
                      <a:pt x="29843" y="14921"/>
                    </a:lnTo>
                    <a:cubicBezTo>
                      <a:pt x="29843" y="6694"/>
                      <a:pt x="23149" y="0"/>
                      <a:pt x="14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27223" y="1681074"/>
                <a:ext cx="977788" cy="1238759"/>
              </a:xfrm>
              <a:custGeom>
                <a:avLst/>
                <a:gdLst/>
                <a:ahLst/>
                <a:cxnLst/>
                <a:rect l="l" t="t" r="r" b="b"/>
                <a:pathLst>
                  <a:path w="33743" h="42749" extrusionOk="0">
                    <a:moveTo>
                      <a:pt x="16871" y="976"/>
                    </a:moveTo>
                    <a:cubicBezTo>
                      <a:pt x="25637" y="976"/>
                      <a:pt x="32767" y="8108"/>
                      <a:pt x="32767" y="16873"/>
                    </a:cubicBezTo>
                    <a:lnTo>
                      <a:pt x="32767" y="41773"/>
                    </a:lnTo>
                    <a:lnTo>
                      <a:pt x="29841" y="41773"/>
                    </a:lnTo>
                    <a:lnTo>
                      <a:pt x="29841" y="16873"/>
                    </a:lnTo>
                    <a:cubicBezTo>
                      <a:pt x="29841" y="9721"/>
                      <a:pt x="24022" y="3903"/>
                      <a:pt x="16871" y="3903"/>
                    </a:cubicBezTo>
                    <a:cubicBezTo>
                      <a:pt x="9719" y="3903"/>
                      <a:pt x="3901" y="9721"/>
                      <a:pt x="3901" y="16873"/>
                    </a:cubicBezTo>
                    <a:lnTo>
                      <a:pt x="3901" y="41773"/>
                    </a:lnTo>
                    <a:lnTo>
                      <a:pt x="976" y="41773"/>
                    </a:lnTo>
                    <a:lnTo>
                      <a:pt x="976" y="16873"/>
                    </a:lnTo>
                    <a:cubicBezTo>
                      <a:pt x="976" y="8109"/>
                      <a:pt x="8104" y="976"/>
                      <a:pt x="16871" y="976"/>
                    </a:cubicBezTo>
                    <a:close/>
                    <a:moveTo>
                      <a:pt x="16872" y="1"/>
                    </a:moveTo>
                    <a:cubicBezTo>
                      <a:pt x="7567" y="1"/>
                      <a:pt x="0" y="7571"/>
                      <a:pt x="0" y="16873"/>
                    </a:cubicBezTo>
                    <a:lnTo>
                      <a:pt x="0" y="42746"/>
                    </a:lnTo>
                    <a:lnTo>
                      <a:pt x="4877" y="42746"/>
                    </a:lnTo>
                    <a:lnTo>
                      <a:pt x="4877" y="16873"/>
                    </a:lnTo>
                    <a:cubicBezTo>
                      <a:pt x="4877" y="10258"/>
                      <a:pt x="10256" y="4878"/>
                      <a:pt x="16870" y="4878"/>
                    </a:cubicBezTo>
                    <a:cubicBezTo>
                      <a:pt x="23485" y="4878"/>
                      <a:pt x="28865" y="10258"/>
                      <a:pt x="28865" y="16873"/>
                    </a:cubicBezTo>
                    <a:lnTo>
                      <a:pt x="28865" y="42748"/>
                    </a:lnTo>
                    <a:lnTo>
                      <a:pt x="33743" y="42748"/>
                    </a:lnTo>
                    <a:lnTo>
                      <a:pt x="33743" y="16873"/>
                    </a:lnTo>
                    <a:cubicBezTo>
                      <a:pt x="33743" y="7571"/>
                      <a:pt x="26176" y="1"/>
                      <a:pt x="16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8419124" y="4145710"/>
              <a:ext cx="9765" cy="1011720"/>
            </a:xfrm>
            <a:custGeom>
              <a:avLst/>
              <a:gdLst/>
              <a:ahLst/>
              <a:cxnLst/>
              <a:rect l="l" t="t" r="r" b="b"/>
              <a:pathLst>
                <a:path w="337" h="34914" extrusionOk="0">
                  <a:moveTo>
                    <a:pt x="1" y="0"/>
                  </a:moveTo>
                  <a:lnTo>
                    <a:pt x="1" y="34914"/>
                  </a:lnTo>
                  <a:lnTo>
                    <a:pt x="336" y="34914"/>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567162" y="4666294"/>
              <a:ext cx="9331" cy="537504"/>
            </a:xfrm>
            <a:custGeom>
              <a:avLst/>
              <a:gdLst/>
              <a:ahLst/>
              <a:cxnLst/>
              <a:rect l="l" t="t" r="r" b="b"/>
              <a:pathLst>
                <a:path w="322" h="18549" extrusionOk="0">
                  <a:moveTo>
                    <a:pt x="1" y="1"/>
                  </a:moveTo>
                  <a:lnTo>
                    <a:pt x="1" y="18548"/>
                  </a:lnTo>
                  <a:lnTo>
                    <a:pt x="322" y="18548"/>
                  </a:lnTo>
                  <a:lnTo>
                    <a:pt x="3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9"/>
        <p:cNvGrpSpPr/>
        <p:nvPr/>
      </p:nvGrpSpPr>
      <p:grpSpPr>
        <a:xfrm>
          <a:off x="0" y="0"/>
          <a:ext cx="0" cy="0"/>
          <a:chOff x="0" y="0"/>
          <a:chExt cx="0" cy="0"/>
        </a:xfrm>
      </p:grpSpPr>
      <p:sp>
        <p:nvSpPr>
          <p:cNvPr id="130" name="Google Shape;130;p8"/>
          <p:cNvSpPr txBox="1">
            <a:spLocks noGrp="1"/>
          </p:cNvSpPr>
          <p:nvPr>
            <p:ph type="title"/>
          </p:nvPr>
        </p:nvSpPr>
        <p:spPr>
          <a:xfrm>
            <a:off x="1506000" y="1134600"/>
            <a:ext cx="6132000" cy="2874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grpSp>
        <p:nvGrpSpPr>
          <p:cNvPr id="131" name="Google Shape;131;p8"/>
          <p:cNvGrpSpPr/>
          <p:nvPr/>
        </p:nvGrpSpPr>
        <p:grpSpPr>
          <a:xfrm>
            <a:off x="199320" y="5"/>
            <a:ext cx="8944691" cy="5143500"/>
            <a:chOff x="199320" y="5"/>
            <a:chExt cx="8944691" cy="5143500"/>
          </a:xfrm>
        </p:grpSpPr>
        <p:sp>
          <p:nvSpPr>
            <p:cNvPr id="132" name="Google Shape;132;p8"/>
            <p:cNvSpPr/>
            <p:nvPr/>
          </p:nvSpPr>
          <p:spPr>
            <a:xfrm>
              <a:off x="5254794" y="52170"/>
              <a:ext cx="358973" cy="431823"/>
            </a:xfrm>
            <a:custGeom>
              <a:avLst/>
              <a:gdLst/>
              <a:ahLst/>
              <a:cxnLst/>
              <a:rect l="l" t="t" r="r" b="b"/>
              <a:pathLst>
                <a:path w="12388" h="14902" extrusionOk="0">
                  <a:moveTo>
                    <a:pt x="5035" y="0"/>
                  </a:moveTo>
                  <a:cubicBezTo>
                    <a:pt x="4605" y="0"/>
                    <a:pt x="4255" y="350"/>
                    <a:pt x="4255" y="782"/>
                  </a:cubicBezTo>
                  <a:cubicBezTo>
                    <a:pt x="4255" y="3344"/>
                    <a:pt x="6339" y="5428"/>
                    <a:pt x="8901" y="5428"/>
                  </a:cubicBezTo>
                  <a:lnTo>
                    <a:pt x="10253" y="5428"/>
                  </a:lnTo>
                  <a:cubicBezTo>
                    <a:pt x="10569" y="5428"/>
                    <a:pt x="10827" y="5684"/>
                    <a:pt x="10827" y="6001"/>
                  </a:cubicBezTo>
                  <a:cubicBezTo>
                    <a:pt x="10827" y="6317"/>
                    <a:pt x="10569" y="6574"/>
                    <a:pt x="10253" y="6574"/>
                  </a:cubicBezTo>
                  <a:lnTo>
                    <a:pt x="4164" y="6574"/>
                  </a:lnTo>
                  <a:cubicBezTo>
                    <a:pt x="1869" y="6574"/>
                    <a:pt x="1" y="8441"/>
                    <a:pt x="1" y="10737"/>
                  </a:cubicBezTo>
                  <a:cubicBezTo>
                    <a:pt x="1" y="13033"/>
                    <a:pt x="1869" y="14901"/>
                    <a:pt x="4164" y="14901"/>
                  </a:cubicBezTo>
                  <a:lnTo>
                    <a:pt x="8660" y="14901"/>
                  </a:lnTo>
                  <a:cubicBezTo>
                    <a:pt x="9092" y="14901"/>
                    <a:pt x="9442" y="14551"/>
                    <a:pt x="9443" y="14118"/>
                  </a:cubicBezTo>
                  <a:cubicBezTo>
                    <a:pt x="9443" y="13687"/>
                    <a:pt x="9093" y="13338"/>
                    <a:pt x="8662" y="13338"/>
                  </a:cubicBezTo>
                  <a:lnTo>
                    <a:pt x="4166" y="13338"/>
                  </a:lnTo>
                  <a:cubicBezTo>
                    <a:pt x="2731" y="13338"/>
                    <a:pt x="1564" y="12171"/>
                    <a:pt x="1564" y="10736"/>
                  </a:cubicBezTo>
                  <a:cubicBezTo>
                    <a:pt x="1564" y="9301"/>
                    <a:pt x="2731" y="8134"/>
                    <a:pt x="4166" y="8134"/>
                  </a:cubicBezTo>
                  <a:lnTo>
                    <a:pt x="10255" y="8134"/>
                  </a:lnTo>
                  <a:cubicBezTo>
                    <a:pt x="11431" y="8134"/>
                    <a:pt x="12388" y="7178"/>
                    <a:pt x="12388" y="6001"/>
                  </a:cubicBezTo>
                  <a:cubicBezTo>
                    <a:pt x="12388" y="4824"/>
                    <a:pt x="11432" y="3867"/>
                    <a:pt x="10255" y="3867"/>
                  </a:cubicBezTo>
                  <a:lnTo>
                    <a:pt x="8902" y="3867"/>
                  </a:lnTo>
                  <a:cubicBezTo>
                    <a:pt x="7199" y="3867"/>
                    <a:pt x="5816" y="2482"/>
                    <a:pt x="5816" y="782"/>
                  </a:cubicBezTo>
                  <a:cubicBezTo>
                    <a:pt x="5816" y="350"/>
                    <a:pt x="5467" y="0"/>
                    <a:pt x="50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199320" y="4098966"/>
              <a:ext cx="347730" cy="370217"/>
            </a:xfrm>
            <a:custGeom>
              <a:avLst/>
              <a:gdLst/>
              <a:ahLst/>
              <a:cxnLst/>
              <a:rect l="l" t="t" r="r" b="b"/>
              <a:pathLst>
                <a:path w="12000" h="12776" extrusionOk="0">
                  <a:moveTo>
                    <a:pt x="781" y="0"/>
                  </a:moveTo>
                  <a:cubicBezTo>
                    <a:pt x="350" y="0"/>
                    <a:pt x="0" y="350"/>
                    <a:pt x="0" y="781"/>
                  </a:cubicBezTo>
                  <a:cubicBezTo>
                    <a:pt x="0" y="1213"/>
                    <a:pt x="350" y="1563"/>
                    <a:pt x="781" y="1563"/>
                  </a:cubicBezTo>
                  <a:lnTo>
                    <a:pt x="7161" y="1563"/>
                  </a:lnTo>
                  <a:cubicBezTo>
                    <a:pt x="8968" y="1563"/>
                    <a:pt x="10440" y="3033"/>
                    <a:pt x="10440" y="4842"/>
                  </a:cubicBezTo>
                  <a:cubicBezTo>
                    <a:pt x="10440" y="6650"/>
                    <a:pt x="8968" y="8121"/>
                    <a:pt x="7161" y="8121"/>
                  </a:cubicBezTo>
                  <a:lnTo>
                    <a:pt x="2329" y="8121"/>
                  </a:lnTo>
                  <a:cubicBezTo>
                    <a:pt x="1045" y="8121"/>
                    <a:pt x="1" y="9165"/>
                    <a:pt x="1" y="10448"/>
                  </a:cubicBezTo>
                  <a:cubicBezTo>
                    <a:pt x="1" y="11730"/>
                    <a:pt x="1045" y="12775"/>
                    <a:pt x="2329" y="12775"/>
                  </a:cubicBezTo>
                  <a:lnTo>
                    <a:pt x="7161" y="12775"/>
                  </a:lnTo>
                  <a:cubicBezTo>
                    <a:pt x="7591" y="12775"/>
                    <a:pt x="7941" y="12425"/>
                    <a:pt x="7941" y="11994"/>
                  </a:cubicBezTo>
                  <a:cubicBezTo>
                    <a:pt x="7941" y="11563"/>
                    <a:pt x="7591" y="11213"/>
                    <a:pt x="7161" y="11213"/>
                  </a:cubicBezTo>
                  <a:lnTo>
                    <a:pt x="2329" y="11213"/>
                  </a:lnTo>
                  <a:cubicBezTo>
                    <a:pt x="1905" y="11213"/>
                    <a:pt x="1561" y="10868"/>
                    <a:pt x="1561" y="10446"/>
                  </a:cubicBezTo>
                  <a:cubicBezTo>
                    <a:pt x="1561" y="10023"/>
                    <a:pt x="1906" y="9680"/>
                    <a:pt x="2329" y="9680"/>
                  </a:cubicBezTo>
                  <a:lnTo>
                    <a:pt x="7161" y="9680"/>
                  </a:lnTo>
                  <a:cubicBezTo>
                    <a:pt x="9830" y="9680"/>
                    <a:pt x="12000" y="7509"/>
                    <a:pt x="12000" y="4840"/>
                  </a:cubicBezTo>
                  <a:cubicBezTo>
                    <a:pt x="12000" y="2172"/>
                    <a:pt x="9830" y="0"/>
                    <a:pt x="7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flipH="1">
              <a:off x="8906888" y="3457635"/>
              <a:ext cx="237123" cy="237123"/>
            </a:xfrm>
            <a:custGeom>
              <a:avLst/>
              <a:gdLst/>
              <a:ahLst/>
              <a:cxnLst/>
              <a:rect l="l" t="t" r="r" b="b"/>
              <a:pathLst>
                <a:path w="8183" h="8183" extrusionOk="0">
                  <a:moveTo>
                    <a:pt x="0" y="0"/>
                  </a:moveTo>
                  <a:lnTo>
                    <a:pt x="0" y="8183"/>
                  </a:lnTo>
                  <a:lnTo>
                    <a:pt x="4091" y="8183"/>
                  </a:lnTo>
                  <a:cubicBezTo>
                    <a:pt x="6350" y="8183"/>
                    <a:pt x="8182" y="6351"/>
                    <a:pt x="8182" y="4091"/>
                  </a:cubicBezTo>
                  <a:cubicBezTo>
                    <a:pt x="8182" y="1832"/>
                    <a:pt x="6351" y="0"/>
                    <a:pt x="4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331657" y="690098"/>
              <a:ext cx="172213" cy="156884"/>
            </a:xfrm>
            <a:custGeom>
              <a:avLst/>
              <a:gdLst/>
              <a:ahLst/>
              <a:cxnLst/>
              <a:rect l="l" t="t" r="r" b="b"/>
              <a:pathLst>
                <a:path w="5943" h="5414" extrusionOk="0">
                  <a:moveTo>
                    <a:pt x="2972" y="0"/>
                  </a:moveTo>
                  <a:cubicBezTo>
                    <a:pt x="2279" y="0"/>
                    <a:pt x="1587" y="264"/>
                    <a:pt x="1058" y="793"/>
                  </a:cubicBezTo>
                  <a:cubicBezTo>
                    <a:pt x="1" y="1850"/>
                    <a:pt x="1" y="3563"/>
                    <a:pt x="1058" y="4620"/>
                  </a:cubicBezTo>
                  <a:cubicBezTo>
                    <a:pt x="1587" y="5149"/>
                    <a:pt x="2279" y="5413"/>
                    <a:pt x="2972" y="5413"/>
                  </a:cubicBezTo>
                  <a:cubicBezTo>
                    <a:pt x="3664" y="5413"/>
                    <a:pt x="4357" y="5149"/>
                    <a:pt x="4885" y="4620"/>
                  </a:cubicBezTo>
                  <a:cubicBezTo>
                    <a:pt x="5943" y="3563"/>
                    <a:pt x="5943" y="1850"/>
                    <a:pt x="4885" y="793"/>
                  </a:cubicBezTo>
                  <a:cubicBezTo>
                    <a:pt x="4357" y="264"/>
                    <a:pt x="3664" y="0"/>
                    <a:pt x="29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715119" y="5"/>
              <a:ext cx="9765" cy="1142409"/>
            </a:xfrm>
            <a:custGeom>
              <a:avLst/>
              <a:gdLst/>
              <a:ahLst/>
              <a:cxnLst/>
              <a:rect l="l" t="t" r="r" b="b"/>
              <a:pathLst>
                <a:path w="337" h="39424" extrusionOk="0">
                  <a:moveTo>
                    <a:pt x="1" y="1"/>
                  </a:moveTo>
                  <a:lnTo>
                    <a:pt x="1" y="39424"/>
                  </a:lnTo>
                  <a:lnTo>
                    <a:pt x="336" y="39424"/>
                  </a:lnTo>
                  <a:lnTo>
                    <a:pt x="3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rot="10800000">
              <a:off x="4377787" y="4274658"/>
              <a:ext cx="388414" cy="868832"/>
            </a:xfrm>
            <a:custGeom>
              <a:avLst/>
              <a:gdLst/>
              <a:ahLst/>
              <a:cxnLst/>
              <a:rect l="l" t="t" r="r" b="b"/>
              <a:pathLst>
                <a:path w="13404" h="29983" extrusionOk="0">
                  <a:moveTo>
                    <a:pt x="1" y="1"/>
                  </a:moveTo>
                  <a:lnTo>
                    <a:pt x="1" y="23281"/>
                  </a:lnTo>
                  <a:cubicBezTo>
                    <a:pt x="1" y="26981"/>
                    <a:pt x="3000" y="29982"/>
                    <a:pt x="6701" y="29982"/>
                  </a:cubicBezTo>
                  <a:cubicBezTo>
                    <a:pt x="10403" y="29982"/>
                    <a:pt x="13403" y="26983"/>
                    <a:pt x="13402" y="23281"/>
                  </a:cubicBezTo>
                  <a:lnTo>
                    <a:pt x="13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400334" y="4759916"/>
              <a:ext cx="639331" cy="383575"/>
            </a:xfrm>
            <a:custGeom>
              <a:avLst/>
              <a:gdLst/>
              <a:ahLst/>
              <a:cxnLst/>
              <a:rect l="l" t="t" r="r" b="b"/>
              <a:pathLst>
                <a:path w="22063" h="13237" extrusionOk="0">
                  <a:moveTo>
                    <a:pt x="11031" y="0"/>
                  </a:moveTo>
                  <a:cubicBezTo>
                    <a:pt x="4940" y="0"/>
                    <a:pt x="0" y="4939"/>
                    <a:pt x="0" y="11030"/>
                  </a:cubicBezTo>
                  <a:lnTo>
                    <a:pt x="0" y="13237"/>
                  </a:lnTo>
                  <a:lnTo>
                    <a:pt x="22062" y="13237"/>
                  </a:lnTo>
                  <a:lnTo>
                    <a:pt x="22062" y="11030"/>
                  </a:lnTo>
                  <a:cubicBezTo>
                    <a:pt x="22062" y="4939"/>
                    <a:pt x="17123" y="0"/>
                    <a:pt x="11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8419124" y="4131785"/>
              <a:ext cx="9765" cy="1011720"/>
            </a:xfrm>
            <a:custGeom>
              <a:avLst/>
              <a:gdLst/>
              <a:ahLst/>
              <a:cxnLst/>
              <a:rect l="l" t="t" r="r" b="b"/>
              <a:pathLst>
                <a:path w="337" h="34914" extrusionOk="0">
                  <a:moveTo>
                    <a:pt x="1" y="0"/>
                  </a:moveTo>
                  <a:lnTo>
                    <a:pt x="1" y="34914"/>
                  </a:lnTo>
                  <a:lnTo>
                    <a:pt x="336" y="34914"/>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8596928" y="3847378"/>
              <a:ext cx="146191" cy="427273"/>
            </a:xfrm>
            <a:custGeom>
              <a:avLst/>
              <a:gdLst/>
              <a:ahLst/>
              <a:cxnLst/>
              <a:rect l="l" t="t" r="r" b="b"/>
              <a:pathLst>
                <a:path w="5045" h="14745" extrusionOk="0">
                  <a:moveTo>
                    <a:pt x="2523" y="1"/>
                  </a:moveTo>
                  <a:cubicBezTo>
                    <a:pt x="1130" y="1"/>
                    <a:pt x="1" y="1130"/>
                    <a:pt x="1" y="2523"/>
                  </a:cubicBezTo>
                  <a:cubicBezTo>
                    <a:pt x="1" y="3723"/>
                    <a:pt x="840" y="4724"/>
                    <a:pt x="1962" y="4980"/>
                  </a:cubicBezTo>
                  <a:cubicBezTo>
                    <a:pt x="840" y="5235"/>
                    <a:pt x="1" y="6237"/>
                    <a:pt x="1" y="7438"/>
                  </a:cubicBezTo>
                  <a:cubicBezTo>
                    <a:pt x="1" y="8552"/>
                    <a:pt x="727" y="9497"/>
                    <a:pt x="1729" y="9830"/>
                  </a:cubicBezTo>
                  <a:cubicBezTo>
                    <a:pt x="725" y="10163"/>
                    <a:pt x="1" y="11107"/>
                    <a:pt x="1" y="12222"/>
                  </a:cubicBezTo>
                  <a:cubicBezTo>
                    <a:pt x="1" y="13615"/>
                    <a:pt x="1130" y="14744"/>
                    <a:pt x="2523" y="14744"/>
                  </a:cubicBezTo>
                  <a:cubicBezTo>
                    <a:pt x="3915" y="14744"/>
                    <a:pt x="5044" y="13615"/>
                    <a:pt x="5044" y="12222"/>
                  </a:cubicBezTo>
                  <a:cubicBezTo>
                    <a:pt x="5044" y="11107"/>
                    <a:pt x="4320" y="10162"/>
                    <a:pt x="3316" y="9830"/>
                  </a:cubicBezTo>
                  <a:cubicBezTo>
                    <a:pt x="4320" y="9497"/>
                    <a:pt x="5044" y="8553"/>
                    <a:pt x="5044" y="7438"/>
                  </a:cubicBezTo>
                  <a:cubicBezTo>
                    <a:pt x="5044" y="6237"/>
                    <a:pt x="4206" y="5235"/>
                    <a:pt x="3083" y="4980"/>
                  </a:cubicBezTo>
                  <a:cubicBezTo>
                    <a:pt x="4206" y="4724"/>
                    <a:pt x="5044" y="3723"/>
                    <a:pt x="5044" y="2523"/>
                  </a:cubicBezTo>
                  <a:cubicBezTo>
                    <a:pt x="5044" y="1130"/>
                    <a:pt x="3915"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78"/>
        <p:cNvGrpSpPr/>
        <p:nvPr/>
      </p:nvGrpSpPr>
      <p:grpSpPr>
        <a:xfrm>
          <a:off x="0" y="0"/>
          <a:ext cx="0" cy="0"/>
          <a:chOff x="0" y="0"/>
          <a:chExt cx="0" cy="0"/>
        </a:xfrm>
      </p:grpSpPr>
      <p:sp>
        <p:nvSpPr>
          <p:cNvPr id="179" name="Google Shape;179;p13"/>
          <p:cNvSpPr txBox="1">
            <a:spLocks noGrp="1"/>
          </p:cNvSpPr>
          <p:nvPr>
            <p:ph type="title" hasCustomPrompt="1"/>
          </p:nvPr>
        </p:nvSpPr>
        <p:spPr>
          <a:xfrm rot="1973">
            <a:off x="2318837" y="142635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0" name="Google Shape;180;p13"/>
          <p:cNvSpPr txBox="1">
            <a:spLocks noGrp="1"/>
          </p:cNvSpPr>
          <p:nvPr>
            <p:ph type="subTitle" idx="1"/>
          </p:nvPr>
        </p:nvSpPr>
        <p:spPr>
          <a:xfrm>
            <a:off x="1342738" y="2248152"/>
            <a:ext cx="29973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13"/>
          <p:cNvSpPr txBox="1">
            <a:spLocks noGrp="1"/>
          </p:cNvSpPr>
          <p:nvPr>
            <p:ph type="title" idx="2" hasCustomPrompt="1"/>
          </p:nvPr>
        </p:nvSpPr>
        <p:spPr>
          <a:xfrm rot="1973">
            <a:off x="2318837" y="317890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2" name="Google Shape;182;p13"/>
          <p:cNvSpPr txBox="1">
            <a:spLocks noGrp="1"/>
          </p:cNvSpPr>
          <p:nvPr>
            <p:ph type="subTitle" idx="3"/>
          </p:nvPr>
        </p:nvSpPr>
        <p:spPr>
          <a:xfrm>
            <a:off x="1342738" y="4000800"/>
            <a:ext cx="29973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4" hasCustomPrompt="1"/>
          </p:nvPr>
        </p:nvSpPr>
        <p:spPr>
          <a:xfrm rot="1973">
            <a:off x="5780012" y="142635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4" name="Google Shape;184;p13"/>
          <p:cNvSpPr txBox="1">
            <a:spLocks noGrp="1"/>
          </p:cNvSpPr>
          <p:nvPr>
            <p:ph type="subTitle" idx="5"/>
          </p:nvPr>
        </p:nvSpPr>
        <p:spPr>
          <a:xfrm>
            <a:off x="4803963" y="2248152"/>
            <a:ext cx="29973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13"/>
          <p:cNvSpPr txBox="1">
            <a:spLocks noGrp="1"/>
          </p:cNvSpPr>
          <p:nvPr>
            <p:ph type="title" idx="6" hasCustomPrompt="1"/>
          </p:nvPr>
        </p:nvSpPr>
        <p:spPr>
          <a:xfrm rot="1973">
            <a:off x="5780012" y="3178901"/>
            <a:ext cx="10452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6" name="Google Shape;186;p13"/>
          <p:cNvSpPr txBox="1">
            <a:spLocks noGrp="1"/>
          </p:cNvSpPr>
          <p:nvPr>
            <p:ph type="subTitle" idx="7"/>
          </p:nvPr>
        </p:nvSpPr>
        <p:spPr>
          <a:xfrm>
            <a:off x="4803963" y="4000801"/>
            <a:ext cx="29973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13"/>
          <p:cNvSpPr txBox="1">
            <a:spLocks noGrp="1"/>
          </p:cNvSpPr>
          <p:nvPr>
            <p:ph type="subTitle" idx="8"/>
          </p:nvPr>
        </p:nvSpPr>
        <p:spPr>
          <a:xfrm>
            <a:off x="1342738" y="1855350"/>
            <a:ext cx="2997300" cy="55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Arima"/>
                <a:ea typeface="Arima"/>
                <a:cs typeface="Arima"/>
                <a:sym typeface="Arim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8" name="Google Shape;188;p13"/>
          <p:cNvSpPr txBox="1">
            <a:spLocks noGrp="1"/>
          </p:cNvSpPr>
          <p:nvPr>
            <p:ph type="subTitle" idx="9"/>
          </p:nvPr>
        </p:nvSpPr>
        <p:spPr>
          <a:xfrm>
            <a:off x="1342738" y="3608024"/>
            <a:ext cx="2997300" cy="55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Arima"/>
                <a:ea typeface="Arima"/>
                <a:cs typeface="Arima"/>
                <a:sym typeface="Arim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9" name="Google Shape;189;p13"/>
          <p:cNvSpPr txBox="1">
            <a:spLocks noGrp="1"/>
          </p:cNvSpPr>
          <p:nvPr>
            <p:ph type="subTitle" idx="13"/>
          </p:nvPr>
        </p:nvSpPr>
        <p:spPr>
          <a:xfrm>
            <a:off x="4803963" y="1855350"/>
            <a:ext cx="2997300" cy="55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Arima"/>
                <a:ea typeface="Arima"/>
                <a:cs typeface="Arima"/>
                <a:sym typeface="Arim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0" name="Google Shape;190;p13"/>
          <p:cNvSpPr txBox="1">
            <a:spLocks noGrp="1"/>
          </p:cNvSpPr>
          <p:nvPr>
            <p:ph type="subTitle" idx="14"/>
          </p:nvPr>
        </p:nvSpPr>
        <p:spPr>
          <a:xfrm>
            <a:off x="4803963" y="3608025"/>
            <a:ext cx="2997300" cy="55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Arima"/>
                <a:ea typeface="Arima"/>
                <a:cs typeface="Arima"/>
                <a:sym typeface="Arim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1" name="Google Shape;191;p13"/>
          <p:cNvSpPr txBox="1">
            <a:spLocks noGrp="1"/>
          </p:cNvSpPr>
          <p:nvPr>
            <p:ph type="title" idx="15"/>
          </p:nvPr>
        </p:nvSpPr>
        <p:spPr>
          <a:xfrm>
            <a:off x="720000" y="4638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2" name="Google Shape;192;p13"/>
          <p:cNvGrpSpPr/>
          <p:nvPr/>
        </p:nvGrpSpPr>
        <p:grpSpPr>
          <a:xfrm>
            <a:off x="178399" y="-2"/>
            <a:ext cx="8965593" cy="5143493"/>
            <a:chOff x="178399" y="-2"/>
            <a:chExt cx="8965593" cy="5143493"/>
          </a:xfrm>
        </p:grpSpPr>
        <p:sp>
          <p:nvSpPr>
            <p:cNvPr id="193" name="Google Shape;193;p13"/>
            <p:cNvSpPr/>
            <p:nvPr/>
          </p:nvSpPr>
          <p:spPr>
            <a:xfrm>
              <a:off x="233941" y="2028743"/>
              <a:ext cx="186673" cy="386357"/>
            </a:xfrm>
            <a:custGeom>
              <a:avLst/>
              <a:gdLst/>
              <a:ahLst/>
              <a:cxnLst/>
              <a:rect l="l" t="t" r="r" b="b"/>
              <a:pathLst>
                <a:path w="6442" h="13333" extrusionOk="0">
                  <a:moveTo>
                    <a:pt x="3221" y="1"/>
                  </a:moveTo>
                  <a:cubicBezTo>
                    <a:pt x="1442" y="1"/>
                    <a:pt x="0" y="1442"/>
                    <a:pt x="0" y="3221"/>
                  </a:cubicBezTo>
                  <a:lnTo>
                    <a:pt x="0" y="10112"/>
                  </a:lnTo>
                  <a:cubicBezTo>
                    <a:pt x="0" y="11890"/>
                    <a:pt x="1442" y="13332"/>
                    <a:pt x="3221" y="13332"/>
                  </a:cubicBezTo>
                  <a:cubicBezTo>
                    <a:pt x="4999" y="13332"/>
                    <a:pt x="6441" y="11890"/>
                    <a:pt x="6441" y="10112"/>
                  </a:cubicBezTo>
                  <a:lnTo>
                    <a:pt x="6441" y="3221"/>
                  </a:lnTo>
                  <a:cubicBezTo>
                    <a:pt x="6441" y="1442"/>
                    <a:pt x="4999" y="1"/>
                    <a:pt x="3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8707169" y="4028732"/>
              <a:ext cx="358973" cy="431823"/>
            </a:xfrm>
            <a:custGeom>
              <a:avLst/>
              <a:gdLst/>
              <a:ahLst/>
              <a:cxnLst/>
              <a:rect l="l" t="t" r="r" b="b"/>
              <a:pathLst>
                <a:path w="12388" h="14902" extrusionOk="0">
                  <a:moveTo>
                    <a:pt x="5035" y="0"/>
                  </a:moveTo>
                  <a:cubicBezTo>
                    <a:pt x="4605" y="0"/>
                    <a:pt x="4255" y="350"/>
                    <a:pt x="4255" y="782"/>
                  </a:cubicBezTo>
                  <a:cubicBezTo>
                    <a:pt x="4255" y="3344"/>
                    <a:pt x="6339" y="5428"/>
                    <a:pt x="8901" y="5428"/>
                  </a:cubicBezTo>
                  <a:lnTo>
                    <a:pt x="10253" y="5428"/>
                  </a:lnTo>
                  <a:cubicBezTo>
                    <a:pt x="10569" y="5428"/>
                    <a:pt x="10827" y="5684"/>
                    <a:pt x="10827" y="6001"/>
                  </a:cubicBezTo>
                  <a:cubicBezTo>
                    <a:pt x="10827" y="6317"/>
                    <a:pt x="10569" y="6574"/>
                    <a:pt x="10253" y="6574"/>
                  </a:cubicBezTo>
                  <a:lnTo>
                    <a:pt x="4164" y="6574"/>
                  </a:lnTo>
                  <a:cubicBezTo>
                    <a:pt x="1869" y="6574"/>
                    <a:pt x="1" y="8441"/>
                    <a:pt x="1" y="10737"/>
                  </a:cubicBezTo>
                  <a:cubicBezTo>
                    <a:pt x="1" y="13033"/>
                    <a:pt x="1869" y="14901"/>
                    <a:pt x="4164" y="14901"/>
                  </a:cubicBezTo>
                  <a:lnTo>
                    <a:pt x="8660" y="14901"/>
                  </a:lnTo>
                  <a:cubicBezTo>
                    <a:pt x="9092" y="14901"/>
                    <a:pt x="9442" y="14551"/>
                    <a:pt x="9443" y="14118"/>
                  </a:cubicBezTo>
                  <a:cubicBezTo>
                    <a:pt x="9443" y="13687"/>
                    <a:pt x="9093" y="13338"/>
                    <a:pt x="8662" y="13338"/>
                  </a:cubicBezTo>
                  <a:lnTo>
                    <a:pt x="4166" y="13338"/>
                  </a:lnTo>
                  <a:cubicBezTo>
                    <a:pt x="2731" y="13338"/>
                    <a:pt x="1564" y="12171"/>
                    <a:pt x="1564" y="10736"/>
                  </a:cubicBezTo>
                  <a:cubicBezTo>
                    <a:pt x="1564" y="9301"/>
                    <a:pt x="2731" y="8134"/>
                    <a:pt x="4166" y="8134"/>
                  </a:cubicBezTo>
                  <a:lnTo>
                    <a:pt x="10255" y="8134"/>
                  </a:lnTo>
                  <a:cubicBezTo>
                    <a:pt x="11431" y="8134"/>
                    <a:pt x="12388" y="7178"/>
                    <a:pt x="12388" y="6001"/>
                  </a:cubicBezTo>
                  <a:cubicBezTo>
                    <a:pt x="12388" y="4824"/>
                    <a:pt x="11432" y="3867"/>
                    <a:pt x="10255" y="3867"/>
                  </a:cubicBezTo>
                  <a:lnTo>
                    <a:pt x="8902" y="3867"/>
                  </a:lnTo>
                  <a:cubicBezTo>
                    <a:pt x="7199" y="3867"/>
                    <a:pt x="5816" y="2482"/>
                    <a:pt x="5816" y="782"/>
                  </a:cubicBezTo>
                  <a:cubicBezTo>
                    <a:pt x="5816" y="350"/>
                    <a:pt x="5467" y="0"/>
                    <a:pt x="50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8742306" y="3359432"/>
              <a:ext cx="401686" cy="241035"/>
            </a:xfrm>
            <a:custGeom>
              <a:avLst/>
              <a:gdLst/>
              <a:ahLst/>
              <a:cxnLst/>
              <a:rect l="l" t="t" r="r" b="b"/>
              <a:pathLst>
                <a:path w="13862" h="8318" extrusionOk="0">
                  <a:moveTo>
                    <a:pt x="6931" y="1"/>
                  </a:moveTo>
                  <a:cubicBezTo>
                    <a:pt x="3103" y="1"/>
                    <a:pt x="0" y="3103"/>
                    <a:pt x="0" y="6932"/>
                  </a:cubicBezTo>
                  <a:lnTo>
                    <a:pt x="0" y="8317"/>
                  </a:lnTo>
                  <a:lnTo>
                    <a:pt x="13861" y="8317"/>
                  </a:lnTo>
                  <a:lnTo>
                    <a:pt x="13861" y="6932"/>
                  </a:lnTo>
                  <a:cubicBezTo>
                    <a:pt x="13861" y="3103"/>
                    <a:pt x="10759" y="1"/>
                    <a:pt x="6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178399" y="4274658"/>
              <a:ext cx="388414" cy="868832"/>
            </a:xfrm>
            <a:custGeom>
              <a:avLst/>
              <a:gdLst/>
              <a:ahLst/>
              <a:cxnLst/>
              <a:rect l="l" t="t" r="r" b="b"/>
              <a:pathLst>
                <a:path w="13404" h="29983" extrusionOk="0">
                  <a:moveTo>
                    <a:pt x="1" y="1"/>
                  </a:moveTo>
                  <a:lnTo>
                    <a:pt x="1" y="23281"/>
                  </a:lnTo>
                  <a:cubicBezTo>
                    <a:pt x="1" y="26981"/>
                    <a:pt x="3000" y="29982"/>
                    <a:pt x="6701" y="29982"/>
                  </a:cubicBezTo>
                  <a:cubicBezTo>
                    <a:pt x="10403" y="29982"/>
                    <a:pt x="13403" y="26983"/>
                    <a:pt x="13402" y="23281"/>
                  </a:cubicBezTo>
                  <a:lnTo>
                    <a:pt x="13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4252347" y="4759916"/>
              <a:ext cx="639331" cy="383575"/>
            </a:xfrm>
            <a:custGeom>
              <a:avLst/>
              <a:gdLst/>
              <a:ahLst/>
              <a:cxnLst/>
              <a:rect l="l" t="t" r="r" b="b"/>
              <a:pathLst>
                <a:path w="22063" h="13237" extrusionOk="0">
                  <a:moveTo>
                    <a:pt x="11031" y="0"/>
                  </a:moveTo>
                  <a:cubicBezTo>
                    <a:pt x="4940" y="0"/>
                    <a:pt x="0" y="4939"/>
                    <a:pt x="0" y="11030"/>
                  </a:cubicBezTo>
                  <a:lnTo>
                    <a:pt x="0" y="13237"/>
                  </a:lnTo>
                  <a:lnTo>
                    <a:pt x="22062" y="13237"/>
                  </a:lnTo>
                  <a:lnTo>
                    <a:pt x="22062" y="11030"/>
                  </a:lnTo>
                  <a:cubicBezTo>
                    <a:pt x="22062" y="4939"/>
                    <a:pt x="17123" y="0"/>
                    <a:pt x="11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8707174" y="-2"/>
              <a:ext cx="9765" cy="1011720"/>
            </a:xfrm>
            <a:custGeom>
              <a:avLst/>
              <a:gdLst/>
              <a:ahLst/>
              <a:cxnLst/>
              <a:rect l="l" t="t" r="r" b="b"/>
              <a:pathLst>
                <a:path w="337" h="34914" extrusionOk="0">
                  <a:moveTo>
                    <a:pt x="1" y="0"/>
                  </a:moveTo>
                  <a:lnTo>
                    <a:pt x="1" y="34914"/>
                  </a:lnTo>
                  <a:lnTo>
                    <a:pt x="336" y="34914"/>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8148724" y="131498"/>
              <a:ext cx="275286" cy="271693"/>
            </a:xfrm>
            <a:custGeom>
              <a:avLst/>
              <a:gdLst/>
              <a:ahLst/>
              <a:cxnLst/>
              <a:rect l="l" t="t" r="r" b="b"/>
              <a:pathLst>
                <a:path w="9500" h="9376" extrusionOk="0">
                  <a:moveTo>
                    <a:pt x="4931" y="1"/>
                  </a:moveTo>
                  <a:cubicBezTo>
                    <a:pt x="3810" y="1"/>
                    <a:pt x="2899" y="910"/>
                    <a:pt x="2899" y="2032"/>
                  </a:cubicBezTo>
                  <a:cubicBezTo>
                    <a:pt x="2899" y="2494"/>
                    <a:pt x="3056" y="2918"/>
                    <a:pt x="3314" y="3258"/>
                  </a:cubicBezTo>
                  <a:lnTo>
                    <a:pt x="3059" y="3258"/>
                  </a:lnTo>
                  <a:cubicBezTo>
                    <a:pt x="1370" y="3258"/>
                    <a:pt x="1" y="4627"/>
                    <a:pt x="1" y="6316"/>
                  </a:cubicBezTo>
                  <a:cubicBezTo>
                    <a:pt x="1" y="8006"/>
                    <a:pt x="1370" y="9376"/>
                    <a:pt x="3059" y="9376"/>
                  </a:cubicBezTo>
                  <a:lnTo>
                    <a:pt x="6439" y="9376"/>
                  </a:lnTo>
                  <a:cubicBezTo>
                    <a:pt x="8128" y="9376"/>
                    <a:pt x="9499" y="8006"/>
                    <a:pt x="9499" y="6316"/>
                  </a:cubicBezTo>
                  <a:cubicBezTo>
                    <a:pt x="9500" y="5288"/>
                    <a:pt x="8989" y="4379"/>
                    <a:pt x="8210" y="3824"/>
                  </a:cubicBezTo>
                  <a:cubicBezTo>
                    <a:pt x="8850" y="3482"/>
                    <a:pt x="9287" y="2809"/>
                    <a:pt x="9287" y="2032"/>
                  </a:cubicBezTo>
                  <a:cubicBezTo>
                    <a:pt x="9287" y="910"/>
                    <a:pt x="8376" y="1"/>
                    <a:pt x="7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420628" y="3077903"/>
              <a:ext cx="146191" cy="427273"/>
            </a:xfrm>
            <a:custGeom>
              <a:avLst/>
              <a:gdLst/>
              <a:ahLst/>
              <a:cxnLst/>
              <a:rect l="l" t="t" r="r" b="b"/>
              <a:pathLst>
                <a:path w="5045" h="14745" extrusionOk="0">
                  <a:moveTo>
                    <a:pt x="2523" y="1"/>
                  </a:moveTo>
                  <a:cubicBezTo>
                    <a:pt x="1130" y="1"/>
                    <a:pt x="1" y="1130"/>
                    <a:pt x="1" y="2523"/>
                  </a:cubicBezTo>
                  <a:cubicBezTo>
                    <a:pt x="1" y="3723"/>
                    <a:pt x="840" y="4724"/>
                    <a:pt x="1962" y="4980"/>
                  </a:cubicBezTo>
                  <a:cubicBezTo>
                    <a:pt x="840" y="5235"/>
                    <a:pt x="1" y="6237"/>
                    <a:pt x="1" y="7438"/>
                  </a:cubicBezTo>
                  <a:cubicBezTo>
                    <a:pt x="1" y="8552"/>
                    <a:pt x="727" y="9497"/>
                    <a:pt x="1729" y="9830"/>
                  </a:cubicBezTo>
                  <a:cubicBezTo>
                    <a:pt x="725" y="10163"/>
                    <a:pt x="1" y="11107"/>
                    <a:pt x="1" y="12222"/>
                  </a:cubicBezTo>
                  <a:cubicBezTo>
                    <a:pt x="1" y="13615"/>
                    <a:pt x="1130" y="14744"/>
                    <a:pt x="2523" y="14744"/>
                  </a:cubicBezTo>
                  <a:cubicBezTo>
                    <a:pt x="3915" y="14744"/>
                    <a:pt x="5044" y="13615"/>
                    <a:pt x="5044" y="12222"/>
                  </a:cubicBezTo>
                  <a:cubicBezTo>
                    <a:pt x="5044" y="11107"/>
                    <a:pt x="4320" y="10162"/>
                    <a:pt x="3316" y="9830"/>
                  </a:cubicBezTo>
                  <a:cubicBezTo>
                    <a:pt x="4320" y="9497"/>
                    <a:pt x="5044" y="8553"/>
                    <a:pt x="5044" y="7438"/>
                  </a:cubicBezTo>
                  <a:cubicBezTo>
                    <a:pt x="5044" y="6237"/>
                    <a:pt x="4206" y="5235"/>
                    <a:pt x="3083" y="4980"/>
                  </a:cubicBezTo>
                  <a:cubicBezTo>
                    <a:pt x="4206" y="4724"/>
                    <a:pt x="5044" y="3723"/>
                    <a:pt x="5044" y="2523"/>
                  </a:cubicBezTo>
                  <a:cubicBezTo>
                    <a:pt x="5044" y="1130"/>
                    <a:pt x="3915"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56"/>
        <p:cNvGrpSpPr/>
        <p:nvPr/>
      </p:nvGrpSpPr>
      <p:grpSpPr>
        <a:xfrm>
          <a:off x="0" y="0"/>
          <a:ext cx="0" cy="0"/>
          <a:chOff x="0" y="0"/>
          <a:chExt cx="0" cy="0"/>
        </a:xfrm>
      </p:grpSpPr>
      <p:grpSp>
        <p:nvGrpSpPr>
          <p:cNvPr id="457" name="Google Shape;457;p32"/>
          <p:cNvGrpSpPr/>
          <p:nvPr/>
        </p:nvGrpSpPr>
        <p:grpSpPr>
          <a:xfrm>
            <a:off x="-12" y="5"/>
            <a:ext cx="9144012" cy="5203793"/>
            <a:chOff x="-12" y="5"/>
            <a:chExt cx="9144012" cy="5203793"/>
          </a:xfrm>
        </p:grpSpPr>
        <p:sp>
          <p:nvSpPr>
            <p:cNvPr id="458" name="Google Shape;458;p32"/>
            <p:cNvSpPr/>
            <p:nvPr/>
          </p:nvSpPr>
          <p:spPr>
            <a:xfrm>
              <a:off x="7589141" y="4360718"/>
              <a:ext cx="186673" cy="386357"/>
            </a:xfrm>
            <a:custGeom>
              <a:avLst/>
              <a:gdLst/>
              <a:ahLst/>
              <a:cxnLst/>
              <a:rect l="l" t="t" r="r" b="b"/>
              <a:pathLst>
                <a:path w="6442" h="13333" extrusionOk="0">
                  <a:moveTo>
                    <a:pt x="3221" y="1"/>
                  </a:moveTo>
                  <a:cubicBezTo>
                    <a:pt x="1442" y="1"/>
                    <a:pt x="0" y="1442"/>
                    <a:pt x="0" y="3221"/>
                  </a:cubicBezTo>
                  <a:lnTo>
                    <a:pt x="0" y="10112"/>
                  </a:lnTo>
                  <a:cubicBezTo>
                    <a:pt x="0" y="11890"/>
                    <a:pt x="1442" y="13332"/>
                    <a:pt x="3221" y="13332"/>
                  </a:cubicBezTo>
                  <a:cubicBezTo>
                    <a:pt x="4999" y="13332"/>
                    <a:pt x="6441" y="11890"/>
                    <a:pt x="6441" y="10112"/>
                  </a:cubicBezTo>
                  <a:lnTo>
                    <a:pt x="6441" y="3221"/>
                  </a:lnTo>
                  <a:cubicBezTo>
                    <a:pt x="6441" y="1442"/>
                    <a:pt x="4999" y="1"/>
                    <a:pt x="32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208904" y="75498"/>
              <a:ext cx="280068" cy="280068"/>
            </a:xfrm>
            <a:custGeom>
              <a:avLst/>
              <a:gdLst/>
              <a:ahLst/>
              <a:cxnLst/>
              <a:rect l="l" t="t" r="r" b="b"/>
              <a:pathLst>
                <a:path w="9665" h="9665" extrusionOk="0">
                  <a:moveTo>
                    <a:pt x="4832" y="1"/>
                  </a:moveTo>
                  <a:cubicBezTo>
                    <a:pt x="3550" y="1"/>
                    <a:pt x="2321" y="510"/>
                    <a:pt x="1415" y="1416"/>
                  </a:cubicBezTo>
                  <a:cubicBezTo>
                    <a:pt x="509" y="2323"/>
                    <a:pt x="0" y="3551"/>
                    <a:pt x="0" y="4833"/>
                  </a:cubicBezTo>
                  <a:cubicBezTo>
                    <a:pt x="0" y="6114"/>
                    <a:pt x="509" y="7344"/>
                    <a:pt x="1415" y="8249"/>
                  </a:cubicBezTo>
                  <a:cubicBezTo>
                    <a:pt x="2321" y="9156"/>
                    <a:pt x="3550" y="9665"/>
                    <a:pt x="4832" y="9665"/>
                  </a:cubicBezTo>
                  <a:cubicBezTo>
                    <a:pt x="6114" y="9665"/>
                    <a:pt x="7342" y="9156"/>
                    <a:pt x="8249" y="8249"/>
                  </a:cubicBezTo>
                  <a:cubicBezTo>
                    <a:pt x="9155" y="7344"/>
                    <a:pt x="9664" y="6114"/>
                    <a:pt x="9664" y="4833"/>
                  </a:cubicBezTo>
                  <a:cubicBezTo>
                    <a:pt x="9664" y="3551"/>
                    <a:pt x="9155" y="2323"/>
                    <a:pt x="8249" y="1416"/>
                  </a:cubicBezTo>
                  <a:cubicBezTo>
                    <a:pt x="7342" y="510"/>
                    <a:pt x="6114" y="1"/>
                    <a:pt x="4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8250132" y="2542141"/>
              <a:ext cx="347730" cy="370217"/>
            </a:xfrm>
            <a:custGeom>
              <a:avLst/>
              <a:gdLst/>
              <a:ahLst/>
              <a:cxnLst/>
              <a:rect l="l" t="t" r="r" b="b"/>
              <a:pathLst>
                <a:path w="12000" h="12776" extrusionOk="0">
                  <a:moveTo>
                    <a:pt x="781" y="0"/>
                  </a:moveTo>
                  <a:cubicBezTo>
                    <a:pt x="350" y="0"/>
                    <a:pt x="0" y="350"/>
                    <a:pt x="0" y="781"/>
                  </a:cubicBezTo>
                  <a:cubicBezTo>
                    <a:pt x="0" y="1213"/>
                    <a:pt x="350" y="1563"/>
                    <a:pt x="781" y="1563"/>
                  </a:cubicBezTo>
                  <a:lnTo>
                    <a:pt x="7161" y="1563"/>
                  </a:lnTo>
                  <a:cubicBezTo>
                    <a:pt x="8968" y="1563"/>
                    <a:pt x="10440" y="3033"/>
                    <a:pt x="10440" y="4842"/>
                  </a:cubicBezTo>
                  <a:cubicBezTo>
                    <a:pt x="10440" y="6650"/>
                    <a:pt x="8968" y="8121"/>
                    <a:pt x="7161" y="8121"/>
                  </a:cubicBezTo>
                  <a:lnTo>
                    <a:pt x="2329" y="8121"/>
                  </a:lnTo>
                  <a:cubicBezTo>
                    <a:pt x="1045" y="8121"/>
                    <a:pt x="1" y="9165"/>
                    <a:pt x="1" y="10448"/>
                  </a:cubicBezTo>
                  <a:cubicBezTo>
                    <a:pt x="1" y="11730"/>
                    <a:pt x="1045" y="12775"/>
                    <a:pt x="2329" y="12775"/>
                  </a:cubicBezTo>
                  <a:lnTo>
                    <a:pt x="7161" y="12775"/>
                  </a:lnTo>
                  <a:cubicBezTo>
                    <a:pt x="7591" y="12775"/>
                    <a:pt x="7941" y="12425"/>
                    <a:pt x="7941" y="11994"/>
                  </a:cubicBezTo>
                  <a:cubicBezTo>
                    <a:pt x="7941" y="11563"/>
                    <a:pt x="7591" y="11213"/>
                    <a:pt x="7161" y="11213"/>
                  </a:cubicBezTo>
                  <a:lnTo>
                    <a:pt x="2329" y="11213"/>
                  </a:lnTo>
                  <a:cubicBezTo>
                    <a:pt x="1905" y="11213"/>
                    <a:pt x="1561" y="10868"/>
                    <a:pt x="1561" y="10446"/>
                  </a:cubicBezTo>
                  <a:cubicBezTo>
                    <a:pt x="1561" y="10023"/>
                    <a:pt x="1906" y="9680"/>
                    <a:pt x="2329" y="9680"/>
                  </a:cubicBezTo>
                  <a:lnTo>
                    <a:pt x="7161" y="9680"/>
                  </a:lnTo>
                  <a:cubicBezTo>
                    <a:pt x="9830" y="9680"/>
                    <a:pt x="12000" y="7509"/>
                    <a:pt x="12000" y="4840"/>
                  </a:cubicBezTo>
                  <a:cubicBezTo>
                    <a:pt x="12000" y="2172"/>
                    <a:pt x="9830" y="0"/>
                    <a:pt x="7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12" y="1970685"/>
              <a:ext cx="237123" cy="237123"/>
            </a:xfrm>
            <a:custGeom>
              <a:avLst/>
              <a:gdLst/>
              <a:ahLst/>
              <a:cxnLst/>
              <a:rect l="l" t="t" r="r" b="b"/>
              <a:pathLst>
                <a:path w="8183" h="8183" extrusionOk="0">
                  <a:moveTo>
                    <a:pt x="0" y="0"/>
                  </a:moveTo>
                  <a:lnTo>
                    <a:pt x="0" y="8183"/>
                  </a:lnTo>
                  <a:lnTo>
                    <a:pt x="4091" y="8183"/>
                  </a:lnTo>
                  <a:cubicBezTo>
                    <a:pt x="6350" y="8183"/>
                    <a:pt x="8182" y="6351"/>
                    <a:pt x="8182" y="4091"/>
                  </a:cubicBezTo>
                  <a:cubicBezTo>
                    <a:pt x="8182" y="1832"/>
                    <a:pt x="6351" y="0"/>
                    <a:pt x="4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7691881" y="298970"/>
              <a:ext cx="401686" cy="241035"/>
            </a:xfrm>
            <a:custGeom>
              <a:avLst/>
              <a:gdLst/>
              <a:ahLst/>
              <a:cxnLst/>
              <a:rect l="l" t="t" r="r" b="b"/>
              <a:pathLst>
                <a:path w="13862" h="8318" extrusionOk="0">
                  <a:moveTo>
                    <a:pt x="6931" y="1"/>
                  </a:moveTo>
                  <a:cubicBezTo>
                    <a:pt x="3103" y="1"/>
                    <a:pt x="0" y="3103"/>
                    <a:pt x="0" y="6932"/>
                  </a:cubicBezTo>
                  <a:lnTo>
                    <a:pt x="0" y="8317"/>
                  </a:lnTo>
                  <a:lnTo>
                    <a:pt x="13861" y="8317"/>
                  </a:lnTo>
                  <a:lnTo>
                    <a:pt x="13861" y="6932"/>
                  </a:lnTo>
                  <a:cubicBezTo>
                    <a:pt x="13861" y="3103"/>
                    <a:pt x="10759" y="1"/>
                    <a:pt x="6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6565332" y="341048"/>
              <a:ext cx="172213" cy="156884"/>
            </a:xfrm>
            <a:custGeom>
              <a:avLst/>
              <a:gdLst/>
              <a:ahLst/>
              <a:cxnLst/>
              <a:rect l="l" t="t" r="r" b="b"/>
              <a:pathLst>
                <a:path w="5943" h="5414" extrusionOk="0">
                  <a:moveTo>
                    <a:pt x="2972" y="0"/>
                  </a:moveTo>
                  <a:cubicBezTo>
                    <a:pt x="2279" y="0"/>
                    <a:pt x="1587" y="264"/>
                    <a:pt x="1058" y="793"/>
                  </a:cubicBezTo>
                  <a:cubicBezTo>
                    <a:pt x="1" y="1850"/>
                    <a:pt x="1" y="3563"/>
                    <a:pt x="1058" y="4620"/>
                  </a:cubicBezTo>
                  <a:cubicBezTo>
                    <a:pt x="1587" y="5149"/>
                    <a:pt x="2279" y="5413"/>
                    <a:pt x="2972" y="5413"/>
                  </a:cubicBezTo>
                  <a:cubicBezTo>
                    <a:pt x="3664" y="5413"/>
                    <a:pt x="4357" y="5149"/>
                    <a:pt x="4885" y="4620"/>
                  </a:cubicBezTo>
                  <a:cubicBezTo>
                    <a:pt x="5943" y="3563"/>
                    <a:pt x="5943" y="1850"/>
                    <a:pt x="4885" y="793"/>
                  </a:cubicBezTo>
                  <a:cubicBezTo>
                    <a:pt x="4357" y="264"/>
                    <a:pt x="3664" y="0"/>
                    <a:pt x="29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909919" y="5"/>
              <a:ext cx="9765" cy="1142409"/>
            </a:xfrm>
            <a:custGeom>
              <a:avLst/>
              <a:gdLst/>
              <a:ahLst/>
              <a:cxnLst/>
              <a:rect l="l" t="t" r="r" b="b"/>
              <a:pathLst>
                <a:path w="337" h="39424" extrusionOk="0">
                  <a:moveTo>
                    <a:pt x="1" y="1"/>
                  </a:moveTo>
                  <a:lnTo>
                    <a:pt x="1" y="39424"/>
                  </a:lnTo>
                  <a:lnTo>
                    <a:pt x="336" y="39424"/>
                  </a:lnTo>
                  <a:lnTo>
                    <a:pt x="3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331574" y="8"/>
              <a:ext cx="388414" cy="868832"/>
            </a:xfrm>
            <a:custGeom>
              <a:avLst/>
              <a:gdLst/>
              <a:ahLst/>
              <a:cxnLst/>
              <a:rect l="l" t="t" r="r" b="b"/>
              <a:pathLst>
                <a:path w="13404" h="29983" extrusionOk="0">
                  <a:moveTo>
                    <a:pt x="1" y="1"/>
                  </a:moveTo>
                  <a:lnTo>
                    <a:pt x="1" y="23281"/>
                  </a:lnTo>
                  <a:cubicBezTo>
                    <a:pt x="1" y="26981"/>
                    <a:pt x="3000" y="29982"/>
                    <a:pt x="6701" y="29982"/>
                  </a:cubicBezTo>
                  <a:cubicBezTo>
                    <a:pt x="10403" y="29982"/>
                    <a:pt x="13403" y="26983"/>
                    <a:pt x="13402" y="23281"/>
                  </a:cubicBezTo>
                  <a:lnTo>
                    <a:pt x="13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8265489" y="540005"/>
              <a:ext cx="878511" cy="599139"/>
            </a:xfrm>
            <a:custGeom>
              <a:avLst/>
              <a:gdLst/>
              <a:ahLst/>
              <a:cxnLst/>
              <a:rect l="l" t="t" r="r" b="b"/>
              <a:pathLst>
                <a:path w="30317" h="20676" extrusionOk="0">
                  <a:moveTo>
                    <a:pt x="29981" y="336"/>
                  </a:moveTo>
                  <a:lnTo>
                    <a:pt x="29981" y="20339"/>
                  </a:lnTo>
                  <a:lnTo>
                    <a:pt x="10337" y="20339"/>
                  </a:lnTo>
                  <a:cubicBezTo>
                    <a:pt x="8988" y="20339"/>
                    <a:pt x="7677" y="20073"/>
                    <a:pt x="6445" y="19552"/>
                  </a:cubicBezTo>
                  <a:cubicBezTo>
                    <a:pt x="5253" y="19048"/>
                    <a:pt x="4184" y="18327"/>
                    <a:pt x="3266" y="17408"/>
                  </a:cubicBezTo>
                  <a:cubicBezTo>
                    <a:pt x="2347" y="16489"/>
                    <a:pt x="1626" y="15421"/>
                    <a:pt x="1122" y="14229"/>
                  </a:cubicBezTo>
                  <a:cubicBezTo>
                    <a:pt x="601" y="12998"/>
                    <a:pt x="336" y="11687"/>
                    <a:pt x="336" y="10337"/>
                  </a:cubicBezTo>
                  <a:cubicBezTo>
                    <a:pt x="336" y="8987"/>
                    <a:pt x="601" y="7677"/>
                    <a:pt x="1122" y="6444"/>
                  </a:cubicBezTo>
                  <a:cubicBezTo>
                    <a:pt x="1627" y="5254"/>
                    <a:pt x="2347" y="4184"/>
                    <a:pt x="3266" y="3266"/>
                  </a:cubicBezTo>
                  <a:cubicBezTo>
                    <a:pt x="4184" y="2348"/>
                    <a:pt x="5253" y="1626"/>
                    <a:pt x="6445" y="1122"/>
                  </a:cubicBezTo>
                  <a:cubicBezTo>
                    <a:pt x="7677" y="601"/>
                    <a:pt x="8988" y="336"/>
                    <a:pt x="10337" y="336"/>
                  </a:cubicBezTo>
                  <a:close/>
                  <a:moveTo>
                    <a:pt x="10337" y="1"/>
                  </a:moveTo>
                  <a:cubicBezTo>
                    <a:pt x="8941" y="1"/>
                    <a:pt x="7589" y="273"/>
                    <a:pt x="6313" y="812"/>
                  </a:cubicBezTo>
                  <a:cubicBezTo>
                    <a:pt x="5082" y="1333"/>
                    <a:pt x="3977" y="2077"/>
                    <a:pt x="3027" y="3027"/>
                  </a:cubicBezTo>
                  <a:cubicBezTo>
                    <a:pt x="2078" y="3977"/>
                    <a:pt x="1333" y="5082"/>
                    <a:pt x="812" y="6313"/>
                  </a:cubicBezTo>
                  <a:cubicBezTo>
                    <a:pt x="274" y="7588"/>
                    <a:pt x="1" y="8942"/>
                    <a:pt x="1" y="10337"/>
                  </a:cubicBezTo>
                  <a:cubicBezTo>
                    <a:pt x="1" y="11734"/>
                    <a:pt x="273" y="13086"/>
                    <a:pt x="812" y="14362"/>
                  </a:cubicBezTo>
                  <a:cubicBezTo>
                    <a:pt x="1333" y="15592"/>
                    <a:pt x="2077" y="16697"/>
                    <a:pt x="3027" y="17647"/>
                  </a:cubicBezTo>
                  <a:cubicBezTo>
                    <a:pt x="3977" y="18596"/>
                    <a:pt x="5082" y="19342"/>
                    <a:pt x="6313" y="19862"/>
                  </a:cubicBezTo>
                  <a:cubicBezTo>
                    <a:pt x="7589" y="20400"/>
                    <a:pt x="8942" y="20674"/>
                    <a:pt x="10337" y="20674"/>
                  </a:cubicBezTo>
                  <a:lnTo>
                    <a:pt x="10337" y="20675"/>
                  </a:lnTo>
                  <a:lnTo>
                    <a:pt x="30317" y="20675"/>
                  </a:lnTo>
                  <a:lnTo>
                    <a:pt x="303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7" name="Google Shape;467;p32"/>
            <p:cNvGrpSpPr/>
            <p:nvPr/>
          </p:nvGrpSpPr>
          <p:grpSpPr>
            <a:xfrm>
              <a:off x="231110" y="3904749"/>
              <a:ext cx="977788" cy="1238759"/>
              <a:chOff x="227223" y="1681074"/>
              <a:chExt cx="977788" cy="1238759"/>
            </a:xfrm>
          </p:grpSpPr>
          <p:sp>
            <p:nvSpPr>
              <p:cNvPr id="468" name="Google Shape;468;p32"/>
              <p:cNvSpPr/>
              <p:nvPr/>
            </p:nvSpPr>
            <p:spPr>
              <a:xfrm>
                <a:off x="283700" y="1737638"/>
                <a:ext cx="864805" cy="1168054"/>
              </a:xfrm>
              <a:custGeom>
                <a:avLst/>
                <a:gdLst/>
                <a:ahLst/>
                <a:cxnLst/>
                <a:rect l="l" t="t" r="r" b="b"/>
                <a:pathLst>
                  <a:path w="29844" h="40309" extrusionOk="0">
                    <a:moveTo>
                      <a:pt x="14922" y="0"/>
                    </a:moveTo>
                    <a:cubicBezTo>
                      <a:pt x="6694" y="0"/>
                      <a:pt x="0" y="6694"/>
                      <a:pt x="0" y="14921"/>
                    </a:cubicBezTo>
                    <a:lnTo>
                      <a:pt x="0" y="40308"/>
                    </a:lnTo>
                    <a:lnTo>
                      <a:pt x="976" y="40308"/>
                    </a:lnTo>
                    <a:lnTo>
                      <a:pt x="976" y="14921"/>
                    </a:lnTo>
                    <a:cubicBezTo>
                      <a:pt x="976" y="7232"/>
                      <a:pt x="7233" y="976"/>
                      <a:pt x="14923" y="976"/>
                    </a:cubicBezTo>
                    <a:cubicBezTo>
                      <a:pt x="22612" y="976"/>
                      <a:pt x="28868" y="7232"/>
                      <a:pt x="28868" y="14921"/>
                    </a:cubicBezTo>
                    <a:lnTo>
                      <a:pt x="28868" y="40308"/>
                    </a:lnTo>
                    <a:lnTo>
                      <a:pt x="29843" y="40308"/>
                    </a:lnTo>
                    <a:lnTo>
                      <a:pt x="29843" y="14921"/>
                    </a:lnTo>
                    <a:cubicBezTo>
                      <a:pt x="29843" y="6694"/>
                      <a:pt x="23149" y="0"/>
                      <a:pt x="14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227223" y="1681074"/>
                <a:ext cx="977788" cy="1238759"/>
              </a:xfrm>
              <a:custGeom>
                <a:avLst/>
                <a:gdLst/>
                <a:ahLst/>
                <a:cxnLst/>
                <a:rect l="l" t="t" r="r" b="b"/>
                <a:pathLst>
                  <a:path w="33743" h="42749" extrusionOk="0">
                    <a:moveTo>
                      <a:pt x="16871" y="976"/>
                    </a:moveTo>
                    <a:cubicBezTo>
                      <a:pt x="25637" y="976"/>
                      <a:pt x="32767" y="8108"/>
                      <a:pt x="32767" y="16873"/>
                    </a:cubicBezTo>
                    <a:lnTo>
                      <a:pt x="32767" y="41773"/>
                    </a:lnTo>
                    <a:lnTo>
                      <a:pt x="29841" y="41773"/>
                    </a:lnTo>
                    <a:lnTo>
                      <a:pt x="29841" y="16873"/>
                    </a:lnTo>
                    <a:cubicBezTo>
                      <a:pt x="29841" y="9721"/>
                      <a:pt x="24022" y="3903"/>
                      <a:pt x="16871" y="3903"/>
                    </a:cubicBezTo>
                    <a:cubicBezTo>
                      <a:pt x="9719" y="3903"/>
                      <a:pt x="3901" y="9721"/>
                      <a:pt x="3901" y="16873"/>
                    </a:cubicBezTo>
                    <a:lnTo>
                      <a:pt x="3901" y="41773"/>
                    </a:lnTo>
                    <a:lnTo>
                      <a:pt x="976" y="41773"/>
                    </a:lnTo>
                    <a:lnTo>
                      <a:pt x="976" y="16873"/>
                    </a:lnTo>
                    <a:cubicBezTo>
                      <a:pt x="976" y="8109"/>
                      <a:pt x="8104" y="976"/>
                      <a:pt x="16871" y="976"/>
                    </a:cubicBezTo>
                    <a:close/>
                    <a:moveTo>
                      <a:pt x="16872" y="1"/>
                    </a:moveTo>
                    <a:cubicBezTo>
                      <a:pt x="7567" y="1"/>
                      <a:pt x="0" y="7571"/>
                      <a:pt x="0" y="16873"/>
                    </a:cubicBezTo>
                    <a:lnTo>
                      <a:pt x="0" y="42746"/>
                    </a:lnTo>
                    <a:lnTo>
                      <a:pt x="4877" y="42746"/>
                    </a:lnTo>
                    <a:lnTo>
                      <a:pt x="4877" y="16873"/>
                    </a:lnTo>
                    <a:cubicBezTo>
                      <a:pt x="4877" y="10258"/>
                      <a:pt x="10256" y="4878"/>
                      <a:pt x="16870" y="4878"/>
                    </a:cubicBezTo>
                    <a:cubicBezTo>
                      <a:pt x="23485" y="4878"/>
                      <a:pt x="28865" y="10258"/>
                      <a:pt x="28865" y="16873"/>
                    </a:cubicBezTo>
                    <a:lnTo>
                      <a:pt x="28865" y="42748"/>
                    </a:lnTo>
                    <a:lnTo>
                      <a:pt x="33743" y="42748"/>
                    </a:lnTo>
                    <a:lnTo>
                      <a:pt x="33743" y="16873"/>
                    </a:lnTo>
                    <a:cubicBezTo>
                      <a:pt x="33743" y="7571"/>
                      <a:pt x="26176" y="1"/>
                      <a:pt x="16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 name="Google Shape;470;p32"/>
            <p:cNvSpPr/>
            <p:nvPr/>
          </p:nvSpPr>
          <p:spPr>
            <a:xfrm>
              <a:off x="8419124" y="4145710"/>
              <a:ext cx="9765" cy="1011720"/>
            </a:xfrm>
            <a:custGeom>
              <a:avLst/>
              <a:gdLst/>
              <a:ahLst/>
              <a:cxnLst/>
              <a:rect l="l" t="t" r="r" b="b"/>
              <a:pathLst>
                <a:path w="337" h="34914" extrusionOk="0">
                  <a:moveTo>
                    <a:pt x="1" y="0"/>
                  </a:moveTo>
                  <a:lnTo>
                    <a:pt x="1" y="34914"/>
                  </a:lnTo>
                  <a:lnTo>
                    <a:pt x="336" y="34914"/>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4567162" y="4666294"/>
              <a:ext cx="9331" cy="537504"/>
            </a:xfrm>
            <a:custGeom>
              <a:avLst/>
              <a:gdLst/>
              <a:ahLst/>
              <a:cxnLst/>
              <a:rect l="l" t="t" r="r" b="b"/>
              <a:pathLst>
                <a:path w="322" h="18549" extrusionOk="0">
                  <a:moveTo>
                    <a:pt x="1" y="1"/>
                  </a:moveTo>
                  <a:lnTo>
                    <a:pt x="1" y="18548"/>
                  </a:lnTo>
                  <a:lnTo>
                    <a:pt x="322" y="18548"/>
                  </a:lnTo>
                  <a:lnTo>
                    <a:pt x="3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72"/>
        <p:cNvGrpSpPr/>
        <p:nvPr/>
      </p:nvGrpSpPr>
      <p:grpSpPr>
        <a:xfrm>
          <a:off x="0" y="0"/>
          <a:ext cx="0" cy="0"/>
          <a:chOff x="0" y="0"/>
          <a:chExt cx="0" cy="0"/>
        </a:xfrm>
      </p:grpSpPr>
      <p:grpSp>
        <p:nvGrpSpPr>
          <p:cNvPr id="473" name="Google Shape;473;p33"/>
          <p:cNvGrpSpPr/>
          <p:nvPr/>
        </p:nvGrpSpPr>
        <p:grpSpPr>
          <a:xfrm>
            <a:off x="294215" y="8"/>
            <a:ext cx="8849795" cy="5143500"/>
            <a:chOff x="294215" y="8"/>
            <a:chExt cx="8849795" cy="5143500"/>
          </a:xfrm>
        </p:grpSpPr>
        <p:sp>
          <p:nvSpPr>
            <p:cNvPr id="474" name="Google Shape;474;p33"/>
            <p:cNvSpPr/>
            <p:nvPr/>
          </p:nvSpPr>
          <p:spPr>
            <a:xfrm>
              <a:off x="8542695" y="3101316"/>
              <a:ext cx="347730" cy="370217"/>
            </a:xfrm>
            <a:custGeom>
              <a:avLst/>
              <a:gdLst/>
              <a:ahLst/>
              <a:cxnLst/>
              <a:rect l="l" t="t" r="r" b="b"/>
              <a:pathLst>
                <a:path w="12000" h="12776" extrusionOk="0">
                  <a:moveTo>
                    <a:pt x="781" y="0"/>
                  </a:moveTo>
                  <a:cubicBezTo>
                    <a:pt x="350" y="0"/>
                    <a:pt x="0" y="350"/>
                    <a:pt x="0" y="781"/>
                  </a:cubicBezTo>
                  <a:cubicBezTo>
                    <a:pt x="0" y="1213"/>
                    <a:pt x="350" y="1563"/>
                    <a:pt x="781" y="1563"/>
                  </a:cubicBezTo>
                  <a:lnTo>
                    <a:pt x="7161" y="1563"/>
                  </a:lnTo>
                  <a:cubicBezTo>
                    <a:pt x="8968" y="1563"/>
                    <a:pt x="10440" y="3033"/>
                    <a:pt x="10440" y="4842"/>
                  </a:cubicBezTo>
                  <a:cubicBezTo>
                    <a:pt x="10440" y="6650"/>
                    <a:pt x="8968" y="8121"/>
                    <a:pt x="7161" y="8121"/>
                  </a:cubicBezTo>
                  <a:lnTo>
                    <a:pt x="2329" y="8121"/>
                  </a:lnTo>
                  <a:cubicBezTo>
                    <a:pt x="1045" y="8121"/>
                    <a:pt x="1" y="9165"/>
                    <a:pt x="1" y="10448"/>
                  </a:cubicBezTo>
                  <a:cubicBezTo>
                    <a:pt x="1" y="11730"/>
                    <a:pt x="1045" y="12775"/>
                    <a:pt x="2329" y="12775"/>
                  </a:cubicBezTo>
                  <a:lnTo>
                    <a:pt x="7161" y="12775"/>
                  </a:lnTo>
                  <a:cubicBezTo>
                    <a:pt x="7591" y="12775"/>
                    <a:pt x="7941" y="12425"/>
                    <a:pt x="7941" y="11994"/>
                  </a:cubicBezTo>
                  <a:cubicBezTo>
                    <a:pt x="7941" y="11563"/>
                    <a:pt x="7591" y="11213"/>
                    <a:pt x="7161" y="11213"/>
                  </a:cubicBezTo>
                  <a:lnTo>
                    <a:pt x="2329" y="11213"/>
                  </a:lnTo>
                  <a:cubicBezTo>
                    <a:pt x="1905" y="11213"/>
                    <a:pt x="1561" y="10868"/>
                    <a:pt x="1561" y="10446"/>
                  </a:cubicBezTo>
                  <a:cubicBezTo>
                    <a:pt x="1561" y="10023"/>
                    <a:pt x="1906" y="9680"/>
                    <a:pt x="2329" y="9680"/>
                  </a:cubicBezTo>
                  <a:lnTo>
                    <a:pt x="7161" y="9680"/>
                  </a:lnTo>
                  <a:cubicBezTo>
                    <a:pt x="9830" y="9680"/>
                    <a:pt x="12000" y="7509"/>
                    <a:pt x="12000" y="4840"/>
                  </a:cubicBezTo>
                  <a:cubicBezTo>
                    <a:pt x="12000" y="2172"/>
                    <a:pt x="9830" y="0"/>
                    <a:pt x="7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3"/>
            <p:cNvSpPr/>
            <p:nvPr/>
          </p:nvSpPr>
          <p:spPr>
            <a:xfrm>
              <a:off x="5476399" y="8"/>
              <a:ext cx="388414" cy="868832"/>
            </a:xfrm>
            <a:custGeom>
              <a:avLst/>
              <a:gdLst/>
              <a:ahLst/>
              <a:cxnLst/>
              <a:rect l="l" t="t" r="r" b="b"/>
              <a:pathLst>
                <a:path w="13404" h="29983" extrusionOk="0">
                  <a:moveTo>
                    <a:pt x="1" y="1"/>
                  </a:moveTo>
                  <a:lnTo>
                    <a:pt x="1" y="23281"/>
                  </a:lnTo>
                  <a:cubicBezTo>
                    <a:pt x="1" y="26981"/>
                    <a:pt x="3000" y="29982"/>
                    <a:pt x="6701" y="29982"/>
                  </a:cubicBezTo>
                  <a:cubicBezTo>
                    <a:pt x="10403" y="29982"/>
                    <a:pt x="13403" y="26983"/>
                    <a:pt x="13402" y="23281"/>
                  </a:cubicBezTo>
                  <a:lnTo>
                    <a:pt x="13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33"/>
            <p:cNvGrpSpPr/>
            <p:nvPr/>
          </p:nvGrpSpPr>
          <p:grpSpPr>
            <a:xfrm>
              <a:off x="8166223" y="3904749"/>
              <a:ext cx="977788" cy="1238759"/>
              <a:chOff x="227223" y="1681074"/>
              <a:chExt cx="977788" cy="1238759"/>
            </a:xfrm>
          </p:grpSpPr>
          <p:sp>
            <p:nvSpPr>
              <p:cNvPr id="477" name="Google Shape;477;p33"/>
              <p:cNvSpPr/>
              <p:nvPr/>
            </p:nvSpPr>
            <p:spPr>
              <a:xfrm>
                <a:off x="283700" y="1737638"/>
                <a:ext cx="864805" cy="1168054"/>
              </a:xfrm>
              <a:custGeom>
                <a:avLst/>
                <a:gdLst/>
                <a:ahLst/>
                <a:cxnLst/>
                <a:rect l="l" t="t" r="r" b="b"/>
                <a:pathLst>
                  <a:path w="29844" h="40309" extrusionOk="0">
                    <a:moveTo>
                      <a:pt x="14922" y="0"/>
                    </a:moveTo>
                    <a:cubicBezTo>
                      <a:pt x="6694" y="0"/>
                      <a:pt x="0" y="6694"/>
                      <a:pt x="0" y="14921"/>
                    </a:cubicBezTo>
                    <a:lnTo>
                      <a:pt x="0" y="40308"/>
                    </a:lnTo>
                    <a:lnTo>
                      <a:pt x="976" y="40308"/>
                    </a:lnTo>
                    <a:lnTo>
                      <a:pt x="976" y="14921"/>
                    </a:lnTo>
                    <a:cubicBezTo>
                      <a:pt x="976" y="7232"/>
                      <a:pt x="7233" y="976"/>
                      <a:pt x="14923" y="976"/>
                    </a:cubicBezTo>
                    <a:cubicBezTo>
                      <a:pt x="22612" y="976"/>
                      <a:pt x="28868" y="7232"/>
                      <a:pt x="28868" y="14921"/>
                    </a:cubicBezTo>
                    <a:lnTo>
                      <a:pt x="28868" y="40308"/>
                    </a:lnTo>
                    <a:lnTo>
                      <a:pt x="29843" y="40308"/>
                    </a:lnTo>
                    <a:lnTo>
                      <a:pt x="29843" y="14921"/>
                    </a:lnTo>
                    <a:cubicBezTo>
                      <a:pt x="29843" y="6694"/>
                      <a:pt x="23149" y="0"/>
                      <a:pt x="14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3"/>
              <p:cNvSpPr/>
              <p:nvPr/>
            </p:nvSpPr>
            <p:spPr>
              <a:xfrm>
                <a:off x="227223" y="1681074"/>
                <a:ext cx="977788" cy="1238759"/>
              </a:xfrm>
              <a:custGeom>
                <a:avLst/>
                <a:gdLst/>
                <a:ahLst/>
                <a:cxnLst/>
                <a:rect l="l" t="t" r="r" b="b"/>
                <a:pathLst>
                  <a:path w="33743" h="42749" extrusionOk="0">
                    <a:moveTo>
                      <a:pt x="16871" y="976"/>
                    </a:moveTo>
                    <a:cubicBezTo>
                      <a:pt x="25637" y="976"/>
                      <a:pt x="32767" y="8108"/>
                      <a:pt x="32767" y="16873"/>
                    </a:cubicBezTo>
                    <a:lnTo>
                      <a:pt x="32767" y="41773"/>
                    </a:lnTo>
                    <a:lnTo>
                      <a:pt x="29841" y="41773"/>
                    </a:lnTo>
                    <a:lnTo>
                      <a:pt x="29841" y="16873"/>
                    </a:lnTo>
                    <a:cubicBezTo>
                      <a:pt x="29841" y="9721"/>
                      <a:pt x="24022" y="3903"/>
                      <a:pt x="16871" y="3903"/>
                    </a:cubicBezTo>
                    <a:cubicBezTo>
                      <a:pt x="9719" y="3903"/>
                      <a:pt x="3901" y="9721"/>
                      <a:pt x="3901" y="16873"/>
                    </a:cubicBezTo>
                    <a:lnTo>
                      <a:pt x="3901" y="41773"/>
                    </a:lnTo>
                    <a:lnTo>
                      <a:pt x="976" y="41773"/>
                    </a:lnTo>
                    <a:lnTo>
                      <a:pt x="976" y="16873"/>
                    </a:lnTo>
                    <a:cubicBezTo>
                      <a:pt x="976" y="8109"/>
                      <a:pt x="8104" y="976"/>
                      <a:pt x="16871" y="976"/>
                    </a:cubicBezTo>
                    <a:close/>
                    <a:moveTo>
                      <a:pt x="16872" y="1"/>
                    </a:moveTo>
                    <a:cubicBezTo>
                      <a:pt x="7567" y="1"/>
                      <a:pt x="0" y="7571"/>
                      <a:pt x="0" y="16873"/>
                    </a:cubicBezTo>
                    <a:lnTo>
                      <a:pt x="0" y="42746"/>
                    </a:lnTo>
                    <a:lnTo>
                      <a:pt x="4877" y="42746"/>
                    </a:lnTo>
                    <a:lnTo>
                      <a:pt x="4877" y="16873"/>
                    </a:lnTo>
                    <a:cubicBezTo>
                      <a:pt x="4877" y="10258"/>
                      <a:pt x="10256" y="4878"/>
                      <a:pt x="16870" y="4878"/>
                    </a:cubicBezTo>
                    <a:cubicBezTo>
                      <a:pt x="23485" y="4878"/>
                      <a:pt x="28865" y="10258"/>
                      <a:pt x="28865" y="16873"/>
                    </a:cubicBezTo>
                    <a:lnTo>
                      <a:pt x="28865" y="42748"/>
                    </a:lnTo>
                    <a:lnTo>
                      <a:pt x="33743" y="42748"/>
                    </a:lnTo>
                    <a:lnTo>
                      <a:pt x="33743" y="16873"/>
                    </a:lnTo>
                    <a:cubicBezTo>
                      <a:pt x="33743" y="7571"/>
                      <a:pt x="26176" y="1"/>
                      <a:pt x="16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33"/>
            <p:cNvSpPr/>
            <p:nvPr/>
          </p:nvSpPr>
          <p:spPr>
            <a:xfrm>
              <a:off x="6866672" y="4759916"/>
              <a:ext cx="639331" cy="383575"/>
            </a:xfrm>
            <a:custGeom>
              <a:avLst/>
              <a:gdLst/>
              <a:ahLst/>
              <a:cxnLst/>
              <a:rect l="l" t="t" r="r" b="b"/>
              <a:pathLst>
                <a:path w="22063" h="13237" extrusionOk="0">
                  <a:moveTo>
                    <a:pt x="11031" y="0"/>
                  </a:moveTo>
                  <a:cubicBezTo>
                    <a:pt x="4940" y="0"/>
                    <a:pt x="0" y="4939"/>
                    <a:pt x="0" y="11030"/>
                  </a:cubicBezTo>
                  <a:lnTo>
                    <a:pt x="0" y="13237"/>
                  </a:lnTo>
                  <a:lnTo>
                    <a:pt x="22062" y="13237"/>
                  </a:lnTo>
                  <a:lnTo>
                    <a:pt x="22062" y="11030"/>
                  </a:lnTo>
                  <a:cubicBezTo>
                    <a:pt x="22062" y="4939"/>
                    <a:pt x="17123" y="0"/>
                    <a:pt x="11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3"/>
            <p:cNvSpPr/>
            <p:nvPr/>
          </p:nvSpPr>
          <p:spPr>
            <a:xfrm>
              <a:off x="362436" y="10"/>
              <a:ext cx="9765" cy="1011720"/>
            </a:xfrm>
            <a:custGeom>
              <a:avLst/>
              <a:gdLst/>
              <a:ahLst/>
              <a:cxnLst/>
              <a:rect l="l" t="t" r="r" b="b"/>
              <a:pathLst>
                <a:path w="337" h="34914" extrusionOk="0">
                  <a:moveTo>
                    <a:pt x="1" y="0"/>
                  </a:moveTo>
                  <a:lnTo>
                    <a:pt x="1" y="34914"/>
                  </a:lnTo>
                  <a:lnTo>
                    <a:pt x="336" y="34914"/>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3"/>
            <p:cNvSpPr/>
            <p:nvPr/>
          </p:nvSpPr>
          <p:spPr>
            <a:xfrm>
              <a:off x="294215" y="2408778"/>
              <a:ext cx="146191" cy="427273"/>
            </a:xfrm>
            <a:custGeom>
              <a:avLst/>
              <a:gdLst/>
              <a:ahLst/>
              <a:cxnLst/>
              <a:rect l="l" t="t" r="r" b="b"/>
              <a:pathLst>
                <a:path w="5045" h="14745" extrusionOk="0">
                  <a:moveTo>
                    <a:pt x="2523" y="1"/>
                  </a:moveTo>
                  <a:cubicBezTo>
                    <a:pt x="1130" y="1"/>
                    <a:pt x="1" y="1130"/>
                    <a:pt x="1" y="2523"/>
                  </a:cubicBezTo>
                  <a:cubicBezTo>
                    <a:pt x="1" y="3723"/>
                    <a:pt x="840" y="4724"/>
                    <a:pt x="1962" y="4980"/>
                  </a:cubicBezTo>
                  <a:cubicBezTo>
                    <a:pt x="840" y="5235"/>
                    <a:pt x="1" y="6237"/>
                    <a:pt x="1" y="7438"/>
                  </a:cubicBezTo>
                  <a:cubicBezTo>
                    <a:pt x="1" y="8552"/>
                    <a:pt x="727" y="9497"/>
                    <a:pt x="1729" y="9830"/>
                  </a:cubicBezTo>
                  <a:cubicBezTo>
                    <a:pt x="725" y="10163"/>
                    <a:pt x="1" y="11107"/>
                    <a:pt x="1" y="12222"/>
                  </a:cubicBezTo>
                  <a:cubicBezTo>
                    <a:pt x="1" y="13615"/>
                    <a:pt x="1130" y="14744"/>
                    <a:pt x="2523" y="14744"/>
                  </a:cubicBezTo>
                  <a:cubicBezTo>
                    <a:pt x="3915" y="14744"/>
                    <a:pt x="5044" y="13615"/>
                    <a:pt x="5044" y="12222"/>
                  </a:cubicBezTo>
                  <a:cubicBezTo>
                    <a:pt x="5044" y="11107"/>
                    <a:pt x="4320" y="10162"/>
                    <a:pt x="3316" y="9830"/>
                  </a:cubicBezTo>
                  <a:cubicBezTo>
                    <a:pt x="4320" y="9497"/>
                    <a:pt x="5044" y="8553"/>
                    <a:pt x="5044" y="7438"/>
                  </a:cubicBezTo>
                  <a:cubicBezTo>
                    <a:pt x="5044" y="6237"/>
                    <a:pt x="4206" y="5235"/>
                    <a:pt x="3083" y="4980"/>
                  </a:cubicBezTo>
                  <a:cubicBezTo>
                    <a:pt x="4206" y="4724"/>
                    <a:pt x="5044" y="3723"/>
                    <a:pt x="5044" y="2523"/>
                  </a:cubicBezTo>
                  <a:cubicBezTo>
                    <a:pt x="5044" y="1130"/>
                    <a:pt x="3915" y="1"/>
                    <a:pt x="2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3"/>
            <p:cNvSpPr/>
            <p:nvPr/>
          </p:nvSpPr>
          <p:spPr>
            <a:xfrm>
              <a:off x="362649" y="4603494"/>
              <a:ext cx="9331" cy="537504"/>
            </a:xfrm>
            <a:custGeom>
              <a:avLst/>
              <a:gdLst/>
              <a:ahLst/>
              <a:cxnLst/>
              <a:rect l="l" t="t" r="r" b="b"/>
              <a:pathLst>
                <a:path w="322" h="18549" extrusionOk="0">
                  <a:moveTo>
                    <a:pt x="1" y="1"/>
                  </a:moveTo>
                  <a:lnTo>
                    <a:pt x="1" y="18548"/>
                  </a:lnTo>
                  <a:lnTo>
                    <a:pt x="322" y="18548"/>
                  </a:lnTo>
                  <a:lnTo>
                    <a:pt x="3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07992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638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1pPr>
            <a:lvl2pPr lvl="1"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2pPr>
            <a:lvl3pPr lvl="2"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3pPr>
            <a:lvl4pPr lvl="3"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4pPr>
            <a:lvl5pPr lvl="4"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5pPr>
            <a:lvl6pPr lvl="5"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6pPr>
            <a:lvl7pPr lvl="6"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7pPr>
            <a:lvl8pPr lvl="7"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8pPr>
            <a:lvl9pPr lvl="8" rtl="0">
              <a:spcBef>
                <a:spcPts val="0"/>
              </a:spcBef>
              <a:spcAft>
                <a:spcPts val="0"/>
              </a:spcAft>
              <a:buClr>
                <a:schemeClr val="dk1"/>
              </a:buClr>
              <a:buSzPts val="3000"/>
              <a:buFont typeface="Arima"/>
              <a:buNone/>
              <a:defRPr sz="3000" b="1">
                <a:solidFill>
                  <a:schemeClr val="dk1"/>
                </a:solidFill>
                <a:latin typeface="Arima"/>
                <a:ea typeface="Arima"/>
                <a:cs typeface="Arima"/>
                <a:sym typeface="Arima"/>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9" r:id="rId3"/>
    <p:sldLayoutId id="2147483678" r:id="rId4"/>
    <p:sldLayoutId id="2147483679" r:id="rId5"/>
    <p:sldLayoutId id="214748368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yara.arjuman@tiu.edu.iq"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12" name="TextBox 11">
            <a:extLst>
              <a:ext uri="{FF2B5EF4-FFF2-40B4-BE49-F238E27FC236}">
                <a16:creationId xmlns:a16="http://schemas.microsoft.com/office/drawing/2014/main" id="{238C23FA-7B6C-3501-A594-5F861D4FA47B}"/>
              </a:ext>
            </a:extLst>
          </p:cNvPr>
          <p:cNvSpPr txBox="1"/>
          <p:nvPr/>
        </p:nvSpPr>
        <p:spPr>
          <a:xfrm>
            <a:off x="2885606" y="431931"/>
            <a:ext cx="4377128" cy="954107"/>
          </a:xfrm>
          <a:prstGeom prst="rect">
            <a:avLst/>
          </a:prstGeom>
          <a:noFill/>
        </p:spPr>
        <p:txBody>
          <a:bodyPr wrap="square" rtlCol="0">
            <a:spAutoFit/>
          </a:bodyPr>
          <a:lstStyle/>
          <a:p>
            <a:pPr>
              <a:spcBef>
                <a:spcPct val="0"/>
              </a:spcBef>
            </a:pPr>
            <a:r>
              <a:rPr lang="en-US" b="1" spc="479" dirty="0">
                <a:latin typeface="Oswald Bold" panose="020B0604020202020204" charset="0"/>
              </a:rPr>
              <a:t>Tishk International University</a:t>
            </a:r>
          </a:p>
          <a:p>
            <a:pPr>
              <a:spcBef>
                <a:spcPct val="0"/>
              </a:spcBef>
            </a:pPr>
            <a:r>
              <a:rPr lang="en-US" b="1" spc="479" dirty="0">
                <a:latin typeface="Oswald Bold" panose="020B0604020202020204" charset="0"/>
              </a:rPr>
              <a:t>Intro to IT course</a:t>
            </a:r>
          </a:p>
          <a:p>
            <a:pPr>
              <a:spcBef>
                <a:spcPct val="0"/>
              </a:spcBef>
            </a:pPr>
            <a:r>
              <a:rPr lang="en-US" b="1" spc="479" dirty="0">
                <a:latin typeface="Oswald Bold" panose="020B0604020202020204" charset="0"/>
              </a:rPr>
              <a:t>Fall 2025-2026</a:t>
            </a:r>
          </a:p>
          <a:p>
            <a:endParaRPr lang="en-US" dirty="0"/>
          </a:p>
        </p:txBody>
      </p:sp>
      <p:sp>
        <p:nvSpPr>
          <p:cNvPr id="13" name="Freeform 8">
            <a:extLst>
              <a:ext uri="{FF2B5EF4-FFF2-40B4-BE49-F238E27FC236}">
                <a16:creationId xmlns:a16="http://schemas.microsoft.com/office/drawing/2014/main" id="{40A93A4E-A8A9-B1D0-0D8A-DD31A78B0482}"/>
              </a:ext>
            </a:extLst>
          </p:cNvPr>
          <p:cNvSpPr/>
          <p:nvPr/>
        </p:nvSpPr>
        <p:spPr>
          <a:xfrm>
            <a:off x="1631774" y="-102699"/>
            <a:ext cx="1253832" cy="1124262"/>
          </a:xfrm>
          <a:custGeom>
            <a:avLst/>
            <a:gdLst/>
            <a:ahLst/>
            <a:cxnLst/>
            <a:rect l="l" t="t" r="r" b="b"/>
            <a:pathLst>
              <a:path w="2657483" h="2604598">
                <a:moveTo>
                  <a:pt x="0" y="0"/>
                </a:moveTo>
                <a:lnTo>
                  <a:pt x="2657483" y="0"/>
                </a:lnTo>
                <a:lnTo>
                  <a:pt x="2657483" y="2604598"/>
                </a:lnTo>
                <a:lnTo>
                  <a:pt x="0" y="2604598"/>
                </a:lnTo>
                <a:lnTo>
                  <a:pt x="0" y="0"/>
                </a:lnTo>
                <a:close/>
              </a:path>
            </a:pathLst>
          </a:custGeom>
          <a:blipFill>
            <a:blip r:embed="rId3"/>
            <a:stretch>
              <a:fillRect/>
            </a:stretch>
          </a:blipFill>
        </p:spPr>
        <p:txBody>
          <a:bodyPr/>
          <a:lstStyle/>
          <a:p>
            <a:endParaRPr lang="en-US" sz="933"/>
          </a:p>
        </p:txBody>
      </p:sp>
      <p:sp>
        <p:nvSpPr>
          <p:cNvPr id="14" name="TextBox 13">
            <a:extLst>
              <a:ext uri="{FF2B5EF4-FFF2-40B4-BE49-F238E27FC236}">
                <a16:creationId xmlns:a16="http://schemas.microsoft.com/office/drawing/2014/main" id="{31ED43A8-EF17-7C4C-B72B-5B39E96BF18F}"/>
              </a:ext>
            </a:extLst>
          </p:cNvPr>
          <p:cNvSpPr txBox="1"/>
          <p:nvPr/>
        </p:nvSpPr>
        <p:spPr>
          <a:xfrm>
            <a:off x="1526670" y="2094696"/>
            <a:ext cx="6912619" cy="646331"/>
          </a:xfrm>
          <a:prstGeom prst="rect">
            <a:avLst/>
          </a:prstGeom>
          <a:noFill/>
        </p:spPr>
        <p:txBody>
          <a:bodyPr wrap="square" rtlCol="0">
            <a:spAutoFit/>
          </a:bodyPr>
          <a:lstStyle/>
          <a:p>
            <a:pPr algn="ctr"/>
            <a:r>
              <a:rPr lang="en-US" sz="3600" dirty="0"/>
              <a:t>Introduction to Computers</a:t>
            </a:r>
          </a:p>
        </p:txBody>
      </p:sp>
      <p:sp>
        <p:nvSpPr>
          <p:cNvPr id="15" name="Google Shape;489;p60">
            <a:extLst>
              <a:ext uri="{FF2B5EF4-FFF2-40B4-BE49-F238E27FC236}">
                <a16:creationId xmlns:a16="http://schemas.microsoft.com/office/drawing/2014/main" id="{971D283D-5C1A-D95E-A365-979D5DB4A4CC}"/>
              </a:ext>
            </a:extLst>
          </p:cNvPr>
          <p:cNvSpPr txBox="1">
            <a:spLocks noGrp="1"/>
          </p:cNvSpPr>
          <p:nvPr>
            <p:ph type="subTitle" idx="1"/>
          </p:nvPr>
        </p:nvSpPr>
        <p:spPr>
          <a:xfrm>
            <a:off x="-68752" y="4188348"/>
            <a:ext cx="9385390" cy="44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mj-lt"/>
              </a:rPr>
              <a:t>Ms.Yara Arjuman Hashim</a:t>
            </a:r>
          </a:p>
          <a:p>
            <a:pPr marL="0" lvl="0" indent="0" algn="l" rtl="0">
              <a:spcBef>
                <a:spcPts val="0"/>
              </a:spcBef>
              <a:spcAft>
                <a:spcPts val="0"/>
              </a:spcAft>
              <a:buClr>
                <a:schemeClr val="dk1"/>
              </a:buClr>
              <a:buSzPts val="1100"/>
              <a:buFont typeface="Arial"/>
              <a:buNone/>
            </a:pPr>
            <a:r>
              <a:rPr lang="en" dirty="0">
                <a:solidFill>
                  <a:schemeClr val="dk1"/>
                </a:solidFill>
                <a:latin typeface="+mj-lt"/>
              </a:rPr>
              <a:t>Email: </a:t>
            </a:r>
            <a:r>
              <a:rPr lang="en" dirty="0">
                <a:solidFill>
                  <a:schemeClr val="dk1"/>
                </a:solidFill>
                <a:latin typeface="+mj-lt"/>
                <a:hlinkClick r:id="rId4"/>
              </a:rPr>
              <a:t>yara.arjuman@tiu.edu.iq</a:t>
            </a:r>
            <a:endParaRPr lang="en" dirty="0">
              <a:solidFill>
                <a:schemeClr val="dk1"/>
              </a:solidFill>
              <a:latin typeface="+mj-lt"/>
            </a:endParaRPr>
          </a:p>
          <a:p>
            <a:pPr marL="0" lvl="0" indent="0" algn="l" rtl="0">
              <a:spcBef>
                <a:spcPts val="0"/>
              </a:spcBef>
              <a:spcAft>
                <a:spcPts val="0"/>
              </a:spcAft>
              <a:buClr>
                <a:schemeClr val="dk1"/>
              </a:buClr>
              <a:buSzPts val="1100"/>
              <a:buFont typeface="Arial"/>
              <a:buNone/>
            </a:pPr>
            <a:r>
              <a:rPr lang="en" dirty="0">
                <a:solidFill>
                  <a:schemeClr val="dk1"/>
                </a:solidFill>
                <a:latin typeface="+mj-lt"/>
              </a:rPr>
              <a:t>Office number: Education Building- 220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3" name="TextBox 3"/>
          <p:cNvSpPr txBox="1"/>
          <p:nvPr/>
        </p:nvSpPr>
        <p:spPr>
          <a:xfrm>
            <a:off x="0" y="66401"/>
            <a:ext cx="5981700" cy="654025"/>
          </a:xfrm>
          <a:prstGeom prst="rect">
            <a:avLst/>
          </a:prstGeom>
        </p:spPr>
        <p:txBody>
          <a:bodyPr wrap="square" lIns="0" tIns="0" rIns="0" bIns="0" rtlCol="0" anchor="t">
            <a:spAutoFit/>
          </a:bodyPr>
          <a:lstStyle/>
          <a:p>
            <a:pPr algn="ctr">
              <a:lnSpc>
                <a:spcPts val="5065"/>
              </a:lnSpc>
              <a:spcBef>
                <a:spcPct val="0"/>
              </a:spcBef>
            </a:pPr>
            <a:r>
              <a:rPr lang="en-US" sz="3670" spc="360" dirty="0">
                <a:latin typeface="Oswald Bold"/>
              </a:rPr>
              <a:t>Advantages Accuracy</a:t>
            </a:r>
            <a:r>
              <a:rPr lang="en-US" sz="4800" dirty="0"/>
              <a:t> </a:t>
            </a:r>
            <a:endParaRPr lang="en-US" sz="3670" spc="360" dirty="0">
              <a:latin typeface="Oswald Bold"/>
            </a:endParaRPr>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6" name="TextBox 5">
            <a:extLst>
              <a:ext uri="{FF2B5EF4-FFF2-40B4-BE49-F238E27FC236}">
                <a16:creationId xmlns:a16="http://schemas.microsoft.com/office/drawing/2014/main" id="{E5ECB8D5-8C82-8DB0-6A31-0AD6961B3BEB}"/>
              </a:ext>
            </a:extLst>
          </p:cNvPr>
          <p:cNvSpPr txBox="1"/>
          <p:nvPr/>
        </p:nvSpPr>
        <p:spPr>
          <a:xfrm>
            <a:off x="112267" y="975483"/>
            <a:ext cx="8755284" cy="1862048"/>
          </a:xfrm>
          <a:prstGeom prst="rect">
            <a:avLst/>
          </a:prstGeom>
          <a:noFill/>
        </p:spPr>
        <p:txBody>
          <a:bodyPr wrap="square">
            <a:spAutoFit/>
          </a:bodyPr>
          <a:lstStyle/>
          <a:p>
            <a:pPr>
              <a:lnSpc>
                <a:spcPct val="150000"/>
              </a:lnSpc>
            </a:pPr>
            <a:r>
              <a:rPr lang="en-US" sz="1800" b="1" dirty="0">
                <a:latin typeface="Arial" panose="020B0604020202020204" pitchFamily="34" charset="0"/>
                <a:cs typeface="Arial" panose="020B0604020202020204" pitchFamily="34" charset="0"/>
              </a:rPr>
              <a:t>Accuracy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In addition to being very fast, computers are very accurate.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The calculations are 100% error free.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Computers perform all jobs with 100% accuracy provided that the input is correct. </a:t>
            </a:r>
          </a:p>
          <a:p>
            <a:endParaRPr lang="en-US" sz="7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56885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3" name="TextBox 3"/>
          <p:cNvSpPr txBox="1"/>
          <p:nvPr/>
        </p:nvSpPr>
        <p:spPr>
          <a:xfrm>
            <a:off x="0" y="66401"/>
            <a:ext cx="8077200" cy="600614"/>
          </a:xfrm>
          <a:prstGeom prst="rect">
            <a:avLst/>
          </a:prstGeom>
        </p:spPr>
        <p:txBody>
          <a:bodyPr wrap="square" lIns="0" tIns="0" rIns="0" bIns="0" rtlCol="0" anchor="t">
            <a:spAutoFit/>
          </a:bodyPr>
          <a:lstStyle/>
          <a:p>
            <a:pPr algn="ctr">
              <a:lnSpc>
                <a:spcPts val="5065"/>
              </a:lnSpc>
              <a:spcBef>
                <a:spcPct val="0"/>
              </a:spcBef>
            </a:pPr>
            <a:r>
              <a:rPr lang="en-US" sz="3670" spc="360" dirty="0">
                <a:latin typeface="Oswald Bold"/>
              </a:rPr>
              <a:t>Advantages (Storage Capability) </a:t>
            </a:r>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7" name="TextBox 6">
            <a:extLst>
              <a:ext uri="{FF2B5EF4-FFF2-40B4-BE49-F238E27FC236}">
                <a16:creationId xmlns:a16="http://schemas.microsoft.com/office/drawing/2014/main" id="{836DA751-0D38-ADC2-66CB-50C302395E9F}"/>
              </a:ext>
            </a:extLst>
          </p:cNvPr>
          <p:cNvSpPr txBox="1"/>
          <p:nvPr/>
        </p:nvSpPr>
        <p:spPr>
          <a:xfrm>
            <a:off x="104246" y="1055069"/>
            <a:ext cx="8763305" cy="2118529"/>
          </a:xfrm>
          <a:prstGeom prst="rect">
            <a:avLst/>
          </a:prstGeom>
          <a:noFill/>
        </p:spPr>
        <p:txBody>
          <a:bodyPr wrap="square">
            <a:spAutoFit/>
          </a:bodyPr>
          <a:lstStyle/>
          <a:p>
            <a:pPr>
              <a:lnSpc>
                <a:spcPct val="150000"/>
              </a:lnSpc>
            </a:pPr>
            <a:r>
              <a:rPr lang="en-US" sz="1800" b="1" dirty="0">
                <a:latin typeface="Arial" panose="020B0604020202020204" pitchFamily="34" charset="0"/>
                <a:cs typeface="Arial" panose="020B0604020202020204" pitchFamily="34" charset="0"/>
              </a:rPr>
              <a:t>Storage Capability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Memory is a very important characteristic of computers.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A computer has much more storage capacity than human beings.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It can store large amount of data.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It can store any type of data such as images, videos, text, audio, etc. </a:t>
            </a:r>
          </a:p>
        </p:txBody>
      </p:sp>
    </p:spTree>
    <p:extLst>
      <p:ext uri="{BB962C8B-B14F-4D97-AF65-F5344CB8AC3E}">
        <p14:creationId xmlns:p14="http://schemas.microsoft.com/office/powerpoint/2010/main" val="332741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3" name="TextBox 3"/>
          <p:cNvSpPr txBox="1"/>
          <p:nvPr/>
        </p:nvSpPr>
        <p:spPr>
          <a:xfrm>
            <a:off x="0" y="66401"/>
            <a:ext cx="5638800" cy="600614"/>
          </a:xfrm>
          <a:prstGeom prst="rect">
            <a:avLst/>
          </a:prstGeom>
        </p:spPr>
        <p:txBody>
          <a:bodyPr wrap="square" lIns="0" tIns="0" rIns="0" bIns="0" rtlCol="0" anchor="t">
            <a:spAutoFit/>
          </a:bodyPr>
          <a:lstStyle/>
          <a:p>
            <a:pPr algn="ctr">
              <a:lnSpc>
                <a:spcPts val="5065"/>
              </a:lnSpc>
              <a:spcBef>
                <a:spcPct val="0"/>
              </a:spcBef>
            </a:pPr>
            <a:r>
              <a:rPr lang="en-US" sz="3670" spc="360" dirty="0">
                <a:latin typeface="Oswald Bold"/>
              </a:rPr>
              <a:t>Advantages (Diligence) </a:t>
            </a:r>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6" name="TextBox 5">
            <a:extLst>
              <a:ext uri="{FF2B5EF4-FFF2-40B4-BE49-F238E27FC236}">
                <a16:creationId xmlns:a16="http://schemas.microsoft.com/office/drawing/2014/main" id="{FD0BBF84-58BF-AABF-AC49-484D67AAB870}"/>
              </a:ext>
            </a:extLst>
          </p:cNvPr>
          <p:cNvSpPr txBox="1"/>
          <p:nvPr/>
        </p:nvSpPr>
        <p:spPr>
          <a:xfrm>
            <a:off x="94219" y="1050056"/>
            <a:ext cx="8755284" cy="2277547"/>
          </a:xfrm>
          <a:prstGeom prst="rect">
            <a:avLst/>
          </a:prstGeom>
          <a:noFill/>
        </p:spPr>
        <p:txBody>
          <a:bodyPr wrap="square">
            <a:spAutoFit/>
          </a:bodyPr>
          <a:lstStyle/>
          <a:p>
            <a:pPr>
              <a:lnSpc>
                <a:spcPct val="150000"/>
              </a:lnSpc>
            </a:pPr>
            <a:r>
              <a:rPr lang="en-US" sz="1800" b="1" dirty="0">
                <a:latin typeface="Arial" panose="020B0604020202020204" pitchFamily="34" charset="0"/>
                <a:cs typeface="Arial" panose="020B0604020202020204" pitchFamily="34" charset="0"/>
              </a:rPr>
              <a:t>Diligence</a:t>
            </a:r>
            <a:r>
              <a:rPr lang="en-US" sz="1800" dirty="0">
                <a:latin typeface="Arial" panose="020B0604020202020204" pitchFamily="34" charset="0"/>
                <a:cs typeface="Arial" panose="020B0604020202020204" pitchFamily="34" charset="0"/>
              </a:rPr>
              <a:t>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Unlike human beings, a computer is free from monotony, tiredness, and lack of concentration.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It can work continuously without any error and boredom.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It can perform repeated tasks with the same speed and accuracy. </a:t>
            </a:r>
          </a:p>
          <a:p>
            <a:endParaRPr lang="en-US" sz="700" dirty="0"/>
          </a:p>
        </p:txBody>
      </p:sp>
    </p:spTree>
    <p:extLst>
      <p:ext uri="{BB962C8B-B14F-4D97-AF65-F5344CB8AC3E}">
        <p14:creationId xmlns:p14="http://schemas.microsoft.com/office/powerpoint/2010/main" val="2157120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3" name="TextBox 3"/>
          <p:cNvSpPr txBox="1"/>
          <p:nvPr/>
        </p:nvSpPr>
        <p:spPr>
          <a:xfrm>
            <a:off x="0" y="66401"/>
            <a:ext cx="5867400" cy="600614"/>
          </a:xfrm>
          <a:prstGeom prst="rect">
            <a:avLst/>
          </a:prstGeom>
        </p:spPr>
        <p:txBody>
          <a:bodyPr wrap="square" lIns="0" tIns="0" rIns="0" bIns="0" rtlCol="0" anchor="t">
            <a:spAutoFit/>
          </a:bodyPr>
          <a:lstStyle/>
          <a:p>
            <a:pPr algn="ctr">
              <a:lnSpc>
                <a:spcPts val="5065"/>
              </a:lnSpc>
              <a:spcBef>
                <a:spcPct val="0"/>
              </a:spcBef>
            </a:pPr>
            <a:r>
              <a:rPr lang="en-US" sz="3670" spc="360" dirty="0">
                <a:latin typeface="Oswald Bold"/>
              </a:rPr>
              <a:t>Advantages (Versatility) </a:t>
            </a:r>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6" name="TextBox 5">
            <a:extLst>
              <a:ext uri="{FF2B5EF4-FFF2-40B4-BE49-F238E27FC236}">
                <a16:creationId xmlns:a16="http://schemas.microsoft.com/office/drawing/2014/main" id="{A51F8B10-D5D2-EEF5-84E1-506791CB5AA4}"/>
              </a:ext>
            </a:extLst>
          </p:cNvPr>
          <p:cNvSpPr txBox="1"/>
          <p:nvPr/>
        </p:nvSpPr>
        <p:spPr>
          <a:xfrm>
            <a:off x="112267" y="977489"/>
            <a:ext cx="8755284" cy="2693045"/>
          </a:xfrm>
          <a:prstGeom prst="rect">
            <a:avLst/>
          </a:prstGeom>
          <a:noFill/>
        </p:spPr>
        <p:txBody>
          <a:bodyPr wrap="square">
            <a:spAutoFit/>
          </a:bodyPr>
          <a:lstStyle/>
          <a:p>
            <a:pPr>
              <a:lnSpc>
                <a:spcPct val="150000"/>
              </a:lnSpc>
            </a:pPr>
            <a:r>
              <a:rPr lang="en-US" sz="1800" b="1" dirty="0">
                <a:latin typeface="Arial" panose="020B0604020202020204" pitchFamily="34" charset="0"/>
                <a:cs typeface="Arial" panose="020B0604020202020204" pitchFamily="34" charset="0"/>
              </a:rPr>
              <a:t>Versatility</a:t>
            </a:r>
            <a:r>
              <a:rPr lang="en-US" sz="1800" dirty="0">
                <a:latin typeface="Arial" panose="020B0604020202020204" pitchFamily="34" charset="0"/>
                <a:cs typeface="Arial" panose="020B0604020202020204" pitchFamily="34" charset="0"/>
              </a:rPr>
              <a:t>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 A computer is a very versatile machine.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 A computer is very flexible in performing the jobs to be done.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This machine can be used to solve the problems related to various fields.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 At one instance, it may be solving a complex scientific problem and the very next moment it may be playing a card game. </a:t>
            </a:r>
          </a:p>
          <a:p>
            <a:endParaRPr lang="en-US" sz="700" dirty="0"/>
          </a:p>
        </p:txBody>
      </p:sp>
    </p:spTree>
    <p:extLst>
      <p:ext uri="{BB962C8B-B14F-4D97-AF65-F5344CB8AC3E}">
        <p14:creationId xmlns:p14="http://schemas.microsoft.com/office/powerpoint/2010/main" val="19188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3" name="TextBox 3"/>
          <p:cNvSpPr txBox="1"/>
          <p:nvPr/>
        </p:nvSpPr>
        <p:spPr>
          <a:xfrm>
            <a:off x="0" y="66401"/>
            <a:ext cx="5981700" cy="600614"/>
          </a:xfrm>
          <a:prstGeom prst="rect">
            <a:avLst/>
          </a:prstGeom>
        </p:spPr>
        <p:txBody>
          <a:bodyPr wrap="square" lIns="0" tIns="0" rIns="0" bIns="0" rtlCol="0" anchor="t">
            <a:spAutoFit/>
          </a:bodyPr>
          <a:lstStyle/>
          <a:p>
            <a:pPr algn="ctr">
              <a:lnSpc>
                <a:spcPts val="5065"/>
              </a:lnSpc>
              <a:spcBef>
                <a:spcPct val="0"/>
              </a:spcBef>
            </a:pPr>
            <a:r>
              <a:rPr lang="en-US" sz="3670" spc="360" dirty="0">
                <a:latin typeface="Oswald Bold"/>
              </a:rPr>
              <a:t>Advantages (Reliability) </a:t>
            </a:r>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9" name="TextBox 8">
            <a:extLst>
              <a:ext uri="{FF2B5EF4-FFF2-40B4-BE49-F238E27FC236}">
                <a16:creationId xmlns:a16="http://schemas.microsoft.com/office/drawing/2014/main" id="{95C1A9EE-2155-420F-7AB6-2C4DDA3F2945}"/>
              </a:ext>
            </a:extLst>
          </p:cNvPr>
          <p:cNvSpPr txBox="1"/>
          <p:nvPr/>
        </p:nvSpPr>
        <p:spPr>
          <a:xfrm>
            <a:off x="112267" y="1004951"/>
            <a:ext cx="8755284" cy="1895968"/>
          </a:xfrm>
          <a:prstGeom prst="rect">
            <a:avLst/>
          </a:prstGeom>
          <a:noFill/>
        </p:spPr>
        <p:txBody>
          <a:bodyPr wrap="square">
            <a:spAutoFit/>
          </a:bodyPr>
          <a:lstStyle/>
          <a:p>
            <a:pPr>
              <a:lnSpc>
                <a:spcPct val="150000"/>
              </a:lnSpc>
            </a:pPr>
            <a:r>
              <a:rPr lang="en-US" sz="1800" b="1" dirty="0">
                <a:latin typeface="Arial" panose="020B0604020202020204" pitchFamily="34" charset="0"/>
                <a:cs typeface="Arial" panose="020B0604020202020204" pitchFamily="34" charset="0"/>
              </a:rPr>
              <a:t>Reliability</a:t>
            </a:r>
            <a:r>
              <a:rPr lang="en-US" sz="1800" dirty="0">
                <a:latin typeface="Arial" panose="020B0604020202020204" pitchFamily="34" charset="0"/>
                <a:cs typeface="Arial" panose="020B0604020202020204" pitchFamily="34" charset="0"/>
              </a:rPr>
              <a:t>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A computer is a reliable machine.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Modern electronic components have long lives.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Computers are designed to make maintenance easy. </a:t>
            </a:r>
          </a:p>
          <a:p>
            <a:pPr marL="142875" indent="-142875">
              <a:lnSpc>
                <a:spcPct val="150000"/>
              </a:lnSpc>
              <a:buFont typeface="Wingdings" panose="05000000000000000000" pitchFamily="2" charset="2"/>
              <a:buChar char="ü"/>
            </a:pPr>
            <a:endParaRPr lang="en-US" sz="700" dirty="0"/>
          </a:p>
        </p:txBody>
      </p:sp>
    </p:spTree>
    <p:extLst>
      <p:ext uri="{BB962C8B-B14F-4D97-AF65-F5344CB8AC3E}">
        <p14:creationId xmlns:p14="http://schemas.microsoft.com/office/powerpoint/2010/main" val="638557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3" name="TextBox 3"/>
          <p:cNvSpPr txBox="1"/>
          <p:nvPr/>
        </p:nvSpPr>
        <p:spPr>
          <a:xfrm>
            <a:off x="0" y="66401"/>
            <a:ext cx="6134100" cy="600614"/>
          </a:xfrm>
          <a:prstGeom prst="rect">
            <a:avLst/>
          </a:prstGeom>
        </p:spPr>
        <p:txBody>
          <a:bodyPr wrap="square" lIns="0" tIns="0" rIns="0" bIns="0" rtlCol="0" anchor="t">
            <a:spAutoFit/>
          </a:bodyPr>
          <a:lstStyle/>
          <a:p>
            <a:pPr algn="ctr">
              <a:lnSpc>
                <a:spcPts val="5065"/>
              </a:lnSpc>
              <a:spcBef>
                <a:spcPct val="0"/>
              </a:spcBef>
            </a:pPr>
            <a:r>
              <a:rPr lang="en-US" sz="3670" spc="360" dirty="0">
                <a:latin typeface="Oswald Bold"/>
              </a:rPr>
              <a:t>Advantages (Automation) </a:t>
            </a:r>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6" name="TextBox 5">
            <a:extLst>
              <a:ext uri="{FF2B5EF4-FFF2-40B4-BE49-F238E27FC236}">
                <a16:creationId xmlns:a16="http://schemas.microsoft.com/office/drawing/2014/main" id="{9E6E2097-8D02-7017-32CC-14120141A5BA}"/>
              </a:ext>
            </a:extLst>
          </p:cNvPr>
          <p:cNvSpPr txBox="1"/>
          <p:nvPr/>
        </p:nvSpPr>
        <p:spPr>
          <a:xfrm>
            <a:off x="112267" y="960444"/>
            <a:ext cx="8755284" cy="2800767"/>
          </a:xfrm>
          <a:prstGeom prst="rect">
            <a:avLst/>
          </a:prstGeom>
          <a:noFill/>
        </p:spPr>
        <p:txBody>
          <a:bodyPr wrap="square">
            <a:spAutoFit/>
          </a:bodyPr>
          <a:lstStyle/>
          <a:p>
            <a:pPr>
              <a:lnSpc>
                <a:spcPct val="150000"/>
              </a:lnSpc>
            </a:pPr>
            <a:r>
              <a:rPr lang="en-US" sz="1800" b="1" dirty="0">
                <a:latin typeface="Arial" panose="020B0604020202020204" pitchFamily="34" charset="0"/>
                <a:cs typeface="Arial" panose="020B0604020202020204" pitchFamily="34" charset="0"/>
              </a:rPr>
              <a:t>Automation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Computer is an automatic machine.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Automation is the ability to perform a given task automatically. Once the computer receives a program i.e., the program is stored in the computer memory, then the program and instruction can control the program execution without human interaction. </a:t>
            </a: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90516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3" name="TextBox 3"/>
          <p:cNvSpPr txBox="1"/>
          <p:nvPr/>
        </p:nvSpPr>
        <p:spPr>
          <a:xfrm>
            <a:off x="0" y="66401"/>
            <a:ext cx="8077200" cy="589520"/>
          </a:xfrm>
          <a:prstGeom prst="rect">
            <a:avLst/>
          </a:prstGeom>
        </p:spPr>
        <p:txBody>
          <a:bodyPr wrap="square" lIns="0" tIns="0" rIns="0" bIns="0" rtlCol="0" anchor="t">
            <a:spAutoFit/>
          </a:bodyPr>
          <a:lstStyle/>
          <a:p>
            <a:pPr algn="ctr">
              <a:lnSpc>
                <a:spcPts val="5065"/>
              </a:lnSpc>
              <a:spcBef>
                <a:spcPct val="0"/>
              </a:spcBef>
            </a:pPr>
            <a:r>
              <a:rPr lang="en-US" sz="3300" spc="360" dirty="0">
                <a:latin typeface="Oswald Bold"/>
              </a:rPr>
              <a:t>Advantages (Reduce work and cost) </a:t>
            </a:r>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6" name="TextBox 5">
            <a:extLst>
              <a:ext uri="{FF2B5EF4-FFF2-40B4-BE49-F238E27FC236}">
                <a16:creationId xmlns:a16="http://schemas.microsoft.com/office/drawing/2014/main" id="{BAC4CCE7-3732-AE66-EEF0-532D13884F77}"/>
              </a:ext>
            </a:extLst>
          </p:cNvPr>
          <p:cNvSpPr txBox="1"/>
          <p:nvPr/>
        </p:nvSpPr>
        <p:spPr>
          <a:xfrm>
            <a:off x="112267" y="960444"/>
            <a:ext cx="8755284" cy="3108543"/>
          </a:xfrm>
          <a:prstGeom prst="rect">
            <a:avLst/>
          </a:prstGeom>
          <a:noFill/>
        </p:spPr>
        <p:txBody>
          <a:bodyPr wrap="square">
            <a:spAutoFit/>
          </a:bodyPr>
          <a:lstStyle/>
          <a:p>
            <a:pPr>
              <a:lnSpc>
                <a:spcPct val="150000"/>
              </a:lnSpc>
            </a:pPr>
            <a:r>
              <a:rPr lang="en-US" sz="1800" b="1" dirty="0">
                <a:latin typeface="Arial" panose="020B0604020202020204" pitchFamily="34" charset="0"/>
                <a:cs typeface="Arial" panose="020B0604020202020204" pitchFamily="34" charset="0"/>
              </a:rPr>
              <a:t>Reduction in Paperwork and Cost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The use of computers for data processing in an organization leads to reduction in paperwork and results in speeding up the process.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As data in electronic files can be retrieved as and when required, the problem of maintenance of large number of paper files gets reduced.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Though the initial investment for installing a computer is high, it substantially reduces the cost of each of its transaction. </a:t>
            </a:r>
          </a:p>
          <a:p>
            <a:endParaRPr lang="en-US" sz="700" dirty="0"/>
          </a:p>
        </p:txBody>
      </p:sp>
    </p:spTree>
    <p:extLst>
      <p:ext uri="{BB962C8B-B14F-4D97-AF65-F5344CB8AC3E}">
        <p14:creationId xmlns:p14="http://schemas.microsoft.com/office/powerpoint/2010/main" val="3653989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3" name="TextBox 3"/>
          <p:cNvSpPr txBox="1"/>
          <p:nvPr/>
        </p:nvSpPr>
        <p:spPr>
          <a:xfrm>
            <a:off x="0" y="66401"/>
            <a:ext cx="3848100" cy="600614"/>
          </a:xfrm>
          <a:prstGeom prst="rect">
            <a:avLst/>
          </a:prstGeom>
        </p:spPr>
        <p:txBody>
          <a:bodyPr wrap="square" lIns="0" tIns="0" rIns="0" bIns="0" rtlCol="0" anchor="t">
            <a:spAutoFit/>
          </a:bodyPr>
          <a:lstStyle/>
          <a:p>
            <a:pPr algn="ctr">
              <a:lnSpc>
                <a:spcPts val="5065"/>
              </a:lnSpc>
              <a:spcBef>
                <a:spcPct val="0"/>
              </a:spcBef>
            </a:pPr>
            <a:r>
              <a:rPr lang="en-US" sz="3670" spc="360" dirty="0">
                <a:latin typeface="Oswald Bold"/>
              </a:rPr>
              <a:t>Disadvantages</a:t>
            </a:r>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6" name="TextBox 5">
            <a:extLst>
              <a:ext uri="{FF2B5EF4-FFF2-40B4-BE49-F238E27FC236}">
                <a16:creationId xmlns:a16="http://schemas.microsoft.com/office/drawing/2014/main" id="{A609B8DF-2645-9AF3-3176-BCE3F4A41584}"/>
              </a:ext>
            </a:extLst>
          </p:cNvPr>
          <p:cNvSpPr txBox="1"/>
          <p:nvPr/>
        </p:nvSpPr>
        <p:spPr>
          <a:xfrm>
            <a:off x="114272" y="964245"/>
            <a:ext cx="8753279" cy="2693045"/>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A computer is a machine that has no intelligence to perform any task.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 Each instruction has to be given to the computer.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 A computer cannot make any decision on its own. </a:t>
            </a:r>
          </a:p>
          <a:p>
            <a:pPr>
              <a:lnSpc>
                <a:spcPct val="150000"/>
              </a:lnSpc>
            </a:pPr>
            <a:endParaRPr lang="en-US" sz="1800" dirty="0">
              <a:latin typeface="Arial" panose="020B0604020202020204" pitchFamily="34" charset="0"/>
              <a:cs typeface="Arial" panose="020B0604020202020204" pitchFamily="34" charset="0"/>
            </a:endParaRPr>
          </a:p>
          <a:p>
            <a:pPr>
              <a:lnSpc>
                <a:spcPct val="150000"/>
              </a:lnSpc>
            </a:pPr>
            <a:r>
              <a:rPr lang="en-US" sz="1800" b="1" dirty="0">
                <a:latin typeface="Arial" panose="020B0604020202020204" pitchFamily="34" charset="0"/>
                <a:cs typeface="Arial" panose="020B0604020202020204" pitchFamily="34" charset="0"/>
              </a:rPr>
              <a:t>Dependency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It functions as per the user’s instruction, thus it is fully dependent on humans. </a:t>
            </a:r>
          </a:p>
          <a:p>
            <a:endParaRPr lang="en-US" sz="700" dirty="0"/>
          </a:p>
        </p:txBody>
      </p:sp>
    </p:spTree>
    <p:extLst>
      <p:ext uri="{BB962C8B-B14F-4D97-AF65-F5344CB8AC3E}">
        <p14:creationId xmlns:p14="http://schemas.microsoft.com/office/powerpoint/2010/main" val="3079574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3" name="TextBox 3"/>
          <p:cNvSpPr txBox="1"/>
          <p:nvPr/>
        </p:nvSpPr>
        <p:spPr>
          <a:xfrm>
            <a:off x="0" y="66401"/>
            <a:ext cx="3848100" cy="600614"/>
          </a:xfrm>
          <a:prstGeom prst="rect">
            <a:avLst/>
          </a:prstGeom>
        </p:spPr>
        <p:txBody>
          <a:bodyPr wrap="square" lIns="0" tIns="0" rIns="0" bIns="0" rtlCol="0" anchor="t">
            <a:spAutoFit/>
          </a:bodyPr>
          <a:lstStyle/>
          <a:p>
            <a:pPr algn="ctr">
              <a:lnSpc>
                <a:spcPts val="5065"/>
              </a:lnSpc>
              <a:spcBef>
                <a:spcPct val="0"/>
              </a:spcBef>
            </a:pPr>
            <a:r>
              <a:rPr lang="en-US" sz="3670" spc="360" dirty="0">
                <a:latin typeface="Oswald Bold"/>
              </a:rPr>
              <a:t>Disadvantages</a:t>
            </a:r>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6" name="TextBox 5">
            <a:extLst>
              <a:ext uri="{FF2B5EF4-FFF2-40B4-BE49-F238E27FC236}">
                <a16:creationId xmlns:a16="http://schemas.microsoft.com/office/drawing/2014/main" id="{A609B8DF-2645-9AF3-3176-BCE3F4A41584}"/>
              </a:ext>
            </a:extLst>
          </p:cNvPr>
          <p:cNvSpPr txBox="1"/>
          <p:nvPr/>
        </p:nvSpPr>
        <p:spPr>
          <a:xfrm>
            <a:off x="114272" y="964245"/>
            <a:ext cx="8753279" cy="3370153"/>
          </a:xfrm>
          <a:prstGeom prst="rect">
            <a:avLst/>
          </a:prstGeom>
          <a:noFill/>
        </p:spPr>
        <p:txBody>
          <a:bodyPr wrap="square">
            <a:spAutoFit/>
          </a:bodyPr>
          <a:lstStyle/>
          <a:p>
            <a:pPr>
              <a:lnSpc>
                <a:spcPct val="150000"/>
              </a:lnSpc>
            </a:pPr>
            <a:r>
              <a:rPr lang="en-US" sz="1800" b="1" dirty="0">
                <a:latin typeface="Arial" panose="020B0604020202020204" pitchFamily="34" charset="0"/>
                <a:cs typeface="Arial" panose="020B0604020202020204" pitchFamily="34" charset="0"/>
              </a:rPr>
              <a:t>Environment</a:t>
            </a:r>
            <a:r>
              <a:rPr lang="en-US" sz="1800" dirty="0">
                <a:latin typeface="Arial" panose="020B0604020202020204" pitchFamily="34" charset="0"/>
                <a:cs typeface="Arial" panose="020B0604020202020204" pitchFamily="34" charset="0"/>
              </a:rPr>
              <a:t>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The operating environment of the computer should be dust free and suitable. </a:t>
            </a:r>
          </a:p>
          <a:p>
            <a:pPr marL="285750" indent="-285750">
              <a:lnSpc>
                <a:spcPct val="150000"/>
              </a:lnSpc>
              <a:buFont typeface="Wingdings" panose="05000000000000000000" pitchFamily="2" charset="2"/>
              <a:buChar char="ü"/>
            </a:pPr>
            <a:endParaRPr lang="en-US" sz="1800" dirty="0">
              <a:latin typeface="Arial" panose="020B0604020202020204" pitchFamily="34" charset="0"/>
              <a:cs typeface="Arial" panose="020B0604020202020204" pitchFamily="34" charset="0"/>
            </a:endParaRPr>
          </a:p>
          <a:p>
            <a:pPr>
              <a:lnSpc>
                <a:spcPct val="150000"/>
              </a:lnSpc>
            </a:pPr>
            <a:r>
              <a:rPr lang="en-US" sz="1800" b="1" dirty="0">
                <a:latin typeface="Arial" panose="020B0604020202020204" pitchFamily="34" charset="0"/>
                <a:cs typeface="Arial" panose="020B0604020202020204" pitchFamily="34" charset="0"/>
              </a:rPr>
              <a:t>No Feeling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 Computers have no feelings or emotions.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It cannot make judgment based on feeling, taste, experience, and knowledge unlike humans. </a:t>
            </a:r>
          </a:p>
          <a:p>
            <a:endParaRPr lang="en-US" sz="2400" dirty="0"/>
          </a:p>
        </p:txBody>
      </p:sp>
    </p:spTree>
    <p:extLst>
      <p:ext uri="{BB962C8B-B14F-4D97-AF65-F5344CB8AC3E}">
        <p14:creationId xmlns:p14="http://schemas.microsoft.com/office/powerpoint/2010/main" val="4286578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3" name="TextBox 3"/>
          <p:cNvSpPr txBox="1"/>
          <p:nvPr/>
        </p:nvSpPr>
        <p:spPr>
          <a:xfrm>
            <a:off x="0" y="66401"/>
            <a:ext cx="3220443" cy="654025"/>
          </a:xfrm>
          <a:prstGeom prst="rect">
            <a:avLst/>
          </a:prstGeom>
        </p:spPr>
        <p:txBody>
          <a:bodyPr lIns="0" tIns="0" rIns="0" bIns="0" rtlCol="0" anchor="t">
            <a:spAutoFit/>
          </a:bodyPr>
          <a:lstStyle/>
          <a:p>
            <a:pPr algn="ctr">
              <a:lnSpc>
                <a:spcPts val="5065"/>
              </a:lnSpc>
              <a:spcBef>
                <a:spcPct val="0"/>
              </a:spcBef>
            </a:pPr>
            <a:r>
              <a:rPr lang="en-US" sz="3670" spc="360" dirty="0">
                <a:latin typeface="Oswald Bold"/>
              </a:rPr>
              <a:t> Applications</a:t>
            </a:r>
            <a:r>
              <a:rPr lang="en-US" sz="4800" dirty="0"/>
              <a:t> </a:t>
            </a:r>
            <a:endParaRPr lang="en-US" sz="3670" spc="360" dirty="0">
              <a:latin typeface="Oswald Bold"/>
            </a:endParaRPr>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6" name="TextBox 5">
            <a:extLst>
              <a:ext uri="{FF2B5EF4-FFF2-40B4-BE49-F238E27FC236}">
                <a16:creationId xmlns:a16="http://schemas.microsoft.com/office/drawing/2014/main" id="{C8424AD8-DF74-AB81-B3C1-EC5D3D28B632}"/>
              </a:ext>
            </a:extLst>
          </p:cNvPr>
          <p:cNvSpPr txBox="1"/>
          <p:nvPr/>
        </p:nvSpPr>
        <p:spPr>
          <a:xfrm>
            <a:off x="112267" y="974317"/>
            <a:ext cx="8755284" cy="4355038"/>
          </a:xfrm>
          <a:prstGeom prst="rect">
            <a:avLst/>
          </a:prstGeom>
          <a:noFill/>
        </p:spPr>
        <p:txBody>
          <a:bodyPr wrap="square">
            <a:spAutoFit/>
          </a:bodyPr>
          <a:lstStyle/>
          <a:p>
            <a:pPr algn="just">
              <a:lnSpc>
                <a:spcPct val="150000"/>
              </a:lnSpc>
            </a:pPr>
            <a:r>
              <a:rPr lang="en-US" sz="1800" b="1" dirty="0">
                <a:latin typeface="Arial" panose="020B0604020202020204" pitchFamily="34" charset="0"/>
                <a:cs typeface="Arial" panose="020B0604020202020204" pitchFamily="34" charset="0"/>
              </a:rPr>
              <a:t>Business</a:t>
            </a:r>
            <a:r>
              <a:rPr lang="en-US" sz="1800" dirty="0">
                <a:latin typeface="Arial" panose="020B0604020202020204" pitchFamily="34" charset="0"/>
                <a:cs typeface="Arial" panose="020B0604020202020204" pitchFamily="34" charset="0"/>
              </a:rPr>
              <a:t> </a:t>
            </a:r>
          </a:p>
          <a:p>
            <a:pPr marL="285750" indent="-285750" algn="just">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A computer has high speed of calculation, diligence, accuracy, reliability, or versatility which has made it an integrated part in all business organizations. </a:t>
            </a:r>
          </a:p>
          <a:p>
            <a:pPr marL="285750" indent="-285750" algn="just">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Computer is used in business organizations for: </a:t>
            </a:r>
          </a:p>
          <a:p>
            <a:pPr marL="285750" indent="-285750" algn="just">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Payroll calculations </a:t>
            </a:r>
          </a:p>
          <a:p>
            <a:pPr marL="285750" indent="-285750" algn="just">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Budgeting </a:t>
            </a:r>
          </a:p>
          <a:p>
            <a:pPr marL="285750" indent="-285750" algn="just">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Sales analysis </a:t>
            </a:r>
          </a:p>
          <a:p>
            <a:pPr marL="285750" indent="-285750" algn="just">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Financial forecasting </a:t>
            </a:r>
          </a:p>
          <a:p>
            <a:pPr marL="285750" indent="-285750" algn="just">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Managing employee database </a:t>
            </a:r>
          </a:p>
          <a:p>
            <a:pPr marL="285750" indent="-285750" algn="just">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Maintenance of stocks, etc. </a:t>
            </a:r>
          </a:p>
          <a:p>
            <a:endParaRPr lang="en-US" sz="700" dirty="0"/>
          </a:p>
        </p:txBody>
      </p:sp>
      <p:pic>
        <p:nvPicPr>
          <p:cNvPr id="7" name="Picture 6">
            <a:extLst>
              <a:ext uri="{FF2B5EF4-FFF2-40B4-BE49-F238E27FC236}">
                <a16:creationId xmlns:a16="http://schemas.microsoft.com/office/drawing/2014/main" id="{06C66DE4-8731-B619-46C4-9C13D1701318}"/>
              </a:ext>
            </a:extLst>
          </p:cNvPr>
          <p:cNvPicPr>
            <a:picLocks noChangeAspect="1"/>
          </p:cNvPicPr>
          <p:nvPr/>
        </p:nvPicPr>
        <p:blipFill>
          <a:blip r:embed="rId4"/>
          <a:stretch>
            <a:fillRect/>
          </a:stretch>
        </p:blipFill>
        <p:spPr>
          <a:xfrm>
            <a:off x="6004503" y="3105150"/>
            <a:ext cx="3027231" cy="1691688"/>
          </a:xfrm>
          <a:prstGeom prst="rect">
            <a:avLst/>
          </a:prstGeom>
        </p:spPr>
      </p:pic>
    </p:spTree>
    <p:extLst>
      <p:ext uri="{BB962C8B-B14F-4D97-AF65-F5344CB8AC3E}">
        <p14:creationId xmlns:p14="http://schemas.microsoft.com/office/powerpoint/2010/main" val="75843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10" name="Google Shape;510;p39"/>
          <p:cNvSpPr txBox="1">
            <a:spLocks noGrp="1"/>
          </p:cNvSpPr>
          <p:nvPr>
            <p:ph type="title" idx="15"/>
          </p:nvPr>
        </p:nvSpPr>
        <p:spPr>
          <a:xfrm>
            <a:off x="488038" y="222749"/>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Outline</a:t>
            </a:r>
            <a:endParaRPr dirty="0"/>
          </a:p>
        </p:txBody>
      </p:sp>
      <p:sp>
        <p:nvSpPr>
          <p:cNvPr id="26" name="TextBox 25">
            <a:extLst>
              <a:ext uri="{FF2B5EF4-FFF2-40B4-BE49-F238E27FC236}">
                <a16:creationId xmlns:a16="http://schemas.microsoft.com/office/drawing/2014/main" id="{2B71F608-E984-A9CE-5D78-C5C2973AB417}"/>
              </a:ext>
            </a:extLst>
          </p:cNvPr>
          <p:cNvSpPr txBox="1"/>
          <p:nvPr/>
        </p:nvSpPr>
        <p:spPr>
          <a:xfrm>
            <a:off x="910638" y="786758"/>
            <a:ext cx="7199041" cy="2453172"/>
          </a:xfrm>
          <a:prstGeom prst="rect">
            <a:avLst/>
          </a:prstGeom>
          <a:noFill/>
        </p:spPr>
        <p:txBody>
          <a:bodyPr wrap="square" rtlCol="0">
            <a:spAutoFit/>
          </a:bodyPr>
          <a:lstStyle/>
          <a:p>
            <a:pPr marL="285750" lvl="0" indent="-285750" algn="just">
              <a:lnSpc>
                <a:spcPct val="250000"/>
              </a:lnSpc>
              <a:buFont typeface="Wingdings" panose="05000000000000000000" pitchFamily="2" charset="2"/>
              <a:buChar char="v"/>
            </a:pPr>
            <a:r>
              <a:rPr lang="en-US" sz="1600" dirty="0">
                <a:solidFill>
                  <a:schemeClr val="dk1"/>
                </a:solidFill>
                <a:latin typeface="Calibri"/>
                <a:ea typeface="Calibri"/>
                <a:cs typeface="Calibri"/>
                <a:sym typeface="Calibri"/>
              </a:rPr>
              <a:t>Functions of a Computer</a:t>
            </a:r>
          </a:p>
          <a:p>
            <a:pPr marL="285750" lvl="0" indent="-285750" algn="just">
              <a:lnSpc>
                <a:spcPct val="250000"/>
              </a:lnSpc>
              <a:buFont typeface="Wingdings" panose="05000000000000000000" pitchFamily="2" charset="2"/>
              <a:buChar char="v"/>
            </a:pPr>
            <a:r>
              <a:rPr lang="en-US" sz="1600" dirty="0">
                <a:solidFill>
                  <a:schemeClr val="dk1"/>
                </a:solidFill>
                <a:latin typeface="Calibri"/>
                <a:cs typeface="Calibri"/>
                <a:sym typeface="Calibri"/>
              </a:rPr>
              <a:t>Advantages</a:t>
            </a:r>
          </a:p>
          <a:p>
            <a:pPr marL="285750" lvl="0" indent="-285750" algn="just">
              <a:lnSpc>
                <a:spcPct val="250000"/>
              </a:lnSpc>
              <a:buFont typeface="Wingdings" panose="05000000000000000000" pitchFamily="2" charset="2"/>
              <a:buChar char="v"/>
            </a:pPr>
            <a:r>
              <a:rPr lang="en-US" sz="1600" dirty="0">
                <a:solidFill>
                  <a:schemeClr val="dk1"/>
                </a:solidFill>
                <a:latin typeface="Calibri"/>
                <a:cs typeface="Calibri"/>
                <a:sym typeface="Calibri"/>
              </a:rPr>
              <a:t>Disadvantages</a:t>
            </a:r>
          </a:p>
          <a:p>
            <a:pPr marL="285750" lvl="0" indent="-285750" algn="just">
              <a:lnSpc>
                <a:spcPct val="250000"/>
              </a:lnSpc>
              <a:buFont typeface="Wingdings" panose="05000000000000000000" pitchFamily="2" charset="2"/>
              <a:buChar char="v"/>
            </a:pPr>
            <a:r>
              <a:rPr lang="en-US" sz="1600" dirty="0">
                <a:solidFill>
                  <a:schemeClr val="dk1"/>
                </a:solidFill>
                <a:latin typeface="Calibri"/>
                <a:cs typeface="Calibri"/>
                <a:sym typeface="Calibri"/>
              </a:rPr>
              <a:t>Applications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6" name="TextBox 5">
            <a:extLst>
              <a:ext uri="{FF2B5EF4-FFF2-40B4-BE49-F238E27FC236}">
                <a16:creationId xmlns:a16="http://schemas.microsoft.com/office/drawing/2014/main" id="{E1088827-336C-5AD0-FEE5-F6434E382199}"/>
              </a:ext>
            </a:extLst>
          </p:cNvPr>
          <p:cNvSpPr txBox="1"/>
          <p:nvPr/>
        </p:nvSpPr>
        <p:spPr>
          <a:xfrm>
            <a:off x="112267" y="960444"/>
            <a:ext cx="8755284" cy="3216265"/>
          </a:xfrm>
          <a:prstGeom prst="rect">
            <a:avLst/>
          </a:prstGeom>
          <a:noFill/>
        </p:spPr>
        <p:txBody>
          <a:bodyPr wrap="square">
            <a:spAutoFit/>
          </a:bodyPr>
          <a:lstStyle/>
          <a:p>
            <a:pPr>
              <a:lnSpc>
                <a:spcPct val="150000"/>
              </a:lnSpc>
            </a:pPr>
            <a:r>
              <a:rPr lang="en-US" sz="1800" b="1" dirty="0">
                <a:latin typeface="Arial" panose="020B0604020202020204" pitchFamily="34" charset="0"/>
                <a:cs typeface="Arial" panose="020B0604020202020204" pitchFamily="34" charset="0"/>
              </a:rPr>
              <a:t>Banking</a:t>
            </a:r>
            <a:r>
              <a:rPr lang="en-US" sz="1800" dirty="0">
                <a:latin typeface="Arial" panose="020B0604020202020204" pitchFamily="34" charset="0"/>
                <a:cs typeface="Arial" panose="020B0604020202020204" pitchFamily="34" charset="0"/>
              </a:rPr>
              <a:t>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Today, banking is almost totally dependent on computers.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Banks provide the following facilities: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Online accounting facility, which includes checking current balance, making deposits and overdrafts, checking interest charges, shares, and trustee records.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ATM machines which are completely automated are making it even easier for customers to deal with banks. </a:t>
            </a:r>
          </a:p>
          <a:p>
            <a:endParaRPr lang="en-US" dirty="0">
              <a:latin typeface="Verdana" panose="020B0604030504040204" pitchFamily="34" charset="0"/>
              <a:ea typeface="Verdana" panose="020B0604030504040204" pitchFamily="34" charset="0"/>
            </a:endParaRPr>
          </a:p>
        </p:txBody>
      </p:sp>
      <p:sp>
        <p:nvSpPr>
          <p:cNvPr id="7" name="TextBox 3">
            <a:extLst>
              <a:ext uri="{FF2B5EF4-FFF2-40B4-BE49-F238E27FC236}">
                <a16:creationId xmlns:a16="http://schemas.microsoft.com/office/drawing/2014/main" id="{620AAF97-EEBD-B715-3084-F9BBB11CD303}"/>
              </a:ext>
            </a:extLst>
          </p:cNvPr>
          <p:cNvSpPr txBox="1"/>
          <p:nvPr/>
        </p:nvSpPr>
        <p:spPr>
          <a:xfrm>
            <a:off x="0" y="66401"/>
            <a:ext cx="3220443" cy="654025"/>
          </a:xfrm>
          <a:prstGeom prst="rect">
            <a:avLst/>
          </a:prstGeom>
        </p:spPr>
        <p:txBody>
          <a:bodyPr lIns="0" tIns="0" rIns="0" bIns="0" rtlCol="0" anchor="t">
            <a:spAutoFit/>
          </a:bodyPr>
          <a:lstStyle/>
          <a:p>
            <a:pPr algn="ctr">
              <a:lnSpc>
                <a:spcPts val="5065"/>
              </a:lnSpc>
              <a:spcBef>
                <a:spcPct val="0"/>
              </a:spcBef>
            </a:pPr>
            <a:r>
              <a:rPr lang="en-US" sz="3670" spc="360" dirty="0">
                <a:latin typeface="Oswald Bold"/>
              </a:rPr>
              <a:t> Applications</a:t>
            </a:r>
            <a:r>
              <a:rPr lang="en-US" sz="4800" dirty="0"/>
              <a:t> </a:t>
            </a:r>
            <a:endParaRPr lang="en-US" sz="3670" spc="360" dirty="0">
              <a:latin typeface="Oswald Bold"/>
            </a:endParaRPr>
          </a:p>
        </p:txBody>
      </p:sp>
    </p:spTree>
    <p:extLst>
      <p:ext uri="{BB962C8B-B14F-4D97-AF65-F5344CB8AC3E}">
        <p14:creationId xmlns:p14="http://schemas.microsoft.com/office/powerpoint/2010/main" val="3985161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6" name="TextBox 5">
            <a:extLst>
              <a:ext uri="{FF2B5EF4-FFF2-40B4-BE49-F238E27FC236}">
                <a16:creationId xmlns:a16="http://schemas.microsoft.com/office/drawing/2014/main" id="{F09D58C7-0913-983E-183F-6ED03D33154C}"/>
              </a:ext>
            </a:extLst>
          </p:cNvPr>
          <p:cNvSpPr txBox="1"/>
          <p:nvPr/>
        </p:nvSpPr>
        <p:spPr>
          <a:xfrm>
            <a:off x="98230" y="965457"/>
            <a:ext cx="8769321" cy="3693319"/>
          </a:xfrm>
          <a:prstGeom prst="rect">
            <a:avLst/>
          </a:prstGeom>
          <a:noFill/>
        </p:spPr>
        <p:txBody>
          <a:bodyPr wrap="square">
            <a:spAutoFit/>
          </a:bodyPr>
          <a:lstStyle/>
          <a:p>
            <a:pPr algn="just"/>
            <a:r>
              <a:rPr lang="en-US" sz="1800" b="1" dirty="0">
                <a:latin typeface="Arial" panose="020B0604020202020204" pitchFamily="34" charset="0"/>
                <a:cs typeface="Arial" panose="020B0604020202020204" pitchFamily="34" charset="0"/>
              </a:rPr>
              <a:t>Insurance</a:t>
            </a:r>
            <a:r>
              <a:rPr lang="en-US" sz="1800"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ü"/>
            </a:pPr>
            <a:r>
              <a:rPr lang="en-US" sz="1800" dirty="0">
                <a:latin typeface="Arial" panose="020B0604020202020204" pitchFamily="34" charset="0"/>
                <a:cs typeface="Arial" panose="020B0604020202020204" pitchFamily="34" charset="0"/>
              </a:rPr>
              <a:t>Insurance companies are keeping all records up-to-date with the help of computers. Insurance companies, finance houses, and stock broking firms are widely using computers for their concerns. </a:t>
            </a:r>
          </a:p>
          <a:p>
            <a:pPr marL="285750" indent="-285750" algn="just">
              <a:buFont typeface="Wingdings" panose="05000000000000000000" pitchFamily="2" charset="2"/>
              <a:buChar char="ü"/>
            </a:pPr>
            <a:r>
              <a:rPr lang="en-US" sz="1800" dirty="0">
                <a:latin typeface="Arial" panose="020B0604020202020204" pitchFamily="34" charset="0"/>
                <a:cs typeface="Arial" panose="020B0604020202020204" pitchFamily="34" charset="0"/>
              </a:rPr>
              <a:t>Insurance companies are maintaining a database of all clients with information showing: </a:t>
            </a:r>
          </a:p>
          <a:p>
            <a:pPr marL="285750" indent="-285750" algn="just">
              <a:buFont typeface="Wingdings" panose="05000000000000000000" pitchFamily="2" charset="2"/>
              <a:buChar char="ü"/>
            </a:pPr>
            <a:r>
              <a:rPr lang="en-US" sz="1800" dirty="0">
                <a:latin typeface="Arial" panose="020B0604020202020204" pitchFamily="34" charset="0"/>
                <a:cs typeface="Arial" panose="020B0604020202020204" pitchFamily="34" charset="0"/>
              </a:rPr>
              <a:t>Procedure to continue with policies </a:t>
            </a:r>
          </a:p>
          <a:p>
            <a:pPr marL="285750" indent="-285750" algn="just">
              <a:buFont typeface="Wingdings" panose="05000000000000000000" pitchFamily="2" charset="2"/>
              <a:buChar char="ü"/>
            </a:pPr>
            <a:r>
              <a:rPr lang="en-US" sz="1800" dirty="0">
                <a:latin typeface="Arial" panose="020B0604020202020204" pitchFamily="34" charset="0"/>
                <a:cs typeface="Arial" panose="020B0604020202020204" pitchFamily="34" charset="0"/>
              </a:rPr>
              <a:t>Starting date of the policies </a:t>
            </a:r>
          </a:p>
          <a:p>
            <a:pPr marL="285750" indent="-285750" algn="just">
              <a:buFont typeface="Wingdings" panose="05000000000000000000" pitchFamily="2" charset="2"/>
              <a:buChar char="ü"/>
            </a:pPr>
            <a:r>
              <a:rPr lang="en-US" sz="1800" dirty="0">
                <a:latin typeface="Arial" panose="020B0604020202020204" pitchFamily="34" charset="0"/>
                <a:cs typeface="Arial" panose="020B0604020202020204" pitchFamily="34" charset="0"/>
              </a:rPr>
              <a:t>Next due installment of a policy </a:t>
            </a:r>
          </a:p>
          <a:p>
            <a:pPr marL="285750" indent="-285750" algn="just">
              <a:buFont typeface="Wingdings" panose="05000000000000000000" pitchFamily="2" charset="2"/>
              <a:buChar char="ü"/>
            </a:pPr>
            <a:r>
              <a:rPr lang="en-US" sz="1800" dirty="0">
                <a:latin typeface="Arial" panose="020B0604020202020204" pitchFamily="34" charset="0"/>
                <a:cs typeface="Arial" panose="020B0604020202020204" pitchFamily="34" charset="0"/>
              </a:rPr>
              <a:t>Maturity date </a:t>
            </a:r>
          </a:p>
          <a:p>
            <a:pPr marL="285750" indent="-285750" algn="just">
              <a:buFont typeface="Wingdings" panose="05000000000000000000" pitchFamily="2" charset="2"/>
              <a:buChar char="ü"/>
            </a:pPr>
            <a:r>
              <a:rPr lang="en-US" sz="1800" dirty="0">
                <a:latin typeface="Arial" panose="020B0604020202020204" pitchFamily="34" charset="0"/>
                <a:cs typeface="Arial" panose="020B0604020202020204" pitchFamily="34" charset="0"/>
              </a:rPr>
              <a:t>Interests due </a:t>
            </a:r>
          </a:p>
          <a:p>
            <a:pPr marL="285750" indent="-285750" algn="just">
              <a:buFont typeface="Wingdings" panose="05000000000000000000" pitchFamily="2" charset="2"/>
              <a:buChar char="ü"/>
            </a:pPr>
            <a:r>
              <a:rPr lang="en-US" sz="1800" dirty="0">
                <a:latin typeface="Arial" panose="020B0604020202020204" pitchFamily="34" charset="0"/>
                <a:cs typeface="Arial" panose="020B0604020202020204" pitchFamily="34" charset="0"/>
              </a:rPr>
              <a:t>Survival benefits </a:t>
            </a:r>
          </a:p>
          <a:p>
            <a:pPr marL="285750" indent="-285750" algn="just">
              <a:buFont typeface="Wingdings" panose="05000000000000000000" pitchFamily="2" charset="2"/>
              <a:buChar char="ü"/>
            </a:pPr>
            <a:r>
              <a:rPr lang="en-US" sz="1800" dirty="0">
                <a:latin typeface="Arial" panose="020B0604020202020204" pitchFamily="34" charset="0"/>
                <a:cs typeface="Arial" panose="020B0604020202020204" pitchFamily="34" charset="0"/>
              </a:rPr>
              <a:t>Bonus </a:t>
            </a:r>
          </a:p>
        </p:txBody>
      </p:sp>
      <p:pic>
        <p:nvPicPr>
          <p:cNvPr id="7" name="Picture 6">
            <a:extLst>
              <a:ext uri="{FF2B5EF4-FFF2-40B4-BE49-F238E27FC236}">
                <a16:creationId xmlns:a16="http://schemas.microsoft.com/office/drawing/2014/main" id="{5939F7C1-9066-600D-833E-207C1013B41C}"/>
              </a:ext>
            </a:extLst>
          </p:cNvPr>
          <p:cNvPicPr>
            <a:picLocks noChangeAspect="1"/>
          </p:cNvPicPr>
          <p:nvPr/>
        </p:nvPicPr>
        <p:blipFill>
          <a:blip r:embed="rId4"/>
          <a:stretch>
            <a:fillRect/>
          </a:stretch>
        </p:blipFill>
        <p:spPr>
          <a:xfrm>
            <a:off x="5304132" y="2569665"/>
            <a:ext cx="3549382" cy="2321048"/>
          </a:xfrm>
          <a:prstGeom prst="rect">
            <a:avLst/>
          </a:prstGeom>
        </p:spPr>
      </p:pic>
      <p:sp>
        <p:nvSpPr>
          <p:cNvPr id="8" name="TextBox 3">
            <a:extLst>
              <a:ext uri="{FF2B5EF4-FFF2-40B4-BE49-F238E27FC236}">
                <a16:creationId xmlns:a16="http://schemas.microsoft.com/office/drawing/2014/main" id="{DE6B4720-4C2A-F352-9748-7FC994B6FA02}"/>
              </a:ext>
            </a:extLst>
          </p:cNvPr>
          <p:cNvSpPr txBox="1"/>
          <p:nvPr/>
        </p:nvSpPr>
        <p:spPr>
          <a:xfrm>
            <a:off x="0" y="66401"/>
            <a:ext cx="3220443" cy="654025"/>
          </a:xfrm>
          <a:prstGeom prst="rect">
            <a:avLst/>
          </a:prstGeom>
        </p:spPr>
        <p:txBody>
          <a:bodyPr lIns="0" tIns="0" rIns="0" bIns="0" rtlCol="0" anchor="t">
            <a:spAutoFit/>
          </a:bodyPr>
          <a:lstStyle/>
          <a:p>
            <a:pPr algn="ctr">
              <a:lnSpc>
                <a:spcPts val="5065"/>
              </a:lnSpc>
              <a:spcBef>
                <a:spcPct val="0"/>
              </a:spcBef>
            </a:pPr>
            <a:r>
              <a:rPr lang="en-US" sz="3670" spc="360" dirty="0">
                <a:latin typeface="Oswald Bold"/>
              </a:rPr>
              <a:t> Applications</a:t>
            </a:r>
            <a:r>
              <a:rPr lang="en-US" sz="4800" dirty="0"/>
              <a:t> </a:t>
            </a:r>
            <a:endParaRPr lang="en-US" sz="3670" spc="360" dirty="0">
              <a:latin typeface="Oswald Bold"/>
            </a:endParaRPr>
          </a:p>
        </p:txBody>
      </p:sp>
    </p:spTree>
    <p:extLst>
      <p:ext uri="{BB962C8B-B14F-4D97-AF65-F5344CB8AC3E}">
        <p14:creationId xmlns:p14="http://schemas.microsoft.com/office/powerpoint/2010/main" val="1249625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6" name="TextBox 5">
            <a:extLst>
              <a:ext uri="{FF2B5EF4-FFF2-40B4-BE49-F238E27FC236}">
                <a16:creationId xmlns:a16="http://schemas.microsoft.com/office/drawing/2014/main" id="{BEF05A49-AE95-EAA4-0191-4B1A86B7B45A}"/>
              </a:ext>
            </a:extLst>
          </p:cNvPr>
          <p:cNvSpPr txBox="1"/>
          <p:nvPr/>
        </p:nvSpPr>
        <p:spPr>
          <a:xfrm>
            <a:off x="112267" y="971362"/>
            <a:ext cx="8755284" cy="3893374"/>
          </a:xfrm>
          <a:prstGeom prst="rect">
            <a:avLst/>
          </a:prstGeom>
          <a:noFill/>
        </p:spPr>
        <p:txBody>
          <a:bodyPr wrap="square">
            <a:spAutoFit/>
          </a:bodyPr>
          <a:lstStyle/>
          <a:p>
            <a:pPr algn="just">
              <a:lnSpc>
                <a:spcPct val="150000"/>
              </a:lnSpc>
            </a:pPr>
            <a:r>
              <a:rPr lang="en-US" sz="1600" b="1" dirty="0">
                <a:latin typeface="Arial" panose="020B0604020202020204" pitchFamily="34" charset="0"/>
                <a:cs typeface="Arial" panose="020B0604020202020204" pitchFamily="34" charset="0"/>
              </a:rPr>
              <a:t>Education</a:t>
            </a:r>
            <a:r>
              <a:rPr lang="en-US" sz="1600" dirty="0">
                <a:latin typeface="Arial" panose="020B0604020202020204" pitchFamily="34" charset="0"/>
                <a:cs typeface="Arial" panose="020B0604020202020204" pitchFamily="34" charset="0"/>
              </a:rPr>
              <a:t> </a:t>
            </a:r>
          </a:p>
          <a:p>
            <a:pPr marL="228600" indent="-228600" algn="just">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The computer helps in providing a lot of facilities in the education system. </a:t>
            </a:r>
          </a:p>
          <a:p>
            <a:pPr marL="228600" indent="-228600" algn="just">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The computer provides a tool in the education system known as CBE (Computer Based </a:t>
            </a:r>
          </a:p>
          <a:p>
            <a:pPr algn="just">
              <a:lnSpc>
                <a:spcPct val="150000"/>
              </a:lnSpc>
            </a:pPr>
            <a:r>
              <a:rPr lang="en-US" sz="1600" dirty="0">
                <a:latin typeface="Arial" panose="020B0604020202020204" pitchFamily="34" charset="0"/>
                <a:cs typeface="Arial" panose="020B0604020202020204" pitchFamily="34" charset="0"/>
              </a:rPr>
              <a:t>     Education. </a:t>
            </a:r>
          </a:p>
          <a:p>
            <a:pPr marL="228600" indent="-228600" algn="just">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CBE involves control, delivery, and evaluation of learning. </a:t>
            </a:r>
          </a:p>
          <a:p>
            <a:pPr marL="228600" indent="-228600" algn="just">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Computer education is rapidly increasing the graph of the number of computer students. </a:t>
            </a:r>
          </a:p>
          <a:p>
            <a:pPr marL="228600" indent="-228600" algn="just">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There are several methods in which educational institutions can use a computer to educate the students. </a:t>
            </a:r>
          </a:p>
          <a:p>
            <a:pPr marL="228600" indent="-228600" algn="just">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It is used to prepare a database about the performance of a student, and analysis is carried out on this basis. </a:t>
            </a:r>
          </a:p>
          <a:p>
            <a:endParaRPr lang="en-US" sz="700" dirty="0"/>
          </a:p>
        </p:txBody>
      </p:sp>
      <p:sp>
        <p:nvSpPr>
          <p:cNvPr id="7" name="TextBox 3">
            <a:extLst>
              <a:ext uri="{FF2B5EF4-FFF2-40B4-BE49-F238E27FC236}">
                <a16:creationId xmlns:a16="http://schemas.microsoft.com/office/drawing/2014/main" id="{F6387613-7280-0DCC-6295-AB174BF5F571}"/>
              </a:ext>
            </a:extLst>
          </p:cNvPr>
          <p:cNvSpPr txBox="1"/>
          <p:nvPr/>
        </p:nvSpPr>
        <p:spPr>
          <a:xfrm>
            <a:off x="0" y="66401"/>
            <a:ext cx="3220443" cy="654025"/>
          </a:xfrm>
          <a:prstGeom prst="rect">
            <a:avLst/>
          </a:prstGeom>
        </p:spPr>
        <p:txBody>
          <a:bodyPr lIns="0" tIns="0" rIns="0" bIns="0" rtlCol="0" anchor="t">
            <a:spAutoFit/>
          </a:bodyPr>
          <a:lstStyle/>
          <a:p>
            <a:pPr algn="ctr">
              <a:lnSpc>
                <a:spcPts val="5065"/>
              </a:lnSpc>
              <a:spcBef>
                <a:spcPct val="0"/>
              </a:spcBef>
            </a:pPr>
            <a:r>
              <a:rPr lang="en-US" sz="3670" spc="360" dirty="0">
                <a:latin typeface="Oswald Bold"/>
              </a:rPr>
              <a:t> Applications</a:t>
            </a:r>
            <a:r>
              <a:rPr lang="en-US" sz="4800" dirty="0"/>
              <a:t> </a:t>
            </a:r>
            <a:endParaRPr lang="en-US" sz="3670" spc="360" dirty="0">
              <a:latin typeface="Oswald Bold"/>
            </a:endParaRPr>
          </a:p>
        </p:txBody>
      </p:sp>
    </p:spTree>
    <p:extLst>
      <p:ext uri="{BB962C8B-B14F-4D97-AF65-F5344CB8AC3E}">
        <p14:creationId xmlns:p14="http://schemas.microsoft.com/office/powerpoint/2010/main" val="2478616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7" name="TextBox 3">
            <a:extLst>
              <a:ext uri="{FF2B5EF4-FFF2-40B4-BE49-F238E27FC236}">
                <a16:creationId xmlns:a16="http://schemas.microsoft.com/office/drawing/2014/main" id="{F6387613-7280-0DCC-6295-AB174BF5F571}"/>
              </a:ext>
            </a:extLst>
          </p:cNvPr>
          <p:cNvSpPr txBox="1"/>
          <p:nvPr/>
        </p:nvSpPr>
        <p:spPr>
          <a:xfrm>
            <a:off x="0" y="66401"/>
            <a:ext cx="3220443" cy="654025"/>
          </a:xfrm>
          <a:prstGeom prst="rect">
            <a:avLst/>
          </a:prstGeom>
        </p:spPr>
        <p:txBody>
          <a:bodyPr lIns="0" tIns="0" rIns="0" bIns="0" rtlCol="0" anchor="t">
            <a:spAutoFit/>
          </a:bodyPr>
          <a:lstStyle/>
          <a:p>
            <a:pPr algn="ctr">
              <a:lnSpc>
                <a:spcPts val="5065"/>
              </a:lnSpc>
              <a:spcBef>
                <a:spcPct val="0"/>
              </a:spcBef>
            </a:pPr>
            <a:r>
              <a:rPr lang="en-US" sz="3670" spc="360" dirty="0">
                <a:latin typeface="Oswald Bold"/>
              </a:rPr>
              <a:t> Applications</a:t>
            </a:r>
            <a:r>
              <a:rPr lang="en-US" sz="4800" dirty="0"/>
              <a:t> </a:t>
            </a:r>
            <a:endParaRPr lang="en-US" sz="3670" spc="360" dirty="0">
              <a:latin typeface="Oswald Bold"/>
            </a:endParaRPr>
          </a:p>
        </p:txBody>
      </p:sp>
      <p:sp>
        <p:nvSpPr>
          <p:cNvPr id="9" name="TextBox 8">
            <a:extLst>
              <a:ext uri="{FF2B5EF4-FFF2-40B4-BE49-F238E27FC236}">
                <a16:creationId xmlns:a16="http://schemas.microsoft.com/office/drawing/2014/main" id="{ED84081A-C70A-5420-E4C5-B29C995060BD}"/>
              </a:ext>
            </a:extLst>
          </p:cNvPr>
          <p:cNvSpPr txBox="1"/>
          <p:nvPr/>
        </p:nvSpPr>
        <p:spPr>
          <a:xfrm>
            <a:off x="104246" y="1055069"/>
            <a:ext cx="8763305" cy="2416046"/>
          </a:xfrm>
          <a:prstGeom prst="rect">
            <a:avLst/>
          </a:prstGeom>
          <a:noFill/>
        </p:spPr>
        <p:txBody>
          <a:bodyPr wrap="square">
            <a:spAutoFit/>
          </a:bodyPr>
          <a:lstStyle/>
          <a:p>
            <a:pPr>
              <a:lnSpc>
                <a:spcPct val="150000"/>
              </a:lnSpc>
            </a:pPr>
            <a:r>
              <a:rPr lang="en-US" sz="1600" b="1" dirty="0">
                <a:latin typeface="Arial" panose="020B0604020202020204" pitchFamily="34" charset="0"/>
                <a:cs typeface="Arial" panose="020B0604020202020204" pitchFamily="34" charset="0"/>
              </a:rPr>
              <a:t>Marketing</a:t>
            </a:r>
            <a:r>
              <a:rPr lang="en-US" sz="1600" dirty="0">
                <a:latin typeface="Arial" panose="020B0604020202020204" pitchFamily="34" charset="0"/>
                <a:cs typeface="Arial" panose="020B0604020202020204" pitchFamily="34" charset="0"/>
              </a:rPr>
              <a:t> </a:t>
            </a:r>
          </a:p>
          <a:p>
            <a:pPr marL="228600" indent="-228600">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Advertising - With computers, advertising professionals create art and graphics, write and revise copy, and print and disseminate ads with the goal of selling more products. </a:t>
            </a:r>
          </a:p>
          <a:p>
            <a:pPr marL="228600" indent="-228600">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Home Shopping - Home shopping has been made possible through the use of computerized catalogues that provide access to product information and permit direct entry of orders to be filled by the customers. </a:t>
            </a:r>
          </a:p>
          <a:p>
            <a:endParaRPr lang="en-US" sz="700" dirty="0"/>
          </a:p>
        </p:txBody>
      </p:sp>
      <p:pic>
        <p:nvPicPr>
          <p:cNvPr id="10" name="Picture 9">
            <a:extLst>
              <a:ext uri="{FF2B5EF4-FFF2-40B4-BE49-F238E27FC236}">
                <a16:creationId xmlns:a16="http://schemas.microsoft.com/office/drawing/2014/main" id="{720AB25E-DAF3-DF69-2FD9-0CF34C9451DE}"/>
              </a:ext>
            </a:extLst>
          </p:cNvPr>
          <p:cNvPicPr>
            <a:picLocks noChangeAspect="1"/>
          </p:cNvPicPr>
          <p:nvPr/>
        </p:nvPicPr>
        <p:blipFill>
          <a:blip r:embed="rId4"/>
          <a:stretch>
            <a:fillRect/>
          </a:stretch>
        </p:blipFill>
        <p:spPr>
          <a:xfrm>
            <a:off x="4572000" y="3521615"/>
            <a:ext cx="2324425" cy="1133633"/>
          </a:xfrm>
          <a:prstGeom prst="rect">
            <a:avLst/>
          </a:prstGeom>
        </p:spPr>
      </p:pic>
      <p:pic>
        <p:nvPicPr>
          <p:cNvPr id="11" name="Picture 10">
            <a:extLst>
              <a:ext uri="{FF2B5EF4-FFF2-40B4-BE49-F238E27FC236}">
                <a16:creationId xmlns:a16="http://schemas.microsoft.com/office/drawing/2014/main" id="{3492B363-A749-4155-3480-C6900234F67B}"/>
              </a:ext>
            </a:extLst>
          </p:cNvPr>
          <p:cNvPicPr>
            <a:picLocks noChangeAspect="1"/>
          </p:cNvPicPr>
          <p:nvPr/>
        </p:nvPicPr>
        <p:blipFill>
          <a:blip r:embed="rId5"/>
          <a:stretch>
            <a:fillRect/>
          </a:stretch>
        </p:blipFill>
        <p:spPr>
          <a:xfrm>
            <a:off x="2086363" y="3521615"/>
            <a:ext cx="1876687" cy="1133633"/>
          </a:xfrm>
          <a:prstGeom prst="rect">
            <a:avLst/>
          </a:prstGeom>
        </p:spPr>
      </p:pic>
    </p:spTree>
    <p:extLst>
      <p:ext uri="{BB962C8B-B14F-4D97-AF65-F5344CB8AC3E}">
        <p14:creationId xmlns:p14="http://schemas.microsoft.com/office/powerpoint/2010/main" val="3119124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7" name="TextBox 3">
            <a:extLst>
              <a:ext uri="{FF2B5EF4-FFF2-40B4-BE49-F238E27FC236}">
                <a16:creationId xmlns:a16="http://schemas.microsoft.com/office/drawing/2014/main" id="{F6387613-7280-0DCC-6295-AB174BF5F571}"/>
              </a:ext>
            </a:extLst>
          </p:cNvPr>
          <p:cNvSpPr txBox="1"/>
          <p:nvPr/>
        </p:nvSpPr>
        <p:spPr>
          <a:xfrm>
            <a:off x="0" y="66401"/>
            <a:ext cx="3220443" cy="654025"/>
          </a:xfrm>
          <a:prstGeom prst="rect">
            <a:avLst/>
          </a:prstGeom>
        </p:spPr>
        <p:txBody>
          <a:bodyPr lIns="0" tIns="0" rIns="0" bIns="0" rtlCol="0" anchor="t">
            <a:spAutoFit/>
          </a:bodyPr>
          <a:lstStyle/>
          <a:p>
            <a:pPr algn="ctr">
              <a:lnSpc>
                <a:spcPts val="5065"/>
              </a:lnSpc>
              <a:spcBef>
                <a:spcPct val="0"/>
              </a:spcBef>
            </a:pPr>
            <a:r>
              <a:rPr lang="en-US" sz="3670" spc="360" dirty="0">
                <a:latin typeface="Oswald Bold"/>
              </a:rPr>
              <a:t> Applications</a:t>
            </a:r>
            <a:r>
              <a:rPr lang="en-US" sz="4800" dirty="0"/>
              <a:t> </a:t>
            </a:r>
            <a:endParaRPr lang="en-US" sz="3670" spc="360" dirty="0">
              <a:latin typeface="Oswald Bold"/>
            </a:endParaRPr>
          </a:p>
        </p:txBody>
      </p:sp>
      <p:sp>
        <p:nvSpPr>
          <p:cNvPr id="5" name="TextBox 4">
            <a:extLst>
              <a:ext uri="{FF2B5EF4-FFF2-40B4-BE49-F238E27FC236}">
                <a16:creationId xmlns:a16="http://schemas.microsoft.com/office/drawing/2014/main" id="{C5479896-11B7-E84E-72C8-5C28017C7A3B}"/>
              </a:ext>
            </a:extLst>
          </p:cNvPr>
          <p:cNvSpPr txBox="1"/>
          <p:nvPr/>
        </p:nvSpPr>
        <p:spPr>
          <a:xfrm>
            <a:off x="112266" y="960444"/>
            <a:ext cx="8879334" cy="1893339"/>
          </a:xfrm>
          <a:prstGeom prst="rect">
            <a:avLst/>
          </a:prstGeom>
          <a:noFill/>
        </p:spPr>
        <p:txBody>
          <a:bodyPr wrap="square">
            <a:spAutoFit/>
          </a:bodyPr>
          <a:lstStyle/>
          <a:p>
            <a:pPr>
              <a:lnSpc>
                <a:spcPct val="150000"/>
              </a:lnSpc>
            </a:pPr>
            <a:r>
              <a:rPr lang="en-US" sz="1600" b="1" dirty="0">
                <a:latin typeface="Arial" panose="020B0604020202020204" pitchFamily="34" charset="0"/>
                <a:cs typeface="Arial" panose="020B0604020202020204" pitchFamily="34" charset="0"/>
              </a:rPr>
              <a:t>Healthcare</a:t>
            </a:r>
            <a:r>
              <a:rPr lang="en-US" sz="1600" dirty="0">
                <a:latin typeface="Arial" panose="020B0604020202020204" pitchFamily="34" charset="0"/>
                <a:cs typeface="Arial" panose="020B0604020202020204" pitchFamily="34" charset="0"/>
              </a:rPr>
              <a:t> </a:t>
            </a:r>
          </a:p>
          <a:p>
            <a:pPr marL="228600" indent="-228600">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Computers have become an important part in hospitals, labs, and dispensaries. They are being used in hospitals to keep the record of patients and medicines. It is also used in scanning and diagnosing different diseases. ECG, EEG, ultrasounds and CT scans, etc. are also done by computerized machines. </a:t>
            </a:r>
          </a:p>
        </p:txBody>
      </p:sp>
      <p:pic>
        <p:nvPicPr>
          <p:cNvPr id="6" name="Picture 5">
            <a:extLst>
              <a:ext uri="{FF2B5EF4-FFF2-40B4-BE49-F238E27FC236}">
                <a16:creationId xmlns:a16="http://schemas.microsoft.com/office/drawing/2014/main" id="{DC03D602-B06B-1511-353E-64733758C9CF}"/>
              </a:ext>
            </a:extLst>
          </p:cNvPr>
          <p:cNvPicPr>
            <a:picLocks noChangeAspect="1"/>
          </p:cNvPicPr>
          <p:nvPr/>
        </p:nvPicPr>
        <p:blipFill>
          <a:blip r:embed="rId4"/>
          <a:stretch>
            <a:fillRect/>
          </a:stretch>
        </p:blipFill>
        <p:spPr>
          <a:xfrm>
            <a:off x="2933700" y="2887185"/>
            <a:ext cx="3619500" cy="2029347"/>
          </a:xfrm>
          <a:prstGeom prst="rect">
            <a:avLst/>
          </a:prstGeom>
        </p:spPr>
      </p:pic>
    </p:spTree>
    <p:extLst>
      <p:ext uri="{BB962C8B-B14F-4D97-AF65-F5344CB8AC3E}">
        <p14:creationId xmlns:p14="http://schemas.microsoft.com/office/powerpoint/2010/main" val="2865687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7" name="TextBox 3">
            <a:extLst>
              <a:ext uri="{FF2B5EF4-FFF2-40B4-BE49-F238E27FC236}">
                <a16:creationId xmlns:a16="http://schemas.microsoft.com/office/drawing/2014/main" id="{F6387613-7280-0DCC-6295-AB174BF5F571}"/>
              </a:ext>
            </a:extLst>
          </p:cNvPr>
          <p:cNvSpPr txBox="1"/>
          <p:nvPr/>
        </p:nvSpPr>
        <p:spPr>
          <a:xfrm>
            <a:off x="0" y="66401"/>
            <a:ext cx="3220443" cy="654025"/>
          </a:xfrm>
          <a:prstGeom prst="rect">
            <a:avLst/>
          </a:prstGeom>
        </p:spPr>
        <p:txBody>
          <a:bodyPr lIns="0" tIns="0" rIns="0" bIns="0" rtlCol="0" anchor="t">
            <a:spAutoFit/>
          </a:bodyPr>
          <a:lstStyle/>
          <a:p>
            <a:pPr algn="ctr">
              <a:lnSpc>
                <a:spcPts val="5065"/>
              </a:lnSpc>
              <a:spcBef>
                <a:spcPct val="0"/>
              </a:spcBef>
            </a:pPr>
            <a:r>
              <a:rPr lang="en-US" sz="3670" spc="360" dirty="0">
                <a:latin typeface="Oswald Bold"/>
              </a:rPr>
              <a:t> Applications</a:t>
            </a:r>
            <a:r>
              <a:rPr lang="en-US" sz="4800" dirty="0"/>
              <a:t> </a:t>
            </a:r>
            <a:endParaRPr lang="en-US" sz="3670" spc="360" dirty="0">
              <a:latin typeface="Oswald Bold"/>
            </a:endParaRPr>
          </a:p>
        </p:txBody>
      </p:sp>
      <p:sp>
        <p:nvSpPr>
          <p:cNvPr id="5" name="TextBox 4">
            <a:extLst>
              <a:ext uri="{FF2B5EF4-FFF2-40B4-BE49-F238E27FC236}">
                <a16:creationId xmlns:a16="http://schemas.microsoft.com/office/drawing/2014/main" id="{6CC0A40B-BA16-0CB5-B68C-8D4A2B4A3214}"/>
              </a:ext>
            </a:extLst>
          </p:cNvPr>
          <p:cNvSpPr txBox="1"/>
          <p:nvPr/>
        </p:nvSpPr>
        <p:spPr>
          <a:xfrm>
            <a:off x="112266" y="1055069"/>
            <a:ext cx="8755284" cy="3185487"/>
          </a:xfrm>
          <a:prstGeom prst="rect">
            <a:avLst/>
          </a:prstGeom>
          <a:noFill/>
        </p:spPr>
        <p:txBody>
          <a:bodyPr wrap="square">
            <a:spAutoFit/>
          </a:bodyPr>
          <a:lstStyle/>
          <a:p>
            <a:pPr algn="just">
              <a:lnSpc>
                <a:spcPct val="150000"/>
              </a:lnSpc>
            </a:pPr>
            <a:r>
              <a:rPr lang="en-US" sz="1600" dirty="0">
                <a:latin typeface="Arial" panose="020B0604020202020204" pitchFamily="34" charset="0"/>
                <a:cs typeface="Arial" panose="020B0604020202020204" pitchFamily="34" charset="0"/>
              </a:rPr>
              <a:t>Following are some major fields of health care in which computers are used:</a:t>
            </a:r>
          </a:p>
          <a:p>
            <a:pPr marL="228600" indent="-228600" algn="just">
              <a:lnSpc>
                <a:spcPct val="150000"/>
              </a:lnSpc>
              <a:buFont typeface="Wingdings" panose="05000000000000000000" pitchFamily="2" charset="2"/>
              <a:buChar char="ü"/>
            </a:pPr>
            <a:r>
              <a:rPr lang="en-US" sz="1600" b="1" dirty="0">
                <a:latin typeface="Arial" panose="020B0604020202020204" pitchFamily="34" charset="0"/>
                <a:cs typeface="Arial" panose="020B0604020202020204" pitchFamily="34" charset="0"/>
              </a:rPr>
              <a:t>Diagnostic System </a:t>
            </a:r>
            <a:r>
              <a:rPr lang="en-US" sz="1600" dirty="0">
                <a:latin typeface="Arial" panose="020B0604020202020204" pitchFamily="34" charset="0"/>
                <a:cs typeface="Arial" panose="020B0604020202020204" pitchFamily="34" charset="0"/>
              </a:rPr>
              <a:t>- Computers are used to collect data and identify the cause of illness. </a:t>
            </a:r>
          </a:p>
          <a:p>
            <a:pPr marL="228600" indent="-228600" algn="just">
              <a:lnSpc>
                <a:spcPct val="150000"/>
              </a:lnSpc>
              <a:buFont typeface="Wingdings" panose="05000000000000000000" pitchFamily="2" charset="2"/>
              <a:buChar char="ü"/>
            </a:pPr>
            <a:r>
              <a:rPr lang="en-US" sz="1600" b="1" dirty="0">
                <a:latin typeface="Arial" panose="020B0604020202020204" pitchFamily="34" charset="0"/>
                <a:cs typeface="Arial" panose="020B0604020202020204" pitchFamily="34" charset="0"/>
              </a:rPr>
              <a:t>Lab-diagnostic System </a:t>
            </a:r>
            <a:r>
              <a:rPr lang="en-US" sz="1600" dirty="0">
                <a:latin typeface="Arial" panose="020B0604020202020204" pitchFamily="34" charset="0"/>
                <a:cs typeface="Arial" panose="020B0604020202020204" pitchFamily="34" charset="0"/>
              </a:rPr>
              <a:t>- All tests can be done, and the reports are prepared by computer. </a:t>
            </a:r>
          </a:p>
          <a:p>
            <a:pPr marL="228600" indent="-228600" algn="just">
              <a:lnSpc>
                <a:spcPct val="150000"/>
              </a:lnSpc>
              <a:buFont typeface="Wingdings" panose="05000000000000000000" pitchFamily="2" charset="2"/>
              <a:buChar char="ü"/>
            </a:pPr>
            <a:r>
              <a:rPr lang="en-US" sz="1600" b="1" dirty="0">
                <a:latin typeface="Arial" panose="020B0604020202020204" pitchFamily="34" charset="0"/>
                <a:cs typeface="Arial" panose="020B0604020202020204" pitchFamily="34" charset="0"/>
              </a:rPr>
              <a:t>Patient Monitoring System </a:t>
            </a:r>
            <a:r>
              <a:rPr lang="en-US" sz="1600" dirty="0">
                <a:latin typeface="Arial" panose="020B0604020202020204" pitchFamily="34" charset="0"/>
                <a:cs typeface="Arial" panose="020B0604020202020204" pitchFamily="34" charset="0"/>
              </a:rPr>
              <a:t>- These are used to check the patient's signs for abnormality such as in Cardiac Arrest, ECG, etc. </a:t>
            </a:r>
          </a:p>
          <a:p>
            <a:pPr marL="228600" indent="-228600" algn="just">
              <a:lnSpc>
                <a:spcPct val="150000"/>
              </a:lnSpc>
              <a:buFont typeface="Wingdings" panose="05000000000000000000" pitchFamily="2" charset="2"/>
              <a:buChar char="ü"/>
            </a:pPr>
            <a:r>
              <a:rPr lang="en-US" sz="1600" b="1" dirty="0">
                <a:latin typeface="Arial" panose="020B0604020202020204" pitchFamily="34" charset="0"/>
                <a:cs typeface="Arial" panose="020B0604020202020204" pitchFamily="34" charset="0"/>
              </a:rPr>
              <a:t>Pharma Information System </a:t>
            </a:r>
            <a:r>
              <a:rPr lang="en-US" sz="1600" dirty="0">
                <a:latin typeface="Arial" panose="020B0604020202020204" pitchFamily="34" charset="0"/>
                <a:cs typeface="Arial" panose="020B0604020202020204" pitchFamily="34" charset="0"/>
              </a:rPr>
              <a:t>- Computer is used to check drug labels, expiry dates, harmful side effects, etc. </a:t>
            </a:r>
          </a:p>
          <a:p>
            <a:pPr marL="228600" indent="-228600" algn="just">
              <a:lnSpc>
                <a:spcPct val="150000"/>
              </a:lnSpc>
              <a:buFont typeface="Wingdings" panose="05000000000000000000" pitchFamily="2" charset="2"/>
              <a:buChar char="ü"/>
            </a:pPr>
            <a:r>
              <a:rPr lang="en-US" sz="1600" b="1" dirty="0">
                <a:latin typeface="Arial" panose="020B0604020202020204" pitchFamily="34" charset="0"/>
                <a:cs typeface="Arial" panose="020B0604020202020204" pitchFamily="34" charset="0"/>
              </a:rPr>
              <a:t>Surgery</a:t>
            </a:r>
            <a:r>
              <a:rPr lang="en-US" sz="1600" dirty="0">
                <a:latin typeface="Arial" panose="020B0604020202020204" pitchFamily="34" charset="0"/>
                <a:cs typeface="Arial" panose="020B0604020202020204" pitchFamily="34" charset="0"/>
              </a:rPr>
              <a:t> - Nowadays, computers are also used in performing surgery. </a:t>
            </a:r>
          </a:p>
          <a:p>
            <a:endParaRPr lang="en-US" sz="900" dirty="0"/>
          </a:p>
        </p:txBody>
      </p:sp>
    </p:spTree>
    <p:extLst>
      <p:ext uri="{BB962C8B-B14F-4D97-AF65-F5344CB8AC3E}">
        <p14:creationId xmlns:p14="http://schemas.microsoft.com/office/powerpoint/2010/main" val="1724570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7" name="TextBox 3">
            <a:extLst>
              <a:ext uri="{FF2B5EF4-FFF2-40B4-BE49-F238E27FC236}">
                <a16:creationId xmlns:a16="http://schemas.microsoft.com/office/drawing/2014/main" id="{F6387613-7280-0DCC-6295-AB174BF5F571}"/>
              </a:ext>
            </a:extLst>
          </p:cNvPr>
          <p:cNvSpPr txBox="1"/>
          <p:nvPr/>
        </p:nvSpPr>
        <p:spPr>
          <a:xfrm>
            <a:off x="0" y="66401"/>
            <a:ext cx="3220443" cy="654025"/>
          </a:xfrm>
          <a:prstGeom prst="rect">
            <a:avLst/>
          </a:prstGeom>
        </p:spPr>
        <p:txBody>
          <a:bodyPr lIns="0" tIns="0" rIns="0" bIns="0" rtlCol="0" anchor="t">
            <a:spAutoFit/>
          </a:bodyPr>
          <a:lstStyle/>
          <a:p>
            <a:pPr algn="ctr">
              <a:lnSpc>
                <a:spcPts val="5065"/>
              </a:lnSpc>
              <a:spcBef>
                <a:spcPct val="0"/>
              </a:spcBef>
            </a:pPr>
            <a:r>
              <a:rPr lang="en-US" sz="3670" spc="360" dirty="0">
                <a:latin typeface="Oswald Bold"/>
              </a:rPr>
              <a:t> Applications</a:t>
            </a:r>
            <a:r>
              <a:rPr lang="en-US" sz="4800" dirty="0"/>
              <a:t> </a:t>
            </a:r>
            <a:endParaRPr lang="en-US" sz="3670" spc="360" dirty="0">
              <a:latin typeface="Oswald Bold"/>
            </a:endParaRPr>
          </a:p>
        </p:txBody>
      </p:sp>
      <p:sp>
        <p:nvSpPr>
          <p:cNvPr id="5" name="TextBox 4">
            <a:extLst>
              <a:ext uri="{FF2B5EF4-FFF2-40B4-BE49-F238E27FC236}">
                <a16:creationId xmlns:a16="http://schemas.microsoft.com/office/drawing/2014/main" id="{A28F516A-46FB-4C54-7F22-9EB92D20CCCA}"/>
              </a:ext>
            </a:extLst>
          </p:cNvPr>
          <p:cNvSpPr txBox="1"/>
          <p:nvPr/>
        </p:nvSpPr>
        <p:spPr>
          <a:xfrm>
            <a:off x="108256" y="967463"/>
            <a:ext cx="8759295" cy="4434612"/>
          </a:xfrm>
          <a:prstGeom prst="rect">
            <a:avLst/>
          </a:prstGeom>
          <a:noFill/>
        </p:spPr>
        <p:txBody>
          <a:bodyPr wrap="square">
            <a:spAutoFit/>
          </a:bodyPr>
          <a:lstStyle/>
          <a:p>
            <a:pPr algn="just">
              <a:lnSpc>
                <a:spcPct val="150000"/>
              </a:lnSpc>
            </a:pPr>
            <a:r>
              <a:rPr lang="en-US" sz="1600" b="1" dirty="0">
                <a:latin typeface="Arial" panose="020B0604020202020204" pitchFamily="34" charset="0"/>
                <a:cs typeface="Arial" panose="020B0604020202020204" pitchFamily="34" charset="0"/>
              </a:rPr>
              <a:t>Engineering Design </a:t>
            </a:r>
          </a:p>
          <a:p>
            <a:pPr marL="142875" indent="-142875" algn="just">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Computers are widely used for Engineering purpose. </a:t>
            </a:r>
          </a:p>
          <a:p>
            <a:pPr marL="142875" indent="-142875" algn="just">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One of the major areas is CAD (Computer Aided Design) that provides creation and modification of images. Some of the fields are:</a:t>
            </a:r>
          </a:p>
          <a:p>
            <a:pPr marL="142875" indent="-142875" algn="just">
              <a:lnSpc>
                <a:spcPct val="150000"/>
              </a:lnSpc>
              <a:buFont typeface="Wingdings" panose="05000000000000000000" pitchFamily="2" charset="2"/>
              <a:buChar char="ü"/>
            </a:pPr>
            <a:endParaRPr lang="en-US" sz="1600" dirty="0">
              <a:latin typeface="Arial" panose="020B0604020202020204" pitchFamily="34" charset="0"/>
              <a:cs typeface="Arial" panose="020B0604020202020204" pitchFamily="34" charset="0"/>
            </a:endParaRPr>
          </a:p>
          <a:p>
            <a:pPr marL="142875" indent="-142875" algn="just">
              <a:lnSpc>
                <a:spcPct val="150000"/>
              </a:lnSpc>
              <a:buFont typeface="Wingdings" panose="05000000000000000000" pitchFamily="2" charset="2"/>
              <a:buChar char="ü"/>
            </a:pPr>
            <a:r>
              <a:rPr lang="en-US" sz="1600" b="1" dirty="0">
                <a:latin typeface="Arial" panose="020B0604020202020204" pitchFamily="34" charset="0"/>
                <a:cs typeface="Arial" panose="020B0604020202020204" pitchFamily="34" charset="0"/>
              </a:rPr>
              <a:t>Structural Engineering </a:t>
            </a:r>
            <a:r>
              <a:rPr lang="en-US" sz="1600" dirty="0">
                <a:latin typeface="Arial" panose="020B0604020202020204" pitchFamily="34" charset="0"/>
                <a:cs typeface="Arial" panose="020B0604020202020204" pitchFamily="34" charset="0"/>
              </a:rPr>
              <a:t>- Requires stress and strain analysis for design of ships, buildings, budgets, airplanes, etc. </a:t>
            </a:r>
          </a:p>
          <a:p>
            <a:pPr marL="142875" indent="-142875" algn="just">
              <a:lnSpc>
                <a:spcPct val="150000"/>
              </a:lnSpc>
              <a:buFont typeface="Wingdings" panose="05000000000000000000" pitchFamily="2" charset="2"/>
              <a:buChar char="ü"/>
            </a:pPr>
            <a:r>
              <a:rPr lang="en-US" sz="1600" b="1" dirty="0">
                <a:latin typeface="Arial" panose="020B0604020202020204" pitchFamily="34" charset="0"/>
                <a:cs typeface="Arial" panose="020B0604020202020204" pitchFamily="34" charset="0"/>
              </a:rPr>
              <a:t>Industrial Engineering </a:t>
            </a:r>
            <a:r>
              <a:rPr lang="en-US" sz="1600" dirty="0">
                <a:latin typeface="Arial" panose="020B0604020202020204" pitchFamily="34" charset="0"/>
                <a:cs typeface="Arial" panose="020B0604020202020204" pitchFamily="34" charset="0"/>
              </a:rPr>
              <a:t>- Computers deal with design, implementation, and improvement of integrated systems of people, materials, and equipment. </a:t>
            </a:r>
          </a:p>
          <a:p>
            <a:pPr marL="142875" indent="-142875" algn="just">
              <a:lnSpc>
                <a:spcPct val="150000"/>
              </a:lnSpc>
              <a:buFont typeface="Wingdings" panose="05000000000000000000" pitchFamily="2" charset="2"/>
              <a:buChar char="ü"/>
            </a:pPr>
            <a:r>
              <a:rPr lang="en-US" sz="1600" b="1" dirty="0">
                <a:latin typeface="Arial" panose="020B0604020202020204" pitchFamily="34" charset="0"/>
                <a:cs typeface="Arial" panose="020B0604020202020204" pitchFamily="34" charset="0"/>
              </a:rPr>
              <a:t>Architectural Engineering </a:t>
            </a:r>
            <a:r>
              <a:rPr lang="en-US" sz="1600" dirty="0">
                <a:latin typeface="Arial" panose="020B0604020202020204" pitchFamily="34" charset="0"/>
                <a:cs typeface="Arial" panose="020B0604020202020204" pitchFamily="34" charset="0"/>
              </a:rPr>
              <a:t>- Computers help in planning towns, designing buildings, determining a range of buildings on a site using both 2D and 3D drawings. </a:t>
            </a:r>
          </a:p>
          <a:p>
            <a:pPr marL="228600" indent="-228600">
              <a:lnSpc>
                <a:spcPct val="150000"/>
              </a:lnSpc>
              <a:buFont typeface="Wingdings" panose="05000000000000000000" pitchFamily="2" charset="2"/>
              <a:buChar char="ü"/>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37180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7" name="TextBox 3">
            <a:extLst>
              <a:ext uri="{FF2B5EF4-FFF2-40B4-BE49-F238E27FC236}">
                <a16:creationId xmlns:a16="http://schemas.microsoft.com/office/drawing/2014/main" id="{F6387613-7280-0DCC-6295-AB174BF5F571}"/>
              </a:ext>
            </a:extLst>
          </p:cNvPr>
          <p:cNvSpPr txBox="1"/>
          <p:nvPr/>
        </p:nvSpPr>
        <p:spPr>
          <a:xfrm>
            <a:off x="0" y="66401"/>
            <a:ext cx="3220443" cy="654025"/>
          </a:xfrm>
          <a:prstGeom prst="rect">
            <a:avLst/>
          </a:prstGeom>
        </p:spPr>
        <p:txBody>
          <a:bodyPr lIns="0" tIns="0" rIns="0" bIns="0" rtlCol="0" anchor="t">
            <a:spAutoFit/>
          </a:bodyPr>
          <a:lstStyle/>
          <a:p>
            <a:pPr algn="ctr">
              <a:lnSpc>
                <a:spcPts val="5065"/>
              </a:lnSpc>
              <a:spcBef>
                <a:spcPct val="0"/>
              </a:spcBef>
            </a:pPr>
            <a:r>
              <a:rPr lang="en-US" sz="3670" spc="360" dirty="0">
                <a:latin typeface="Oswald Bold"/>
              </a:rPr>
              <a:t> Applications</a:t>
            </a:r>
            <a:r>
              <a:rPr lang="en-US" sz="4800" dirty="0"/>
              <a:t> </a:t>
            </a:r>
            <a:endParaRPr lang="en-US" sz="3670" spc="360" dirty="0">
              <a:latin typeface="Oswald Bold"/>
            </a:endParaRPr>
          </a:p>
        </p:txBody>
      </p:sp>
      <p:sp>
        <p:nvSpPr>
          <p:cNvPr id="5" name="TextBox 4">
            <a:extLst>
              <a:ext uri="{FF2B5EF4-FFF2-40B4-BE49-F238E27FC236}">
                <a16:creationId xmlns:a16="http://schemas.microsoft.com/office/drawing/2014/main" id="{7880A481-B54D-AAB5-EB12-87BF22934F54}"/>
              </a:ext>
            </a:extLst>
          </p:cNvPr>
          <p:cNvSpPr txBox="1"/>
          <p:nvPr/>
        </p:nvSpPr>
        <p:spPr>
          <a:xfrm>
            <a:off x="102240" y="960444"/>
            <a:ext cx="8765311" cy="3262432"/>
          </a:xfrm>
          <a:prstGeom prst="rect">
            <a:avLst/>
          </a:prstGeom>
          <a:noFill/>
        </p:spPr>
        <p:txBody>
          <a:bodyPr wrap="square">
            <a:spAutoFit/>
          </a:bodyPr>
          <a:lstStyle/>
          <a:p>
            <a:pPr algn="just">
              <a:lnSpc>
                <a:spcPct val="150000"/>
              </a:lnSpc>
            </a:pPr>
            <a:r>
              <a:rPr lang="en-US" sz="1600" b="1" dirty="0">
                <a:latin typeface="Arial" panose="020B0604020202020204" pitchFamily="34" charset="0"/>
                <a:cs typeface="Arial" panose="020B0604020202020204" pitchFamily="34" charset="0"/>
              </a:rPr>
              <a:t>Military</a:t>
            </a:r>
            <a:r>
              <a:rPr lang="en-US" sz="1600" dirty="0">
                <a:latin typeface="Arial" panose="020B0604020202020204" pitchFamily="34" charset="0"/>
                <a:cs typeface="Arial" panose="020B0604020202020204" pitchFamily="34" charset="0"/>
              </a:rPr>
              <a:t> </a:t>
            </a:r>
          </a:p>
          <a:p>
            <a:pPr marL="228600" indent="-228600" algn="just">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Computers are largely used in defense. Modern tanks, missiles, weapons, etc. Military also employs computerized control systems. Some military areas where a computer has been used are: </a:t>
            </a:r>
          </a:p>
          <a:p>
            <a:pPr marL="228600" indent="-228600" algn="just">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Missile Control </a:t>
            </a:r>
          </a:p>
          <a:p>
            <a:pPr marL="228600" indent="-228600" algn="just">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Military Communication </a:t>
            </a:r>
          </a:p>
          <a:p>
            <a:pPr marL="228600" indent="-228600" algn="just">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Military Operation and Planning </a:t>
            </a:r>
          </a:p>
          <a:p>
            <a:pPr marL="228600" indent="-228600" algn="just">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Smart Weapons </a:t>
            </a:r>
          </a:p>
          <a:p>
            <a:endParaRPr lang="en-US" dirty="0">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4C4650A4-E908-22CB-5040-8539DA9D47B4}"/>
              </a:ext>
            </a:extLst>
          </p:cNvPr>
          <p:cNvPicPr>
            <a:picLocks noChangeAspect="1"/>
          </p:cNvPicPr>
          <p:nvPr/>
        </p:nvPicPr>
        <p:blipFill>
          <a:blip r:embed="rId4"/>
          <a:stretch>
            <a:fillRect/>
          </a:stretch>
        </p:blipFill>
        <p:spPr>
          <a:xfrm>
            <a:off x="4724400" y="2587627"/>
            <a:ext cx="4014816" cy="1970171"/>
          </a:xfrm>
          <a:prstGeom prst="rect">
            <a:avLst/>
          </a:prstGeom>
        </p:spPr>
      </p:pic>
    </p:spTree>
    <p:extLst>
      <p:ext uri="{BB962C8B-B14F-4D97-AF65-F5344CB8AC3E}">
        <p14:creationId xmlns:p14="http://schemas.microsoft.com/office/powerpoint/2010/main" val="2312693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7" name="TextBox 3">
            <a:extLst>
              <a:ext uri="{FF2B5EF4-FFF2-40B4-BE49-F238E27FC236}">
                <a16:creationId xmlns:a16="http://schemas.microsoft.com/office/drawing/2014/main" id="{F6387613-7280-0DCC-6295-AB174BF5F571}"/>
              </a:ext>
            </a:extLst>
          </p:cNvPr>
          <p:cNvSpPr txBox="1"/>
          <p:nvPr/>
        </p:nvSpPr>
        <p:spPr>
          <a:xfrm>
            <a:off x="0" y="66401"/>
            <a:ext cx="3220443" cy="654025"/>
          </a:xfrm>
          <a:prstGeom prst="rect">
            <a:avLst/>
          </a:prstGeom>
        </p:spPr>
        <p:txBody>
          <a:bodyPr lIns="0" tIns="0" rIns="0" bIns="0" rtlCol="0" anchor="t">
            <a:spAutoFit/>
          </a:bodyPr>
          <a:lstStyle/>
          <a:p>
            <a:pPr algn="ctr">
              <a:lnSpc>
                <a:spcPts val="5065"/>
              </a:lnSpc>
              <a:spcBef>
                <a:spcPct val="0"/>
              </a:spcBef>
            </a:pPr>
            <a:r>
              <a:rPr lang="en-US" sz="3670" spc="360" dirty="0">
                <a:latin typeface="Oswald Bold"/>
              </a:rPr>
              <a:t> Applications</a:t>
            </a:r>
            <a:r>
              <a:rPr lang="en-US" sz="4800" dirty="0"/>
              <a:t> </a:t>
            </a:r>
            <a:endParaRPr lang="en-US" sz="3670" spc="360" dirty="0">
              <a:latin typeface="Oswald Bold"/>
            </a:endParaRPr>
          </a:p>
        </p:txBody>
      </p:sp>
      <p:sp>
        <p:nvSpPr>
          <p:cNvPr id="5" name="TextBox 4">
            <a:extLst>
              <a:ext uri="{FF2B5EF4-FFF2-40B4-BE49-F238E27FC236}">
                <a16:creationId xmlns:a16="http://schemas.microsoft.com/office/drawing/2014/main" id="{BE135814-211A-EF93-1496-0A83B2D90E33}"/>
              </a:ext>
            </a:extLst>
          </p:cNvPr>
          <p:cNvSpPr txBox="1"/>
          <p:nvPr/>
        </p:nvSpPr>
        <p:spPr>
          <a:xfrm>
            <a:off x="102240" y="960444"/>
            <a:ext cx="8765311" cy="3262432"/>
          </a:xfrm>
          <a:prstGeom prst="rect">
            <a:avLst/>
          </a:prstGeom>
          <a:noFill/>
        </p:spPr>
        <p:txBody>
          <a:bodyPr wrap="square">
            <a:spAutoFit/>
          </a:bodyPr>
          <a:lstStyle/>
          <a:p>
            <a:pPr>
              <a:lnSpc>
                <a:spcPct val="150000"/>
              </a:lnSpc>
            </a:pPr>
            <a:r>
              <a:rPr lang="en-US" sz="1600" b="1" dirty="0">
                <a:latin typeface="Arial" panose="020B0604020202020204" pitchFamily="34" charset="0"/>
                <a:cs typeface="Arial" panose="020B0604020202020204" pitchFamily="34" charset="0"/>
              </a:rPr>
              <a:t>Communication</a:t>
            </a:r>
            <a:r>
              <a:rPr lang="en-US" sz="1600" dirty="0">
                <a:latin typeface="Arial" panose="020B0604020202020204" pitchFamily="34" charset="0"/>
                <a:cs typeface="Arial" panose="020B0604020202020204" pitchFamily="34" charset="0"/>
              </a:rPr>
              <a:t> </a:t>
            </a:r>
          </a:p>
          <a:p>
            <a:pPr marL="228600" indent="-228600">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Communication is a way to convey a message, an idea, a picture, or speech that is received and understood clearly and correctly by the person for whom it is meant. Some main areas in this category are: </a:t>
            </a:r>
          </a:p>
          <a:p>
            <a:pPr marL="228600" indent="-228600">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E-mail </a:t>
            </a:r>
          </a:p>
          <a:p>
            <a:pPr marL="228600" indent="-228600">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Chatting </a:t>
            </a:r>
          </a:p>
          <a:p>
            <a:pPr marL="228600" indent="-228600">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FTP </a:t>
            </a:r>
          </a:p>
          <a:p>
            <a:pPr marL="228600" indent="-228600">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Video-conferencing </a:t>
            </a:r>
          </a:p>
          <a:p>
            <a:endParaRPr lang="en-US" dirty="0">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DAC38746-C543-63F5-44F5-1001C86FDD98}"/>
              </a:ext>
            </a:extLst>
          </p:cNvPr>
          <p:cNvPicPr>
            <a:picLocks noChangeAspect="1"/>
          </p:cNvPicPr>
          <p:nvPr/>
        </p:nvPicPr>
        <p:blipFill>
          <a:blip r:embed="rId4"/>
          <a:stretch>
            <a:fillRect/>
          </a:stretch>
        </p:blipFill>
        <p:spPr>
          <a:xfrm>
            <a:off x="5234016" y="2419350"/>
            <a:ext cx="3505200" cy="2232467"/>
          </a:xfrm>
          <a:prstGeom prst="rect">
            <a:avLst/>
          </a:prstGeom>
        </p:spPr>
      </p:pic>
    </p:spTree>
    <p:extLst>
      <p:ext uri="{BB962C8B-B14F-4D97-AF65-F5344CB8AC3E}">
        <p14:creationId xmlns:p14="http://schemas.microsoft.com/office/powerpoint/2010/main" val="910073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6" name="TextBox 5">
            <a:extLst>
              <a:ext uri="{FF2B5EF4-FFF2-40B4-BE49-F238E27FC236}">
                <a16:creationId xmlns:a16="http://schemas.microsoft.com/office/drawing/2014/main" id="{0C23271E-1D68-2B7A-2D2B-6E80FD03D2FF}"/>
              </a:ext>
            </a:extLst>
          </p:cNvPr>
          <p:cNvSpPr txBox="1"/>
          <p:nvPr/>
        </p:nvSpPr>
        <p:spPr>
          <a:xfrm>
            <a:off x="112267" y="960444"/>
            <a:ext cx="8755284" cy="3262432"/>
          </a:xfrm>
          <a:prstGeom prst="rect">
            <a:avLst/>
          </a:prstGeom>
          <a:noFill/>
        </p:spPr>
        <p:txBody>
          <a:bodyPr wrap="square">
            <a:spAutoFit/>
          </a:bodyPr>
          <a:lstStyle/>
          <a:p>
            <a:pPr>
              <a:lnSpc>
                <a:spcPct val="150000"/>
              </a:lnSpc>
            </a:pPr>
            <a:r>
              <a:rPr lang="en-US" sz="1600" b="1" dirty="0">
                <a:latin typeface="Arial" panose="020B0604020202020204" pitchFamily="34" charset="0"/>
                <a:cs typeface="Arial" panose="020B0604020202020204" pitchFamily="34" charset="0"/>
              </a:rPr>
              <a:t>Government </a:t>
            </a:r>
          </a:p>
          <a:p>
            <a:pPr marL="228600" indent="-228600">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Computers play an important role in government services. Some major fields in this category are: </a:t>
            </a:r>
          </a:p>
          <a:p>
            <a:pPr marL="228600" indent="-228600">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Budgets </a:t>
            </a:r>
          </a:p>
          <a:p>
            <a:pPr marL="228600" indent="-228600">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Sales tax department </a:t>
            </a:r>
          </a:p>
          <a:p>
            <a:pPr marL="228600" indent="-228600">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Income tax department </a:t>
            </a:r>
          </a:p>
          <a:p>
            <a:pPr marL="228600" indent="-228600">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Computation of male/female ratio </a:t>
            </a:r>
          </a:p>
          <a:p>
            <a:pPr marL="228600" indent="-228600">
              <a:lnSpc>
                <a:spcPct val="150000"/>
              </a:lnSpc>
              <a:buFont typeface="Wingdings" panose="05000000000000000000" pitchFamily="2" charset="2"/>
              <a:buChar char="ü"/>
            </a:pPr>
            <a:r>
              <a:rPr lang="en-US" sz="1600" dirty="0">
                <a:latin typeface="Arial" panose="020B0604020202020204" pitchFamily="34" charset="0"/>
                <a:cs typeface="Arial" panose="020B0604020202020204" pitchFamily="34" charset="0"/>
              </a:rPr>
              <a:t>Weather forecasting </a:t>
            </a:r>
          </a:p>
          <a:p>
            <a:endParaRPr lang="en-US" dirty="0">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D879DF33-D44D-E28C-45DB-4423921A4F18}"/>
              </a:ext>
            </a:extLst>
          </p:cNvPr>
          <p:cNvPicPr>
            <a:picLocks noChangeAspect="1"/>
          </p:cNvPicPr>
          <p:nvPr/>
        </p:nvPicPr>
        <p:blipFill>
          <a:blip r:embed="rId4"/>
          <a:stretch>
            <a:fillRect/>
          </a:stretch>
        </p:blipFill>
        <p:spPr>
          <a:xfrm>
            <a:off x="5789456" y="1771650"/>
            <a:ext cx="2945749" cy="2909560"/>
          </a:xfrm>
          <a:prstGeom prst="rect">
            <a:avLst/>
          </a:prstGeom>
        </p:spPr>
      </p:pic>
      <p:sp>
        <p:nvSpPr>
          <p:cNvPr id="8" name="TextBox 3">
            <a:extLst>
              <a:ext uri="{FF2B5EF4-FFF2-40B4-BE49-F238E27FC236}">
                <a16:creationId xmlns:a16="http://schemas.microsoft.com/office/drawing/2014/main" id="{7E7621B8-258F-2A13-7702-F27E49260742}"/>
              </a:ext>
            </a:extLst>
          </p:cNvPr>
          <p:cNvSpPr txBox="1"/>
          <p:nvPr/>
        </p:nvSpPr>
        <p:spPr>
          <a:xfrm>
            <a:off x="0" y="66401"/>
            <a:ext cx="3220443" cy="654025"/>
          </a:xfrm>
          <a:prstGeom prst="rect">
            <a:avLst/>
          </a:prstGeom>
        </p:spPr>
        <p:txBody>
          <a:bodyPr lIns="0" tIns="0" rIns="0" bIns="0" rtlCol="0" anchor="t">
            <a:spAutoFit/>
          </a:bodyPr>
          <a:lstStyle/>
          <a:p>
            <a:pPr algn="ctr">
              <a:lnSpc>
                <a:spcPts val="5065"/>
              </a:lnSpc>
              <a:spcBef>
                <a:spcPct val="0"/>
              </a:spcBef>
            </a:pPr>
            <a:r>
              <a:rPr lang="en-US" sz="3670" spc="360" dirty="0">
                <a:latin typeface="Oswald Bold"/>
              </a:rPr>
              <a:t> Applications</a:t>
            </a:r>
            <a:r>
              <a:rPr lang="en-US" sz="4800" dirty="0"/>
              <a:t> </a:t>
            </a:r>
            <a:endParaRPr lang="en-US" sz="3670" spc="360" dirty="0">
              <a:latin typeface="Oswald Bold"/>
            </a:endParaRPr>
          </a:p>
        </p:txBody>
      </p:sp>
    </p:spTree>
    <p:extLst>
      <p:ext uri="{BB962C8B-B14F-4D97-AF65-F5344CB8AC3E}">
        <p14:creationId xmlns:p14="http://schemas.microsoft.com/office/powerpoint/2010/main" val="223679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3" name="TextBox 3"/>
          <p:cNvSpPr txBox="1"/>
          <p:nvPr/>
        </p:nvSpPr>
        <p:spPr>
          <a:xfrm>
            <a:off x="228600" y="109900"/>
            <a:ext cx="6151316" cy="600614"/>
          </a:xfrm>
          <a:prstGeom prst="rect">
            <a:avLst/>
          </a:prstGeom>
        </p:spPr>
        <p:txBody>
          <a:bodyPr lIns="0" tIns="0" rIns="0" bIns="0" rtlCol="0" anchor="t">
            <a:spAutoFit/>
          </a:bodyPr>
          <a:lstStyle/>
          <a:p>
            <a:pPr>
              <a:lnSpc>
                <a:spcPts val="5065"/>
              </a:lnSpc>
              <a:spcBef>
                <a:spcPct val="0"/>
              </a:spcBef>
            </a:pPr>
            <a:r>
              <a:rPr lang="en-US" sz="3670" spc="360" dirty="0">
                <a:latin typeface="Oswald Bold"/>
              </a:rPr>
              <a:t>What is computer?</a:t>
            </a:r>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6" name="TextBox 5">
            <a:extLst>
              <a:ext uri="{FF2B5EF4-FFF2-40B4-BE49-F238E27FC236}">
                <a16:creationId xmlns:a16="http://schemas.microsoft.com/office/drawing/2014/main" id="{0BF238C6-9543-C6F7-9BC0-5813E0643D3C}"/>
              </a:ext>
            </a:extLst>
          </p:cNvPr>
          <p:cNvSpPr txBox="1"/>
          <p:nvPr/>
        </p:nvSpPr>
        <p:spPr>
          <a:xfrm>
            <a:off x="112267" y="1063315"/>
            <a:ext cx="8755284" cy="707886"/>
          </a:xfrm>
          <a:prstGeom prst="rect">
            <a:avLst/>
          </a:prstGeom>
          <a:noFill/>
        </p:spPr>
        <p:txBody>
          <a:bodyPr wrap="square">
            <a:spAutoFit/>
          </a:bodyPr>
          <a:lstStyle/>
          <a:p>
            <a:pPr algn="just"/>
            <a:r>
              <a:rPr lang="en-US" sz="2000" dirty="0">
                <a:latin typeface="Arial" panose="020B0604020202020204" pitchFamily="34" charset="0"/>
                <a:cs typeface="Arial" panose="020B0604020202020204" pitchFamily="34" charset="0"/>
              </a:rPr>
              <a:t>A </a:t>
            </a:r>
            <a:r>
              <a:rPr lang="en-US" sz="2000" b="1" dirty="0">
                <a:latin typeface="Arial" panose="020B0604020202020204" pitchFamily="34" charset="0"/>
                <a:cs typeface="Arial" panose="020B0604020202020204" pitchFamily="34" charset="0"/>
              </a:rPr>
              <a:t>computer</a:t>
            </a:r>
            <a:r>
              <a:rPr lang="en-US" sz="2000" dirty="0">
                <a:latin typeface="Arial" panose="020B0604020202020204" pitchFamily="34" charset="0"/>
                <a:cs typeface="Arial" panose="020B0604020202020204" pitchFamily="34" charset="0"/>
              </a:rPr>
              <a:t> is an electronic device that </a:t>
            </a:r>
            <a:r>
              <a:rPr lang="en-US" sz="2000" b="1" dirty="0">
                <a:latin typeface="Arial" panose="020B0604020202020204" pitchFamily="34" charset="0"/>
                <a:cs typeface="Arial" panose="020B0604020202020204" pitchFamily="34" charset="0"/>
              </a:rPr>
              <a:t>manipulates</a:t>
            </a:r>
            <a:r>
              <a:rPr lang="en-US" sz="2000" dirty="0">
                <a:latin typeface="Arial" panose="020B0604020202020204" pitchFamily="34" charset="0"/>
                <a:cs typeface="Arial" panose="020B0604020202020204" pitchFamily="34" charset="0"/>
              </a:rPr>
              <a:t> information or data. It can </a:t>
            </a:r>
            <a:r>
              <a:rPr lang="en-US" sz="2000" b="1" dirty="0">
                <a:latin typeface="Arial" panose="020B0604020202020204" pitchFamily="34" charset="0"/>
                <a:cs typeface="Arial" panose="020B0604020202020204" pitchFamily="34" charset="0"/>
              </a:rPr>
              <a:t>store</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retrieve</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process</a:t>
            </a:r>
            <a:r>
              <a:rPr lang="en-US" sz="2000" dirty="0">
                <a:latin typeface="Arial" panose="020B0604020202020204" pitchFamily="34" charset="0"/>
                <a:cs typeface="Arial" panose="020B0604020202020204" pitchFamily="34" charset="0"/>
              </a:rPr>
              <a:t> data.</a:t>
            </a:r>
          </a:p>
        </p:txBody>
      </p:sp>
      <p:pic>
        <p:nvPicPr>
          <p:cNvPr id="7" name="Picture 6">
            <a:extLst>
              <a:ext uri="{FF2B5EF4-FFF2-40B4-BE49-F238E27FC236}">
                <a16:creationId xmlns:a16="http://schemas.microsoft.com/office/drawing/2014/main" id="{C38B8F65-6C02-8C46-396D-B64CABE5ADD1}"/>
              </a:ext>
            </a:extLst>
          </p:cNvPr>
          <p:cNvPicPr>
            <a:picLocks noChangeAspect="1"/>
          </p:cNvPicPr>
          <p:nvPr/>
        </p:nvPicPr>
        <p:blipFill>
          <a:blip r:embed="rId4"/>
          <a:stretch>
            <a:fillRect/>
          </a:stretch>
        </p:blipFill>
        <p:spPr>
          <a:xfrm>
            <a:off x="2781300" y="2152650"/>
            <a:ext cx="3505200" cy="251655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8" name="TextBox 3">
            <a:extLst>
              <a:ext uri="{FF2B5EF4-FFF2-40B4-BE49-F238E27FC236}">
                <a16:creationId xmlns:a16="http://schemas.microsoft.com/office/drawing/2014/main" id="{7E7621B8-258F-2A13-7702-F27E49260742}"/>
              </a:ext>
            </a:extLst>
          </p:cNvPr>
          <p:cNvSpPr txBox="1"/>
          <p:nvPr/>
        </p:nvSpPr>
        <p:spPr>
          <a:xfrm>
            <a:off x="0" y="66401"/>
            <a:ext cx="3220443" cy="654025"/>
          </a:xfrm>
          <a:prstGeom prst="rect">
            <a:avLst/>
          </a:prstGeom>
        </p:spPr>
        <p:txBody>
          <a:bodyPr lIns="0" tIns="0" rIns="0" bIns="0" rtlCol="0" anchor="t">
            <a:spAutoFit/>
          </a:bodyPr>
          <a:lstStyle/>
          <a:p>
            <a:pPr algn="ctr">
              <a:lnSpc>
                <a:spcPts val="5065"/>
              </a:lnSpc>
              <a:spcBef>
                <a:spcPct val="0"/>
              </a:spcBef>
            </a:pPr>
            <a:r>
              <a:rPr lang="en-US" sz="3670" spc="360" dirty="0">
                <a:latin typeface="Oswald Bold"/>
              </a:rPr>
              <a:t> References</a:t>
            </a:r>
            <a:r>
              <a:rPr lang="en-US" sz="4800" dirty="0"/>
              <a:t> </a:t>
            </a:r>
            <a:endParaRPr lang="en-US" sz="3670" spc="360" dirty="0">
              <a:latin typeface="Oswald Bold"/>
            </a:endParaRPr>
          </a:p>
        </p:txBody>
      </p:sp>
      <p:sp>
        <p:nvSpPr>
          <p:cNvPr id="5" name="TextBox 4">
            <a:extLst>
              <a:ext uri="{FF2B5EF4-FFF2-40B4-BE49-F238E27FC236}">
                <a16:creationId xmlns:a16="http://schemas.microsoft.com/office/drawing/2014/main" id="{F235DC7E-6437-5549-BBB0-A9493EB1F25F}"/>
              </a:ext>
            </a:extLst>
          </p:cNvPr>
          <p:cNvSpPr txBox="1"/>
          <p:nvPr/>
        </p:nvSpPr>
        <p:spPr>
          <a:xfrm>
            <a:off x="112267" y="1276350"/>
            <a:ext cx="8755284" cy="1524007"/>
          </a:xfrm>
          <a:prstGeom prst="rect">
            <a:avLst/>
          </a:prstGeom>
          <a:noFill/>
        </p:spPr>
        <p:txBody>
          <a:bodyPr wrap="square">
            <a:spAutoFit/>
          </a:bodyPr>
          <a:lstStyle/>
          <a:p>
            <a:pPr marL="257175" indent="-257175">
              <a:lnSpc>
                <a:spcPct val="150000"/>
              </a:lnSpc>
              <a:buFont typeface="+mj-lt"/>
              <a:buAutoNum type="arabicPeriod"/>
            </a:pPr>
            <a:r>
              <a:rPr lang="en-US" sz="1600" dirty="0" err="1">
                <a:latin typeface="Arial" panose="020B0604020202020204" pitchFamily="34" charset="0"/>
                <a:cs typeface="Arial" panose="020B0604020202020204" pitchFamily="34" charset="0"/>
              </a:rPr>
              <a:t>Sipser</a:t>
            </a:r>
            <a:r>
              <a:rPr lang="en-US" sz="1600" dirty="0">
                <a:latin typeface="Arial" panose="020B0604020202020204" pitchFamily="34" charset="0"/>
                <a:cs typeface="Arial" panose="020B0604020202020204" pitchFamily="34" charset="0"/>
              </a:rPr>
              <a:t>, M. (2013). </a:t>
            </a:r>
            <a:r>
              <a:rPr lang="en-US" sz="1600" i="1" dirty="0">
                <a:latin typeface="Arial" panose="020B0604020202020204" pitchFamily="34" charset="0"/>
                <a:cs typeface="Arial" panose="020B0604020202020204" pitchFamily="34" charset="0"/>
              </a:rPr>
              <a:t>Introduction to the Theory of Computation</a:t>
            </a:r>
            <a:r>
              <a:rPr lang="en-US" sz="1600" dirty="0">
                <a:latin typeface="Arial" panose="020B0604020202020204" pitchFamily="34" charset="0"/>
                <a:cs typeface="Arial" panose="020B0604020202020204" pitchFamily="34" charset="0"/>
              </a:rPr>
              <a:t>. 3rd ed. Boston: Cengage Learning</a:t>
            </a:r>
          </a:p>
          <a:p>
            <a:pPr marL="257175" indent="-257175">
              <a:lnSpc>
                <a:spcPct val="150000"/>
              </a:lnSpc>
              <a:buFont typeface="+mj-lt"/>
              <a:buAutoNum type="arabicPeriod"/>
            </a:pPr>
            <a:r>
              <a:rPr lang="en-US" sz="1600" dirty="0">
                <a:latin typeface="Arial" panose="020B0604020202020204" pitchFamily="34" charset="0"/>
                <a:cs typeface="Arial" panose="020B0604020202020204" pitchFamily="34" charset="0"/>
              </a:rPr>
              <a:t>Sedgewick, R. and Wayne, K. (2016). </a:t>
            </a:r>
            <a:r>
              <a:rPr lang="en-US" sz="1600" i="1" dirty="0">
                <a:latin typeface="Arial" panose="020B0604020202020204" pitchFamily="34" charset="0"/>
                <a:cs typeface="Arial" panose="020B0604020202020204" pitchFamily="34" charset="0"/>
              </a:rPr>
              <a:t>Computer Science: An Interdisciplinary Approach</a:t>
            </a:r>
            <a:r>
              <a:rPr lang="en-US" sz="1600" dirty="0">
                <a:latin typeface="Arial" panose="020B0604020202020204" pitchFamily="34" charset="0"/>
                <a:cs typeface="Arial" panose="020B0604020202020204" pitchFamily="34" charset="0"/>
              </a:rPr>
              <a:t>. 3rd ed. Boston: Addison-Wesley.</a:t>
            </a:r>
          </a:p>
        </p:txBody>
      </p:sp>
    </p:spTree>
    <p:extLst>
      <p:ext uri="{BB962C8B-B14F-4D97-AF65-F5344CB8AC3E}">
        <p14:creationId xmlns:p14="http://schemas.microsoft.com/office/powerpoint/2010/main" val="2021950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E17F-4550-F81A-D2F4-5E9CF1426996}"/>
              </a:ext>
            </a:extLst>
          </p:cNvPr>
          <p:cNvSpPr>
            <a:spLocks noGrp="1"/>
          </p:cNvSpPr>
          <p:nvPr>
            <p:ph type="title"/>
          </p:nvPr>
        </p:nvSpPr>
        <p:spPr/>
        <p:txBody>
          <a:bodyPr/>
          <a:lstStyle/>
          <a:p>
            <a:r>
              <a:rPr lang="en-US" dirty="0"/>
              <a:t>Any questions ?</a:t>
            </a:r>
          </a:p>
        </p:txBody>
      </p:sp>
    </p:spTree>
    <p:extLst>
      <p:ext uri="{BB962C8B-B14F-4D97-AF65-F5344CB8AC3E}">
        <p14:creationId xmlns:p14="http://schemas.microsoft.com/office/powerpoint/2010/main" val="213342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3" name="TextBox 3"/>
          <p:cNvSpPr txBox="1"/>
          <p:nvPr/>
        </p:nvSpPr>
        <p:spPr>
          <a:xfrm>
            <a:off x="0" y="66401"/>
            <a:ext cx="4800600" cy="600614"/>
          </a:xfrm>
          <a:prstGeom prst="rect">
            <a:avLst/>
          </a:prstGeom>
        </p:spPr>
        <p:txBody>
          <a:bodyPr wrap="square" lIns="0" tIns="0" rIns="0" bIns="0" rtlCol="0" anchor="t">
            <a:spAutoFit/>
          </a:bodyPr>
          <a:lstStyle/>
          <a:p>
            <a:pPr algn="ctr">
              <a:lnSpc>
                <a:spcPts val="5065"/>
              </a:lnSpc>
              <a:spcBef>
                <a:spcPct val="0"/>
              </a:spcBef>
            </a:pPr>
            <a:r>
              <a:rPr lang="en-US" sz="3670" spc="360" dirty="0">
                <a:latin typeface="Oswald Bold"/>
              </a:rPr>
              <a:t>Basic Components</a:t>
            </a:r>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6" name="TextBox 5">
            <a:extLst>
              <a:ext uri="{FF2B5EF4-FFF2-40B4-BE49-F238E27FC236}">
                <a16:creationId xmlns:a16="http://schemas.microsoft.com/office/drawing/2014/main" id="{2E154ED5-ADB5-112D-E1B8-6569571AAE02}"/>
              </a:ext>
            </a:extLst>
          </p:cNvPr>
          <p:cNvSpPr txBox="1"/>
          <p:nvPr/>
        </p:nvSpPr>
        <p:spPr>
          <a:xfrm>
            <a:off x="381000" y="1122172"/>
            <a:ext cx="4572000" cy="769441"/>
          </a:xfrm>
          <a:prstGeom prst="rect">
            <a:avLst/>
          </a:prstGeom>
          <a:noFill/>
        </p:spPr>
        <p:txBody>
          <a:bodyPr wrap="square">
            <a:spAutoFit/>
          </a:bodyPr>
          <a:lstStyle/>
          <a:p>
            <a:pPr marL="285750" indent="-285750">
              <a:buFont typeface="Wingdings" panose="05000000000000000000" pitchFamily="2" charset="2"/>
              <a:buChar char="ü"/>
            </a:pPr>
            <a:r>
              <a:rPr lang="en-US" sz="2200" dirty="0">
                <a:latin typeface="Arial" panose="020B0604020202020204" pitchFamily="34" charset="0"/>
                <a:cs typeface="Arial" panose="020B0604020202020204" pitchFamily="34" charset="0"/>
              </a:rPr>
              <a:t>Hardware </a:t>
            </a:r>
          </a:p>
          <a:p>
            <a:pPr marL="285750" indent="-285750">
              <a:buFont typeface="Wingdings" panose="05000000000000000000" pitchFamily="2" charset="2"/>
              <a:buChar char="ü"/>
            </a:pPr>
            <a:r>
              <a:rPr lang="en-US" sz="2200" dirty="0">
                <a:latin typeface="Arial" panose="020B0604020202020204" pitchFamily="34" charset="0"/>
                <a:cs typeface="Arial" panose="020B0604020202020204" pitchFamily="34" charset="0"/>
              </a:rPr>
              <a:t>Software </a:t>
            </a:r>
          </a:p>
        </p:txBody>
      </p:sp>
      <p:pic>
        <p:nvPicPr>
          <p:cNvPr id="7" name="Picture 6">
            <a:extLst>
              <a:ext uri="{FF2B5EF4-FFF2-40B4-BE49-F238E27FC236}">
                <a16:creationId xmlns:a16="http://schemas.microsoft.com/office/drawing/2014/main" id="{8CD4D530-6679-09FB-905D-B0CFA1421406}"/>
              </a:ext>
            </a:extLst>
          </p:cNvPr>
          <p:cNvPicPr>
            <a:picLocks noChangeAspect="1"/>
          </p:cNvPicPr>
          <p:nvPr/>
        </p:nvPicPr>
        <p:blipFill>
          <a:blip r:embed="rId4"/>
          <a:stretch>
            <a:fillRect/>
          </a:stretch>
        </p:blipFill>
        <p:spPr>
          <a:xfrm>
            <a:off x="1863674" y="2116329"/>
            <a:ext cx="5252470" cy="1905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3" name="TextBox 3"/>
          <p:cNvSpPr txBox="1"/>
          <p:nvPr/>
        </p:nvSpPr>
        <p:spPr>
          <a:xfrm>
            <a:off x="0" y="66401"/>
            <a:ext cx="3220443" cy="600614"/>
          </a:xfrm>
          <a:prstGeom prst="rect">
            <a:avLst/>
          </a:prstGeom>
        </p:spPr>
        <p:txBody>
          <a:bodyPr lIns="0" tIns="0" rIns="0" bIns="0" rtlCol="0" anchor="t">
            <a:spAutoFit/>
          </a:bodyPr>
          <a:lstStyle/>
          <a:p>
            <a:pPr algn="ctr">
              <a:lnSpc>
                <a:spcPts val="5065"/>
              </a:lnSpc>
              <a:spcBef>
                <a:spcPct val="0"/>
              </a:spcBef>
            </a:pPr>
            <a:r>
              <a:rPr lang="en-US" sz="3670" spc="360" dirty="0">
                <a:latin typeface="Oswald Bold"/>
              </a:rPr>
              <a:t>Hardware</a:t>
            </a:r>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6" name="TextBox 5">
            <a:extLst>
              <a:ext uri="{FF2B5EF4-FFF2-40B4-BE49-F238E27FC236}">
                <a16:creationId xmlns:a16="http://schemas.microsoft.com/office/drawing/2014/main" id="{26DBAC5D-B230-9DCB-6031-B2F0236AB7CB}"/>
              </a:ext>
            </a:extLst>
          </p:cNvPr>
          <p:cNvSpPr txBox="1"/>
          <p:nvPr/>
        </p:nvSpPr>
        <p:spPr>
          <a:xfrm>
            <a:off x="126304" y="1106814"/>
            <a:ext cx="5931597" cy="2908489"/>
          </a:xfrm>
          <a:prstGeom prst="rect">
            <a:avLst/>
          </a:prstGeom>
          <a:noFill/>
        </p:spPr>
        <p:txBody>
          <a:bodyPr wrap="square">
            <a:spAutoFit/>
          </a:bodyPr>
          <a:lstStyle/>
          <a:p>
            <a:r>
              <a:rPr lang="en-US" sz="2200" dirty="0">
                <a:latin typeface="Arial" panose="020B0604020202020204" pitchFamily="34" charset="0"/>
                <a:cs typeface="Arial" panose="020B0604020202020204" pitchFamily="34" charset="0"/>
              </a:rPr>
              <a:t>Computer hardware is the physical components that a computer system requires to function.</a:t>
            </a:r>
          </a:p>
          <a:p>
            <a:r>
              <a:rPr lang="en-US" sz="2200" dirty="0">
                <a:latin typeface="Arial" panose="020B0604020202020204" pitchFamily="34" charset="0"/>
                <a:cs typeface="Arial" panose="020B0604020202020204" pitchFamily="34" charset="0"/>
              </a:rPr>
              <a:t>It encompasses everything with a circuit board that operates within a PC or laptop, including the motherboard, graphics card, CPU (Central Processing Unit), ventilation fans, webcam, power supply, and so on.</a:t>
            </a:r>
          </a:p>
          <a:p>
            <a:endParaRPr lang="en-US" sz="700" dirty="0"/>
          </a:p>
        </p:txBody>
      </p:sp>
      <p:pic>
        <p:nvPicPr>
          <p:cNvPr id="7" name="Picture 6">
            <a:extLst>
              <a:ext uri="{FF2B5EF4-FFF2-40B4-BE49-F238E27FC236}">
                <a16:creationId xmlns:a16="http://schemas.microsoft.com/office/drawing/2014/main" id="{041D558A-DAF0-4E85-A7E6-45CE3B551564}"/>
              </a:ext>
            </a:extLst>
          </p:cNvPr>
          <p:cNvPicPr>
            <a:picLocks noChangeAspect="1"/>
          </p:cNvPicPr>
          <p:nvPr/>
        </p:nvPicPr>
        <p:blipFill>
          <a:blip r:embed="rId4"/>
          <a:stretch>
            <a:fillRect/>
          </a:stretch>
        </p:blipFill>
        <p:spPr>
          <a:xfrm>
            <a:off x="6148585" y="1706336"/>
            <a:ext cx="2646394" cy="1965299"/>
          </a:xfrm>
          <a:prstGeom prst="rect">
            <a:avLst/>
          </a:prstGeom>
        </p:spPr>
      </p:pic>
    </p:spTree>
    <p:extLst>
      <p:ext uri="{BB962C8B-B14F-4D97-AF65-F5344CB8AC3E}">
        <p14:creationId xmlns:p14="http://schemas.microsoft.com/office/powerpoint/2010/main" val="93378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3" name="TextBox 3"/>
          <p:cNvSpPr txBox="1"/>
          <p:nvPr/>
        </p:nvSpPr>
        <p:spPr>
          <a:xfrm>
            <a:off x="0" y="66401"/>
            <a:ext cx="3220443" cy="600614"/>
          </a:xfrm>
          <a:prstGeom prst="rect">
            <a:avLst/>
          </a:prstGeom>
        </p:spPr>
        <p:txBody>
          <a:bodyPr lIns="0" tIns="0" rIns="0" bIns="0" rtlCol="0" anchor="t">
            <a:spAutoFit/>
          </a:bodyPr>
          <a:lstStyle/>
          <a:p>
            <a:pPr algn="ctr">
              <a:lnSpc>
                <a:spcPts val="5065"/>
              </a:lnSpc>
              <a:spcBef>
                <a:spcPct val="0"/>
              </a:spcBef>
            </a:pPr>
            <a:r>
              <a:rPr lang="en-US" sz="3670" spc="360" dirty="0">
                <a:latin typeface="Oswald Bold"/>
              </a:rPr>
              <a:t>Software</a:t>
            </a:r>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6" name="TextBox 5">
            <a:extLst>
              <a:ext uri="{FF2B5EF4-FFF2-40B4-BE49-F238E27FC236}">
                <a16:creationId xmlns:a16="http://schemas.microsoft.com/office/drawing/2014/main" id="{BCD7D8E1-27ED-026B-4DAD-1348A8B907A6}"/>
              </a:ext>
            </a:extLst>
          </p:cNvPr>
          <p:cNvSpPr txBox="1"/>
          <p:nvPr/>
        </p:nvSpPr>
        <p:spPr>
          <a:xfrm>
            <a:off x="112267" y="1113833"/>
            <a:ext cx="4572000" cy="1554272"/>
          </a:xfrm>
          <a:prstGeom prst="rect">
            <a:avLst/>
          </a:prstGeom>
          <a:noFill/>
        </p:spPr>
        <p:txBody>
          <a:bodyPr wrap="square">
            <a:spAutoFit/>
          </a:bodyPr>
          <a:lstStyle/>
          <a:p>
            <a:pPr algn="just"/>
            <a:r>
              <a:rPr lang="en-US" sz="2200" dirty="0">
                <a:latin typeface="Arial" panose="020B0604020202020204" pitchFamily="34" charset="0"/>
                <a:cs typeface="Arial" panose="020B0604020202020204" pitchFamily="34" charset="0"/>
              </a:rPr>
              <a:t>Software is a set of instructions, data, or programs used to operate computers and execute specific tasks.</a:t>
            </a:r>
          </a:p>
          <a:p>
            <a:endParaRPr lang="en-US" sz="700" dirty="0"/>
          </a:p>
        </p:txBody>
      </p:sp>
      <p:pic>
        <p:nvPicPr>
          <p:cNvPr id="7" name="Content Placeholder 5">
            <a:extLst>
              <a:ext uri="{FF2B5EF4-FFF2-40B4-BE49-F238E27FC236}">
                <a16:creationId xmlns:a16="http://schemas.microsoft.com/office/drawing/2014/main" id="{686D39D4-D02B-0646-C530-49A431D3DC3E}"/>
              </a:ext>
            </a:extLst>
          </p:cNvPr>
          <p:cNvPicPr>
            <a:picLocks noChangeAspect="1"/>
          </p:cNvPicPr>
          <p:nvPr/>
        </p:nvPicPr>
        <p:blipFill>
          <a:blip r:embed="rId4"/>
          <a:stretch>
            <a:fillRect/>
          </a:stretch>
        </p:blipFill>
        <p:spPr>
          <a:xfrm>
            <a:off x="5206305" y="1890969"/>
            <a:ext cx="3532911" cy="2068854"/>
          </a:xfrm>
          <a:prstGeom prst="rect">
            <a:avLst/>
          </a:prstGeom>
        </p:spPr>
      </p:pic>
    </p:spTree>
    <p:extLst>
      <p:ext uri="{BB962C8B-B14F-4D97-AF65-F5344CB8AC3E}">
        <p14:creationId xmlns:p14="http://schemas.microsoft.com/office/powerpoint/2010/main" val="119414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3" name="TextBox 3"/>
          <p:cNvSpPr txBox="1"/>
          <p:nvPr/>
        </p:nvSpPr>
        <p:spPr>
          <a:xfrm>
            <a:off x="0" y="66401"/>
            <a:ext cx="6858000" cy="600614"/>
          </a:xfrm>
          <a:prstGeom prst="rect">
            <a:avLst/>
          </a:prstGeom>
        </p:spPr>
        <p:txBody>
          <a:bodyPr wrap="square" lIns="0" tIns="0" rIns="0" bIns="0" rtlCol="0" anchor="t">
            <a:spAutoFit/>
          </a:bodyPr>
          <a:lstStyle/>
          <a:p>
            <a:pPr algn="ctr">
              <a:lnSpc>
                <a:spcPts val="5065"/>
              </a:lnSpc>
              <a:spcBef>
                <a:spcPct val="0"/>
              </a:spcBef>
            </a:pPr>
            <a:r>
              <a:rPr lang="en-US" sz="3670" spc="360" dirty="0">
                <a:latin typeface="Oswald Bold"/>
              </a:rPr>
              <a:t>Fundamentals of Computer</a:t>
            </a:r>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pic>
        <p:nvPicPr>
          <p:cNvPr id="5" name="Content Placeholder 7">
            <a:extLst>
              <a:ext uri="{FF2B5EF4-FFF2-40B4-BE49-F238E27FC236}">
                <a16:creationId xmlns:a16="http://schemas.microsoft.com/office/drawing/2014/main" id="{F26C42C2-B2EB-B072-C27E-EBE7816FA58D}"/>
              </a:ext>
            </a:extLst>
          </p:cNvPr>
          <p:cNvPicPr>
            <a:picLocks noChangeAspect="1"/>
          </p:cNvPicPr>
          <p:nvPr/>
        </p:nvPicPr>
        <p:blipFill>
          <a:blip r:embed="rId4"/>
          <a:stretch>
            <a:fillRect/>
          </a:stretch>
        </p:blipFill>
        <p:spPr>
          <a:xfrm>
            <a:off x="1485900" y="1238250"/>
            <a:ext cx="5372100" cy="3198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5" name="TextBox 3">
            <a:extLst>
              <a:ext uri="{FF2B5EF4-FFF2-40B4-BE49-F238E27FC236}">
                <a16:creationId xmlns:a16="http://schemas.microsoft.com/office/drawing/2014/main" id="{B504F4E4-F36E-CDBB-1544-10676F1E2E15}"/>
              </a:ext>
            </a:extLst>
          </p:cNvPr>
          <p:cNvSpPr txBox="1"/>
          <p:nvPr/>
        </p:nvSpPr>
        <p:spPr>
          <a:xfrm>
            <a:off x="0" y="66401"/>
            <a:ext cx="6858000" cy="600614"/>
          </a:xfrm>
          <a:prstGeom prst="rect">
            <a:avLst/>
          </a:prstGeom>
        </p:spPr>
        <p:txBody>
          <a:bodyPr wrap="square" lIns="0" tIns="0" rIns="0" bIns="0" rtlCol="0" anchor="t">
            <a:spAutoFit/>
          </a:bodyPr>
          <a:lstStyle/>
          <a:p>
            <a:pPr algn="ctr">
              <a:lnSpc>
                <a:spcPts val="5065"/>
              </a:lnSpc>
              <a:spcBef>
                <a:spcPct val="0"/>
              </a:spcBef>
            </a:pPr>
            <a:r>
              <a:rPr lang="en-US" sz="3670" spc="360" dirty="0">
                <a:latin typeface="Oswald Bold"/>
              </a:rPr>
              <a:t>Fundamentals of Computer</a:t>
            </a:r>
          </a:p>
        </p:txBody>
      </p:sp>
      <p:sp>
        <p:nvSpPr>
          <p:cNvPr id="7" name="TextBox 6">
            <a:extLst>
              <a:ext uri="{FF2B5EF4-FFF2-40B4-BE49-F238E27FC236}">
                <a16:creationId xmlns:a16="http://schemas.microsoft.com/office/drawing/2014/main" id="{4298E923-52E6-05E0-55A7-27E748960132}"/>
              </a:ext>
            </a:extLst>
          </p:cNvPr>
          <p:cNvSpPr txBox="1"/>
          <p:nvPr/>
        </p:nvSpPr>
        <p:spPr>
          <a:xfrm>
            <a:off x="118282" y="975483"/>
            <a:ext cx="8755284" cy="2949525"/>
          </a:xfrm>
          <a:prstGeom prst="rect">
            <a:avLst/>
          </a:prstGeom>
          <a:noFill/>
        </p:spPr>
        <p:txBody>
          <a:bodyPr wrap="square">
            <a:spAutoFit/>
          </a:bodyPr>
          <a:lstStyle/>
          <a:p>
            <a:pPr>
              <a:lnSpc>
                <a:spcPct val="150000"/>
              </a:lnSpc>
            </a:pPr>
            <a:r>
              <a:rPr lang="en-US" sz="1800" dirty="0">
                <a:latin typeface="Arial" panose="020B0604020202020204" pitchFamily="34" charset="0"/>
                <a:cs typeface="Arial" panose="020B0604020202020204" pitchFamily="34" charset="0"/>
              </a:rPr>
              <a:t>If we look at it in a very broad sense, any digital computer carries out the following five functions: </a:t>
            </a:r>
          </a:p>
          <a:p>
            <a:pPr>
              <a:lnSpc>
                <a:spcPct val="150000"/>
              </a:lnSpc>
            </a:pPr>
            <a:r>
              <a:rPr lang="en-US" sz="1800" b="1" dirty="0">
                <a:latin typeface="Arial" panose="020B0604020202020204" pitchFamily="34" charset="0"/>
                <a:cs typeface="Arial" panose="020B0604020202020204" pitchFamily="34" charset="0"/>
              </a:rPr>
              <a:t>Step 1 </a:t>
            </a:r>
            <a:r>
              <a:rPr lang="en-US" sz="1800" dirty="0">
                <a:latin typeface="Arial" panose="020B0604020202020204" pitchFamily="34" charset="0"/>
                <a:cs typeface="Arial" panose="020B0604020202020204" pitchFamily="34" charset="0"/>
              </a:rPr>
              <a:t>- Takes data as input. </a:t>
            </a:r>
          </a:p>
          <a:p>
            <a:pPr>
              <a:lnSpc>
                <a:spcPct val="150000"/>
              </a:lnSpc>
            </a:pPr>
            <a:r>
              <a:rPr lang="en-US" sz="1800" b="1" dirty="0">
                <a:latin typeface="Arial" panose="020B0604020202020204" pitchFamily="34" charset="0"/>
                <a:cs typeface="Arial" panose="020B0604020202020204" pitchFamily="34" charset="0"/>
              </a:rPr>
              <a:t>Step 2 </a:t>
            </a:r>
            <a:r>
              <a:rPr lang="en-US" sz="1800" dirty="0">
                <a:latin typeface="Arial" panose="020B0604020202020204" pitchFamily="34" charset="0"/>
                <a:cs typeface="Arial" panose="020B0604020202020204" pitchFamily="34" charset="0"/>
              </a:rPr>
              <a:t>- Stores the data/instructions in its memory and uses them as required. </a:t>
            </a:r>
          </a:p>
          <a:p>
            <a:pPr>
              <a:lnSpc>
                <a:spcPct val="150000"/>
              </a:lnSpc>
            </a:pPr>
            <a:r>
              <a:rPr lang="en-US" sz="1800" b="1" dirty="0">
                <a:latin typeface="Arial" panose="020B0604020202020204" pitchFamily="34" charset="0"/>
                <a:cs typeface="Arial" panose="020B0604020202020204" pitchFamily="34" charset="0"/>
              </a:rPr>
              <a:t>Step 3 </a:t>
            </a:r>
            <a:r>
              <a:rPr lang="en-US" sz="1800" dirty="0">
                <a:latin typeface="Arial" panose="020B0604020202020204" pitchFamily="34" charset="0"/>
                <a:cs typeface="Arial" panose="020B0604020202020204" pitchFamily="34" charset="0"/>
              </a:rPr>
              <a:t>- Processes the data and converts it into useful information. </a:t>
            </a:r>
          </a:p>
          <a:p>
            <a:pPr>
              <a:lnSpc>
                <a:spcPct val="150000"/>
              </a:lnSpc>
            </a:pPr>
            <a:r>
              <a:rPr lang="en-US" sz="1800" b="1" dirty="0">
                <a:latin typeface="Arial" panose="020B0604020202020204" pitchFamily="34" charset="0"/>
                <a:cs typeface="Arial" panose="020B0604020202020204" pitchFamily="34" charset="0"/>
              </a:rPr>
              <a:t>Step 4 </a:t>
            </a:r>
            <a:r>
              <a:rPr lang="en-US" sz="1800" dirty="0">
                <a:latin typeface="Arial" panose="020B0604020202020204" pitchFamily="34" charset="0"/>
                <a:cs typeface="Arial" panose="020B0604020202020204" pitchFamily="34" charset="0"/>
              </a:rPr>
              <a:t>- Generates the output. </a:t>
            </a:r>
          </a:p>
          <a:p>
            <a:pPr>
              <a:lnSpc>
                <a:spcPct val="150000"/>
              </a:lnSpc>
            </a:pPr>
            <a:r>
              <a:rPr lang="en-US" sz="1800" b="1" dirty="0">
                <a:latin typeface="Arial" panose="020B0604020202020204" pitchFamily="34" charset="0"/>
                <a:cs typeface="Arial" panose="020B0604020202020204" pitchFamily="34" charset="0"/>
              </a:rPr>
              <a:t>Step 5 </a:t>
            </a:r>
            <a:r>
              <a:rPr lang="en-US" sz="1800" dirty="0">
                <a:latin typeface="Arial" panose="020B0604020202020204" pitchFamily="34" charset="0"/>
                <a:cs typeface="Arial" panose="020B0604020202020204" pitchFamily="34" charset="0"/>
              </a:rPr>
              <a:t>- Controls all the above four steps. </a:t>
            </a:r>
          </a:p>
        </p:txBody>
      </p:sp>
    </p:spTree>
    <p:extLst>
      <p:ext uri="{BB962C8B-B14F-4D97-AF65-F5344CB8AC3E}">
        <p14:creationId xmlns:p14="http://schemas.microsoft.com/office/powerpoint/2010/main" val="131159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267" y="873136"/>
            <a:ext cx="8755284" cy="22812"/>
          </a:xfrm>
          <a:custGeom>
            <a:avLst/>
            <a:gdLst/>
            <a:ahLst/>
            <a:cxnLst/>
            <a:rect l="l" t="t" r="r" b="b"/>
            <a:pathLst>
              <a:path w="17510568" h="45624">
                <a:moveTo>
                  <a:pt x="0" y="0"/>
                </a:moveTo>
                <a:lnTo>
                  <a:pt x="17510568" y="0"/>
                </a:lnTo>
                <a:lnTo>
                  <a:pt x="17510568" y="45624"/>
                </a:lnTo>
                <a:lnTo>
                  <a:pt x="0" y="45624"/>
                </a:lnTo>
                <a:lnTo>
                  <a:pt x="0" y="0"/>
                </a:lnTo>
                <a:close/>
              </a:path>
            </a:pathLst>
          </a:custGeom>
          <a:blipFill>
            <a:blip r:embed="rId2"/>
            <a:stretch>
              <a:fillRect/>
            </a:stretch>
          </a:blipFill>
        </p:spPr>
        <p:txBody>
          <a:bodyPr/>
          <a:lstStyle/>
          <a:p>
            <a:endParaRPr lang="en-US" sz="700"/>
          </a:p>
        </p:txBody>
      </p:sp>
      <p:sp>
        <p:nvSpPr>
          <p:cNvPr id="3" name="TextBox 3"/>
          <p:cNvSpPr txBox="1"/>
          <p:nvPr/>
        </p:nvSpPr>
        <p:spPr>
          <a:xfrm>
            <a:off x="0" y="66401"/>
            <a:ext cx="4953000" cy="654025"/>
          </a:xfrm>
          <a:prstGeom prst="rect">
            <a:avLst/>
          </a:prstGeom>
        </p:spPr>
        <p:txBody>
          <a:bodyPr wrap="square" lIns="0" tIns="0" rIns="0" bIns="0" rtlCol="0" anchor="t">
            <a:spAutoFit/>
          </a:bodyPr>
          <a:lstStyle/>
          <a:p>
            <a:pPr algn="ctr">
              <a:lnSpc>
                <a:spcPts val="5065"/>
              </a:lnSpc>
              <a:spcBef>
                <a:spcPct val="0"/>
              </a:spcBef>
            </a:pPr>
            <a:r>
              <a:rPr lang="en-US" sz="3670" spc="360" dirty="0">
                <a:latin typeface="Oswald Bold"/>
              </a:rPr>
              <a:t>Advantages (Speed)</a:t>
            </a:r>
            <a:r>
              <a:rPr lang="en-US" sz="4800" dirty="0"/>
              <a:t> </a:t>
            </a:r>
            <a:endParaRPr lang="en-US" sz="3670" spc="360" dirty="0">
              <a:latin typeface="Oswald Bold"/>
            </a:endParaRPr>
          </a:p>
        </p:txBody>
      </p:sp>
      <p:sp>
        <p:nvSpPr>
          <p:cNvPr id="4" name="Freeform 4"/>
          <p:cNvSpPr/>
          <p:nvPr/>
        </p:nvSpPr>
        <p:spPr>
          <a:xfrm>
            <a:off x="7918406" y="7030"/>
            <a:ext cx="820810" cy="801610"/>
          </a:xfrm>
          <a:custGeom>
            <a:avLst/>
            <a:gdLst/>
            <a:ahLst/>
            <a:cxnLst/>
            <a:rect l="l" t="t" r="r" b="b"/>
            <a:pathLst>
              <a:path w="1641620" h="1603219">
                <a:moveTo>
                  <a:pt x="0" y="0"/>
                </a:moveTo>
                <a:lnTo>
                  <a:pt x="1641620" y="0"/>
                </a:lnTo>
                <a:lnTo>
                  <a:pt x="1641620" y="1603219"/>
                </a:lnTo>
                <a:lnTo>
                  <a:pt x="0" y="1603219"/>
                </a:lnTo>
                <a:lnTo>
                  <a:pt x="0" y="0"/>
                </a:lnTo>
                <a:close/>
              </a:path>
            </a:pathLst>
          </a:custGeom>
          <a:blipFill>
            <a:blip r:embed="rId3"/>
            <a:stretch>
              <a:fillRect/>
            </a:stretch>
          </a:blipFill>
        </p:spPr>
        <p:txBody>
          <a:bodyPr/>
          <a:lstStyle/>
          <a:p>
            <a:endParaRPr lang="en-US" sz="700"/>
          </a:p>
        </p:txBody>
      </p:sp>
      <p:sp>
        <p:nvSpPr>
          <p:cNvPr id="6" name="TextBox 5">
            <a:extLst>
              <a:ext uri="{FF2B5EF4-FFF2-40B4-BE49-F238E27FC236}">
                <a16:creationId xmlns:a16="http://schemas.microsoft.com/office/drawing/2014/main" id="{E5ECB8D5-8C82-8DB0-6A31-0AD6961B3BEB}"/>
              </a:ext>
            </a:extLst>
          </p:cNvPr>
          <p:cNvSpPr txBox="1"/>
          <p:nvPr/>
        </p:nvSpPr>
        <p:spPr>
          <a:xfrm>
            <a:off x="112267" y="975483"/>
            <a:ext cx="8755284" cy="3108543"/>
          </a:xfrm>
          <a:prstGeom prst="rect">
            <a:avLst/>
          </a:prstGeom>
          <a:noFill/>
        </p:spPr>
        <p:txBody>
          <a:bodyPr wrap="square">
            <a:spAutoFit/>
          </a:bodyPr>
          <a:lstStyle/>
          <a:p>
            <a:pPr>
              <a:lnSpc>
                <a:spcPct val="150000"/>
              </a:lnSpc>
            </a:pPr>
            <a:r>
              <a:rPr lang="en-US" sz="1800" b="1" dirty="0">
                <a:latin typeface="Arial" panose="020B0604020202020204" pitchFamily="34" charset="0"/>
                <a:cs typeface="Arial" panose="020B0604020202020204" pitchFamily="34" charset="0"/>
              </a:rPr>
              <a:t>High Speed</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Computer is a very fast device.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It can perform calculation of very large amount of data.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The computer has units of speed in microsecond, nanosecond, and even the picoseconds. </a:t>
            </a:r>
          </a:p>
          <a:p>
            <a:pPr marL="285750" indent="-285750">
              <a:lnSpc>
                <a:spcPct val="150000"/>
              </a:lnSpc>
              <a:buFont typeface="Wingdings" panose="05000000000000000000" pitchFamily="2" charset="2"/>
              <a:buChar char="ü"/>
            </a:pPr>
            <a:r>
              <a:rPr lang="en-US" sz="1800" dirty="0">
                <a:latin typeface="Arial" panose="020B0604020202020204" pitchFamily="34" charset="0"/>
                <a:cs typeface="Arial" panose="020B0604020202020204" pitchFamily="34" charset="0"/>
              </a:rPr>
              <a:t>It can perform millions of calculations in a few seconds as compared to a man who will spend many months to perform the same task. </a:t>
            </a:r>
          </a:p>
          <a:p>
            <a:endParaRPr lang="en-US" sz="7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6273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3" nodeType="clickEffect">
                                  <p:stCondLst>
                                    <p:cond delay="0"/>
                                  </p:stCondLst>
                                  <p:childTnLst>
                                    <p:animMotion origin="layout" path="M 0 0 L 0 0.25 E" pathEditMode="relative" ptsTypes="">
                                      <p:cBhvr>
                                        <p:cTn id="21"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Lst>
  </p:timing>
</p:sld>
</file>

<file path=ppt/theme/theme1.xml><?xml version="1.0" encoding="utf-8"?>
<a:theme xmlns:a="http://schemas.openxmlformats.org/drawingml/2006/main" name="Research Methodologies - Master of Arts in English by Slidesgo">
  <a:themeElements>
    <a:clrScheme name="Simple Light">
      <a:dk1>
        <a:srgbClr val="0F2B1C"/>
      </a:dk1>
      <a:lt1>
        <a:srgbClr val="FFFDF9"/>
      </a:lt1>
      <a:dk2>
        <a:srgbClr val="F1EEDD"/>
      </a:dk2>
      <a:lt2>
        <a:srgbClr val="B7B4A3"/>
      </a:lt2>
      <a:accent1>
        <a:srgbClr val="8D94CC"/>
      </a:accent1>
      <a:accent2>
        <a:srgbClr val="FFFFFF"/>
      </a:accent2>
      <a:accent3>
        <a:srgbClr val="FFFFFF"/>
      </a:accent3>
      <a:accent4>
        <a:srgbClr val="FFFFFF"/>
      </a:accent4>
      <a:accent5>
        <a:srgbClr val="FFFFFF"/>
      </a:accent5>
      <a:accent6>
        <a:srgbClr val="FFFFFF"/>
      </a:accent6>
      <a:hlink>
        <a:srgbClr val="0F2B1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1575</Words>
  <Application>Microsoft Office PowerPoint</Application>
  <PresentationFormat>On-screen Show (16:9)</PresentationFormat>
  <Paragraphs>170</Paragraphs>
  <Slides>31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Oswald Bold</vt:lpstr>
      <vt:lpstr>Verdana</vt:lpstr>
      <vt:lpstr>Calibri</vt:lpstr>
      <vt:lpstr>Barlow</vt:lpstr>
      <vt:lpstr>Arima</vt:lpstr>
      <vt:lpstr>Arial</vt:lpstr>
      <vt:lpstr>Poller One</vt:lpstr>
      <vt:lpstr>Wingdings</vt:lpstr>
      <vt:lpstr>Research Methodologies - Master of Arts in English by Slidesgo</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Yara Arjuman</cp:lastModifiedBy>
  <cp:revision>13</cp:revision>
  <dcterms:modified xsi:type="dcterms:W3CDTF">2025-12-20T10:27:54Z</dcterms:modified>
</cp:coreProperties>
</file>