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5"/>
  </p:notesMasterIdLst>
  <p:sldIdLst>
    <p:sldId id="256" r:id="rId2"/>
    <p:sldId id="258" r:id="rId3"/>
    <p:sldId id="319" r:id="rId4"/>
    <p:sldId id="320" r:id="rId5"/>
    <p:sldId id="322" r:id="rId6"/>
    <p:sldId id="262" r:id="rId7"/>
    <p:sldId id="260" r:id="rId8"/>
    <p:sldId id="265" r:id="rId9"/>
    <p:sldId id="261" r:id="rId10"/>
    <p:sldId id="321" r:id="rId11"/>
    <p:sldId id="263" r:id="rId12"/>
    <p:sldId id="264" r:id="rId13"/>
    <p:sldId id="268" r:id="rId14"/>
    <p:sldId id="266" r:id="rId15"/>
    <p:sldId id="267" r:id="rId16"/>
    <p:sldId id="269" r:id="rId17"/>
    <p:sldId id="270" r:id="rId18"/>
    <p:sldId id="272" r:id="rId19"/>
    <p:sldId id="271" r:id="rId20"/>
    <p:sldId id="273" r:id="rId21"/>
    <p:sldId id="289" r:id="rId22"/>
    <p:sldId id="274" r:id="rId23"/>
    <p:sldId id="275" r:id="rId24"/>
    <p:sldId id="276" r:id="rId25"/>
    <p:sldId id="277" r:id="rId26"/>
    <p:sldId id="278" r:id="rId27"/>
    <p:sldId id="280" r:id="rId28"/>
    <p:sldId id="279" r:id="rId29"/>
    <p:sldId id="281" r:id="rId30"/>
    <p:sldId id="282" r:id="rId31"/>
    <p:sldId id="283" r:id="rId32"/>
    <p:sldId id="288" r:id="rId33"/>
    <p:sldId id="318" r:id="rId34"/>
  </p:sldIdLst>
  <p:sldSz cx="9144000" cy="5143500" type="screen16x9"/>
  <p:notesSz cx="6858000" cy="9144000"/>
  <p:embeddedFontLst>
    <p:embeddedFont>
      <p:font typeface="Arima" panose="020B0604020202020204" charset="0"/>
      <p:regular r:id="rId36"/>
      <p:bold r:id="rId37"/>
    </p:embeddedFont>
    <p:embeddedFont>
      <p:font typeface="Barlow" panose="00000500000000000000" pitchFamily="2" charset="0"/>
      <p:regular r:id="rId38"/>
      <p:bold r:id="rId39"/>
      <p:italic r:id="rId40"/>
      <p:boldItalic r:id="rId41"/>
    </p:embeddedFont>
    <p:embeddedFont>
      <p:font typeface="Oswald Bold" panose="020B0604020202020204" charset="0"/>
      <p:regular r:id="rId42"/>
      <p:bold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258A49-53E6-4415-8DD7-3076AAB55A84}">
  <a:tblStyle styleId="{06258A49-53E6-4415-8DD7-3076AAB55A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91" name="Google Shape;4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B6A1B02E-C84E-A790-8C71-271BB6FA6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7F2E64B2-04ED-9164-3C8E-AF76EC877C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124D980A-952C-B82C-C4F0-F5342E2B72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61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6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69C5C-9E85-4193-A65A-4BCC9C1CC4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5">
            <a:off x="2307136" y="3667531"/>
            <a:ext cx="4529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9850" y="1049363"/>
            <a:ext cx="7704300" cy="26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" y="5"/>
            <a:ext cx="9144012" cy="5203793"/>
            <a:chOff x="-12" y="5"/>
            <a:chExt cx="9144012" cy="5203793"/>
          </a:xfrm>
        </p:grpSpPr>
        <p:sp>
          <p:nvSpPr>
            <p:cNvPr id="12" name="Google Shape;12;p2"/>
            <p:cNvSpPr/>
            <p:nvPr/>
          </p:nvSpPr>
          <p:spPr>
            <a:xfrm>
              <a:off x="7589141" y="4360718"/>
              <a:ext cx="186673" cy="386357"/>
            </a:xfrm>
            <a:custGeom>
              <a:avLst/>
              <a:gdLst/>
              <a:ahLst/>
              <a:cxnLst/>
              <a:rect l="l" t="t" r="r" b="b"/>
              <a:pathLst>
                <a:path w="6442" h="13333" extrusionOk="0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08904" y="75498"/>
              <a:ext cx="280068" cy="280068"/>
            </a:xfrm>
            <a:custGeom>
              <a:avLst/>
              <a:gdLst/>
              <a:ahLst/>
              <a:cxnLst/>
              <a:rect l="l" t="t" r="r" b="b"/>
              <a:pathLst>
                <a:path w="9665" h="9665" extrusionOk="0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50132" y="2542141"/>
              <a:ext cx="347730" cy="370217"/>
            </a:xfrm>
            <a:custGeom>
              <a:avLst/>
              <a:gdLst/>
              <a:ahLst/>
              <a:cxnLst/>
              <a:rect l="l" t="t" r="r" b="b"/>
              <a:pathLst>
                <a:path w="12000" h="12776" extrusionOk="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2" y="1970685"/>
              <a:ext cx="237123" cy="237123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91881" y="298970"/>
              <a:ext cx="401686" cy="241035"/>
            </a:xfrm>
            <a:custGeom>
              <a:avLst/>
              <a:gdLst/>
              <a:ahLst/>
              <a:cxnLst/>
              <a:rect l="l" t="t" r="r" b="b"/>
              <a:pathLst>
                <a:path w="13862" h="8318" extrusionOk="0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565332" y="341048"/>
              <a:ext cx="172213" cy="156884"/>
            </a:xfrm>
            <a:custGeom>
              <a:avLst/>
              <a:gdLst/>
              <a:ahLst/>
              <a:cxnLst/>
              <a:rect l="l" t="t" r="r" b="b"/>
              <a:pathLst>
                <a:path w="5943" h="5414" extrusionOk="0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9919" y="5"/>
              <a:ext cx="9765" cy="1142409"/>
            </a:xfrm>
            <a:custGeom>
              <a:avLst/>
              <a:gdLst/>
              <a:ahLst/>
              <a:cxnLst/>
              <a:rect l="l" t="t" r="r" b="b"/>
              <a:pathLst>
                <a:path w="337" h="39424" extrusionOk="0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1574" y="8"/>
              <a:ext cx="388414" cy="868832"/>
            </a:xfrm>
            <a:custGeom>
              <a:avLst/>
              <a:gdLst/>
              <a:ahLst/>
              <a:cxnLst/>
              <a:rect l="l" t="t" r="r" b="b"/>
              <a:pathLst>
                <a:path w="13404" h="29983" extrusionOk="0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265489" y="540005"/>
              <a:ext cx="878511" cy="599139"/>
            </a:xfrm>
            <a:custGeom>
              <a:avLst/>
              <a:gdLst/>
              <a:ahLst/>
              <a:cxnLst/>
              <a:rect l="l" t="t" r="r" b="b"/>
              <a:pathLst>
                <a:path w="30317" h="20676" extrusionOk="0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231110" y="3904749"/>
              <a:ext cx="977788" cy="1238759"/>
              <a:chOff x="227223" y="1681074"/>
              <a:chExt cx="977788" cy="123875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40309" extrusionOk="0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avLst/>
                <a:gdLst/>
                <a:ahLst/>
                <a:cxnLst/>
                <a:rect l="l" t="t" r="r" b="b"/>
                <a:pathLst>
                  <a:path w="33743" h="42749" extrusionOk="0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24;p2"/>
            <p:cNvSpPr/>
            <p:nvPr/>
          </p:nvSpPr>
          <p:spPr>
            <a:xfrm>
              <a:off x="8419124" y="4145710"/>
              <a:ext cx="9765" cy="1011720"/>
            </a:xfrm>
            <a:custGeom>
              <a:avLst/>
              <a:gdLst/>
              <a:ahLst/>
              <a:cxnLst/>
              <a:rect l="l" t="t" r="r" b="b"/>
              <a:pathLst>
                <a:path w="337" h="34914" extrusionOk="0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567162" y="4666294"/>
              <a:ext cx="9331" cy="537504"/>
            </a:xfrm>
            <a:custGeom>
              <a:avLst/>
              <a:gdLst/>
              <a:ahLst/>
              <a:cxnLst/>
              <a:rect l="l" t="t" r="r" b="b"/>
              <a:pathLst>
                <a:path w="322" h="18549" extrusionOk="0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1506000" y="1134600"/>
            <a:ext cx="6132000" cy="28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1" name="Google Shape;131;p8"/>
          <p:cNvGrpSpPr/>
          <p:nvPr/>
        </p:nvGrpSpPr>
        <p:grpSpPr>
          <a:xfrm>
            <a:off x="199320" y="5"/>
            <a:ext cx="8944691" cy="5143500"/>
            <a:chOff x="199320" y="5"/>
            <a:chExt cx="8944691" cy="5143500"/>
          </a:xfrm>
        </p:grpSpPr>
        <p:sp>
          <p:nvSpPr>
            <p:cNvPr id="132" name="Google Shape;132;p8"/>
            <p:cNvSpPr/>
            <p:nvPr/>
          </p:nvSpPr>
          <p:spPr>
            <a:xfrm>
              <a:off x="5254794" y="52170"/>
              <a:ext cx="358973" cy="431823"/>
            </a:xfrm>
            <a:custGeom>
              <a:avLst/>
              <a:gdLst/>
              <a:ahLst/>
              <a:cxnLst/>
              <a:rect l="l" t="t" r="r" b="b"/>
              <a:pathLst>
                <a:path w="12388" h="14902" extrusionOk="0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199320" y="4098966"/>
              <a:ext cx="347730" cy="370217"/>
            </a:xfrm>
            <a:custGeom>
              <a:avLst/>
              <a:gdLst/>
              <a:ahLst/>
              <a:cxnLst/>
              <a:rect l="l" t="t" r="r" b="b"/>
              <a:pathLst>
                <a:path w="12000" h="12776" extrusionOk="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8906888" y="3457635"/>
              <a:ext cx="237123" cy="237123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331657" y="690098"/>
              <a:ext cx="172213" cy="156884"/>
            </a:xfrm>
            <a:custGeom>
              <a:avLst/>
              <a:gdLst/>
              <a:ahLst/>
              <a:cxnLst/>
              <a:rect l="l" t="t" r="r" b="b"/>
              <a:pathLst>
                <a:path w="5943" h="5414" extrusionOk="0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15119" y="5"/>
              <a:ext cx="9765" cy="1142409"/>
            </a:xfrm>
            <a:custGeom>
              <a:avLst/>
              <a:gdLst/>
              <a:ahLst/>
              <a:cxnLst/>
              <a:rect l="l" t="t" r="r" b="b"/>
              <a:pathLst>
                <a:path w="337" h="39424" extrusionOk="0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 rot="10800000">
              <a:off x="4377787" y="4274658"/>
              <a:ext cx="388414" cy="868832"/>
            </a:xfrm>
            <a:custGeom>
              <a:avLst/>
              <a:gdLst/>
              <a:ahLst/>
              <a:cxnLst/>
              <a:rect l="l" t="t" r="r" b="b"/>
              <a:pathLst>
                <a:path w="13404" h="29983" extrusionOk="0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400334" y="4759916"/>
              <a:ext cx="639331" cy="383575"/>
            </a:xfrm>
            <a:custGeom>
              <a:avLst/>
              <a:gdLst/>
              <a:ahLst/>
              <a:cxnLst/>
              <a:rect l="l" t="t" r="r" b="b"/>
              <a:pathLst>
                <a:path w="22063" h="13237" extrusionOk="0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8419124" y="4131785"/>
              <a:ext cx="9765" cy="1011720"/>
            </a:xfrm>
            <a:custGeom>
              <a:avLst/>
              <a:gdLst/>
              <a:ahLst/>
              <a:cxnLst/>
              <a:rect l="l" t="t" r="r" b="b"/>
              <a:pathLst>
                <a:path w="337" h="34914" extrusionOk="0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8596928" y="3847378"/>
              <a:ext cx="146191" cy="427273"/>
            </a:xfrm>
            <a:custGeom>
              <a:avLst/>
              <a:gdLst/>
              <a:ahLst/>
              <a:cxnLst/>
              <a:rect l="l" t="t" r="r" b="b"/>
              <a:pathLst>
                <a:path w="5045" h="14745" extrusionOk="0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318837" y="14263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"/>
          </p:nvPr>
        </p:nvSpPr>
        <p:spPr>
          <a:xfrm>
            <a:off x="1342738" y="2248152"/>
            <a:ext cx="299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2318837" y="31789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3"/>
          </p:nvPr>
        </p:nvSpPr>
        <p:spPr>
          <a:xfrm>
            <a:off x="1342738" y="4000800"/>
            <a:ext cx="299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5780012" y="14263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5"/>
          </p:nvPr>
        </p:nvSpPr>
        <p:spPr>
          <a:xfrm>
            <a:off x="4803963" y="2248152"/>
            <a:ext cx="299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5780012" y="31789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7"/>
          </p:nvPr>
        </p:nvSpPr>
        <p:spPr>
          <a:xfrm>
            <a:off x="4803963" y="4000801"/>
            <a:ext cx="299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8"/>
          </p:nvPr>
        </p:nvSpPr>
        <p:spPr>
          <a:xfrm>
            <a:off x="1342738" y="1855350"/>
            <a:ext cx="29973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9"/>
          </p:nvPr>
        </p:nvSpPr>
        <p:spPr>
          <a:xfrm>
            <a:off x="1342738" y="3608024"/>
            <a:ext cx="29973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3"/>
          </p:nvPr>
        </p:nvSpPr>
        <p:spPr>
          <a:xfrm>
            <a:off x="4803963" y="1855350"/>
            <a:ext cx="29973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14"/>
          </p:nvPr>
        </p:nvSpPr>
        <p:spPr>
          <a:xfrm>
            <a:off x="4803963" y="3608025"/>
            <a:ext cx="29973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15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13"/>
          <p:cNvGrpSpPr/>
          <p:nvPr/>
        </p:nvGrpSpPr>
        <p:grpSpPr>
          <a:xfrm>
            <a:off x="178399" y="-2"/>
            <a:ext cx="8965593" cy="5143493"/>
            <a:chOff x="178399" y="-2"/>
            <a:chExt cx="8965593" cy="5143493"/>
          </a:xfrm>
        </p:grpSpPr>
        <p:sp>
          <p:nvSpPr>
            <p:cNvPr id="193" name="Google Shape;193;p13"/>
            <p:cNvSpPr/>
            <p:nvPr/>
          </p:nvSpPr>
          <p:spPr>
            <a:xfrm>
              <a:off x="233941" y="2028743"/>
              <a:ext cx="186673" cy="386357"/>
            </a:xfrm>
            <a:custGeom>
              <a:avLst/>
              <a:gdLst/>
              <a:ahLst/>
              <a:cxnLst/>
              <a:rect l="l" t="t" r="r" b="b"/>
              <a:pathLst>
                <a:path w="6442" h="13333" extrusionOk="0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8707169" y="4028732"/>
              <a:ext cx="358973" cy="431823"/>
            </a:xfrm>
            <a:custGeom>
              <a:avLst/>
              <a:gdLst/>
              <a:ahLst/>
              <a:cxnLst/>
              <a:rect l="l" t="t" r="r" b="b"/>
              <a:pathLst>
                <a:path w="12388" h="14902" extrusionOk="0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742306" y="3359432"/>
              <a:ext cx="401686" cy="241035"/>
            </a:xfrm>
            <a:custGeom>
              <a:avLst/>
              <a:gdLst/>
              <a:ahLst/>
              <a:cxnLst/>
              <a:rect l="l" t="t" r="r" b="b"/>
              <a:pathLst>
                <a:path w="13862" h="8318" extrusionOk="0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78399" y="4274658"/>
              <a:ext cx="388414" cy="868832"/>
            </a:xfrm>
            <a:custGeom>
              <a:avLst/>
              <a:gdLst/>
              <a:ahLst/>
              <a:cxnLst/>
              <a:rect l="l" t="t" r="r" b="b"/>
              <a:pathLst>
                <a:path w="13404" h="29983" extrusionOk="0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4252347" y="4759916"/>
              <a:ext cx="639331" cy="383575"/>
            </a:xfrm>
            <a:custGeom>
              <a:avLst/>
              <a:gdLst/>
              <a:ahLst/>
              <a:cxnLst/>
              <a:rect l="l" t="t" r="r" b="b"/>
              <a:pathLst>
                <a:path w="22063" h="13237" extrusionOk="0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707174" y="-2"/>
              <a:ext cx="9765" cy="1011720"/>
            </a:xfrm>
            <a:custGeom>
              <a:avLst/>
              <a:gdLst/>
              <a:ahLst/>
              <a:cxnLst/>
              <a:rect l="l" t="t" r="r" b="b"/>
              <a:pathLst>
                <a:path w="337" h="34914" extrusionOk="0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148724" y="131498"/>
              <a:ext cx="275286" cy="271693"/>
            </a:xfrm>
            <a:custGeom>
              <a:avLst/>
              <a:gdLst/>
              <a:ahLst/>
              <a:cxnLst/>
              <a:rect l="l" t="t" r="r" b="b"/>
              <a:pathLst>
                <a:path w="9500" h="9376" extrusionOk="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20628" y="3077903"/>
              <a:ext cx="146191" cy="427273"/>
            </a:xfrm>
            <a:custGeom>
              <a:avLst/>
              <a:gdLst/>
              <a:ahLst/>
              <a:cxnLst/>
              <a:rect l="l" t="t" r="r" b="b"/>
              <a:pathLst>
                <a:path w="5045" h="14745" extrusionOk="0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32"/>
          <p:cNvGrpSpPr/>
          <p:nvPr/>
        </p:nvGrpSpPr>
        <p:grpSpPr>
          <a:xfrm>
            <a:off x="-12" y="5"/>
            <a:ext cx="9144012" cy="5203793"/>
            <a:chOff x="-12" y="5"/>
            <a:chExt cx="9144012" cy="5203793"/>
          </a:xfrm>
        </p:grpSpPr>
        <p:sp>
          <p:nvSpPr>
            <p:cNvPr id="458" name="Google Shape;458;p32"/>
            <p:cNvSpPr/>
            <p:nvPr/>
          </p:nvSpPr>
          <p:spPr>
            <a:xfrm>
              <a:off x="7589141" y="4360718"/>
              <a:ext cx="186673" cy="386357"/>
            </a:xfrm>
            <a:custGeom>
              <a:avLst/>
              <a:gdLst/>
              <a:ahLst/>
              <a:cxnLst/>
              <a:rect l="l" t="t" r="r" b="b"/>
              <a:pathLst>
                <a:path w="6442" h="13333" extrusionOk="0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208904" y="75498"/>
              <a:ext cx="280068" cy="280068"/>
            </a:xfrm>
            <a:custGeom>
              <a:avLst/>
              <a:gdLst/>
              <a:ahLst/>
              <a:cxnLst/>
              <a:rect l="l" t="t" r="r" b="b"/>
              <a:pathLst>
                <a:path w="9665" h="9665" extrusionOk="0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50132" y="2542141"/>
              <a:ext cx="347730" cy="370217"/>
            </a:xfrm>
            <a:custGeom>
              <a:avLst/>
              <a:gdLst/>
              <a:ahLst/>
              <a:cxnLst/>
              <a:rect l="l" t="t" r="r" b="b"/>
              <a:pathLst>
                <a:path w="12000" h="12776" extrusionOk="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-12" y="1970685"/>
              <a:ext cx="237123" cy="237123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7691881" y="298970"/>
              <a:ext cx="401686" cy="241035"/>
            </a:xfrm>
            <a:custGeom>
              <a:avLst/>
              <a:gdLst/>
              <a:ahLst/>
              <a:cxnLst/>
              <a:rect l="l" t="t" r="r" b="b"/>
              <a:pathLst>
                <a:path w="13862" h="8318" extrusionOk="0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6565332" y="341048"/>
              <a:ext cx="172213" cy="156884"/>
            </a:xfrm>
            <a:custGeom>
              <a:avLst/>
              <a:gdLst/>
              <a:ahLst/>
              <a:cxnLst/>
              <a:rect l="l" t="t" r="r" b="b"/>
              <a:pathLst>
                <a:path w="5943" h="5414" extrusionOk="0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909919" y="5"/>
              <a:ext cx="9765" cy="1142409"/>
            </a:xfrm>
            <a:custGeom>
              <a:avLst/>
              <a:gdLst/>
              <a:ahLst/>
              <a:cxnLst/>
              <a:rect l="l" t="t" r="r" b="b"/>
              <a:pathLst>
                <a:path w="337" h="39424" extrusionOk="0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331574" y="8"/>
              <a:ext cx="388414" cy="868832"/>
            </a:xfrm>
            <a:custGeom>
              <a:avLst/>
              <a:gdLst/>
              <a:ahLst/>
              <a:cxnLst/>
              <a:rect l="l" t="t" r="r" b="b"/>
              <a:pathLst>
                <a:path w="13404" h="29983" extrusionOk="0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265489" y="540005"/>
              <a:ext cx="878511" cy="599139"/>
            </a:xfrm>
            <a:custGeom>
              <a:avLst/>
              <a:gdLst/>
              <a:ahLst/>
              <a:cxnLst/>
              <a:rect l="l" t="t" r="r" b="b"/>
              <a:pathLst>
                <a:path w="30317" h="20676" extrusionOk="0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" name="Google Shape;467;p32"/>
            <p:cNvGrpSpPr/>
            <p:nvPr/>
          </p:nvGrpSpPr>
          <p:grpSpPr>
            <a:xfrm>
              <a:off x="231110" y="3904749"/>
              <a:ext cx="977788" cy="1238759"/>
              <a:chOff x="227223" y="1681074"/>
              <a:chExt cx="977788" cy="1238759"/>
            </a:xfrm>
          </p:grpSpPr>
          <p:sp>
            <p:nvSpPr>
              <p:cNvPr id="468" name="Google Shape;468;p32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40309" extrusionOk="0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avLst/>
                <a:gdLst/>
                <a:ahLst/>
                <a:cxnLst/>
                <a:rect l="l" t="t" r="r" b="b"/>
                <a:pathLst>
                  <a:path w="33743" h="42749" extrusionOk="0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" name="Google Shape;470;p32"/>
            <p:cNvSpPr/>
            <p:nvPr/>
          </p:nvSpPr>
          <p:spPr>
            <a:xfrm>
              <a:off x="8419124" y="4145710"/>
              <a:ext cx="9765" cy="1011720"/>
            </a:xfrm>
            <a:custGeom>
              <a:avLst/>
              <a:gdLst/>
              <a:ahLst/>
              <a:cxnLst/>
              <a:rect l="l" t="t" r="r" b="b"/>
              <a:pathLst>
                <a:path w="337" h="34914" extrusionOk="0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4567162" y="4666294"/>
              <a:ext cx="9331" cy="537504"/>
            </a:xfrm>
            <a:custGeom>
              <a:avLst/>
              <a:gdLst/>
              <a:ahLst/>
              <a:cxnLst/>
              <a:rect l="l" t="t" r="r" b="b"/>
              <a:pathLst>
                <a:path w="322" h="18549" extrusionOk="0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3"/>
          <p:cNvGrpSpPr/>
          <p:nvPr/>
        </p:nvGrpSpPr>
        <p:grpSpPr>
          <a:xfrm>
            <a:off x="294215" y="8"/>
            <a:ext cx="8849795" cy="5143500"/>
            <a:chOff x="294215" y="8"/>
            <a:chExt cx="8849795" cy="5143500"/>
          </a:xfrm>
        </p:grpSpPr>
        <p:sp>
          <p:nvSpPr>
            <p:cNvPr id="474" name="Google Shape;474;p33"/>
            <p:cNvSpPr/>
            <p:nvPr/>
          </p:nvSpPr>
          <p:spPr>
            <a:xfrm>
              <a:off x="8542695" y="3101316"/>
              <a:ext cx="347730" cy="370217"/>
            </a:xfrm>
            <a:custGeom>
              <a:avLst/>
              <a:gdLst/>
              <a:ahLst/>
              <a:cxnLst/>
              <a:rect l="l" t="t" r="r" b="b"/>
              <a:pathLst>
                <a:path w="12000" h="12776" extrusionOk="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476399" y="8"/>
              <a:ext cx="388414" cy="868832"/>
            </a:xfrm>
            <a:custGeom>
              <a:avLst/>
              <a:gdLst/>
              <a:ahLst/>
              <a:cxnLst/>
              <a:rect l="l" t="t" r="r" b="b"/>
              <a:pathLst>
                <a:path w="13404" h="29983" extrusionOk="0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6" name="Google Shape;476;p33"/>
            <p:cNvGrpSpPr/>
            <p:nvPr/>
          </p:nvGrpSpPr>
          <p:grpSpPr>
            <a:xfrm>
              <a:off x="8166223" y="3904749"/>
              <a:ext cx="977788" cy="1238759"/>
              <a:chOff x="227223" y="1681074"/>
              <a:chExt cx="977788" cy="1238759"/>
            </a:xfrm>
          </p:grpSpPr>
          <p:sp>
            <p:nvSpPr>
              <p:cNvPr id="477" name="Google Shape;477;p33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40309" extrusionOk="0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3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avLst/>
                <a:gdLst/>
                <a:ahLst/>
                <a:cxnLst/>
                <a:rect l="l" t="t" r="r" b="b"/>
                <a:pathLst>
                  <a:path w="33743" h="42749" extrusionOk="0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9" name="Google Shape;479;p33"/>
            <p:cNvSpPr/>
            <p:nvPr/>
          </p:nvSpPr>
          <p:spPr>
            <a:xfrm>
              <a:off x="6866672" y="4759916"/>
              <a:ext cx="639331" cy="383575"/>
            </a:xfrm>
            <a:custGeom>
              <a:avLst/>
              <a:gdLst/>
              <a:ahLst/>
              <a:cxnLst/>
              <a:rect l="l" t="t" r="r" b="b"/>
              <a:pathLst>
                <a:path w="22063" h="13237" extrusionOk="0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362436" y="10"/>
              <a:ext cx="9765" cy="1011720"/>
            </a:xfrm>
            <a:custGeom>
              <a:avLst/>
              <a:gdLst/>
              <a:ahLst/>
              <a:cxnLst/>
              <a:rect l="l" t="t" r="r" b="b"/>
              <a:pathLst>
                <a:path w="337" h="34914" extrusionOk="0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294215" y="2408778"/>
              <a:ext cx="146191" cy="427273"/>
            </a:xfrm>
            <a:custGeom>
              <a:avLst/>
              <a:gdLst/>
              <a:ahLst/>
              <a:cxnLst/>
              <a:rect l="l" t="t" r="r" b="b"/>
              <a:pathLst>
                <a:path w="5045" h="14745" extrusionOk="0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362649" y="4603494"/>
              <a:ext cx="9331" cy="537504"/>
            </a:xfrm>
            <a:custGeom>
              <a:avLst/>
              <a:gdLst/>
              <a:ahLst/>
              <a:cxnLst/>
              <a:rect l="l" t="t" r="r" b="b"/>
              <a:pathLst>
                <a:path w="322" h="18549" extrusionOk="0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4163-2A50-417E-8C24-10BF9A3F91D1}" type="datetime1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B604-6012-AD37-4674-2A38C999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C792E-9C8C-4548-C296-7F463A0BA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9CA63-AA73-F643-B425-E3C3D68A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9A0-9908-46DE-9C99-71A04616613A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183B6-E315-A319-B331-6D2B7F8C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BB852-2BF7-6AD7-1826-57CB70CB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CE91-F6F0-429B-A7EE-D5BCE914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3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9" r:id="rId3"/>
    <p:sldLayoutId id="2147483678" r:id="rId4"/>
    <p:sldLayoutId id="2147483679" r:id="rId5"/>
    <p:sldLayoutId id="2147483683" r:id="rId6"/>
    <p:sldLayoutId id="214748368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ara.arjuman@tiu.edu.i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shorts/3O6yHVw7wqA?si=dsYrj6w9kKQqSYi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38C23FA-7B6C-3501-A594-5F861D4FA47B}"/>
              </a:ext>
            </a:extLst>
          </p:cNvPr>
          <p:cNvSpPr txBox="1"/>
          <p:nvPr/>
        </p:nvSpPr>
        <p:spPr>
          <a:xfrm>
            <a:off x="2885606" y="126969"/>
            <a:ext cx="4377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spc="479" dirty="0">
                <a:latin typeface="Oswald Bold" panose="020B0604020202020204" charset="0"/>
              </a:rPr>
              <a:t>Tishk International University</a:t>
            </a:r>
          </a:p>
          <a:p>
            <a:pPr>
              <a:spcBef>
                <a:spcPct val="0"/>
              </a:spcBef>
            </a:pPr>
            <a:r>
              <a:rPr lang="en-US" b="1" spc="479" dirty="0">
                <a:latin typeface="Oswald Bold" panose="020B0604020202020204" charset="0"/>
              </a:rPr>
              <a:t>Intro to IT course</a:t>
            </a:r>
          </a:p>
          <a:p>
            <a:pPr>
              <a:spcBef>
                <a:spcPct val="0"/>
              </a:spcBef>
            </a:pPr>
            <a:r>
              <a:rPr lang="en-US" b="1" spc="479" dirty="0">
                <a:latin typeface="Oswald Bold" panose="020B0604020202020204" charset="0"/>
              </a:rPr>
              <a:t>Fall 2025-2026</a:t>
            </a:r>
          </a:p>
          <a:p>
            <a:endParaRPr lang="en-US" dirty="0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40A93A4E-A8A9-B1D0-0D8A-DD31A78B0482}"/>
              </a:ext>
            </a:extLst>
          </p:cNvPr>
          <p:cNvSpPr/>
          <p:nvPr/>
        </p:nvSpPr>
        <p:spPr>
          <a:xfrm>
            <a:off x="1631774" y="-102699"/>
            <a:ext cx="1253832" cy="1124262"/>
          </a:xfrm>
          <a:custGeom>
            <a:avLst/>
            <a:gdLst/>
            <a:ahLst/>
            <a:cxnLst/>
            <a:rect l="l" t="t" r="r" b="b"/>
            <a:pathLst>
              <a:path w="2657483" h="2604598">
                <a:moveTo>
                  <a:pt x="0" y="0"/>
                </a:moveTo>
                <a:lnTo>
                  <a:pt x="2657483" y="0"/>
                </a:lnTo>
                <a:lnTo>
                  <a:pt x="2657483" y="2604598"/>
                </a:lnTo>
                <a:lnTo>
                  <a:pt x="0" y="2604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3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D43A8-EF17-7C4C-B72B-5B39E96BF18F}"/>
              </a:ext>
            </a:extLst>
          </p:cNvPr>
          <p:cNvSpPr txBox="1"/>
          <p:nvPr/>
        </p:nvSpPr>
        <p:spPr>
          <a:xfrm>
            <a:off x="1382688" y="2034547"/>
            <a:ext cx="691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History of Computer Generations</a:t>
            </a:r>
          </a:p>
          <a:p>
            <a:pPr algn="ctr"/>
            <a:endParaRPr lang="en-US" sz="3600" dirty="0"/>
          </a:p>
        </p:txBody>
      </p:sp>
      <p:sp>
        <p:nvSpPr>
          <p:cNvPr id="15" name="Google Shape;489;p60">
            <a:extLst>
              <a:ext uri="{FF2B5EF4-FFF2-40B4-BE49-F238E27FC236}">
                <a16:creationId xmlns:a16="http://schemas.microsoft.com/office/drawing/2014/main" id="{971D283D-5C1A-D95E-A365-979D5DB4A4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68752" y="4188348"/>
            <a:ext cx="938539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+mj-lt"/>
              </a:rPr>
              <a:t>Ms.Yara Arjuman Hashim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+mj-lt"/>
              </a:rPr>
              <a:t>Email: </a:t>
            </a:r>
            <a:r>
              <a:rPr lang="en" dirty="0">
                <a:solidFill>
                  <a:schemeClr val="dk1"/>
                </a:solidFill>
                <a:latin typeface="+mj-lt"/>
                <a:hlinkClick r:id="rId4"/>
              </a:rPr>
              <a:t>yara.arjuman@tiu.edu.iq</a:t>
            </a:r>
            <a:endParaRPr lang="en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+mj-lt"/>
              </a:rPr>
              <a:t>Office number: Education Building- 220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ll of paper with a usb stick&#10;&#10;Description automatically generated">
            <a:extLst>
              <a:ext uri="{FF2B5EF4-FFF2-40B4-BE49-F238E27FC236}">
                <a16:creationId xmlns:a16="http://schemas.microsoft.com/office/drawing/2014/main" id="{0D07D898-92EB-FA07-C458-2E2FCB95A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46416"/>
            <a:ext cx="3971037" cy="2650667"/>
          </a:xfrm>
          <a:prstGeom prst="rect">
            <a:avLst/>
          </a:prstGeom>
        </p:spPr>
      </p:pic>
      <p:pic>
        <p:nvPicPr>
          <p:cNvPr id="7" name="Picture 6" descr="A close-up of a magnetic tape&#10;&#10;Description automatically generated">
            <a:extLst>
              <a:ext uri="{FF2B5EF4-FFF2-40B4-BE49-F238E27FC236}">
                <a16:creationId xmlns:a16="http://schemas.microsoft.com/office/drawing/2014/main" id="{500E28BC-A233-0CD2-5E80-3E2CF6E90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63" y="1246416"/>
            <a:ext cx="3971036" cy="26506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77CF118-B9A3-B2EA-2F75-711D9240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4243"/>
            <a:ext cx="7886700" cy="994172"/>
          </a:xfrm>
        </p:spPr>
        <p:txBody>
          <a:bodyPr/>
          <a:lstStyle/>
          <a:p>
            <a:pPr algn="ctr"/>
            <a:r>
              <a:rPr lang="en-US" b="1" dirty="0"/>
              <a:t>Punch cards and Magnetic Tape</a:t>
            </a:r>
          </a:p>
        </p:txBody>
      </p:sp>
    </p:spTree>
    <p:extLst>
      <p:ext uri="{BB962C8B-B14F-4D97-AF65-F5344CB8AC3E}">
        <p14:creationId xmlns:p14="http://schemas.microsoft.com/office/powerpoint/2010/main" val="357148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AC9B-E843-DBF4-397A-B38B3D2F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4" y="273844"/>
            <a:ext cx="8780318" cy="994172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000000"/>
                </a:solidFill>
              </a:rPr>
              <a:t>The main features of the first generation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D46F-D5E2-339B-E2A5-B01368109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00" y="1060200"/>
            <a:ext cx="7704000" cy="3429000"/>
          </a:xfrm>
        </p:spPr>
        <p:txBody>
          <a:bodyPr/>
          <a:lstStyle/>
          <a:p>
            <a:pPr marL="285750" indent="-285750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Vacuum tube technology </a:t>
            </a:r>
          </a:p>
          <a:p>
            <a:pPr marL="285750" indent="-285750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Unreliable and very costly</a:t>
            </a:r>
          </a:p>
          <a:p>
            <a:pPr marL="285750" indent="-285750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Supported machine language only </a:t>
            </a:r>
          </a:p>
          <a:p>
            <a:pPr marL="285750" indent="-285750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Generated a lot of heat and also, slow input and output devices </a:t>
            </a:r>
          </a:p>
          <a:p>
            <a:pPr marL="285750" indent="-285750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Huge size and need of AC  </a:t>
            </a:r>
            <a:r>
              <a:rPr lang="en-US" sz="1200" dirty="0"/>
              <a:t>(AC is an electric current that changes direction periodically)</a:t>
            </a:r>
          </a:p>
          <a:p>
            <a:pPr marL="285750" indent="-285750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Non-portable </a:t>
            </a:r>
            <a:r>
              <a:rPr lang="en-US" sz="1200" dirty="0"/>
              <a:t>( cannot easily be moved )</a:t>
            </a:r>
          </a:p>
          <a:p>
            <a:pPr marL="285750" indent="-285750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Consumed a lot of electricity </a:t>
            </a:r>
          </a:p>
          <a:p>
            <a:pPr>
              <a:lnSpc>
                <a:spcPct val="20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580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F785-DE78-522A-A1DB-639EF0DA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193232" cy="994172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000000"/>
                </a:solidFill>
              </a:rPr>
              <a:t>Some computers of this generation were: </a:t>
            </a:r>
            <a:br>
              <a:rPr lang="en-US" sz="3300" dirty="0">
                <a:solidFill>
                  <a:srgbClr val="000000"/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3AFC9-8C84-5693-6750-7593FBD4B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ENIAC </a:t>
            </a:r>
            <a:r>
              <a:rPr lang="en-US" dirty="0">
                <a:latin typeface="+mj-lt"/>
              </a:rPr>
              <a:t>(Electronic Numerical Integrator and Computer)</a:t>
            </a:r>
            <a:endParaRPr lang="en-US" sz="135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EDVAC </a:t>
            </a:r>
            <a:r>
              <a:rPr lang="en-US" dirty="0">
                <a:latin typeface="+mj-lt"/>
              </a:rPr>
              <a:t>( Electronic Discrete Variable Automatic Computer )</a:t>
            </a:r>
          </a:p>
          <a:p>
            <a:pPr marL="285750" indent="-285750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UNIVAC </a:t>
            </a:r>
            <a:r>
              <a:rPr lang="en-US" dirty="0">
                <a:latin typeface="+mj-lt"/>
              </a:rPr>
              <a:t>(Universal Automatic Computer)</a:t>
            </a:r>
          </a:p>
          <a:p>
            <a:pPr marL="285750" indent="-285750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IBM-701 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IBM-650 </a:t>
            </a:r>
          </a:p>
          <a:p>
            <a:pPr marL="285750" indent="-285750">
              <a:lnSpc>
                <a:spcPct val="250000"/>
              </a:lnSpc>
            </a:pPr>
            <a:endParaRPr lang="en-US" sz="135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25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490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A469-4FBB-F0E9-D33E-25A8D13E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Second Generation Computers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FBC439-7C57-D40E-BAEF-BF0DD654F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054" y="1098300"/>
            <a:ext cx="4343746" cy="3673410"/>
          </a:xfrm>
        </p:spPr>
      </p:pic>
    </p:spTree>
    <p:extLst>
      <p:ext uri="{BB962C8B-B14F-4D97-AF65-F5344CB8AC3E}">
        <p14:creationId xmlns:p14="http://schemas.microsoft.com/office/powerpoint/2010/main" val="238240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E984-FA1F-52A0-49ED-643AAAD0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 Generation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755A-37EF-02D9-EDBA-48C42D9EE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The period of second generation was from 1959-1965.</a:t>
            </a:r>
          </a:p>
          <a:p>
            <a:pPr algn="just"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 In this generation, transistors were used that were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+mj-lt"/>
              </a:rPr>
              <a:t>cheaper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, consumed less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+mj-lt"/>
              </a:rPr>
              <a:t>power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, more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+mj-lt"/>
              </a:rPr>
              <a:t>compact in size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, more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+mj-lt"/>
              </a:rPr>
              <a:t>reliable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+mj-lt"/>
              </a:rPr>
              <a:t>faster than the first-generation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machines made of vacuum tubes. </a:t>
            </a:r>
          </a:p>
          <a:p>
            <a:pPr algn="just"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In this generation, magnetic cores were used as the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+mj-lt"/>
              </a:rPr>
              <a:t>primary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 memory and magnetic tape and magnetic disks as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+mj-lt"/>
              </a:rPr>
              <a:t>secondary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 storage devices. </a:t>
            </a:r>
          </a:p>
          <a:p>
            <a:pPr algn="just"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In this generation, assembly language and high-level programming languages like FORTRAN, COBOL were used. The computers used batch processing and multiprogramming operating system.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861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4731-8C40-6B57-3C02-412B420A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0142"/>
            <a:ext cx="7704000" cy="634500"/>
          </a:xfrm>
        </p:spPr>
        <p:txBody>
          <a:bodyPr/>
          <a:lstStyle/>
          <a:p>
            <a:pPr algn="ctr"/>
            <a:r>
              <a:rPr lang="en-US" dirty="0"/>
              <a:t>Transistor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C3EAC8-0062-37EF-7707-ECEE939E9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921"/>
          <a:stretch>
            <a:fillRect/>
          </a:stretch>
        </p:blipFill>
        <p:spPr>
          <a:xfrm>
            <a:off x="3542006" y="1511299"/>
            <a:ext cx="2059988" cy="3292059"/>
          </a:xfrm>
        </p:spPr>
      </p:pic>
    </p:spTree>
    <p:extLst>
      <p:ext uri="{BB962C8B-B14F-4D97-AF65-F5344CB8AC3E}">
        <p14:creationId xmlns:p14="http://schemas.microsoft.com/office/powerpoint/2010/main" val="232202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88AE-4D53-6F10-6A2A-2FBAF453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00" y="222750"/>
            <a:ext cx="8284300" cy="634500"/>
          </a:xfrm>
        </p:spPr>
        <p:txBody>
          <a:bodyPr/>
          <a:lstStyle/>
          <a:p>
            <a:r>
              <a:rPr lang="en-US" b="1" dirty="0"/>
              <a:t>The main features of second generation 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662A-F4FE-7BB7-735F-9389ECCF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99" y="958600"/>
            <a:ext cx="8091413" cy="34290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Use of transistors </a:t>
            </a:r>
          </a:p>
          <a:p>
            <a:pPr algn="just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Reliable in comparison</a:t>
            </a:r>
          </a:p>
          <a:p>
            <a:pPr algn="just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Smaller size as compared</a:t>
            </a:r>
          </a:p>
          <a:p>
            <a:pPr algn="just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Generated less heat </a:t>
            </a:r>
          </a:p>
          <a:p>
            <a:pPr algn="just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Consumed less electricity</a:t>
            </a:r>
          </a:p>
          <a:p>
            <a:pPr algn="just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Faster than first generation computers </a:t>
            </a:r>
          </a:p>
          <a:p>
            <a:pPr algn="just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Still very costly and AC required </a:t>
            </a:r>
            <a:r>
              <a:rPr lang="en-US" dirty="0"/>
              <a:t>(AC is an electric current that changes direction periodically)</a:t>
            </a:r>
            <a:endParaRPr lang="en-US" sz="135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Supported machine and assembly languages </a:t>
            </a:r>
          </a:p>
          <a:p>
            <a:pPr algn="just">
              <a:lnSpc>
                <a:spcPct val="200000"/>
              </a:lnSpc>
            </a:pPr>
            <a:endParaRPr lang="en-US" sz="135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711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477E-ED2C-A44E-395C-307EB273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computers of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1D32-BF7F-3F26-50A4-7AD7E64B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57250"/>
            <a:ext cx="7704000" cy="3429000"/>
          </a:xfrm>
        </p:spPr>
        <p:txBody>
          <a:bodyPr/>
          <a:lstStyle/>
          <a:p>
            <a:pPr marL="139700" indent="0" algn="just">
              <a:lnSpc>
                <a:spcPct val="250000"/>
              </a:lnSpc>
              <a:buNone/>
            </a:pPr>
            <a:endParaRPr lang="en-US" sz="135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IBM 1620 </a:t>
            </a:r>
            <a:endParaRPr lang="en-US" sz="120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IBM 7094 </a:t>
            </a: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CDC 1604 (</a:t>
            </a:r>
            <a:r>
              <a:rPr lang="en-US" dirty="0">
                <a:latin typeface="+mj-lt"/>
              </a:rPr>
              <a:t>Control Data Corporation)</a:t>
            </a:r>
            <a:endParaRPr lang="en-US" sz="135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CDC 3600 </a:t>
            </a: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UNIVAC 1108 ( </a:t>
            </a:r>
            <a:r>
              <a:rPr lang="en-US" dirty="0">
                <a:latin typeface="+mj-lt"/>
              </a:rPr>
              <a:t>Universal Automatic Computer )</a:t>
            </a:r>
            <a:endParaRPr lang="en-US" sz="135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2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E9E6-792F-28E6-0759-39951C1F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6000"/>
            <a:ext cx="7704000" cy="634500"/>
          </a:xfrm>
        </p:spPr>
        <p:txBody>
          <a:bodyPr/>
          <a:lstStyle/>
          <a:p>
            <a:pPr algn="ctr"/>
            <a:r>
              <a:rPr lang="en-US" dirty="0"/>
              <a:t>Third Generation Computers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C8043-004A-1BB1-99B0-57D438EB4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944" y="920500"/>
            <a:ext cx="3934188" cy="3811243"/>
          </a:xfrm>
        </p:spPr>
      </p:pic>
    </p:spTree>
    <p:extLst>
      <p:ext uri="{BB962C8B-B14F-4D97-AF65-F5344CB8AC3E}">
        <p14:creationId xmlns:p14="http://schemas.microsoft.com/office/powerpoint/2010/main" val="61587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952D-506E-5B9D-8D92-9D5D2535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000000"/>
                </a:solidFill>
                <a:ea typeface="Verdana" panose="020B0604030504040204" pitchFamily="34" charset="0"/>
              </a:rPr>
              <a:t>Third Generation Computers </a:t>
            </a:r>
            <a:endParaRPr lang="en-US" b="1" dirty="0"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FCB8-8D39-F562-A220-4E166CB81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4500"/>
            <a:ext cx="8208100" cy="3429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5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The period of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+mj-lt"/>
              </a:rPr>
              <a:t>third generation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was from 1965-1971. The computers of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+mj-lt"/>
              </a:rPr>
              <a:t>third generation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used Integrated Circuits (ICs) in place of transistors. A single IC has many transistors, resistors, and capacitors along with the associated circuitry. </a:t>
            </a:r>
          </a:p>
          <a:p>
            <a:pPr algn="just">
              <a:lnSpc>
                <a:spcPct val="25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The IC was invented by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+mj-lt"/>
              </a:rPr>
              <a:t>Jack Kilby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. This development made computers </a:t>
            </a:r>
            <a:r>
              <a:rPr lang="en-US" b="0" i="0" u="sng" strike="noStrike" baseline="0" dirty="0">
                <a:solidFill>
                  <a:srgbClr val="000000"/>
                </a:solidFill>
                <a:latin typeface="+mj-lt"/>
              </a:rPr>
              <a:t>smaller in size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b="0" i="0" u="sng" strike="noStrike" baseline="0" dirty="0">
                <a:solidFill>
                  <a:srgbClr val="000000"/>
                </a:solidFill>
                <a:latin typeface="+mj-lt"/>
              </a:rPr>
              <a:t>reliable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, and </a:t>
            </a:r>
            <a:r>
              <a:rPr lang="en-US" b="0" i="0" u="sng" strike="noStrike" baseline="0" dirty="0">
                <a:solidFill>
                  <a:srgbClr val="000000"/>
                </a:solidFill>
                <a:latin typeface="+mj-lt"/>
              </a:rPr>
              <a:t>efficient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. In this generation remote processing, time-sharing, multi-programming operating system were used. High-level languages (FORTRAN-II TO IV, COBOL, PASCAL PL/1, BASIC, ALGOL-68 etc.) were used during this generation.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254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/>
          <p:cNvSpPr txBox="1">
            <a:spLocks noGrp="1"/>
          </p:cNvSpPr>
          <p:nvPr>
            <p:ph type="title" idx="15"/>
          </p:nvPr>
        </p:nvSpPr>
        <p:spPr>
          <a:xfrm>
            <a:off x="488038" y="222749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71F608-E984-A9CE-5D78-C5C2973AB417}"/>
              </a:ext>
            </a:extLst>
          </p:cNvPr>
          <p:cNvSpPr txBox="1"/>
          <p:nvPr/>
        </p:nvSpPr>
        <p:spPr>
          <a:xfrm>
            <a:off x="910638" y="786758"/>
            <a:ext cx="7199041" cy="376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ea typeface="Verdana" panose="020B0604030504040204" pitchFamily="34" charset="0"/>
              </a:rPr>
              <a:t>Generation 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03030"/>
                </a:solidFill>
                <a:ea typeface="Verdana" panose="020B0604030504040204" pitchFamily="34" charset="0"/>
              </a:rPr>
              <a:t>Generation &amp; Description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ea typeface="Verdana" panose="020B0604030504040204" pitchFamily="34" charset="0"/>
              </a:rPr>
              <a:t>First Generation Computers </a:t>
            </a:r>
            <a:endParaRPr lang="en-US" dirty="0">
              <a:solidFill>
                <a:srgbClr val="303030"/>
              </a:solidFill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ea typeface="Verdana" panose="020B0604030504040204" pitchFamily="34" charset="0"/>
              </a:rPr>
              <a:t>Second Generation Computers </a:t>
            </a:r>
            <a:endParaRPr lang="en-US" dirty="0">
              <a:solidFill>
                <a:srgbClr val="303030"/>
              </a:solidFill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ea typeface="Verdana" panose="020B0604030504040204" pitchFamily="34" charset="0"/>
              </a:rPr>
              <a:t>Third Generation Computers </a:t>
            </a:r>
            <a:endParaRPr lang="en-US" dirty="0">
              <a:solidFill>
                <a:srgbClr val="303030"/>
              </a:solidFill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ea typeface="Verdana" panose="020B0604030504040204" pitchFamily="34" charset="0"/>
              </a:rPr>
              <a:t>Fourth Generation Computers </a:t>
            </a:r>
            <a:endParaRPr lang="en-US" dirty="0">
              <a:solidFill>
                <a:srgbClr val="303030"/>
              </a:solidFill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ea typeface="Verdana" panose="020B0604030504040204" pitchFamily="34" charset="0"/>
              </a:rPr>
              <a:t>Fifth Generation Computers </a:t>
            </a:r>
            <a:endParaRPr lang="en-US" dirty="0">
              <a:solidFill>
                <a:srgbClr val="303030"/>
              </a:solidFill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361A-7086-5258-5D21-3CA867D2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64" y="427224"/>
            <a:ext cx="8363040" cy="6345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The main features of third generation are: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17D09-D4DF-E3F2-EAB8-711A8DDCC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061724"/>
            <a:ext cx="7704000" cy="3429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en-US" sz="135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IC used </a:t>
            </a:r>
            <a:r>
              <a:rPr lang="en-US" sz="1200" dirty="0">
                <a:latin typeface="+mj-lt"/>
              </a:rPr>
              <a:t>(Integrated Circuits)</a:t>
            </a:r>
            <a:endParaRPr lang="en-US" sz="135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More reliable in comparison to previous two generations 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Smaller size and Faster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Generated less heat  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Lesser maintenance 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Costly and AC required. </a:t>
            </a:r>
            <a:r>
              <a:rPr lang="en-US" sz="1200" dirty="0"/>
              <a:t>(AC is an electric current that changes direction periodically)</a:t>
            </a:r>
            <a:endParaRPr lang="en-US" sz="135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Consumed lesser electricity 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Supported high-level language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7737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2C5D-E7D7-D28B-4010-6D147A9D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409" y="-199010"/>
            <a:ext cx="3503717" cy="1467631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Verdana" panose="020B0604030504040204" pitchFamily="34" charset="0"/>
              </a:rPr>
              <a:t>Integrated Circuit</a:t>
            </a:r>
          </a:p>
        </p:txBody>
      </p:sp>
      <p:pic>
        <p:nvPicPr>
          <p:cNvPr id="1026" name="Picture 2" descr="How Integrated Circuits (ICs) Are Made: The Fascinating Journey from Sand  to Silicon Chips">
            <a:extLst>
              <a:ext uri="{FF2B5EF4-FFF2-40B4-BE49-F238E27FC236}">
                <a16:creationId xmlns:a16="http://schemas.microsoft.com/office/drawing/2014/main" id="{0DBF5645-ABAD-8215-7B69-470855D3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59" y="1498471"/>
            <a:ext cx="3965766" cy="2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8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8A23-F7F4-DD3D-9DE6-316A6578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Some computers of this generation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626D-3FB7-9E86-899E-A3F63F8B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9700" indent="0" algn="just">
              <a:lnSpc>
                <a:spcPct val="250000"/>
              </a:lnSpc>
              <a:buNone/>
            </a:pPr>
            <a:endParaRPr lang="en-US" sz="135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 IBM-360 series </a:t>
            </a: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 Honeywell-6000 series </a:t>
            </a: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 PDP (Personal Data Processor) </a:t>
            </a: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 IBM-370/168 </a:t>
            </a: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 TDC-316 </a:t>
            </a:r>
          </a:p>
          <a:p>
            <a:pPr algn="just">
              <a:lnSpc>
                <a:spcPct val="25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756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35D8-364A-7558-5E5E-3FFA8880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930" y="267481"/>
            <a:ext cx="7283958" cy="2304269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dirty="0"/>
              <a:t>Fourth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/>
              <a:t>Generation Computers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F3C7B8-98BA-A972-E6F2-3F00E69D7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599" r="5848"/>
          <a:stretch/>
        </p:blipFill>
        <p:spPr>
          <a:xfrm>
            <a:off x="2085347" y="1108296"/>
            <a:ext cx="4778234" cy="32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69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80EE-AC40-40E3-5579-82C34E31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000000"/>
                </a:solidFill>
                <a:ea typeface="Verdana" panose="020B0604030504040204" pitchFamily="34" charset="0"/>
              </a:rPr>
              <a:t>Fourth Generation Computers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3473-45BF-6A71-843D-D587DECC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The period of fourth generation was from 1971-1980. Computers of fourth generation used Very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+mj-lt"/>
              </a:rPr>
              <a:t>Large Scale Integrated (VLSI) circuits.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 VLSI circuits having about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+mj-lt"/>
              </a:rPr>
              <a:t>5000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 transistors and other circuit elements with their associated circuits on a single chip made it possible to have microcomputers of fourth generation. </a:t>
            </a:r>
          </a:p>
          <a:p>
            <a:pPr algn="just">
              <a:lnSpc>
                <a:spcPct val="20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Fourth generation computers became more powerful, compact, reliable, and affordable. As a result, it gave rise to Personal Computer (PC) revolution. In this generation, time-sharing, real-time networks, distributed operating system were used. All the high-level languages like C, C++, DBASE etc., were used in this generation. 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6755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F080-28EA-8799-189E-561DC80C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The main features of fourth generation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08C1-B7A9-2AEB-0361-7CFE7C8F2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sz="135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VLSI technology used </a:t>
            </a:r>
            <a:r>
              <a:rPr lang="en-US" dirty="0"/>
              <a:t>(Very Large-Scale Integration)</a:t>
            </a:r>
            <a:endParaRPr lang="en-US" sz="135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Very cheap and Very small size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Portable and reliable 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Use of PCs 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Pipeline processing 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No AC required </a:t>
            </a:r>
            <a:r>
              <a:rPr lang="en-US" dirty="0"/>
              <a:t>(AC is an electric current that changes direction periodically)</a:t>
            </a:r>
            <a:endParaRPr lang="en-US" sz="135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Concept of internet was introduced 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Great developments in the fields of networks 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Computers became easily available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AB90-2E2E-D804-1F34-9522669B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Some computers of this generation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2E597-F612-D7E3-814C-1E7D1DA5A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DEC 10 </a:t>
            </a: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STAR 1000 </a:t>
            </a: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PDP 11 </a:t>
            </a: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CRAY-1(Supercomputer) </a:t>
            </a:r>
          </a:p>
          <a:p>
            <a:pPr algn="just"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CRAY-X-MP(Supercomputer) </a:t>
            </a:r>
          </a:p>
          <a:p>
            <a:pPr algn="just">
              <a:lnSpc>
                <a:spcPct val="250000"/>
              </a:lnSpc>
            </a:pPr>
            <a:endParaRPr lang="en-US" dirty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5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7175-20E3-9864-E63D-37D48F17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970" y="-300648"/>
            <a:ext cx="7098030" cy="1289304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r>
              <a:rPr lang="en-US" dirty="0"/>
              <a:t>Fifth</a:t>
            </a:r>
            <a:r>
              <a:rPr lang="en-US" sz="2850" kern="1200" dirty="0">
                <a:latin typeface="+mj-lt"/>
                <a:ea typeface="+mj-ea"/>
                <a:cs typeface="+mj-cs"/>
              </a:rPr>
              <a:t> </a:t>
            </a:r>
            <a:r>
              <a:rPr lang="en-US" dirty="0"/>
              <a:t>Generation Computers </a:t>
            </a:r>
          </a:p>
        </p:txBody>
      </p:sp>
      <p:pic>
        <p:nvPicPr>
          <p:cNvPr id="3074" name="Picture 2" descr="Generations of Computer - Youth Skill Development Foundation">
            <a:extLst>
              <a:ext uri="{FF2B5EF4-FFF2-40B4-BE49-F238E27FC236}">
                <a16:creationId xmlns:a16="http://schemas.microsoft.com/office/drawing/2014/main" id="{5533B70F-6B9F-9F6F-0D0A-E5F56C2D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86" y="1324168"/>
            <a:ext cx="3770468" cy="24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29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0923-20FD-F2ED-4190-27DCF483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Fifth Generation Computers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B3006-1618-7557-54F5-99C133445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The period of fifth generation is 1980-till date. In the fifth generation, VLSI technology became ULSI (Ultra Large Scale Integration) technology, resulting in the production of microprocessor chips having ten million electronic components. </a:t>
            </a:r>
          </a:p>
          <a:p>
            <a:pPr algn="just">
              <a:lnSpc>
                <a:spcPct val="20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This generation is based on parallel processing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+mj-lt"/>
              </a:rPr>
              <a:t>hardware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+mj-lt"/>
              </a:rPr>
              <a:t>AI (Artificial Intelligence)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software.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+mj-lt"/>
              </a:rPr>
              <a:t>AI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 is an emerging branch in computer science, which interprets the means and method of making computers think like human beings. All the high-level languages like </a:t>
            </a:r>
          </a:p>
          <a:p>
            <a:pPr marL="139700" indent="0" algn="just">
              <a:lnSpc>
                <a:spcPct val="200000"/>
              </a:lnSpc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       C and C++, Java,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+mj-lt"/>
              </a:rPr>
              <a:t>.Net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 etc., are used in this generation. 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63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4C03-2327-B13A-1F23-306EABC1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 Includes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CC74-FB2E-EEF2-BE10-24A7071CB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Robotics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Neural Networks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Game Playing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Development of expert systems to make decisions in real-life situations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Natural language understanding and generation 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6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24AF8D1B-71AD-124D-AD9A-47AD146E8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8D733D1F-E5D2-E79E-A2CB-CA3D19BCDA11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488038" y="222749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Generation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173A47-6192-6499-EE9F-F03E90978A93}"/>
              </a:ext>
            </a:extLst>
          </p:cNvPr>
          <p:cNvSpPr txBox="1"/>
          <p:nvPr/>
        </p:nvSpPr>
        <p:spPr>
          <a:xfrm>
            <a:off x="610890" y="1207519"/>
            <a:ext cx="7922220" cy="21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dirty="0"/>
              <a:t>Generation in computer terminology is a change in technology a computer is/was being used. Initially, the generation term was used to distinguish between varying hardware technologies. Nowadays, generation includes both hardware and software, which together make up an entire computer system.</a:t>
            </a:r>
          </a:p>
        </p:txBody>
      </p:sp>
    </p:spTree>
    <p:extLst>
      <p:ext uri="{BB962C8B-B14F-4D97-AF65-F5344CB8AC3E}">
        <p14:creationId xmlns:p14="http://schemas.microsoft.com/office/powerpoint/2010/main" val="2756981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4344-EC0C-9358-CF27-3303B785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The main features of fifth generation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689C8-705E-A163-86DC-F022F1C0C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ULSI technology </a:t>
            </a:r>
            <a:r>
              <a:rPr lang="en-US" dirty="0">
                <a:latin typeface="+mj-lt"/>
              </a:rPr>
              <a:t>(Ultra Large-Scale Integration)</a:t>
            </a:r>
            <a:endParaRPr lang="en-US" sz="135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Development of true artificial intelligence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Development of Natural language processing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Advancement in Parallel Processing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Advancement in Superconductor technology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More user-friendly interfaces with multimedia features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Availability of very powerful and compact computers at cheaper rates 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2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D541-B63B-B1FB-0A5A-8E0F0762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28" y="366264"/>
            <a:ext cx="9204288" cy="6345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Some computer types of this generation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0B31B-4469-A736-659D-0DC950560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Desktop </a:t>
            </a:r>
          </a:p>
          <a:p>
            <a:pPr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Laptop  </a:t>
            </a:r>
          </a:p>
          <a:p>
            <a:pPr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NoteBook </a:t>
            </a:r>
          </a:p>
          <a:p>
            <a:pPr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Ultrabook </a:t>
            </a:r>
          </a:p>
          <a:p>
            <a:pPr>
              <a:lnSpc>
                <a:spcPct val="250000"/>
              </a:lnSpc>
            </a:pPr>
            <a:r>
              <a:rPr lang="en-US" sz="135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Chromebook </a:t>
            </a:r>
          </a:p>
          <a:p>
            <a:pPr>
              <a:lnSpc>
                <a:spcPct val="250000"/>
              </a:lnSpc>
            </a:pPr>
            <a:endParaRPr lang="en-US" dirty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50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67" y="873136"/>
            <a:ext cx="8755284" cy="22812"/>
          </a:xfrm>
          <a:custGeom>
            <a:avLst/>
            <a:gdLst/>
            <a:ahLst/>
            <a:cxnLst/>
            <a:rect l="l" t="t" r="r" b="b"/>
            <a:pathLst>
              <a:path w="17510568" h="45624">
                <a:moveTo>
                  <a:pt x="0" y="0"/>
                </a:moveTo>
                <a:lnTo>
                  <a:pt x="17510568" y="0"/>
                </a:lnTo>
                <a:lnTo>
                  <a:pt x="17510568" y="45624"/>
                </a:lnTo>
                <a:lnTo>
                  <a:pt x="0" y="4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4" name="Freeform 4"/>
          <p:cNvSpPr/>
          <p:nvPr/>
        </p:nvSpPr>
        <p:spPr>
          <a:xfrm>
            <a:off x="7918406" y="7030"/>
            <a:ext cx="820810" cy="801610"/>
          </a:xfrm>
          <a:custGeom>
            <a:avLst/>
            <a:gdLst/>
            <a:ahLst/>
            <a:cxnLst/>
            <a:rect l="l" t="t" r="r" b="b"/>
            <a:pathLst>
              <a:path w="1641620" h="1603219">
                <a:moveTo>
                  <a:pt x="0" y="0"/>
                </a:moveTo>
                <a:lnTo>
                  <a:pt x="1641620" y="0"/>
                </a:lnTo>
                <a:lnTo>
                  <a:pt x="1641620" y="1603219"/>
                </a:lnTo>
                <a:lnTo>
                  <a:pt x="0" y="16032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E7621B8-258F-2A13-7702-F27E49260742}"/>
              </a:ext>
            </a:extLst>
          </p:cNvPr>
          <p:cNvSpPr txBox="1"/>
          <p:nvPr/>
        </p:nvSpPr>
        <p:spPr>
          <a:xfrm>
            <a:off x="0" y="66401"/>
            <a:ext cx="3220443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5"/>
              </a:lnSpc>
              <a:spcBef>
                <a:spcPct val="0"/>
              </a:spcBef>
            </a:pPr>
            <a:r>
              <a:rPr lang="en-US" sz="3670" spc="360" dirty="0">
                <a:latin typeface="Oswald Bold"/>
              </a:rPr>
              <a:t> References</a:t>
            </a:r>
            <a:r>
              <a:rPr lang="en-US" sz="4800" dirty="0"/>
              <a:t> </a:t>
            </a:r>
            <a:endParaRPr lang="en-US" sz="3670" spc="360" dirty="0">
              <a:latin typeface="Oswald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5DC7E-6437-5549-BBB0-A9493EB1F25F}"/>
              </a:ext>
            </a:extLst>
          </p:cNvPr>
          <p:cNvSpPr txBox="1"/>
          <p:nvPr/>
        </p:nvSpPr>
        <p:spPr>
          <a:xfrm>
            <a:off x="112267" y="1276350"/>
            <a:ext cx="8755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Ceruzzi, P.E. (2003) </a:t>
            </a:r>
            <a:r>
              <a:rPr lang="en-US" sz="1600" i="1" dirty="0"/>
              <a:t>A History of Modern Computing</a:t>
            </a:r>
            <a:r>
              <a:rPr lang="en-US" sz="1600" dirty="0"/>
              <a:t>. 2nd ed. Cambridge, MA: MIT Press.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Campbell-Kelly, M. and </a:t>
            </a:r>
            <a:r>
              <a:rPr lang="en-US" sz="1600" dirty="0" err="1"/>
              <a:t>Aspray</a:t>
            </a:r>
            <a:r>
              <a:rPr lang="en-US" sz="1600" dirty="0"/>
              <a:t>, W. (2004) </a:t>
            </a:r>
            <a:r>
              <a:rPr lang="en-US" sz="1600" i="1" dirty="0"/>
              <a:t>Computer: A History of the Information Machine</a:t>
            </a:r>
            <a:r>
              <a:rPr lang="en-US" sz="1600" dirty="0"/>
              <a:t>. 3rd ed. New York: Basic Books.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1950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E17F-4550-F81A-D2F4-5E9CF142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213342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BC431C2-553A-AC54-02FA-DC1C7E989BE3}"/>
              </a:ext>
            </a:extLst>
          </p:cNvPr>
          <p:cNvSpPr txBox="1">
            <a:spLocks/>
          </p:cNvSpPr>
          <p:nvPr/>
        </p:nvSpPr>
        <p:spPr>
          <a:xfrm>
            <a:off x="0" y="114300"/>
            <a:ext cx="8333792" cy="7371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>
                <a:latin typeface="Arima" panose="020B0604020202020204" charset="0"/>
                <a:cs typeface="Arima" panose="020B0604020202020204" charset="0"/>
              </a:rPr>
              <a:t>Generation Description</a:t>
            </a: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D6E5E0CD-908C-0D0A-1756-8E13A74B80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152694"/>
              </p:ext>
            </p:extLst>
          </p:nvPr>
        </p:nvGraphicFramePr>
        <p:xfrm>
          <a:off x="1003778" y="670859"/>
          <a:ext cx="7397702" cy="428159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9324">
                  <a:extLst>
                    <a:ext uri="{9D8B030D-6E8A-4147-A177-3AD203B41FA5}">
                      <a16:colId xmlns:a16="http://schemas.microsoft.com/office/drawing/2014/main" val="3309762178"/>
                    </a:ext>
                  </a:extLst>
                </a:gridCol>
                <a:gridCol w="5948378">
                  <a:extLst>
                    <a:ext uri="{9D8B030D-6E8A-4147-A177-3AD203B41FA5}">
                      <a16:colId xmlns:a16="http://schemas.microsoft.com/office/drawing/2014/main" val="1042352356"/>
                    </a:ext>
                  </a:extLst>
                </a:gridCol>
              </a:tblGrid>
              <a:tr h="410634">
                <a:tc>
                  <a:txBody>
                    <a:bodyPr/>
                    <a:lstStyle/>
                    <a:p>
                      <a:r>
                        <a:rPr lang="en-US" sz="1600" b="1" u="none" strike="noStrike" kern="1200" baseline="0" dirty="0">
                          <a:solidFill>
                            <a:schemeClr val="lt1"/>
                          </a:solidFill>
                        </a:rPr>
                        <a:t>No. </a:t>
                      </a:r>
                      <a:r>
                        <a:rPr lang="en-US" sz="1600" b="0" u="none" strike="noStrike" kern="1200" baseline="0" dirty="0">
                          <a:solidFill>
                            <a:schemeClr val="lt1"/>
                          </a:solidFill>
                        </a:rPr>
                        <a:t>	</a:t>
                      </a:r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strike="noStrike" kern="1200" baseline="0" dirty="0">
                          <a:solidFill>
                            <a:schemeClr val="lt1"/>
                          </a:solidFill>
                        </a:rPr>
                        <a:t>Generation &amp; Description 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673315"/>
                  </a:ext>
                </a:extLst>
              </a:tr>
              <a:tr h="804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First Generation 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u="none" strike="noStrike" kern="1200" baseline="0" dirty="0">
                          <a:solidFill>
                            <a:schemeClr val="tx1"/>
                          </a:solidFill>
                        </a:rPr>
                        <a:t>The period of first generation: 1946-1959. Vacuum tube based. 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614027"/>
                  </a:ext>
                </a:extLst>
              </a:tr>
              <a:tr h="804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Second Generation 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u="none" strike="noStrike" kern="1200" baseline="0" dirty="0">
                          <a:solidFill>
                            <a:schemeClr val="tx1"/>
                          </a:solidFill>
                        </a:rPr>
                        <a:t>The period of second generation: 1959-1965. Transistor based. 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43597"/>
                  </a:ext>
                </a:extLst>
              </a:tr>
              <a:tr h="566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Third Generation </a:t>
                      </a:r>
                      <a:endParaRPr lang="en-US" sz="1600" b="1" u="none" strike="noStrike" kern="12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u="none" strike="noStrike" kern="1200" baseline="0" dirty="0">
                          <a:solidFill>
                            <a:schemeClr val="tx1"/>
                          </a:solidFill>
                        </a:rPr>
                        <a:t>The period of third generation: 1965-1971. Integrated Circuit based. 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636662"/>
                  </a:ext>
                </a:extLst>
              </a:tr>
              <a:tr h="804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Fourth Generation 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period of fourth generation: 1971-1980. VLSI microprocessor based. 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736204"/>
                  </a:ext>
                </a:extLst>
              </a:tr>
              <a:tr h="804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Fifth Generation 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period of fifth generation: 1980-onwards. ULSI microprocessor based. 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30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0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5F42-B615-E324-5257-EF986464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00" y="1134600"/>
            <a:ext cx="6771726" cy="2874300"/>
          </a:xfrm>
        </p:spPr>
        <p:txBody>
          <a:bodyPr/>
          <a:lstStyle/>
          <a:p>
            <a:r>
              <a:rPr lang="en-US" sz="2400" b="0" dirty="0"/>
              <a:t>A short video regarding the journey of computers in 5 different generations:</a:t>
            </a:r>
            <a:br>
              <a:rPr lang="en-US" sz="2400" b="0" dirty="0"/>
            </a:br>
            <a:r>
              <a:rPr lang="en-US" sz="2400" b="0" dirty="0"/>
              <a:t> </a:t>
            </a:r>
            <a:r>
              <a:rPr lang="en-US" sz="2400" dirty="0">
                <a:hlinkClick r:id="rId2"/>
              </a:rPr>
              <a:t>https://youtube.com/shorts/3O6yHVw7wqA?si=dsYrj6w9kKQqSYiE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28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1AB0-B969-B4F8-110D-C88B46C4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6000"/>
            <a:ext cx="7704000" cy="634500"/>
          </a:xfrm>
        </p:spPr>
        <p:txBody>
          <a:bodyPr/>
          <a:lstStyle/>
          <a:p>
            <a:pPr algn="ctr"/>
            <a:r>
              <a:rPr lang="en-US" b="1" dirty="0"/>
              <a:t>First Generation Computers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E6C7CD-917B-ED20-B3D8-59605E69B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212" y="920500"/>
            <a:ext cx="5399576" cy="3797300"/>
          </a:xfrm>
        </p:spPr>
      </p:pic>
    </p:spTree>
    <p:extLst>
      <p:ext uri="{BB962C8B-B14F-4D97-AF65-F5344CB8AC3E}">
        <p14:creationId xmlns:p14="http://schemas.microsoft.com/office/powerpoint/2010/main" val="96057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CE13-E98B-F2D9-1234-F8A48589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5049"/>
            <a:ext cx="7704000" cy="634500"/>
          </a:xfrm>
        </p:spPr>
        <p:txBody>
          <a:bodyPr/>
          <a:lstStyle/>
          <a:p>
            <a:pPr algn="ctr"/>
            <a:r>
              <a:rPr lang="en-US" b="1" dirty="0"/>
              <a:t>First Generation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A5071-6F51-C773-FAA5-90A50C65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45" y="1319451"/>
            <a:ext cx="8341498" cy="3429000"/>
          </a:xfrm>
        </p:spPr>
        <p:txBody>
          <a:bodyPr/>
          <a:lstStyle/>
          <a:p>
            <a:pPr algn="just"/>
            <a:r>
              <a:rPr lang="en-US" sz="1800" dirty="0">
                <a:latin typeface="+mj-lt"/>
              </a:rPr>
              <a:t>The period of first generation was from 1946-1959.</a:t>
            </a:r>
          </a:p>
          <a:p>
            <a:pPr algn="just"/>
            <a:r>
              <a:rPr lang="en-US" sz="1800" dirty="0">
                <a:latin typeface="+mj-lt"/>
              </a:rPr>
              <a:t>The computers of first generation used vacuum tubes as the basic components for memory and circuitry for CPU (Central Processing Unit). </a:t>
            </a:r>
          </a:p>
          <a:p>
            <a:pPr algn="just"/>
            <a:r>
              <a:rPr lang="en-US" sz="1800" dirty="0">
                <a:latin typeface="+mj-lt"/>
              </a:rPr>
              <a:t>These tubes, like electric bulbs, produced a lot of heat and the installations used to fuse frequently. </a:t>
            </a:r>
          </a:p>
          <a:p>
            <a:pPr algn="just"/>
            <a:r>
              <a:rPr lang="en-US" sz="1800" dirty="0">
                <a:latin typeface="+mj-lt"/>
              </a:rPr>
              <a:t>Therefore, they were very expensive, and only large organizations were able to afford it.</a:t>
            </a:r>
          </a:p>
        </p:txBody>
      </p:sp>
    </p:spTree>
    <p:extLst>
      <p:ext uri="{BB962C8B-B14F-4D97-AF65-F5344CB8AC3E}">
        <p14:creationId xmlns:p14="http://schemas.microsoft.com/office/powerpoint/2010/main" val="214165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3219-EC74-5BD1-BEE6-595187E1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Vacuum tube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00B491-0FF0-7A29-C75A-60D707564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7082" y="1462737"/>
            <a:ext cx="3808268" cy="26888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E0E6C-FEEE-FFA8-40E8-E3D5907174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1962"/>
          <a:stretch>
            <a:fillRect/>
          </a:stretch>
        </p:blipFill>
        <p:spPr>
          <a:xfrm>
            <a:off x="628650" y="1462737"/>
            <a:ext cx="3187079" cy="26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8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830ED-F2EB-4F99-4A03-B759156A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50" y="857250"/>
            <a:ext cx="8741500" cy="3429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+mj-lt"/>
              </a:rPr>
              <a:t>In this generation, mainly batch processing operating system was used.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j-lt"/>
              </a:rPr>
              <a:t>Punch cards, paper tape, and magnetic tape was used as input and output devices.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j-lt"/>
              </a:rPr>
              <a:t>The computers in this generation used machine code as the programming language.</a:t>
            </a:r>
          </a:p>
        </p:txBody>
      </p:sp>
    </p:spTree>
    <p:extLst>
      <p:ext uri="{BB962C8B-B14F-4D97-AF65-F5344CB8AC3E}">
        <p14:creationId xmlns:p14="http://schemas.microsoft.com/office/powerpoint/2010/main" val="114238978"/>
      </p:ext>
    </p:extLst>
  </p:cSld>
  <p:clrMapOvr>
    <a:masterClrMapping/>
  </p:clrMapOvr>
</p:sld>
</file>

<file path=ppt/theme/theme1.xml><?xml version="1.0" encoding="utf-8"?>
<a:theme xmlns:a="http://schemas.openxmlformats.org/drawingml/2006/main" name="Research Methodologies - Master of Arts in English by Slidesgo">
  <a:themeElements>
    <a:clrScheme name="Simple Light">
      <a:dk1>
        <a:srgbClr val="0F2B1C"/>
      </a:dk1>
      <a:lt1>
        <a:srgbClr val="FFFDF9"/>
      </a:lt1>
      <a:dk2>
        <a:srgbClr val="F1EEDD"/>
      </a:dk2>
      <a:lt2>
        <a:srgbClr val="B7B4A3"/>
      </a:lt2>
      <a:accent1>
        <a:srgbClr val="8D94C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F2B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1231</Words>
  <Application>Microsoft Office PowerPoint</Application>
  <PresentationFormat>On-screen Show (16:9)</PresentationFormat>
  <Paragraphs>153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Barlow</vt:lpstr>
      <vt:lpstr>Poller One</vt:lpstr>
      <vt:lpstr>Arial</vt:lpstr>
      <vt:lpstr>Wingdings</vt:lpstr>
      <vt:lpstr>Verdana</vt:lpstr>
      <vt:lpstr>Oswald Bold</vt:lpstr>
      <vt:lpstr>Arima</vt:lpstr>
      <vt:lpstr>Research Methodologies - Master of Arts in English by Slidesgo</vt:lpstr>
      <vt:lpstr>PowerPoint Presentation</vt:lpstr>
      <vt:lpstr>Outline</vt:lpstr>
      <vt:lpstr>Generation</vt:lpstr>
      <vt:lpstr>PowerPoint Presentation</vt:lpstr>
      <vt:lpstr>A short video regarding the journey of computers in 5 different generations:  https://youtube.com/shorts/3O6yHVw7wqA?si=dsYrj6w9kKQqSYiE </vt:lpstr>
      <vt:lpstr>First Generation Computers</vt:lpstr>
      <vt:lpstr>First Generation Computers</vt:lpstr>
      <vt:lpstr>Vacuum tube</vt:lpstr>
      <vt:lpstr>PowerPoint Presentation</vt:lpstr>
      <vt:lpstr>Punch cards and Magnetic Tape</vt:lpstr>
      <vt:lpstr>The main features of the first generation</vt:lpstr>
      <vt:lpstr>Some computers of this generation were:  </vt:lpstr>
      <vt:lpstr>Second Generation Computers</vt:lpstr>
      <vt:lpstr>Second Generation Computers</vt:lpstr>
      <vt:lpstr>Transistor</vt:lpstr>
      <vt:lpstr>The main features of second generation are:</vt:lpstr>
      <vt:lpstr>Some computers of this generation</vt:lpstr>
      <vt:lpstr>Third Generation Computers </vt:lpstr>
      <vt:lpstr>Third Generation Computers </vt:lpstr>
      <vt:lpstr>The main features of third generation are:</vt:lpstr>
      <vt:lpstr>Integrated Circuit</vt:lpstr>
      <vt:lpstr>Some computers of this generation </vt:lpstr>
      <vt:lpstr>Fourth Generation Computers </vt:lpstr>
      <vt:lpstr>Fourth Generation Computers </vt:lpstr>
      <vt:lpstr>The main features of fourth generation </vt:lpstr>
      <vt:lpstr>Some computers of this generation </vt:lpstr>
      <vt:lpstr>Fifth Generation Computers </vt:lpstr>
      <vt:lpstr>Fifth Generation Computers </vt:lpstr>
      <vt:lpstr>AI Includes</vt:lpstr>
      <vt:lpstr>The main features of fifth generation </vt:lpstr>
      <vt:lpstr>Some computer types of this generation </vt:lpstr>
      <vt:lpstr>PowerPoint Presentation</vt:lpstr>
      <vt:lpstr>Any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Yara Arjuman</cp:lastModifiedBy>
  <cp:revision>35</cp:revision>
  <dcterms:modified xsi:type="dcterms:W3CDTF">2026-01-10T09:20:53Z</dcterms:modified>
</cp:coreProperties>
</file>