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77" r:id="rId5"/>
    <p:sldId id="278" r:id="rId6"/>
    <p:sldId id="279" r:id="rId7"/>
    <p:sldId id="280" r:id="rId8"/>
    <p:sldId id="281" r:id="rId9"/>
    <p:sldId id="282" r:id="rId10"/>
    <p:sldId id="27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51749C-BFDC-9068-4F08-47D895690A89}" name="Heshu Jalal" initials="HJ" userId="S::heshu.jalal@tiu.edu.iq::357b1b57-2d0e-44f3-8d64-5194f61cec0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5D6E9-AAA3-4472-B6E7-E5F633E2918C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3BC04-A053-4E89-AEE7-E7D4D233E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032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DABDC-E423-474A-8312-49A31FC727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1E30B4-F12D-6A80-C6A2-FADB2D91A3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CE8C1-62A8-522F-5884-0E8684C31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C620B-5A20-7ED1-D3F9-282E64FB2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57295-09F2-9928-826D-88834919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37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5E283-DE8B-26AC-2650-A80C152D1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A898AF-568B-C824-44C4-1F049A1AA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206E5-38A9-9A32-79BE-16FFBAFC0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9F579-8403-0845-1019-E4561C39C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BB899-639B-DD2C-B870-4A7912FB6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02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F99D1A-D8BB-2412-FB3A-40744830B6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CC493D-8205-DA3D-F18F-9CC1412EB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64A86-205D-D266-0201-3E193B538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810B9-DC90-131C-5AE8-4DB400F91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3A99-5163-A4FC-21BA-E2CEB9035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7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8C9C-5F46-8D09-9956-74AA24C4B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6FA4D-F789-765A-AEC1-374B12A4C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28FF4-A43A-DEBA-3CF0-60A82E317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8D2E7-2CB0-76BB-B409-9498607FF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95013-1F81-5D20-CAB4-64C0A3200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89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C076A-E66D-7F04-D611-A486C5B51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95F97-A726-3477-C479-AA0AB50F3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3EB3C5-10E4-8FAC-3D8A-BD826CA0E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30A77-B3E7-38BA-804D-669D603F0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24BEE-9ADF-B57C-99DF-119A99C25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01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2EA7A-884F-9BF9-D112-C4463CD86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9D8AB-BE5C-48B5-8170-35305B432C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E6276-CB1D-6327-796C-05BC347BD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641DF-DCB6-7FEF-09E7-7A51155D8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52C849-049F-7E69-DA66-1A1B329BE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29C1FF-39C9-2C8E-E7EC-2A592D89A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2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E0C93-7908-CAEC-02E4-DAF86FE58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42372-B28B-8529-8B71-66C2055B1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DF0357-60F3-6CEB-E6DE-9B740710C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6F79FA-4B41-83A8-0E9F-416826BED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0E1BB4-3A2D-0542-107A-FDA091EE8B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463A40-C4A5-6222-B0C3-77232CC6C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01CAEA-9E36-8ECE-9ED8-F36B0315B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C07BDC-88C1-02E0-D2DF-4431AB4A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8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5D1C8-41E7-778C-CF65-68AF058DB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A19C4-A470-302A-3EA2-B710E00B2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A47B7C-2FB4-FB68-350B-7E929D00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BB5BD3-89E8-353B-2FB0-8E87A954C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25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B5B9A8-38D1-CE7C-58DF-55192A0DC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0031EB-ABF7-63CF-51E2-2600E7285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91B68-2620-C6D7-B08B-4B6FA2153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79273-37AB-6123-471B-62E97502B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A09AC-07A2-BF71-0978-E648BDDCA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C3F40-056A-69C4-A9EB-7BD0A88DA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5BB76A-929A-9A87-7CC4-055E2C5E0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D7318-0F7C-3EB3-1C95-6B6C321EE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4A0C4B-245B-4646-ED1C-9348AC02C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98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3CC1E-13EF-A29A-81BD-7768158F7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BBDE22-9A5A-75F9-5073-7B60AC1B0F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CA99E-D31D-831F-1E29-5C23A1368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55B87-BE37-C674-4B7A-7CA3CD07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3DB846-1A97-5C1B-BA7B-BF9FF254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AEC060-B2DF-1E66-4E50-8920019BE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3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5C962D-A7C1-C29F-31CD-41AE77F0F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1F815-2931-BCE3-925E-67F6E42F2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F5A40-57C1-F4E4-FCD0-645A7DBBAE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6CBF6-4DDB-4AE2-9E76-A3A6BA6BB845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BE032-F545-16C6-7753-7467A2CE1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0EFA6-5BB5-1B54-20CC-651E90BC9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9D53F-79F0-4733-87DD-BD29C71FA7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1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close-up of different colored bacteria&#10;&#10;Description automatically generated">
            <a:extLst>
              <a:ext uri="{FF2B5EF4-FFF2-40B4-BE49-F238E27FC236}">
                <a16:creationId xmlns:a16="http://schemas.microsoft.com/office/drawing/2014/main" id="{61BC9987-3157-18D2-26A9-6E1095901F0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25" r="-1" b="1683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2E048D9-A585-4FDA-81FE-2CE27A7A4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Vibrio Cholera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351641-1E44-B3AC-9226-29253D8C74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 fontScale="85000" lnSpcReduction="20000"/>
          </a:bodyPr>
          <a:lstStyle/>
          <a:p>
            <a:r>
              <a:rPr lang="en-US" sz="1300" dirty="0">
                <a:solidFill>
                  <a:schemeClr val="bg1"/>
                </a:solidFill>
                <a:latin typeface="Franklin Gothic Book" panose="020B0503020102020204" pitchFamily="34" charset="0"/>
              </a:rPr>
              <a:t>Ms. Heshu J. Ahmed</a:t>
            </a:r>
          </a:p>
          <a:p>
            <a:r>
              <a:rPr lang="en-US" sz="1300" dirty="0">
                <a:solidFill>
                  <a:schemeClr val="bg1"/>
                </a:solidFill>
                <a:latin typeface="Franklin Gothic Book" panose="020B0503020102020204" pitchFamily="34" charset="0"/>
              </a:rPr>
              <a:t>PhD Candidate</a:t>
            </a:r>
          </a:p>
          <a:p>
            <a:r>
              <a:rPr lang="en-US" sz="1300" dirty="0">
                <a:solidFill>
                  <a:schemeClr val="bg1"/>
                </a:solidFill>
                <a:latin typeface="Franklin Gothic Book" panose="020B0503020102020204" pitchFamily="34" charset="0"/>
              </a:rPr>
              <a:t>Medical Bacteriology 423</a:t>
            </a:r>
          </a:p>
          <a:p>
            <a:r>
              <a:rPr lang="en-US" sz="13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Spring Semester</a:t>
            </a:r>
          </a:p>
          <a:p>
            <a:r>
              <a:rPr lang="en-US" sz="1300" dirty="0">
                <a:solidFill>
                  <a:schemeClr val="bg1"/>
                </a:solidFill>
                <a:latin typeface="Franklin Gothic Book" panose="020B0503020102020204" pitchFamily="34" charset="0"/>
              </a:rPr>
              <a:t>Week Nine</a:t>
            </a:r>
          </a:p>
          <a:p>
            <a:endParaRPr lang="en-US" sz="1300" dirty="0">
              <a:solidFill>
                <a:schemeClr val="bg1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7" name="sketchy line">
            <a:extLst>
              <a:ext uri="{FF2B5EF4-FFF2-40B4-BE49-F238E27FC236}">
                <a16:creationId xmlns:a16="http://schemas.microsoft.com/office/drawing/2014/main" id="{DEF0EFD6-A3C2-4C94-A80A-BA9709D99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ketchy box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47625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logo with text and a book&#10;&#10;Description automatically generated with medium confidence">
            <a:extLst>
              <a:ext uri="{FF2B5EF4-FFF2-40B4-BE49-F238E27FC236}">
                <a16:creationId xmlns:a16="http://schemas.microsoft.com/office/drawing/2014/main" id="{F504C8CC-76AF-A94D-C75F-C8939D29B7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7974" y="403759"/>
            <a:ext cx="2349570" cy="2114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017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3">
            <a:extLst>
              <a:ext uri="{FF2B5EF4-FFF2-40B4-BE49-F238E27FC236}">
                <a16:creationId xmlns:a16="http://schemas.microsoft.com/office/drawing/2014/main" id="{1A9F7B4E-B03D-4F64-BE33-00D074458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-up of different colored bacteria&#10;&#10;Description automatically generated">
            <a:extLst>
              <a:ext uri="{FF2B5EF4-FFF2-40B4-BE49-F238E27FC236}">
                <a16:creationId xmlns:a16="http://schemas.microsoft.com/office/drawing/2014/main" id="{459763FC-0D54-F3B6-6982-2342EB29BA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36" b="1695"/>
          <a:stretch/>
        </p:blipFill>
        <p:spPr>
          <a:xfrm>
            <a:off x="20" y="10"/>
            <a:ext cx="12191981" cy="68579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E95B59-49F3-FECA-E41C-2AC19249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26" name="sketchy line">
            <a:extLst>
              <a:ext uri="{FF2B5EF4-FFF2-40B4-BE49-F238E27FC236}">
                <a16:creationId xmlns:a16="http://schemas.microsoft.com/office/drawing/2014/main" id="{7E2BE7F7-CA89-4002-ACCE-A478AEA24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4399" y="1681544"/>
            <a:ext cx="9692640" cy="18288"/>
          </a:xfrm>
          <a:custGeom>
            <a:avLst/>
            <a:gdLst>
              <a:gd name="connsiteX0" fmla="*/ 0 w 9692640"/>
              <a:gd name="connsiteY0" fmla="*/ 0 h 18288"/>
              <a:gd name="connsiteX1" fmla="*/ 401552 w 9692640"/>
              <a:gd name="connsiteY1" fmla="*/ 0 h 18288"/>
              <a:gd name="connsiteX2" fmla="*/ 996957 w 9692640"/>
              <a:gd name="connsiteY2" fmla="*/ 0 h 18288"/>
              <a:gd name="connsiteX3" fmla="*/ 1398509 w 9692640"/>
              <a:gd name="connsiteY3" fmla="*/ 0 h 18288"/>
              <a:gd name="connsiteX4" fmla="*/ 2090841 w 9692640"/>
              <a:gd name="connsiteY4" fmla="*/ 0 h 18288"/>
              <a:gd name="connsiteX5" fmla="*/ 2686246 w 9692640"/>
              <a:gd name="connsiteY5" fmla="*/ 0 h 18288"/>
              <a:gd name="connsiteX6" fmla="*/ 3475504 w 9692640"/>
              <a:gd name="connsiteY6" fmla="*/ 0 h 18288"/>
              <a:gd name="connsiteX7" fmla="*/ 4361688 w 9692640"/>
              <a:gd name="connsiteY7" fmla="*/ 0 h 18288"/>
              <a:gd name="connsiteX8" fmla="*/ 5054019 w 9692640"/>
              <a:gd name="connsiteY8" fmla="*/ 0 h 18288"/>
              <a:gd name="connsiteX9" fmla="*/ 5940204 w 9692640"/>
              <a:gd name="connsiteY9" fmla="*/ 0 h 18288"/>
              <a:gd name="connsiteX10" fmla="*/ 6632535 w 9692640"/>
              <a:gd name="connsiteY10" fmla="*/ 0 h 18288"/>
              <a:gd name="connsiteX11" fmla="*/ 7034087 w 9692640"/>
              <a:gd name="connsiteY11" fmla="*/ 0 h 18288"/>
              <a:gd name="connsiteX12" fmla="*/ 7532566 w 9692640"/>
              <a:gd name="connsiteY12" fmla="*/ 0 h 18288"/>
              <a:gd name="connsiteX13" fmla="*/ 8418750 w 9692640"/>
              <a:gd name="connsiteY13" fmla="*/ 0 h 18288"/>
              <a:gd name="connsiteX14" fmla="*/ 9692640 w 9692640"/>
              <a:gd name="connsiteY14" fmla="*/ 0 h 18288"/>
              <a:gd name="connsiteX15" fmla="*/ 9692640 w 9692640"/>
              <a:gd name="connsiteY15" fmla="*/ 18288 h 18288"/>
              <a:gd name="connsiteX16" fmla="*/ 9000309 w 9692640"/>
              <a:gd name="connsiteY16" fmla="*/ 18288 h 18288"/>
              <a:gd name="connsiteX17" fmla="*/ 8307977 w 9692640"/>
              <a:gd name="connsiteY17" fmla="*/ 18288 h 18288"/>
              <a:gd name="connsiteX18" fmla="*/ 7712572 w 9692640"/>
              <a:gd name="connsiteY18" fmla="*/ 18288 h 18288"/>
              <a:gd name="connsiteX19" fmla="*/ 7214093 w 9692640"/>
              <a:gd name="connsiteY19" fmla="*/ 18288 h 18288"/>
              <a:gd name="connsiteX20" fmla="*/ 6327909 w 9692640"/>
              <a:gd name="connsiteY20" fmla="*/ 18288 h 18288"/>
              <a:gd name="connsiteX21" fmla="*/ 5635578 w 9692640"/>
              <a:gd name="connsiteY21" fmla="*/ 18288 h 18288"/>
              <a:gd name="connsiteX22" fmla="*/ 4846320 w 9692640"/>
              <a:gd name="connsiteY22" fmla="*/ 18288 h 18288"/>
              <a:gd name="connsiteX23" fmla="*/ 4444768 w 9692640"/>
              <a:gd name="connsiteY23" fmla="*/ 18288 h 18288"/>
              <a:gd name="connsiteX24" fmla="*/ 3946289 w 9692640"/>
              <a:gd name="connsiteY24" fmla="*/ 18288 h 18288"/>
              <a:gd name="connsiteX25" fmla="*/ 3253958 w 9692640"/>
              <a:gd name="connsiteY25" fmla="*/ 18288 h 18288"/>
              <a:gd name="connsiteX26" fmla="*/ 2464700 w 9692640"/>
              <a:gd name="connsiteY26" fmla="*/ 18288 h 18288"/>
              <a:gd name="connsiteX27" fmla="*/ 2063148 w 9692640"/>
              <a:gd name="connsiteY27" fmla="*/ 18288 h 18288"/>
              <a:gd name="connsiteX28" fmla="*/ 1661595 w 9692640"/>
              <a:gd name="connsiteY28" fmla="*/ 18288 h 18288"/>
              <a:gd name="connsiteX29" fmla="*/ 969264 w 9692640"/>
              <a:gd name="connsiteY29" fmla="*/ 18288 h 18288"/>
              <a:gd name="connsiteX30" fmla="*/ 0 w 9692640"/>
              <a:gd name="connsiteY30" fmla="*/ 18288 h 18288"/>
              <a:gd name="connsiteX31" fmla="*/ 0 w 9692640"/>
              <a:gd name="connsiteY3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692640" h="18288" fill="none" extrusionOk="0">
                <a:moveTo>
                  <a:pt x="0" y="0"/>
                </a:moveTo>
                <a:cubicBezTo>
                  <a:pt x="142992" y="4732"/>
                  <a:pt x="265909" y="-3365"/>
                  <a:pt x="401552" y="0"/>
                </a:cubicBezTo>
                <a:cubicBezTo>
                  <a:pt x="537195" y="3365"/>
                  <a:pt x="738153" y="6482"/>
                  <a:pt x="996957" y="0"/>
                </a:cubicBezTo>
                <a:cubicBezTo>
                  <a:pt x="1255762" y="-6482"/>
                  <a:pt x="1280511" y="12509"/>
                  <a:pt x="1398509" y="0"/>
                </a:cubicBezTo>
                <a:cubicBezTo>
                  <a:pt x="1516507" y="-12509"/>
                  <a:pt x="1782573" y="-31523"/>
                  <a:pt x="2090841" y="0"/>
                </a:cubicBezTo>
                <a:cubicBezTo>
                  <a:pt x="2399109" y="31523"/>
                  <a:pt x="2488380" y="26286"/>
                  <a:pt x="2686246" y="0"/>
                </a:cubicBezTo>
                <a:cubicBezTo>
                  <a:pt x="2884112" y="-26286"/>
                  <a:pt x="3186024" y="-14734"/>
                  <a:pt x="3475504" y="0"/>
                </a:cubicBezTo>
                <a:cubicBezTo>
                  <a:pt x="3764984" y="14734"/>
                  <a:pt x="4053017" y="43292"/>
                  <a:pt x="4361688" y="0"/>
                </a:cubicBezTo>
                <a:cubicBezTo>
                  <a:pt x="4670359" y="-43292"/>
                  <a:pt x="4736164" y="-729"/>
                  <a:pt x="5054019" y="0"/>
                </a:cubicBezTo>
                <a:cubicBezTo>
                  <a:pt x="5371874" y="729"/>
                  <a:pt x="5543528" y="-22963"/>
                  <a:pt x="5940204" y="0"/>
                </a:cubicBezTo>
                <a:cubicBezTo>
                  <a:pt x="6336881" y="22963"/>
                  <a:pt x="6423838" y="6469"/>
                  <a:pt x="6632535" y="0"/>
                </a:cubicBezTo>
                <a:cubicBezTo>
                  <a:pt x="6841232" y="-6469"/>
                  <a:pt x="6852819" y="17036"/>
                  <a:pt x="7034087" y="0"/>
                </a:cubicBezTo>
                <a:cubicBezTo>
                  <a:pt x="7215355" y="-17036"/>
                  <a:pt x="7313136" y="11151"/>
                  <a:pt x="7532566" y="0"/>
                </a:cubicBezTo>
                <a:cubicBezTo>
                  <a:pt x="7751996" y="-11151"/>
                  <a:pt x="8015001" y="25614"/>
                  <a:pt x="8418750" y="0"/>
                </a:cubicBezTo>
                <a:cubicBezTo>
                  <a:pt x="8822499" y="-25614"/>
                  <a:pt x="9163239" y="48603"/>
                  <a:pt x="9692640" y="0"/>
                </a:cubicBezTo>
                <a:cubicBezTo>
                  <a:pt x="9691955" y="4437"/>
                  <a:pt x="9693170" y="10717"/>
                  <a:pt x="9692640" y="18288"/>
                </a:cubicBezTo>
                <a:cubicBezTo>
                  <a:pt x="9545125" y="42172"/>
                  <a:pt x="9164259" y="6706"/>
                  <a:pt x="9000309" y="18288"/>
                </a:cubicBezTo>
                <a:cubicBezTo>
                  <a:pt x="8836359" y="29870"/>
                  <a:pt x="8521035" y="-14108"/>
                  <a:pt x="8307977" y="18288"/>
                </a:cubicBezTo>
                <a:cubicBezTo>
                  <a:pt x="8094919" y="50684"/>
                  <a:pt x="7881757" y="11235"/>
                  <a:pt x="7712572" y="18288"/>
                </a:cubicBezTo>
                <a:cubicBezTo>
                  <a:pt x="7543387" y="25341"/>
                  <a:pt x="7358861" y="20625"/>
                  <a:pt x="7214093" y="18288"/>
                </a:cubicBezTo>
                <a:cubicBezTo>
                  <a:pt x="7069325" y="15951"/>
                  <a:pt x="6523705" y="52160"/>
                  <a:pt x="6327909" y="18288"/>
                </a:cubicBezTo>
                <a:cubicBezTo>
                  <a:pt x="6132113" y="-15584"/>
                  <a:pt x="5923847" y="21204"/>
                  <a:pt x="5635578" y="18288"/>
                </a:cubicBezTo>
                <a:cubicBezTo>
                  <a:pt x="5347309" y="15372"/>
                  <a:pt x="5114749" y="50642"/>
                  <a:pt x="4846320" y="18288"/>
                </a:cubicBezTo>
                <a:cubicBezTo>
                  <a:pt x="4577891" y="-14066"/>
                  <a:pt x="4576701" y="1487"/>
                  <a:pt x="4444768" y="18288"/>
                </a:cubicBezTo>
                <a:cubicBezTo>
                  <a:pt x="4312835" y="35089"/>
                  <a:pt x="4112575" y="15158"/>
                  <a:pt x="3946289" y="18288"/>
                </a:cubicBezTo>
                <a:cubicBezTo>
                  <a:pt x="3780003" y="21418"/>
                  <a:pt x="3396009" y="18797"/>
                  <a:pt x="3253958" y="18288"/>
                </a:cubicBezTo>
                <a:cubicBezTo>
                  <a:pt x="3111907" y="17779"/>
                  <a:pt x="2760272" y="57223"/>
                  <a:pt x="2464700" y="18288"/>
                </a:cubicBezTo>
                <a:cubicBezTo>
                  <a:pt x="2169128" y="-20647"/>
                  <a:pt x="2232262" y="7960"/>
                  <a:pt x="2063148" y="18288"/>
                </a:cubicBezTo>
                <a:cubicBezTo>
                  <a:pt x="1894034" y="28616"/>
                  <a:pt x="1799338" y="3019"/>
                  <a:pt x="1661595" y="18288"/>
                </a:cubicBezTo>
                <a:cubicBezTo>
                  <a:pt x="1523852" y="33557"/>
                  <a:pt x="1113928" y="-4352"/>
                  <a:pt x="969264" y="18288"/>
                </a:cubicBezTo>
                <a:cubicBezTo>
                  <a:pt x="824600" y="40928"/>
                  <a:pt x="356149" y="-3128"/>
                  <a:pt x="0" y="18288"/>
                </a:cubicBezTo>
                <a:cubicBezTo>
                  <a:pt x="-540" y="12521"/>
                  <a:pt x="894" y="7749"/>
                  <a:pt x="0" y="0"/>
                </a:cubicBezTo>
                <a:close/>
              </a:path>
              <a:path w="9692640" h="18288" stroke="0" extrusionOk="0">
                <a:moveTo>
                  <a:pt x="0" y="0"/>
                </a:moveTo>
                <a:cubicBezTo>
                  <a:pt x="162642" y="3864"/>
                  <a:pt x="346119" y="-18364"/>
                  <a:pt x="498479" y="0"/>
                </a:cubicBezTo>
                <a:cubicBezTo>
                  <a:pt x="650839" y="18364"/>
                  <a:pt x="712065" y="-9389"/>
                  <a:pt x="900031" y="0"/>
                </a:cubicBezTo>
                <a:cubicBezTo>
                  <a:pt x="1087997" y="9389"/>
                  <a:pt x="1177291" y="3685"/>
                  <a:pt x="1398509" y="0"/>
                </a:cubicBezTo>
                <a:cubicBezTo>
                  <a:pt x="1619727" y="-3685"/>
                  <a:pt x="1874008" y="-8897"/>
                  <a:pt x="2090841" y="0"/>
                </a:cubicBezTo>
                <a:cubicBezTo>
                  <a:pt x="2307674" y="8897"/>
                  <a:pt x="2573432" y="-313"/>
                  <a:pt x="2880099" y="0"/>
                </a:cubicBezTo>
                <a:cubicBezTo>
                  <a:pt x="3186766" y="313"/>
                  <a:pt x="3422577" y="10664"/>
                  <a:pt x="3766283" y="0"/>
                </a:cubicBezTo>
                <a:cubicBezTo>
                  <a:pt x="4109989" y="-10664"/>
                  <a:pt x="4342683" y="-32873"/>
                  <a:pt x="4652467" y="0"/>
                </a:cubicBezTo>
                <a:cubicBezTo>
                  <a:pt x="4962251" y="32873"/>
                  <a:pt x="5122120" y="29155"/>
                  <a:pt x="5247872" y="0"/>
                </a:cubicBezTo>
                <a:cubicBezTo>
                  <a:pt x="5373625" y="-29155"/>
                  <a:pt x="5749491" y="1706"/>
                  <a:pt x="6037130" y="0"/>
                </a:cubicBezTo>
                <a:cubicBezTo>
                  <a:pt x="6324769" y="-1706"/>
                  <a:pt x="6531407" y="1172"/>
                  <a:pt x="6729461" y="0"/>
                </a:cubicBezTo>
                <a:cubicBezTo>
                  <a:pt x="6927515" y="-1172"/>
                  <a:pt x="7096794" y="-1520"/>
                  <a:pt x="7324867" y="0"/>
                </a:cubicBezTo>
                <a:cubicBezTo>
                  <a:pt x="7552940" y="1520"/>
                  <a:pt x="7878827" y="-17110"/>
                  <a:pt x="8114124" y="0"/>
                </a:cubicBezTo>
                <a:cubicBezTo>
                  <a:pt x="8349421" y="17110"/>
                  <a:pt x="8334208" y="15114"/>
                  <a:pt x="8515677" y="0"/>
                </a:cubicBezTo>
                <a:cubicBezTo>
                  <a:pt x="8697146" y="-15114"/>
                  <a:pt x="9236164" y="22466"/>
                  <a:pt x="9692640" y="0"/>
                </a:cubicBezTo>
                <a:cubicBezTo>
                  <a:pt x="9692735" y="8251"/>
                  <a:pt x="9692514" y="12333"/>
                  <a:pt x="9692640" y="18288"/>
                </a:cubicBezTo>
                <a:cubicBezTo>
                  <a:pt x="9410102" y="47398"/>
                  <a:pt x="9172773" y="7109"/>
                  <a:pt x="9000309" y="18288"/>
                </a:cubicBezTo>
                <a:cubicBezTo>
                  <a:pt x="8827845" y="29467"/>
                  <a:pt x="8713608" y="28372"/>
                  <a:pt x="8501830" y="18288"/>
                </a:cubicBezTo>
                <a:cubicBezTo>
                  <a:pt x="8290052" y="8204"/>
                  <a:pt x="7893416" y="3561"/>
                  <a:pt x="7712572" y="18288"/>
                </a:cubicBezTo>
                <a:cubicBezTo>
                  <a:pt x="7531728" y="33015"/>
                  <a:pt x="7480716" y="17052"/>
                  <a:pt x="7311020" y="18288"/>
                </a:cubicBezTo>
                <a:cubicBezTo>
                  <a:pt x="7141324" y="19524"/>
                  <a:pt x="6962706" y="15975"/>
                  <a:pt x="6618688" y="18288"/>
                </a:cubicBezTo>
                <a:cubicBezTo>
                  <a:pt x="6274670" y="20601"/>
                  <a:pt x="6230664" y="-1692"/>
                  <a:pt x="6120210" y="18288"/>
                </a:cubicBezTo>
                <a:cubicBezTo>
                  <a:pt x="6009756" y="38268"/>
                  <a:pt x="5442516" y="28115"/>
                  <a:pt x="5234026" y="18288"/>
                </a:cubicBezTo>
                <a:cubicBezTo>
                  <a:pt x="5025536" y="8461"/>
                  <a:pt x="4953693" y="18182"/>
                  <a:pt x="4832473" y="18288"/>
                </a:cubicBezTo>
                <a:cubicBezTo>
                  <a:pt x="4711253" y="18394"/>
                  <a:pt x="4414565" y="-11251"/>
                  <a:pt x="4140142" y="18288"/>
                </a:cubicBezTo>
                <a:cubicBezTo>
                  <a:pt x="3865719" y="47827"/>
                  <a:pt x="3819081" y="16772"/>
                  <a:pt x="3738590" y="18288"/>
                </a:cubicBezTo>
                <a:cubicBezTo>
                  <a:pt x="3658099" y="19804"/>
                  <a:pt x="3427576" y="1385"/>
                  <a:pt x="3240111" y="18288"/>
                </a:cubicBezTo>
                <a:cubicBezTo>
                  <a:pt x="3052646" y="35191"/>
                  <a:pt x="2749652" y="-13914"/>
                  <a:pt x="2450853" y="18288"/>
                </a:cubicBezTo>
                <a:cubicBezTo>
                  <a:pt x="2152054" y="50490"/>
                  <a:pt x="1928331" y="61101"/>
                  <a:pt x="1564669" y="18288"/>
                </a:cubicBezTo>
                <a:cubicBezTo>
                  <a:pt x="1201007" y="-24525"/>
                  <a:pt x="1217828" y="-275"/>
                  <a:pt x="1066190" y="18288"/>
                </a:cubicBezTo>
                <a:cubicBezTo>
                  <a:pt x="914552" y="36851"/>
                  <a:pt x="418290" y="-14785"/>
                  <a:pt x="0" y="18288"/>
                </a:cubicBezTo>
                <a:cubicBezTo>
                  <a:pt x="641" y="14236"/>
                  <a:pt x="889" y="7550"/>
                  <a:pt x="0" y="0"/>
                </a:cubicBezTo>
                <a:close/>
              </a:path>
            </a:pathLst>
          </a:custGeom>
          <a:solidFill>
            <a:srgbClr val="FFFFFF">
              <a:alpha val="75000"/>
            </a:srgbClr>
          </a:solidFill>
          <a:ln w="44450" cap="rnd">
            <a:solidFill>
              <a:schemeClr val="bg1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29753-F781-1703-59DF-F29072F6A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4446"/>
            <a:ext cx="10515600" cy="417689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Sherris Medical Microbiology: An Introduction to Infectious Diseases.</a:t>
            </a:r>
          </a:p>
          <a:p>
            <a:pPr>
              <a:lnSpc>
                <a:spcPct val="150000"/>
              </a:lnSpc>
            </a:pPr>
            <a:r>
              <a:rPr lang="en-US" sz="22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Jawetz</a:t>
            </a:r>
            <a:r>
              <a:rPr lang="en-US" sz="22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Melnick &amp; </a:t>
            </a:r>
            <a:r>
              <a:rPr lang="en-US" sz="22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Adelberg's</a:t>
            </a:r>
            <a:r>
              <a:rPr lang="en-US" sz="22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Medical Microbiology by Geo. F. Brooks, Karen C. Carroll, and Janet S. </a:t>
            </a:r>
            <a:r>
              <a:rPr lang="en-US" sz="2200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Butel</a:t>
            </a:r>
            <a:endParaRPr lang="en-US" sz="22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Prescott's Microbiology by Joanne Willey, Linda Sherwood, and Christopher J. Woolverton</a:t>
            </a:r>
          </a:p>
        </p:txBody>
      </p:sp>
    </p:spTree>
    <p:extLst>
      <p:ext uri="{BB962C8B-B14F-4D97-AF65-F5344CB8AC3E}">
        <p14:creationId xmlns:p14="http://schemas.microsoft.com/office/powerpoint/2010/main" val="649916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3AF56F-B37C-1527-1128-5779800C7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41062-17ED-B123-1CAB-14006845B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R="2400">
              <a:lnSpc>
                <a:spcPct val="100000"/>
              </a:lnSpc>
            </a:pPr>
            <a:endParaRPr lang="en-US" sz="2400" b="0" i="0" u="none" strike="noStrike" baseline="0" dirty="0">
              <a:latin typeface="Garamond" panose="02020404030301010803" pitchFamily="18" charset="0"/>
            </a:endParaRPr>
          </a:p>
          <a:p>
            <a:pPr marR="2400">
              <a:lnSpc>
                <a:spcPct val="100000"/>
              </a:lnSpc>
            </a:pPr>
            <a:endParaRPr lang="en-US" sz="2400" dirty="0">
              <a:latin typeface="Garamond" panose="02020404030301010803" pitchFamily="18" charset="0"/>
            </a:endParaRPr>
          </a:p>
          <a:p>
            <a:pPr marR="2400">
              <a:lnSpc>
                <a:spcPct val="100000"/>
              </a:lnSpc>
            </a:pPr>
            <a:endParaRPr lang="en-US" sz="2400" dirty="0">
              <a:latin typeface="Garamond" panose="02020404030301010803" pitchFamily="18" charset="0"/>
            </a:endParaRPr>
          </a:p>
          <a:p>
            <a:pPr marR="2400">
              <a:lnSpc>
                <a:spcPct val="100000"/>
              </a:lnSpc>
            </a:pPr>
            <a:endParaRPr lang="en-US" sz="2400" dirty="0">
              <a:latin typeface="Garamond" panose="02020404030301010803" pitchFamily="18" charset="0"/>
            </a:endParaRPr>
          </a:p>
          <a:p>
            <a:pPr marR="2400">
              <a:lnSpc>
                <a:spcPct val="100000"/>
              </a:lnSpc>
            </a:pPr>
            <a:endParaRPr lang="en-US" sz="2400" b="0" i="0" u="none" strike="noStrike" baseline="0" dirty="0">
              <a:latin typeface="Garamond" panose="020204040303010108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0A61F3-FDD2-AFFD-AB39-B111B63204A6}"/>
              </a:ext>
            </a:extLst>
          </p:cNvPr>
          <p:cNvSpPr txBox="1"/>
          <p:nvPr/>
        </p:nvSpPr>
        <p:spPr>
          <a:xfrm>
            <a:off x="669036" y="2195314"/>
            <a:ext cx="10515600" cy="234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Vibrio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Vibrio cholerae</a:t>
            </a:r>
            <a:endParaRPr lang="en-US" sz="2000" dirty="0">
              <a:solidFill>
                <a:srgbClr val="0D0D0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Pathogenesis of Cholera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Clinical Manifestations</a:t>
            </a:r>
            <a:endParaRPr lang="en-US" sz="2000" dirty="0">
              <a:solidFill>
                <a:srgbClr val="0D0D0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Treatment of Cholera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488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0C1FC-3AA7-589A-8038-BB81AA63F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35780-FBC7-E49A-170D-F1438EA9C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en-US" sz="2400" b="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characteristics of Vibrio bacteria.</a:t>
            </a:r>
          </a:p>
          <a:p>
            <a:pPr algn="l">
              <a:buFont typeface="+mj-lt"/>
              <a:buAutoNum type="arabicPeriod"/>
            </a:pPr>
            <a:r>
              <a:rPr lang="en-US" sz="2400" b="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Learn about the specific features and pathogenicity of Vibrio cholerae.</a:t>
            </a:r>
          </a:p>
          <a:p>
            <a:pPr algn="l">
              <a:buFont typeface="+mj-lt"/>
              <a:buAutoNum type="arabicPeriod"/>
            </a:pPr>
            <a:r>
              <a:rPr lang="en-US" sz="2400" b="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Explore the pathogenesis of cholera.</a:t>
            </a:r>
          </a:p>
          <a:p>
            <a:pPr algn="l">
              <a:buFont typeface="+mj-lt"/>
              <a:buAutoNum type="arabicPeriod"/>
            </a:pPr>
            <a:r>
              <a:rPr lang="en-US" sz="2400" b="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clinical manifestations of cholera.</a:t>
            </a:r>
          </a:p>
          <a:p>
            <a:pPr algn="l">
              <a:buFont typeface="+mj-lt"/>
              <a:buAutoNum type="arabicPeriod"/>
            </a:pPr>
            <a:r>
              <a:rPr lang="en-US" sz="2400" b="0" i="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Discuss the treatment strategies for cholera.</a:t>
            </a:r>
          </a:p>
          <a:p>
            <a:pPr marL="0" indent="0" algn="just">
              <a:lnSpc>
                <a:spcPct val="200000"/>
              </a:lnSpc>
              <a:buNone/>
            </a:pPr>
            <a:endParaRPr lang="en-US" sz="2400" dirty="0">
              <a:solidFill>
                <a:srgbClr val="0D0D0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98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B2AB9-D4F4-57CA-1413-C6065C06B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3700"/>
              <a:t>Characteristics of Vibrio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EBD46-F47D-BC2F-2B09-BEB613680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374" y="2354094"/>
            <a:ext cx="5330757" cy="3994336"/>
          </a:xfrm>
        </p:spPr>
        <p:txBody>
          <a:bodyPr anchor="ctr">
            <a:normAutofit fontScale="92500" lnSpcReduction="10000"/>
          </a:bodyPr>
          <a:lstStyle/>
          <a:p>
            <a:pPr marL="285750" indent="-285750"/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Curved, gram-negative rods.</a:t>
            </a:r>
          </a:p>
          <a:p>
            <a:pPr marL="285750" indent="-285750"/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Commonly found in saltwater.</a:t>
            </a:r>
          </a:p>
          <a:p>
            <a:pPr marL="285750" indent="-285750"/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Cells may link end to end, forming S shapes and spirals.</a:t>
            </a:r>
          </a:p>
          <a:p>
            <a:pPr marL="285750" indent="-285750"/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Highly motile with a single polar flagellum.</a:t>
            </a:r>
          </a:p>
          <a:p>
            <a:pPr marL="285750" indent="-285750"/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Non-spore-forming and oxidase-positive.</a:t>
            </a:r>
          </a:p>
          <a:p>
            <a:pPr marL="285750" indent="-285750"/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Can grow under aerobic or anaerobic conditions.</a:t>
            </a:r>
          </a:p>
          <a:p>
            <a:pPr marL="285750" indent="-285750"/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Cell envelope structure similar to other gram-negative bacteria.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-up of bacteria&#10;&#10;Description automatically generated">
            <a:extLst>
              <a:ext uri="{FF2B5EF4-FFF2-40B4-BE49-F238E27FC236}">
                <a16:creationId xmlns:a16="http://schemas.microsoft.com/office/drawing/2014/main" id="{14E7E564-476C-544B-CAF2-C664F04DB17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22" r="16517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214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FEA64E-F9E1-B174-6F8B-9B986F366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Vibrio cholerae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AB500C-9AEA-503B-1F57-08BF09D49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Low tolerance for acid.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Grows readily under alkaline conditions (pH 8.0-9.5).</a:t>
            </a:r>
          </a:p>
          <a:p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Produces cholera toxin (CT).</a:t>
            </a:r>
          </a:p>
          <a:p>
            <a:pPr lvl="1"/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A–B type ADP-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ribosylating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toxin.</a:t>
            </a:r>
          </a:p>
          <a:p>
            <a:pPr lvl="1"/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Consists of multiple polypeptide chains.</a:t>
            </a:r>
          </a:p>
          <a:p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Produces polysaccharide biofilms in aquatic environments.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diagram of a cell&#10;&#10;Description automatically generated">
            <a:extLst>
              <a:ext uri="{FF2B5EF4-FFF2-40B4-BE49-F238E27FC236}">
                <a16:creationId xmlns:a16="http://schemas.microsoft.com/office/drawing/2014/main" id="{AF4FE351-FC10-95C8-9369-713CDC0CFFD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70" b="1924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461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17AB3D3-3C9C-4DED-809A-78734805B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94C759-A402-DED7-75E4-0D03EE1C8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Pathogenesis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5B39F-93B1-2706-3B7A-BF18A32AA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282" y="2203079"/>
            <a:ext cx="5577913" cy="3995420"/>
          </a:xfrm>
        </p:spPr>
        <p:txBody>
          <a:bodyPr anchor="ctr"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 cholerae reaches the small intestine, swims to the intestinal crypts, multiplies, and produces virulence factors.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Large number of bacteria is required to overcome stomach acid in healthy individuals.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Colonization requires adherence to the epithelial surface via protein and pili.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Virulent strains secrete cholera toxin (CT), causing the disease.</a:t>
            </a:r>
          </a:p>
        </p:txBody>
      </p:sp>
      <p:pic>
        <p:nvPicPr>
          <p:cNvPr id="5" name="Picture 4" descr="A diagram of a human body&#10;&#10;Description automatically generated">
            <a:extLst>
              <a:ext uri="{FF2B5EF4-FFF2-40B4-BE49-F238E27FC236}">
                <a16:creationId xmlns:a16="http://schemas.microsoft.com/office/drawing/2014/main" id="{77B3CD97-D616-7A2D-A737-00A00B0167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0" r="-1" b="-1"/>
          <a:stretch/>
        </p:blipFill>
        <p:spPr>
          <a:xfrm>
            <a:off x="5911532" y="2484255"/>
            <a:ext cx="5150277" cy="3714244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80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7BBA47-FBFA-6304-B9FA-9E70BD68F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Pathogenesis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67824-722D-E827-8B76-E5DBF9E09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97" y="2355853"/>
            <a:ext cx="5330612" cy="3884691"/>
          </a:xfrm>
        </p:spPr>
        <p:txBody>
          <a:bodyPr anchor="ctr"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and electrolyte shift to the intestinal lumen causes watery diarrhea.</a:t>
            </a:r>
          </a:p>
          <a:p>
            <a:pPr algn="just"/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Results in dehydration (isotonic fluid loss), hypokalemia (potassium loss), and metabolic acidosis (bicarbonate loss).</a:t>
            </a:r>
          </a:p>
          <a:p>
            <a:pPr algn="just"/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V. cholerae does not invade or injure the enterocyte.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Yellow dots on a blue surface&#10;&#10;Description automatically generated">
            <a:extLst>
              <a:ext uri="{FF2B5EF4-FFF2-40B4-BE49-F238E27FC236}">
                <a16:creationId xmlns:a16="http://schemas.microsoft.com/office/drawing/2014/main" id="{F52D8A4E-D58F-1600-A617-1A01F1979B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81" r="7050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76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82310-FAEF-4F1C-DC20-083FDF5D8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anchor="b">
            <a:normAutofit/>
          </a:bodyPr>
          <a:lstStyle/>
          <a:p>
            <a:r>
              <a:rPr lang="en-US" sz="4600">
                <a:latin typeface="Times New Roman" panose="02020603050405020304" pitchFamily="18" charset="0"/>
                <a:cs typeface="Times New Roman" panose="02020603050405020304" pitchFamily="18" charset="0"/>
              </a:rPr>
              <a:t>Manifestation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357EC4F-235E-4222-A36F-C7878ACE3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BFB3C-AF67-8F74-CC34-C30AB2115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09" y="2683484"/>
            <a:ext cx="7276833" cy="3991258"/>
          </a:xfrm>
        </p:spPr>
        <p:txBody>
          <a:bodyPr anchor="t">
            <a:normAutofit lnSpcReduction="10000"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Rapid onset with abdominal fullness and discomfort.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Rushes of peristalsis and loose stools.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Possible vomiting.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Stools become watery, voluminous, almost odorless, and contain mucus flecks (rice-water stools).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Extensive fluid loss and electrolyte imbalance lead to: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Extreme dehydration.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Hypotension.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Potential death within hours if untreated.</a:t>
            </a:r>
          </a:p>
        </p:txBody>
      </p:sp>
      <p:pic>
        <p:nvPicPr>
          <p:cNvPr id="5" name="Picture 4" descr="A person holding his stomach&#10;&#10;Description automatically generated">
            <a:extLst>
              <a:ext uri="{FF2B5EF4-FFF2-40B4-BE49-F238E27FC236}">
                <a16:creationId xmlns:a16="http://schemas.microsoft.com/office/drawing/2014/main" id="{3A9410F6-DE22-5EE4-5652-15C1C04690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13"/>
          <a:stretch/>
        </p:blipFill>
        <p:spPr>
          <a:xfrm>
            <a:off x="7455942" y="979445"/>
            <a:ext cx="4294060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882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7F5C30-C0A2-2A6C-3A0F-2995FF3B6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en-US" sz="5400"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713C4-2EA0-7D03-3E05-C6641A992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511" y="2660904"/>
            <a:ext cx="6090017" cy="3914994"/>
          </a:xfrm>
        </p:spPr>
        <p:txBody>
          <a:bodyPr anchor="t">
            <a:normAutofit/>
          </a:bodyPr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Balance diarrheal fluid and ionic losses with fluid and electrolyte replacement.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 oral and/or intravenous solutions of glucose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Exact formulas available as dried packets for reconstitution with water.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Oral replacement is sufficient for most cases if started early.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Substantially reduces mortality from cholera.</a:t>
            </a:r>
          </a:p>
          <a:p>
            <a:pPr algn="just">
              <a:lnSpc>
                <a:spcPct val="100000"/>
              </a:lnSpc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Optimal therapy: single dose of azithromycin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close-up of a doctor writing on a prescription&#10;&#10;Description automatically generated">
            <a:extLst>
              <a:ext uri="{FF2B5EF4-FFF2-40B4-BE49-F238E27FC236}">
                <a16:creationId xmlns:a16="http://schemas.microsoft.com/office/drawing/2014/main" id="{1309C8E6-2665-8DB1-3375-E800A246B9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780" y="2660904"/>
            <a:ext cx="5458968" cy="36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16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7003</TotalTime>
  <Words>436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Garamond</vt:lpstr>
      <vt:lpstr>Times New Roman</vt:lpstr>
      <vt:lpstr>Office Theme</vt:lpstr>
      <vt:lpstr>Vibrio Cholera</vt:lpstr>
      <vt:lpstr>Outline</vt:lpstr>
      <vt:lpstr>Objectives</vt:lpstr>
      <vt:lpstr>Characteristics of Vibrio</vt:lpstr>
      <vt:lpstr>Vibrio cholerae</vt:lpstr>
      <vt:lpstr>Pathogenesis</vt:lpstr>
      <vt:lpstr>Pathogenesis</vt:lpstr>
      <vt:lpstr>Manifestation</vt:lpstr>
      <vt:lpstr>Treatment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Reminders!!</dc:title>
  <dc:creator>Heshu Jalal</dc:creator>
  <cp:lastModifiedBy>Heshu Jalal</cp:lastModifiedBy>
  <cp:revision>40</cp:revision>
  <dcterms:created xsi:type="dcterms:W3CDTF">2024-01-28T18:34:39Z</dcterms:created>
  <dcterms:modified xsi:type="dcterms:W3CDTF">2024-05-26T13:48:14Z</dcterms:modified>
</cp:coreProperties>
</file>