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16" r:id="rId4"/>
    <p:sldMasterId id="2147483744" r:id="rId5"/>
    <p:sldMasterId id="2147483876" r:id="rId6"/>
  </p:sldMasterIdLst>
  <p:notesMasterIdLst>
    <p:notesMasterId r:id="rId28"/>
  </p:notesMasterIdLst>
  <p:handoutMasterIdLst>
    <p:handoutMasterId r:id="rId29"/>
  </p:handoutMasterIdLst>
  <p:sldIdLst>
    <p:sldId id="331" r:id="rId7"/>
    <p:sldId id="332" r:id="rId8"/>
    <p:sldId id="350" r:id="rId9"/>
    <p:sldId id="337" r:id="rId10"/>
    <p:sldId id="338" r:id="rId11"/>
    <p:sldId id="339" r:id="rId12"/>
    <p:sldId id="335" r:id="rId13"/>
    <p:sldId id="340" r:id="rId14"/>
    <p:sldId id="341" r:id="rId15"/>
    <p:sldId id="342" r:id="rId16"/>
    <p:sldId id="343" r:id="rId17"/>
    <p:sldId id="344" r:id="rId18"/>
    <p:sldId id="345" r:id="rId19"/>
    <p:sldId id="346" r:id="rId20"/>
    <p:sldId id="347" r:id="rId21"/>
    <p:sldId id="348" r:id="rId22"/>
    <p:sldId id="349" r:id="rId23"/>
    <p:sldId id="351" r:id="rId24"/>
    <p:sldId id="352" r:id="rId25"/>
    <p:sldId id="353" r:id="rId26"/>
    <p:sldId id="354"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66FF"/>
    <a:srgbClr val="0067FE"/>
    <a:srgbClr val="FFFF00"/>
    <a:srgbClr val="FFFFFF"/>
    <a:srgbClr val="F4EE00"/>
    <a:srgbClr val="DED900"/>
    <a:srgbClr val="008000"/>
    <a:srgbClr val="0033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251" autoAdjust="0"/>
    <p:restoredTop sz="85435" autoAdjust="0"/>
  </p:normalViewPr>
  <p:slideViewPr>
    <p:cSldViewPr>
      <p:cViewPr>
        <p:scale>
          <a:sx n="50" d="100"/>
          <a:sy n="50" d="100"/>
        </p:scale>
        <p:origin x="-1722" y="-3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r>
              <a:rPr lang="en-GB"/>
              <a:t>Methodology</a:t>
            </a:r>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1BF7E7ED-8C33-4546-93E7-F87D08D63EC1}" type="datetimeFigureOut">
              <a:rPr lang="en-GB" smtClean="0"/>
              <a:pPr/>
              <a:t>06/11/2025</a:t>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C0911B50-2484-471A-A049-213664531704}" type="slidenum">
              <a:rPr lang="en-GB" smtClean="0"/>
              <a:pPr/>
              <a:t>‹#›</a:t>
            </a:fld>
            <a:endParaRPr lang="en-GB"/>
          </a:p>
        </p:txBody>
      </p:sp>
    </p:spTree>
    <p:extLst>
      <p:ext uri="{BB962C8B-B14F-4D97-AF65-F5344CB8AC3E}">
        <p14:creationId xmlns:p14="http://schemas.microsoft.com/office/powerpoint/2010/main" val="40229711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GB"/>
              <a:t>Methodology</a:t>
            </a:r>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8915006-E157-4127-8361-A12680FCABBD}" type="datetimeFigureOut">
              <a:rPr lang="en-GB" smtClean="0"/>
              <a:pPr/>
              <a:t>06/11/2025</a:t>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4672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200"/>
            </a:lvl1pPr>
          </a:lstStyle>
          <a:p>
            <a:fld id="{4BEA5B25-D60B-4404-9ED9-D4A9C083AE24}" type="slidenum">
              <a:rPr lang="en-GB" smtClean="0"/>
              <a:pPr/>
              <a:t>‹#›</a:t>
            </a:fld>
            <a:endParaRPr lang="en-GB"/>
          </a:p>
        </p:txBody>
      </p:sp>
    </p:spTree>
    <p:extLst>
      <p:ext uri="{BB962C8B-B14F-4D97-AF65-F5344CB8AC3E}">
        <p14:creationId xmlns:p14="http://schemas.microsoft.com/office/powerpoint/2010/main" val="165090686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Header Placeholder 3"/>
          <p:cNvSpPr>
            <a:spLocks noGrp="1"/>
          </p:cNvSpPr>
          <p:nvPr>
            <p:ph type="hdr" sz="quarter" idx="10"/>
          </p:nvPr>
        </p:nvSpPr>
        <p:spPr/>
        <p:txBody>
          <a:bodyPr/>
          <a:lstStyle/>
          <a:p>
            <a:r>
              <a:rPr lang="en-GB"/>
              <a:t>Methodology</a:t>
            </a:r>
          </a:p>
        </p:txBody>
      </p:sp>
    </p:spTree>
    <p:extLst>
      <p:ext uri="{BB962C8B-B14F-4D97-AF65-F5344CB8AC3E}">
        <p14:creationId xmlns:p14="http://schemas.microsoft.com/office/powerpoint/2010/main" val="212892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a:t>Click to edit Master title style</a:t>
            </a:r>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a:t>Click to edit Master subtitle style</a:t>
            </a:r>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286000"/>
            <a:ext cx="3810000" cy="4114800"/>
          </a:xfrm>
        </p:spPr>
        <p:txBody>
          <a:bodyPr/>
          <a:lstStyle/>
          <a:p>
            <a:r>
              <a:rPr lang="en-US"/>
              <a:t>Click icon to add clip art</a:t>
            </a:r>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4196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286000"/>
            <a:ext cx="3810000" cy="4114800"/>
          </a:xfrm>
        </p:spPr>
        <p:txBody>
          <a:bodyPr/>
          <a:lstStyle/>
          <a:p>
            <a:r>
              <a:rPr lang="en-US"/>
              <a:t>Click icon to add clip art</a:t>
            </a:r>
          </a:p>
        </p:txBody>
      </p:sp>
      <p:sp>
        <p:nvSpPr>
          <p:cNvPr id="4" name="Text Placeholder 3"/>
          <p:cNvSpPr>
            <a:spLocks noGrp="1"/>
          </p:cNvSpPr>
          <p:nvPr>
            <p:ph type="body" sz="half" idx="2"/>
          </p:nvPr>
        </p:nvSpPr>
        <p:spPr>
          <a:xfrm>
            <a:off x="46482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a:t>Click to edit Master subtitle style</a:t>
            </a:r>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1"/>
            <a:ext cx="8458200" cy="3454415"/>
          </a:xfrm>
          <a:prstGeom prst="rect">
            <a:avLst/>
          </a:prstGeom>
        </p:spPr>
      </p:pic>
      <p:pic>
        <p:nvPicPr>
          <p:cNvPr id="11" name="Picture 10"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3" y="3730912"/>
            <a:ext cx="7039627" cy="3139615"/>
          </a:xfrm>
          <a:prstGeom prst="rect">
            <a:avLst/>
          </a:prstGeom>
        </p:spPr>
      </p:pic>
      <p:pic>
        <p:nvPicPr>
          <p:cNvPr id="8" name="Picture 7"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1"/>
            <a:ext cx="5373635" cy="643129"/>
          </a:xfrm>
          <a:prstGeom prst="rect">
            <a:avLst/>
          </a:prstGeom>
        </p:spPr>
      </p:pic>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1"/>
            <a:ext cx="5373635" cy="563881"/>
          </a:xfrm>
          <a:prstGeom prst="rect">
            <a:avLst/>
          </a:prstGeom>
        </p:spPr>
      </p:pic>
      <p:pic>
        <p:nvPicPr>
          <p:cNvPr id="14" name="Picture 13"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70"/>
            <a:ext cx="9144000" cy="2102938"/>
          </a:xfrm>
          <a:prstGeom prst="rect">
            <a:avLst/>
          </a:prstGeom>
        </p:spPr>
      </p:pic>
      <p:pic>
        <p:nvPicPr>
          <p:cNvPr id="16" name="Picture 15"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8" y="3591838"/>
            <a:ext cx="3313183" cy="1341123"/>
          </a:xfrm>
          <a:prstGeom prst="rect">
            <a:avLst/>
          </a:prstGeom>
        </p:spPr>
      </p:pic>
      <p:pic>
        <p:nvPicPr>
          <p:cNvPr id="17" name="Picture 16"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1"/>
            <a:ext cx="4476075" cy="809685"/>
          </a:xfrm>
          <a:prstGeom prst="rect">
            <a:avLst/>
          </a:prstGeom>
        </p:spPr>
      </p:pic>
      <p:pic>
        <p:nvPicPr>
          <p:cNvPr id="19" name="Picture 18"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p:nvPicPr>
        <p:blipFill>
          <a:blip r:embed="rId3" cstate="print">
            <a:lum bright="70000" contrast="-70000"/>
          </a:blip>
          <a:stretch>
            <a:fillRect/>
          </a:stretch>
        </p:blipFill>
        <p:spPr>
          <a:xfrm>
            <a:off x="2590800" y="3260332"/>
            <a:ext cx="6553200" cy="3611887"/>
          </a:xfrm>
          <a:prstGeom prst="rect">
            <a:avLst/>
          </a:prstGeom>
        </p:spPr>
      </p:pic>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8" y="2865715"/>
            <a:ext cx="6857999" cy="1126571"/>
          </a:xfrm>
          <a:prstGeom prst="rect">
            <a:avLst/>
          </a:prstGeom>
        </p:spPr>
      </p:pic>
      <p:pic>
        <p:nvPicPr>
          <p:cNvPr id="9" name="Picture 8"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1" y="2830213"/>
            <a:ext cx="6858000" cy="1200959"/>
          </a:xfrm>
          <a:prstGeom prst="rect">
            <a:avLst/>
          </a:prstGeom>
        </p:spPr>
      </p:pic>
      <p:sp>
        <p:nvSpPr>
          <p:cNvPr id="2" name="Title 1"/>
          <p:cNvSpPr>
            <a:spLocks noGrp="1"/>
          </p:cNvSpPr>
          <p:nvPr>
            <p:ph type="title"/>
          </p:nvPr>
        </p:nvSpPr>
        <p:spPr>
          <a:xfrm>
            <a:off x="1200959"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a:t>Click to edit Master title style</a:t>
            </a:r>
            <a:endParaRPr lang="en-US" dirty="0"/>
          </a:p>
        </p:txBody>
      </p:sp>
      <p:sp>
        <p:nvSpPr>
          <p:cNvPr id="3" name="Content Placeholder 2"/>
          <p:cNvSpPr>
            <a:spLocks noGrp="1"/>
          </p:cNvSpPr>
          <p:nvPr>
            <p:ph idx="1"/>
          </p:nvPr>
        </p:nvSpPr>
        <p:spPr>
          <a:xfrm>
            <a:off x="1200959" y="1417639"/>
            <a:ext cx="7485840" cy="4708525"/>
          </a:xfrm>
        </p:spPr>
        <p:txBody>
          <a:bodyPr/>
          <a:lstStyle>
            <a:lvl1pPr>
              <a:buClr>
                <a:schemeClr val="tx2">
                  <a:lumMod val="75000"/>
                </a:schemeClr>
              </a:buClr>
              <a:buSzPct val="75000"/>
              <a:buFont typeface="Wingdings" pitchFamily="2" charset="2"/>
              <a:buChar char="Ø"/>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9"/>
          </a:xfrm>
          <a:prstGeom prst="rect">
            <a:avLst/>
          </a:prstGeom>
        </p:spPr>
      </p:pic>
      <p:pic>
        <p:nvPicPr>
          <p:cNvPr id="11" name="Picture 10"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5" y="2956142"/>
            <a:ext cx="6858001" cy="945719"/>
          </a:xfrm>
          <a:prstGeom prst="rect">
            <a:avLst/>
          </a:prstGeom>
        </p:spPr>
      </p:pic>
      <p:pic>
        <p:nvPicPr>
          <p:cNvPr id="14" name="Picture 13"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7"/>
            <a:ext cx="9250475" cy="1435922"/>
          </a:xfrm>
          <a:prstGeom prst="rect">
            <a:avLst/>
          </a:prstGeom>
        </p:spPr>
      </p:pic>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1FE546-D9B9-4430-BAE8-B5D2D0481B27}"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FE546-D9B9-4430-BAE8-B5D2D0481B27}"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E546-D9B9-4430-BAE8-B5D2D0481B27}"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gi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gi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gi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31FE546-D9B9-4430-BAE8-B5D2D0481B27}" type="datetimeFigureOut">
              <a:rPr lang="en-US" smtClean="0"/>
              <a:pPr/>
              <a:t>11/6/2025</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5FA2DF-B09C-42BA-88B6-6D71FFDCD943}"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11/6/2025</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11/6/2025</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med">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11/6/2025</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thruBlk="1"/>
  </p:transition>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A2DF-B09C-42BA-88B6-6D71FFDCD9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5" r="729"/>
          <a:stretch/>
        </p:blipFill>
        <p:spPr bwMode="auto">
          <a:xfrm>
            <a:off x="0" y="4876800"/>
            <a:ext cx="914400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9" r="2899"/>
          <a:stretch/>
        </p:blipFill>
        <p:spPr bwMode="auto">
          <a:xfrm>
            <a:off x="-1" y="-1"/>
            <a:ext cx="5105401" cy="64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a:spLocks noChangeArrowheads="1"/>
          </p:cNvSpPr>
          <p:nvPr/>
        </p:nvSpPr>
        <p:spPr bwMode="auto">
          <a:xfrm>
            <a:off x="429304" y="1325955"/>
            <a:ext cx="8391168" cy="2862322"/>
          </a:xfrm>
          <a:prstGeom prst="rect">
            <a:avLst/>
          </a:prstGeom>
          <a:noFill/>
          <a:ln>
            <a:noFill/>
          </a:ln>
        </p:spPr>
        <p:txBody>
          <a:bodyPr wrap="square" anchor="ctr">
            <a:spAutoFit/>
          </a:bodyPr>
          <a:lstStyle/>
          <a:p>
            <a:pPr algn="ctr" defTabSz="457200" eaLnBrk="1" hangingPunct="1">
              <a:lnSpc>
                <a:spcPct val="150000"/>
              </a:lnSpc>
              <a:defRPr/>
            </a:pPr>
            <a:r>
              <a:rPr lang="en-GB" altLang="en-US" sz="2800" b="1" u="sng" dirty="0" smtClean="0">
                <a:latin typeface="Bernard MT Condensed" pitchFamily="18" charset="0"/>
              </a:rPr>
              <a:t>Department </a:t>
            </a:r>
            <a:r>
              <a:rPr lang="en-GB" altLang="en-US" sz="2800" b="1" u="sng" dirty="0">
                <a:latin typeface="Bernard MT Condensed" pitchFamily="18" charset="0"/>
              </a:rPr>
              <a:t>of </a:t>
            </a:r>
            <a:r>
              <a:rPr lang="en-GB" altLang="en-US" sz="2800" b="1" u="sng" dirty="0" smtClean="0">
                <a:latin typeface="Bernard MT Condensed" pitchFamily="18" charset="0"/>
              </a:rPr>
              <a:t>Nutrition and dietetics </a:t>
            </a:r>
          </a:p>
          <a:p>
            <a:pPr algn="ctr" defTabSz="457200" eaLnBrk="1" hangingPunct="1">
              <a:lnSpc>
                <a:spcPct val="150000"/>
              </a:lnSpc>
              <a:defRPr/>
            </a:pPr>
            <a:endParaRPr lang="en-GB" altLang="en-US" sz="2400" b="1" u="sng" dirty="0" smtClean="0">
              <a:latin typeface="Bernard MT Condensed" pitchFamily="18" charset="0"/>
            </a:endParaRPr>
          </a:p>
          <a:p>
            <a:pPr algn="ctr" defTabSz="457200" eaLnBrk="1" hangingPunct="1">
              <a:lnSpc>
                <a:spcPct val="150000"/>
              </a:lnSpc>
              <a:defRPr/>
            </a:pPr>
            <a:r>
              <a:rPr lang="en-GB" altLang="en-US" sz="4400" dirty="0" smtClean="0">
                <a:latin typeface="Bernard MT Condensed" pitchFamily="18" charset="0"/>
              </a:rPr>
              <a:t>Canning </a:t>
            </a:r>
            <a:endParaRPr lang="en-GB" altLang="en-US" sz="2400" dirty="0" smtClean="0">
              <a:latin typeface="Bernard MT Condensed" pitchFamily="18" charset="0"/>
            </a:endParaRPr>
          </a:p>
          <a:p>
            <a:pPr algn="ctr" defTabSz="457200" eaLnBrk="1" hangingPunct="1">
              <a:lnSpc>
                <a:spcPct val="150000"/>
              </a:lnSpc>
              <a:defRPr/>
            </a:pPr>
            <a:endParaRPr lang="en-GB" altLang="en-US" sz="2400" b="1" u="sng" dirty="0">
              <a:latin typeface="Bernard MT Condensed" pitchFamily="18" charset="0"/>
            </a:endParaRPr>
          </a:p>
        </p:txBody>
      </p:sp>
      <p:sp>
        <p:nvSpPr>
          <p:cNvPr id="13" name="Rectangle 5"/>
          <p:cNvSpPr>
            <a:spLocks noChangeArrowheads="1"/>
          </p:cNvSpPr>
          <p:nvPr/>
        </p:nvSpPr>
        <p:spPr bwMode="auto">
          <a:xfrm>
            <a:off x="323528" y="5335310"/>
            <a:ext cx="8426665" cy="1406058"/>
          </a:xfrm>
          <a:prstGeom prst="rect">
            <a:avLst/>
          </a:prstGeom>
          <a:noFill/>
          <a:ln>
            <a:noFill/>
          </a:ln>
        </p:spPr>
        <p:txBody>
          <a:bodyPr/>
          <a:lstStyle/>
          <a:p>
            <a:pPr algn="ctr" eaLnBrk="1" hangingPunct="1">
              <a:spcBef>
                <a:spcPct val="20000"/>
              </a:spcBef>
              <a:defRPr/>
            </a:pPr>
            <a:r>
              <a:rPr lang="en-US" altLang="en-US" sz="3200" b="1" dirty="0" err="1" smtClean="0">
                <a:solidFill>
                  <a:srgbClr val="FF0000"/>
                </a:solidFill>
                <a:effectLst>
                  <a:outerShdw blurRad="38100" dist="38100" dir="2700000" algn="tl">
                    <a:srgbClr val="C0C0C0"/>
                  </a:outerShdw>
                </a:effectLst>
                <a:cs typeface="Times" charset="0"/>
              </a:rPr>
              <a:t>Yaseen</a:t>
            </a:r>
            <a:r>
              <a:rPr lang="en-US" altLang="en-US" sz="3200" b="1" dirty="0" smtClean="0">
                <a:solidFill>
                  <a:srgbClr val="FF0000"/>
                </a:solidFill>
                <a:effectLst>
                  <a:outerShdw blurRad="38100" dist="38100" dir="2700000" algn="tl">
                    <a:srgbClr val="C0C0C0"/>
                  </a:outerShdw>
                </a:effectLst>
                <a:cs typeface="Times" charset="0"/>
              </a:rPr>
              <a:t> </a:t>
            </a:r>
            <a:r>
              <a:rPr lang="en-US" altLang="en-US" sz="3200" b="1" dirty="0" err="1" smtClean="0">
                <a:solidFill>
                  <a:srgbClr val="FF0000"/>
                </a:solidFill>
                <a:effectLst>
                  <a:outerShdw blurRad="38100" dist="38100" dir="2700000" algn="tl">
                    <a:srgbClr val="C0C0C0"/>
                  </a:outerShdw>
                </a:effectLst>
                <a:cs typeface="Times" charset="0"/>
              </a:rPr>
              <a:t>Galali</a:t>
            </a:r>
            <a:r>
              <a:rPr lang="en-US" altLang="en-US" sz="3200" b="1" dirty="0" smtClean="0">
                <a:solidFill>
                  <a:srgbClr val="FF0000"/>
                </a:solidFill>
                <a:effectLst>
                  <a:outerShdw blurRad="38100" dist="38100" dir="2700000" algn="tl">
                    <a:srgbClr val="C0C0C0"/>
                  </a:outerShdw>
                </a:effectLst>
                <a:cs typeface="Times" charset="0"/>
              </a:rPr>
              <a:t>	</a:t>
            </a:r>
            <a:r>
              <a:rPr lang="en-US" altLang="en-US" sz="3200" b="1" u="sng" dirty="0" smtClean="0">
                <a:solidFill>
                  <a:srgbClr val="FF0000"/>
                </a:solidFill>
                <a:effectLst>
                  <a:outerShdw blurRad="38100" dist="38100" dir="2700000" algn="tl">
                    <a:srgbClr val="C0C0C0"/>
                  </a:outerShdw>
                </a:effectLst>
                <a:cs typeface="Times" charset="0"/>
              </a:rPr>
              <a:t> </a:t>
            </a:r>
          </a:p>
        </p:txBody>
      </p:sp>
      <p:sp>
        <p:nvSpPr>
          <p:cNvPr id="2" name="AutoShape 2" descr="https://novapublishers.com/wp-content/uploads/2019/01/9781634827683-e1547570417367.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 name="AutoShape 4" descr="https://novapublishers.com/wp-content/uploads/2019/01/9781634827683-e1547570417367.jp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2" descr="data:image/png;base64,iVBORw0KGgoAAAANSUhEUgAAAGgAAABoCAMAAAAqwkWTAAAAzFBMVEX////19fXq6uri4uLu7u77+/vCOirbRTncSDzdUETTRTfm5ubVTD/y8vLeU0ff39/hraq/KBHl2NfW1tbSPjDij4nBLxzNzc3NTUDaOiyzSkCoNir15uX5///bPzHZMB6zOCq9vr7AtbT01dPtqKPpn5rw29nswb7prKjjfHTeWk/rtLD78fDfZVzlh4DZj4nTq6qvKBfDTkPgcmqiIhDFQDSvIgqnSUC+i4e4qKjEXla8YFm+fHfUxMO8nZvBcmzYJgzTfnfTmpfNcGh07GxiAAADj0lEQVRoge3a3XKiMBgGYBVpArSwVhBSJYi/XbXt1tau1la77f3f04YIGlQCgu1R3gNmPMkz7xcIM4wl+YdSEhERERERERER+dF0e/2WfFUk7sDqDdIY2VIUOBrK5fyRbxFCuJ8CWVAnAVY5L+W2fnuAxOtxnQHSaeCo6+ZzxhgBGjThQX24gXQF5ykV1aHQmDs5RY8C7rqnSvJQR2AL3WaEdAX0ThqfLN97GIBsjR4YSNfxaJCdcodgVyeA/nAhh4V0Bd5mrVO2EGYd8MiHZtMYpOCnVpadcgejWB2gtp+5kDVzbhyFgRSIx+njK/W9eJ1Zs/n8iwupjnMzZRyFluJT7kCP14HtZrPJH52lXhLpxmEcUgryj6QeBnCvTrPZfklpdBlIf6dQ2Tok6H6SRLmtJw9CBsKB025ngKg0VyEDKQAPj49PHnuYdfBsTpn2RS0dItSNv3gFrESOpMkhReogCBkIL/1OmzrZoEvV9/03NS7dHZyz8hBgyEDYnNv2+2PAZIY02/cX01gp8NGX2Z1yr+49ABkIvXZsu06gi1Mgyd4rRZbD7MvDHeKwzsbBKqlj143rxsVpEJVWU8hAZMFeNLWJhaI6FEKvC+pIp0OGTajOGu0cEm/z9LrdEYK7AIzeAqZuGNppkEkg0inIygE7h6zp9Vy3bH0A1kHTxcaRtFxQIPl2Zw0UZlWInoZ3bB3S582nYzM0rVLJBW06+SsVxBZGsZ/YWW3rVPJCUp1SnWWsQkz11n64O9TJC4WSP4+XOlqHOrmhzfRIqddjEv4Kd2fr5IfCTqQU2qcAYuqETgEokuzOFMcctDyoUwyS6iS01JvJnAabI2ffKQRRiVILJyqFp529uyAPpO5BG4lSa7pTwDxeJztkqjT7ECOtyE4l1ikOhVJA+Utze4IeOoWhSAqo93pSnXNAW6lu0EuCcwYolCRNMkikBOccEJWCbdHoSXDcOQsk1Y2KtstR5zxQNd05A2RoV1VGSnCKQ0aFONVqmlMUMqQqdaJOiU5BiI6tupOSnUKQYVR3TjA9jlMEMiSWCTp9DxTeBVml3FB8bOlUTuhgbN8EHRlbGpUPOjo2vpQNemAh9uHJAXG/Mww+GIhXJ1mKoBfuh8HSP7SFUpgkKoRqn1ynJK8byDRNJCXfBWlQrdFo1GpzvkPy/vBFYtD3dZ5cf63X68/rVEdEREREREREROS8+am/j/4HB0KqAFV17kEAAAAASUVORK5CYII="/>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4" descr="data:image/png;base64,iVBORw0KGgoAAAANSUhEUgAAAGgAAABoCAMAAAAqwkWTAAAAzFBMVEX////19fXq6uri4uLu7u77+/vCOirbRTncSDzdUETTRTfm5ubVTD/y8vLeU0ff39/hraq/KBHl2NfW1tbSPjDij4nBLxzNzc3NTUDaOiyzSkCoNir15uX5///bPzHZMB6zOCq9vr7AtbT01dPtqKPpn5rw29nswb7prKjjfHTeWk/rtLD78fDfZVzlh4DZj4nTq6qvKBfDTkPgcmqiIhDFQDSvIgqnSUC+i4e4qKjEXla8YFm+fHfUxMO8nZvBcmzYJgzTfnfTmpfNcGh07GxiAAADj0lEQVRoge3a3XKiMBgGYBVpArSwVhBSJYi/XbXt1tau1la77f3f04YIGlQCgu1R3gNmPMkz7xcIM4wl+YdSEhERERERERER+dF0e/2WfFUk7sDqDdIY2VIUOBrK5fyRbxFCuJ8CWVAnAVY5L+W2fnuAxOtxnQHSaeCo6+ZzxhgBGjThQX24gXQF5ykV1aHQmDs5RY8C7rqnSvJQR2AL3WaEdAX0ThqfLN97GIBsjR4YSNfxaJCdcodgVyeA/nAhh4V0Bd5mrVO2EGYd8MiHZtMYpOCnVpadcgejWB2gtp+5kDVzbhyFgRSIx+njK/W9eJ1Zs/n8iwupjnMzZRyFluJT7kCP14HtZrPJH52lXhLpxmEcUgryj6QeBnCvTrPZfklpdBlIf6dQ2Tok6H6SRLmtJw9CBsKB025ngKg0VyEDKQAPj49PHnuYdfBsTpn2RS0dItSNv3gFrESOpMkhReogCBkIL/1OmzrZoEvV9/03NS7dHZyz8hBgyEDYnNv2+2PAZIY02/cX01gp8NGX2Z1yr+49ABkIvXZsu06gi1Mgyd4rRZbD7MvDHeKwzsbBKqlj143rxsVpEJVWU8hAZMFeNLWJhaI6FEKvC+pIp0OGTajOGu0cEm/z9LrdEYK7AIzeAqZuGNppkEkg0inIygE7h6zp9Vy3bH0A1kHTxcaRtFxQIPl2Zw0UZlWInoZ3bB3S582nYzM0rVLJBW06+SsVxBZGsZ/YWW3rVPJCUp1SnWWsQkz11n64O9TJC4WSP4+XOlqHOrmhzfRIqddjEv4Kd2fr5IfCTqQU2qcAYuqETgEokuzOFMcctDyoUwyS6iS01JvJnAabI2ffKQRRiVILJyqFp529uyAPpO5BG4lSa7pTwDxeJztkqjT7ECOtyE4l1ikOhVJA+Utze4IeOoWhSAqo93pSnXNAW6lu0EuCcwYolCRNMkikBOccEJWCbdHoSXDcOQsk1Y2KtstR5zxQNd05A2RoV1VGSnCKQ0aFONVqmlMUMqQqdaJOiU5BiI6tupOSnUKQYVR3TjA9jlMEMiSWCTp9DxTeBVml3FB8bOlUTuhgbN8EHRlbGpUPOjo2vpQNemAh9uHJAXG/Mww+GIhXJ1mKoBfuh8HSP7SFUpgkKoRqn1ynJK8byDRNJCXfBWlQrdFo1GpzvkPy/vBFYtD3dZ5cf63X68/rVEdEREREREREROS8+am/j/4HB0KqAFV17kEAAAAASUVORK5CYII="/>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6" descr="Image result for email symbol blue"/>
          <p:cNvSpPr>
            <a:spLocks noChangeAspect="1" noChangeArrowheads="1"/>
          </p:cNvSpPr>
          <p:nvPr/>
        </p:nvSpPr>
        <p:spPr bwMode="auto">
          <a:xfrm>
            <a:off x="9532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8" name="AutoShape 8" descr="Image result for email symbol blue"/>
          <p:cNvSpPr>
            <a:spLocks noChangeAspect="1" noChangeArrowheads="1"/>
          </p:cNvSpPr>
          <p:nvPr/>
        </p:nvSpPr>
        <p:spPr bwMode="auto">
          <a:xfrm>
            <a:off x="9685338"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38" t="27344" r="19706" b="41927"/>
          <a:stretch/>
        </p:blipFill>
        <p:spPr bwMode="auto">
          <a:xfrm>
            <a:off x="2771800" y="4464681"/>
            <a:ext cx="3144017" cy="84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634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Microbes associated with spoilage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FF0000"/>
                </a:solidFill>
              </a:rPr>
              <a:t>A- Spore-Forming </a:t>
            </a:r>
            <a:r>
              <a:rPr lang="en-US" dirty="0">
                <a:solidFill>
                  <a:srgbClr val="FF0000"/>
                </a:solidFill>
              </a:rPr>
              <a:t>Bacteria </a:t>
            </a:r>
            <a:endParaRPr lang="en-US" dirty="0" smtClean="0">
              <a:solidFill>
                <a:srgbClr val="FF0000"/>
              </a:solidFill>
            </a:endParaRPr>
          </a:p>
          <a:p>
            <a:pPr marL="0" indent="0">
              <a:buNone/>
            </a:pPr>
            <a:r>
              <a:rPr lang="en-US" dirty="0" smtClean="0"/>
              <a:t>1-</a:t>
            </a:r>
            <a:r>
              <a:rPr lang="fr-FR" dirty="0" err="1"/>
              <a:t>Obligate</a:t>
            </a:r>
            <a:r>
              <a:rPr lang="fr-FR" dirty="0"/>
              <a:t> </a:t>
            </a:r>
            <a:r>
              <a:rPr lang="fr-FR" dirty="0" err="1"/>
              <a:t>Aerobes</a:t>
            </a:r>
            <a:r>
              <a:rPr lang="fr-FR" dirty="0"/>
              <a:t>:- </a:t>
            </a:r>
            <a:endParaRPr lang="fr-FR" dirty="0" smtClean="0"/>
          </a:p>
          <a:p>
            <a:pPr marL="0" indent="0">
              <a:buNone/>
            </a:pPr>
            <a:r>
              <a:rPr lang="en-US" dirty="0" smtClean="0"/>
              <a:t>Bacillus </a:t>
            </a:r>
            <a:r>
              <a:rPr lang="en-US" dirty="0"/>
              <a:t>subtilis </a:t>
            </a:r>
            <a:endParaRPr lang="en-US" dirty="0" smtClean="0"/>
          </a:p>
          <a:p>
            <a:pPr marL="0" indent="0">
              <a:buNone/>
            </a:pPr>
            <a:r>
              <a:rPr lang="en-US" dirty="0" smtClean="0"/>
              <a:t>Bacillus </a:t>
            </a:r>
            <a:r>
              <a:rPr lang="en-US" dirty="0" err="1" smtClean="0"/>
              <a:t>mycoides</a:t>
            </a:r>
            <a:endParaRPr lang="en-US" dirty="0" smtClean="0"/>
          </a:p>
          <a:p>
            <a:pPr marL="0" indent="0">
              <a:buNone/>
            </a:pPr>
            <a:r>
              <a:rPr lang="en-US" dirty="0" smtClean="0"/>
              <a:t>2-Facultative </a:t>
            </a:r>
            <a:r>
              <a:rPr lang="en-US" dirty="0"/>
              <a:t>Anaerobes:- </a:t>
            </a:r>
            <a:endParaRPr lang="en-US" dirty="0" smtClean="0"/>
          </a:p>
          <a:p>
            <a:pPr marL="0" indent="0">
              <a:buNone/>
            </a:pPr>
            <a:r>
              <a:rPr lang="en-US" dirty="0"/>
              <a:t>Bacillus </a:t>
            </a:r>
            <a:r>
              <a:rPr lang="en-US" dirty="0" err="1"/>
              <a:t>stearothermophilus</a:t>
            </a:r>
            <a:r>
              <a:rPr lang="en-US" dirty="0"/>
              <a:t> </a:t>
            </a:r>
            <a:endParaRPr lang="en-US" dirty="0" smtClean="0"/>
          </a:p>
          <a:p>
            <a:pPr marL="0" indent="0">
              <a:buNone/>
            </a:pPr>
            <a:r>
              <a:rPr lang="en-US" dirty="0" smtClean="0"/>
              <a:t>Bacillus </a:t>
            </a:r>
            <a:r>
              <a:rPr lang="en-US" dirty="0" err="1"/>
              <a:t>macerans</a:t>
            </a:r>
            <a:r>
              <a:rPr lang="en-US" dirty="0"/>
              <a:t> </a:t>
            </a:r>
            <a:endParaRPr lang="en-US" dirty="0" smtClean="0"/>
          </a:p>
          <a:p>
            <a:pPr marL="0" indent="0">
              <a:buNone/>
            </a:pPr>
            <a:r>
              <a:rPr lang="en-US" dirty="0" smtClean="0"/>
              <a:t>Bacillus </a:t>
            </a:r>
            <a:r>
              <a:rPr lang="en-US" dirty="0" err="1"/>
              <a:t>polymyxa</a:t>
            </a:r>
            <a:r>
              <a:rPr lang="en-US" dirty="0"/>
              <a:t> </a:t>
            </a:r>
            <a:endParaRPr lang="en-US" dirty="0" smtClean="0"/>
          </a:p>
          <a:p>
            <a:pPr marL="0" indent="0">
              <a:buNone/>
            </a:pPr>
            <a:r>
              <a:rPr lang="en-US" dirty="0" smtClean="0"/>
              <a:t>Bacillus </a:t>
            </a:r>
            <a:r>
              <a:rPr lang="en-US" dirty="0" err="1"/>
              <a:t>coagulans</a:t>
            </a:r>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647" t="18229" r="20000" b="18751"/>
          <a:stretch/>
        </p:blipFill>
        <p:spPr bwMode="auto">
          <a:xfrm>
            <a:off x="6210300" y="1104900"/>
            <a:ext cx="22479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474745"/>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7"/>
            <a:ext cx="8075239" cy="5793508"/>
          </a:xfrm>
        </p:spPr>
        <p:txBody>
          <a:bodyPr/>
          <a:lstStyle/>
          <a:p>
            <a:pPr marL="0" indent="0">
              <a:buNone/>
            </a:pPr>
            <a:r>
              <a:rPr lang="en-US" dirty="0" smtClean="0"/>
              <a:t>3-Obligate </a:t>
            </a:r>
            <a:r>
              <a:rPr lang="en-US" dirty="0"/>
              <a:t>Anaerobes </a:t>
            </a:r>
            <a:r>
              <a:rPr lang="en-US" dirty="0" smtClean="0"/>
              <a:t>:-</a:t>
            </a:r>
          </a:p>
          <a:p>
            <a:pPr marL="0" indent="0">
              <a:buNone/>
            </a:pPr>
            <a:r>
              <a:rPr lang="en-US" dirty="0"/>
              <a:t>C. Botulinum </a:t>
            </a:r>
            <a:endParaRPr lang="en-US" dirty="0" smtClean="0"/>
          </a:p>
          <a:p>
            <a:pPr marL="0" indent="0">
              <a:buNone/>
            </a:pPr>
            <a:r>
              <a:rPr lang="en-US" dirty="0" smtClean="0"/>
              <a:t>C</a:t>
            </a:r>
            <a:r>
              <a:rPr lang="en-US" dirty="0"/>
              <a:t>. </a:t>
            </a:r>
            <a:r>
              <a:rPr lang="en-US" dirty="0" err="1"/>
              <a:t>Histalyticum</a:t>
            </a:r>
            <a:r>
              <a:rPr lang="en-US" dirty="0"/>
              <a:t> </a:t>
            </a:r>
            <a:endParaRPr lang="en-US" dirty="0" smtClean="0"/>
          </a:p>
          <a:p>
            <a:pPr marL="0" indent="0">
              <a:buNone/>
            </a:pPr>
            <a:r>
              <a:rPr lang="en-US" dirty="0" smtClean="0"/>
              <a:t>C</a:t>
            </a:r>
            <a:r>
              <a:rPr lang="en-US" dirty="0"/>
              <a:t>. </a:t>
            </a:r>
            <a:r>
              <a:rPr lang="en-US" dirty="0" err="1" smtClean="0"/>
              <a:t>bifermentans</a:t>
            </a:r>
            <a:endParaRPr lang="en-US" dirty="0" smtClean="0"/>
          </a:p>
          <a:p>
            <a:pPr marL="0" indent="0">
              <a:buNone/>
            </a:pPr>
            <a:r>
              <a:rPr lang="en-US" dirty="0" smtClean="0"/>
              <a:t> </a:t>
            </a:r>
            <a:r>
              <a:rPr lang="en-US" dirty="0"/>
              <a:t>C. </a:t>
            </a:r>
            <a:r>
              <a:rPr lang="en-US" dirty="0" err="1"/>
              <a:t>Sporogenes</a:t>
            </a:r>
            <a:r>
              <a:rPr lang="en-US" dirty="0"/>
              <a:t> </a:t>
            </a:r>
            <a:endParaRPr lang="en-US" dirty="0" smtClean="0"/>
          </a:p>
          <a:p>
            <a:pPr marL="0" indent="0">
              <a:buNone/>
            </a:pPr>
            <a:r>
              <a:rPr lang="en-US" dirty="0" smtClean="0"/>
              <a:t>C</a:t>
            </a:r>
            <a:r>
              <a:rPr lang="en-US" dirty="0"/>
              <a:t>. </a:t>
            </a:r>
            <a:r>
              <a:rPr lang="en-US" dirty="0" err="1"/>
              <a:t>Pasteurianum</a:t>
            </a:r>
            <a:r>
              <a:rPr lang="en-US" dirty="0"/>
              <a:t> </a:t>
            </a:r>
            <a:endParaRPr lang="en-US" dirty="0" smtClean="0"/>
          </a:p>
          <a:p>
            <a:pPr marL="0" indent="0">
              <a:buNone/>
            </a:pPr>
            <a:r>
              <a:rPr lang="en-US" dirty="0" smtClean="0"/>
              <a:t>C</a:t>
            </a:r>
            <a:r>
              <a:rPr lang="en-US" dirty="0"/>
              <a:t>. </a:t>
            </a:r>
            <a:r>
              <a:rPr lang="en-US" dirty="0" err="1"/>
              <a:t>butyricum</a:t>
            </a:r>
            <a:endParaRPr lang="en-US"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00" t="25521" r="19412" b="57292"/>
          <a:stretch/>
        </p:blipFill>
        <p:spPr bwMode="auto">
          <a:xfrm>
            <a:off x="5470998" y="764704"/>
            <a:ext cx="25246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737055"/>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Non-Spore-Bearing Bacteria, Yeasts, and Molds:- </a:t>
            </a:r>
          </a:p>
        </p:txBody>
      </p:sp>
      <p:sp>
        <p:nvSpPr>
          <p:cNvPr id="3" name="Content Placeholder 2"/>
          <p:cNvSpPr>
            <a:spLocks noGrp="1"/>
          </p:cNvSpPr>
          <p:nvPr>
            <p:ph idx="1"/>
          </p:nvPr>
        </p:nvSpPr>
        <p:spPr/>
        <p:txBody>
          <a:bodyPr/>
          <a:lstStyle/>
          <a:p>
            <a:r>
              <a:rPr lang="en-US" dirty="0"/>
              <a:t>Lactobacillus </a:t>
            </a:r>
            <a:endParaRPr lang="en-US" dirty="0" smtClean="0"/>
          </a:p>
          <a:p>
            <a:r>
              <a:rPr lang="en-US" dirty="0" err="1" smtClean="0"/>
              <a:t>Leuconostoc</a:t>
            </a:r>
            <a:r>
              <a:rPr lang="en-US" dirty="0" smtClean="0"/>
              <a:t> </a:t>
            </a:r>
            <a:r>
              <a:rPr lang="en-US" dirty="0"/>
              <a:t>spp.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206" t="46094" r="18823" b="36458"/>
          <a:stretch/>
        </p:blipFill>
        <p:spPr bwMode="auto">
          <a:xfrm>
            <a:off x="6516216" y="1484784"/>
            <a:ext cx="2420582" cy="170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550912"/>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CAUSED </a:t>
            </a:r>
          </a:p>
        </p:txBody>
      </p:sp>
      <p:sp>
        <p:nvSpPr>
          <p:cNvPr id="3" name="Content Placeholder 2"/>
          <p:cNvSpPr>
            <a:spLocks noGrp="1"/>
          </p:cNvSpPr>
          <p:nvPr>
            <p:ph idx="1"/>
          </p:nvPr>
        </p:nvSpPr>
        <p:spPr/>
        <p:txBody>
          <a:bodyPr/>
          <a:lstStyle/>
          <a:p>
            <a:r>
              <a:rPr lang="en-US" dirty="0">
                <a:solidFill>
                  <a:srgbClr val="FF0000"/>
                </a:solidFill>
              </a:rPr>
              <a:t>Botulism:-</a:t>
            </a:r>
            <a:r>
              <a:rPr lang="en-US" dirty="0"/>
              <a:t> caused by </a:t>
            </a:r>
            <a:r>
              <a:rPr lang="en-US" i="1" dirty="0"/>
              <a:t>Clostridium botulinum</a:t>
            </a:r>
            <a:r>
              <a:rPr lang="en-US" dirty="0"/>
              <a:t> . Canned food infected with this disease are canned asparagus, green beans, garlic in oil, corn, soups, ripe olives, tuna fish, sausage, luncheon meats, fermented meats, salad dressings, and smoked fish containers.</a:t>
            </a:r>
          </a:p>
        </p:txBody>
      </p:sp>
    </p:spTree>
    <p:extLst>
      <p:ext uri="{BB962C8B-B14F-4D97-AF65-F5344CB8AC3E}">
        <p14:creationId xmlns:p14="http://schemas.microsoft.com/office/powerpoint/2010/main" val="4170243580"/>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9"/>
            <a:ext cx="8147247" cy="5865516"/>
          </a:xfrm>
        </p:spPr>
        <p:txBody>
          <a:bodyPr/>
          <a:lstStyle/>
          <a:p>
            <a:r>
              <a:rPr lang="en-US" dirty="0" err="1">
                <a:solidFill>
                  <a:srgbClr val="FF0000"/>
                </a:solidFill>
              </a:rPr>
              <a:t>Diarrohea</a:t>
            </a:r>
            <a:r>
              <a:rPr lang="en-US" dirty="0">
                <a:solidFill>
                  <a:srgbClr val="FF0000"/>
                </a:solidFill>
              </a:rPr>
              <a:t>:- </a:t>
            </a:r>
            <a:r>
              <a:rPr lang="en-US" dirty="0"/>
              <a:t>causative agent is E.coli. This disease commonly occurs in canned sea foods like abalone, crawfish, Dungeness crab, fish sticks, halibut, octopus, etc</a:t>
            </a:r>
            <a:r>
              <a:rPr lang="en-US" dirty="0" smtClean="0"/>
              <a:t>.</a:t>
            </a:r>
          </a:p>
          <a:p>
            <a:r>
              <a:rPr lang="en-US" dirty="0">
                <a:solidFill>
                  <a:srgbClr val="FF0000"/>
                </a:solidFill>
              </a:rPr>
              <a:t>Albuminuria :- </a:t>
            </a:r>
            <a:r>
              <a:rPr lang="en-US" dirty="0"/>
              <a:t>It is a kidney problem in which </a:t>
            </a:r>
            <a:r>
              <a:rPr lang="en-US" dirty="0" err="1"/>
              <a:t>filteration</a:t>
            </a:r>
            <a:r>
              <a:rPr lang="en-US" dirty="0"/>
              <a:t> capacity of kidney reduces. BPA (Bisphenol A) which is used in the can lining can cause oxidative stress to kidney tissues . </a:t>
            </a:r>
          </a:p>
        </p:txBody>
      </p:sp>
    </p:spTree>
    <p:extLst>
      <p:ext uri="{BB962C8B-B14F-4D97-AF65-F5344CB8AC3E}">
        <p14:creationId xmlns:p14="http://schemas.microsoft.com/office/powerpoint/2010/main" val="458201089"/>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7"/>
            <a:ext cx="8075239" cy="5793508"/>
          </a:xfrm>
        </p:spPr>
        <p:txBody>
          <a:bodyPr/>
          <a:lstStyle/>
          <a:p>
            <a:r>
              <a:rPr lang="en-US" dirty="0">
                <a:solidFill>
                  <a:srgbClr val="FF0000"/>
                </a:solidFill>
              </a:rPr>
              <a:t>Gastroenteritis</a:t>
            </a:r>
            <a:r>
              <a:rPr lang="en-US" dirty="0"/>
              <a:t> :- Causative agent responsible for this is </a:t>
            </a:r>
            <a:r>
              <a:rPr lang="en-US" dirty="0">
                <a:solidFill>
                  <a:srgbClr val="FF0000"/>
                </a:solidFill>
              </a:rPr>
              <a:t>Campylobacter </a:t>
            </a:r>
            <a:r>
              <a:rPr lang="en-US" dirty="0" err="1">
                <a:solidFill>
                  <a:srgbClr val="FF0000"/>
                </a:solidFill>
              </a:rPr>
              <a:t>jejuni</a:t>
            </a:r>
            <a:r>
              <a:rPr lang="en-US" dirty="0">
                <a:solidFill>
                  <a:srgbClr val="FF0000"/>
                </a:solidFill>
              </a:rPr>
              <a:t> and C. perfringen</a:t>
            </a:r>
            <a:r>
              <a:rPr lang="en-US" dirty="0"/>
              <a:t>s. Symptoms associated with gastroenteritis are diarrhea, high fever, severe inflammation of the intestine along with ulceration, and bloody stools</a:t>
            </a:r>
            <a:r>
              <a:rPr lang="en-US" dirty="0" smtClean="0"/>
              <a:t>.</a:t>
            </a:r>
          </a:p>
          <a:p>
            <a:r>
              <a:rPr lang="en-US" dirty="0">
                <a:solidFill>
                  <a:srgbClr val="FF0000"/>
                </a:solidFill>
              </a:rPr>
              <a:t>Cholera</a:t>
            </a:r>
            <a:r>
              <a:rPr lang="en-US" dirty="0"/>
              <a:t> :- It is caused by Vibrio </a:t>
            </a:r>
            <a:r>
              <a:rPr lang="en-US" dirty="0" err="1"/>
              <a:t>cholerae</a:t>
            </a:r>
            <a:r>
              <a:rPr lang="en-US" dirty="0"/>
              <a:t> . Cholera transmission through food can be eliminated by cooking the food at 700C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18" t="24740" r="31765" b="29688"/>
          <a:stretch/>
        </p:blipFill>
        <p:spPr bwMode="auto">
          <a:xfrm>
            <a:off x="3281070" y="4869161"/>
            <a:ext cx="2636634"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309744"/>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PRESERVATION</a:t>
            </a:r>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Improving canning proce</a:t>
            </a:r>
            <a:r>
              <a:rPr lang="en-US" dirty="0"/>
              <a:t>sses :- High and low temperature treatment for better </a:t>
            </a:r>
            <a:r>
              <a:rPr lang="en-US" dirty="0" err="1"/>
              <a:t>sterlization</a:t>
            </a:r>
            <a:r>
              <a:rPr lang="en-US" dirty="0"/>
              <a:t>. Pasteurization, water bath boiling, pressure canning are used in accordance with the nature of food materials</a:t>
            </a:r>
            <a:r>
              <a:rPr lang="en-US" dirty="0" smtClean="0"/>
              <a:t>.</a:t>
            </a:r>
            <a:endParaRPr lang="en-US" dirty="0"/>
          </a:p>
          <a:p>
            <a:r>
              <a:rPr lang="en-US" dirty="0">
                <a:solidFill>
                  <a:srgbClr val="FF0000"/>
                </a:solidFill>
              </a:rPr>
              <a:t>Radiation</a:t>
            </a:r>
            <a:r>
              <a:rPr lang="en-US" dirty="0"/>
              <a:t> :- Ultraviolet radiations is used to control populations of microorganisms . </a:t>
            </a:r>
            <a:r>
              <a:rPr lang="en-US" dirty="0" err="1"/>
              <a:t>Radappertization</a:t>
            </a:r>
            <a:r>
              <a:rPr lang="en-US" dirty="0"/>
              <a:t> is a process in which </a:t>
            </a:r>
            <a:r>
              <a:rPr lang="en-US" dirty="0" err="1"/>
              <a:t>sterlization</a:t>
            </a:r>
            <a:r>
              <a:rPr lang="en-US" dirty="0"/>
              <a:t> is done through electromagnetic radiations which produce peroxides from water in microbial cells.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24" t="56380" r="40735" b="25000"/>
          <a:stretch/>
        </p:blipFill>
        <p:spPr bwMode="auto">
          <a:xfrm>
            <a:off x="6588224" y="5686603"/>
            <a:ext cx="2555776" cy="117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032717"/>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7"/>
            <a:ext cx="8075239" cy="5793508"/>
          </a:xfrm>
        </p:spPr>
        <p:txBody>
          <a:bodyPr>
            <a:normAutofit/>
          </a:bodyPr>
          <a:lstStyle/>
          <a:p>
            <a:r>
              <a:rPr lang="en-US" dirty="0">
                <a:solidFill>
                  <a:srgbClr val="FF0000"/>
                </a:solidFill>
              </a:rPr>
              <a:t>Chemical based preservatives</a:t>
            </a:r>
            <a:r>
              <a:rPr lang="en-US" dirty="0"/>
              <a:t> :- Simple organic acids, sulfite, </a:t>
            </a:r>
            <a:r>
              <a:rPr lang="en-US" dirty="0" err="1"/>
              <a:t>ethyleneoxide</a:t>
            </a:r>
            <a:r>
              <a:rPr lang="en-US" dirty="0"/>
              <a:t>, sodium nitrite and ethyl </a:t>
            </a:r>
            <a:r>
              <a:rPr lang="en-US" dirty="0" err="1"/>
              <a:t>formate</a:t>
            </a:r>
            <a:r>
              <a:rPr lang="en-US" dirty="0"/>
              <a:t> are various chemicals </a:t>
            </a:r>
            <a:r>
              <a:rPr lang="en-US" dirty="0" err="1"/>
              <a:t>categorised</a:t>
            </a:r>
            <a:r>
              <a:rPr lang="en-US" dirty="0"/>
              <a:t> as GRAS (generally regarded as safe) by Food and Drug administration. These chemical agents affect microorganisms by disrupting a critical cell factor like protein, nucleic acid, plasma membrane, cell reproduction, </a:t>
            </a:r>
            <a:r>
              <a:rPr lang="en-US" dirty="0" err="1"/>
              <a:t>etc</a:t>
            </a:r>
            <a:r>
              <a:rPr lang="en-US" dirty="0"/>
              <a:t> .</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559" t="46354" r="19412" b="32777"/>
          <a:stretch/>
        </p:blipFill>
        <p:spPr bwMode="auto">
          <a:xfrm>
            <a:off x="6444208" y="4873116"/>
            <a:ext cx="2699792" cy="198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450298"/>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Nutritional aspects of </a:t>
            </a:r>
            <a:r>
              <a:rPr lang="en-US" dirty="0"/>
              <a:t>Canned</a:t>
            </a:r>
            <a:br>
              <a:rPr lang="en-US" dirty="0"/>
            </a:br>
            <a:endParaRPr lang="en-US" dirty="0"/>
          </a:p>
        </p:txBody>
      </p:sp>
      <p:sp>
        <p:nvSpPr>
          <p:cNvPr id="3" name="Content Placeholder 2"/>
          <p:cNvSpPr>
            <a:spLocks noGrp="1"/>
          </p:cNvSpPr>
          <p:nvPr>
            <p:ph idx="1"/>
          </p:nvPr>
        </p:nvSpPr>
        <p:spPr>
          <a:xfrm>
            <a:off x="1043608" y="1417639"/>
            <a:ext cx="7643191" cy="5323729"/>
          </a:xfrm>
        </p:spPr>
        <p:txBody>
          <a:bodyPr>
            <a:noAutofit/>
          </a:bodyPr>
          <a:lstStyle/>
          <a:p>
            <a:r>
              <a:rPr lang="en-US" sz="2800" dirty="0" smtClean="0"/>
              <a:t>Fruits </a:t>
            </a:r>
            <a:r>
              <a:rPr lang="en-US" sz="2800" dirty="0"/>
              <a:t>and vegetables used for canning are picked at peak freshness, ensuring the best flavor and nutrient quality.</a:t>
            </a:r>
            <a:r>
              <a:rPr lang="en-US" sz="2800" baseline="30000" dirty="0"/>
              <a:t> </a:t>
            </a:r>
            <a:endParaRPr lang="en-US" sz="2800" baseline="30000" dirty="0" smtClean="0"/>
          </a:p>
          <a:p>
            <a:r>
              <a:rPr lang="en-US" sz="2800" dirty="0" smtClean="0"/>
              <a:t>Canned </a:t>
            </a:r>
            <a:r>
              <a:rPr lang="en-US" sz="2800" dirty="0"/>
              <a:t>foods can be just as nutritious as fresh and frozen foods because canning preserves many nutrients. </a:t>
            </a:r>
            <a:endParaRPr lang="en-US" sz="2800" dirty="0" smtClean="0"/>
          </a:p>
          <a:p>
            <a:r>
              <a:rPr lang="en-US" sz="2800" dirty="0" smtClean="0"/>
              <a:t>The </a:t>
            </a:r>
            <a:r>
              <a:rPr lang="en-US" sz="2800" dirty="0"/>
              <a:t>amount of minerals, fat-soluble vitamins, protein, fat and carbohydrate remain relatively unchanged by the process of canning</a:t>
            </a:r>
            <a:r>
              <a:rPr lang="en-US" sz="2800" dirty="0">
                <a:solidFill>
                  <a:srgbClr val="FF0000"/>
                </a:solidFill>
              </a:rPr>
              <a:t>. But, because the canning process requires high heat, canned goods may have less water-soluble vitamins such as vitamin C and B vitamins</a:t>
            </a:r>
            <a:r>
              <a:rPr lang="en-US" sz="2800" dirty="0"/>
              <a:t>. </a:t>
            </a:r>
            <a:endParaRPr lang="en-US" sz="2800" dirty="0" smtClean="0"/>
          </a:p>
          <a:p>
            <a:endParaRPr lang="en-US" sz="2800" dirty="0"/>
          </a:p>
        </p:txBody>
      </p:sp>
    </p:spTree>
    <p:extLst>
      <p:ext uri="{BB962C8B-B14F-4D97-AF65-F5344CB8AC3E}">
        <p14:creationId xmlns:p14="http://schemas.microsoft.com/office/powerpoint/2010/main" val="1501834232"/>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However, the heating process that may harm some vitamins can actually increase the antioxidant content. For instance, canning increases the amount of lycopene in tomatoes.</a:t>
            </a:r>
          </a:p>
          <a:p>
            <a:endParaRPr lang="en-US" dirty="0"/>
          </a:p>
        </p:txBody>
      </p:sp>
    </p:spTree>
    <p:extLst>
      <p:ext uri="{BB962C8B-B14F-4D97-AF65-F5344CB8AC3E}">
        <p14:creationId xmlns:p14="http://schemas.microsoft.com/office/powerpoint/2010/main" val="2328614066"/>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Canning </a:t>
            </a:r>
            <a:endParaRPr lang="en-US" dirty="0"/>
          </a:p>
        </p:txBody>
      </p:sp>
      <p:sp>
        <p:nvSpPr>
          <p:cNvPr id="3" name="Content Placeholder 2"/>
          <p:cNvSpPr>
            <a:spLocks noGrp="1"/>
          </p:cNvSpPr>
          <p:nvPr>
            <p:ph idx="1"/>
          </p:nvPr>
        </p:nvSpPr>
        <p:spPr/>
        <p:txBody>
          <a:bodyPr>
            <a:normAutofit/>
          </a:bodyPr>
          <a:lstStyle/>
          <a:p>
            <a:r>
              <a:rPr lang="en-US" dirty="0"/>
              <a:t>Food materials processed and packed in air tight containers are known as canned </a:t>
            </a:r>
            <a:r>
              <a:rPr lang="en-US" dirty="0" smtClean="0"/>
              <a:t>foods. </a:t>
            </a:r>
          </a:p>
          <a:p>
            <a:r>
              <a:rPr lang="en-US" dirty="0"/>
              <a:t>Various containers like wrought iron, tin and glass vessels are popularly used in canning.</a:t>
            </a:r>
          </a:p>
          <a:p>
            <a:r>
              <a:rPr lang="en-US" dirty="0"/>
              <a:t>Glass jars are popular in some high value product in home canning.</a:t>
            </a:r>
          </a:p>
          <a:p>
            <a:endParaRPr lang="en-US"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73" t="45401" r="23450" b="29338"/>
          <a:stretch/>
        </p:blipFill>
        <p:spPr bwMode="auto">
          <a:xfrm>
            <a:off x="7092281" y="-12948"/>
            <a:ext cx="2051720" cy="156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726915"/>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Wise Choices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t>
            </a:r>
            <a:r>
              <a:rPr lang="en-US" dirty="0"/>
              <a:t>there are factors to consider when choosing nutritious options</a:t>
            </a:r>
            <a:r>
              <a:rPr lang="en-US" dirty="0" smtClean="0"/>
              <a:t>.</a:t>
            </a:r>
          </a:p>
          <a:p>
            <a:r>
              <a:rPr lang="en-US" dirty="0" smtClean="0"/>
              <a:t> </a:t>
            </a:r>
            <a:r>
              <a:rPr lang="en-US" dirty="0"/>
              <a:t>When purchasing canned fruit, pick varieties that are canned in water, 100 percent juice or in its own juices. </a:t>
            </a:r>
            <a:endParaRPr lang="en-US" dirty="0" smtClean="0"/>
          </a:p>
          <a:p>
            <a:r>
              <a:rPr lang="en-US" dirty="0" smtClean="0"/>
              <a:t>Many </a:t>
            </a:r>
            <a:r>
              <a:rPr lang="en-US" dirty="0"/>
              <a:t>varieties of fruit come packed in light or heavy syrup, which equates to added sugars. </a:t>
            </a:r>
            <a:endParaRPr lang="en-US" dirty="0" smtClean="0"/>
          </a:p>
          <a:p>
            <a:r>
              <a:rPr lang="en-US" dirty="0" smtClean="0"/>
              <a:t>Choose </a:t>
            </a:r>
            <a:r>
              <a:rPr lang="en-US" dirty="0"/>
              <a:t>canned vegetables without added salts, labeled “no salt added” or “low sodium</a:t>
            </a:r>
            <a:r>
              <a:rPr lang="en-US" dirty="0" smtClean="0"/>
              <a:t>.</a:t>
            </a:r>
          </a:p>
          <a:p>
            <a:r>
              <a:rPr lang="en-US" dirty="0" smtClean="0"/>
              <a:t>” </a:t>
            </a:r>
            <a:r>
              <a:rPr lang="en-US" dirty="0"/>
              <a:t>Be mindful that cans marked “reduced sodium” are not necessarily sodium-free. Draining and rinsing canned beans and vegetables can reduce the sodium content as well.</a:t>
            </a:r>
          </a:p>
          <a:p>
            <a:endParaRPr lang="en-US" dirty="0"/>
          </a:p>
        </p:txBody>
      </p:sp>
    </p:spTree>
    <p:extLst>
      <p:ext uri="{BB962C8B-B14F-4D97-AF65-F5344CB8AC3E}">
        <p14:creationId xmlns:p14="http://schemas.microsoft.com/office/powerpoint/2010/main" val="1522224001"/>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Avoid cans with dents, bulges, cracks or leaks. This may be a sign of the bacteria that causes botulism.</a:t>
            </a:r>
          </a:p>
          <a:p>
            <a:r>
              <a:rPr lang="en-US" dirty="0"/>
              <a:t> Damage to the can may allow air to enter, creating the ideal environment for </a:t>
            </a:r>
            <a:r>
              <a:rPr lang="en-US" i="1" dirty="0"/>
              <a:t>Clostridium botulinum</a:t>
            </a:r>
            <a:r>
              <a:rPr lang="en-US" dirty="0"/>
              <a:t> to grow. </a:t>
            </a:r>
          </a:p>
          <a:p>
            <a:r>
              <a:rPr lang="en-US" dirty="0"/>
              <a:t>Botulism is more common in home-made canned goods that are improperly handled and is extremely rare in commercially packaged canned goods.</a:t>
            </a:r>
          </a:p>
          <a:p>
            <a:endParaRPr lang="en-US" dirty="0"/>
          </a:p>
        </p:txBody>
      </p:sp>
    </p:spTree>
    <p:extLst>
      <p:ext uri="{BB962C8B-B14F-4D97-AF65-F5344CB8AC3E}">
        <p14:creationId xmlns:p14="http://schemas.microsoft.com/office/powerpoint/2010/main" val="82383386"/>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BENEFITS OF CANNED FOOD</a:t>
            </a:r>
            <a:br>
              <a:rPr lang="en-US" dirty="0">
                <a:solidFill>
                  <a:srgbClr val="FF0000"/>
                </a:solidFill>
              </a:rPr>
            </a:br>
            <a:endParaRPr lang="en-US" dirty="0"/>
          </a:p>
        </p:txBody>
      </p:sp>
      <p:sp>
        <p:nvSpPr>
          <p:cNvPr id="3" name="Content Placeholder 2"/>
          <p:cNvSpPr>
            <a:spLocks noGrp="1"/>
          </p:cNvSpPr>
          <p:nvPr>
            <p:ph idx="1"/>
          </p:nvPr>
        </p:nvSpPr>
        <p:spPr/>
        <p:txBody>
          <a:bodyPr/>
          <a:lstStyle/>
          <a:p>
            <a:pPr marL="0" indent="0">
              <a:buNone/>
            </a:pPr>
            <a:r>
              <a:rPr lang="en-US" dirty="0" smtClean="0"/>
              <a:t>1-Long </a:t>
            </a:r>
            <a:r>
              <a:rPr lang="en-US" dirty="0"/>
              <a:t>shelf life</a:t>
            </a:r>
          </a:p>
          <a:p>
            <a:pPr marL="0" indent="0">
              <a:buNone/>
            </a:pPr>
            <a:r>
              <a:rPr lang="en-US" dirty="0"/>
              <a:t> </a:t>
            </a:r>
            <a:r>
              <a:rPr lang="en-US" dirty="0" smtClean="0"/>
              <a:t>2- Convenient </a:t>
            </a:r>
            <a:r>
              <a:rPr lang="en-US" dirty="0"/>
              <a:t>and affordable</a:t>
            </a:r>
          </a:p>
          <a:p>
            <a:pPr marL="0" indent="0">
              <a:buNone/>
            </a:pPr>
            <a:r>
              <a:rPr lang="en-US" dirty="0" smtClean="0"/>
              <a:t>4-Safety</a:t>
            </a:r>
            <a:endParaRPr lang="en-US" dirty="0"/>
          </a:p>
          <a:p>
            <a:endParaRPr lang="en-US" dirty="0"/>
          </a:p>
        </p:txBody>
      </p:sp>
    </p:spTree>
    <p:extLst>
      <p:ext uri="{BB962C8B-B14F-4D97-AF65-F5344CB8AC3E}">
        <p14:creationId xmlns:p14="http://schemas.microsoft.com/office/powerpoint/2010/main" val="2743246506"/>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Canning involves four steps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1-Preparation </a:t>
            </a:r>
            <a:r>
              <a:rPr lang="en-US" dirty="0">
                <a:solidFill>
                  <a:srgbClr val="FF0000"/>
                </a:solidFill>
              </a:rPr>
              <a:t>of Equipment </a:t>
            </a:r>
            <a:r>
              <a:rPr lang="en-US" dirty="0" smtClean="0">
                <a:solidFill>
                  <a:srgbClr val="FF0000"/>
                </a:solidFill>
              </a:rPr>
              <a:t>:</a:t>
            </a:r>
          </a:p>
          <a:p>
            <a:r>
              <a:rPr lang="en-US" dirty="0"/>
              <a:t>Preheated </a:t>
            </a:r>
            <a:r>
              <a:rPr lang="en-US" dirty="0" err="1"/>
              <a:t>canns</a:t>
            </a:r>
            <a:r>
              <a:rPr lang="en-US" dirty="0"/>
              <a:t> and jars are preheated so that microbes present in jar may get killed’ </a:t>
            </a:r>
            <a:endParaRPr lang="en-US" dirty="0" smtClean="0"/>
          </a:p>
          <a:p>
            <a:r>
              <a:rPr lang="en-US" dirty="0" smtClean="0"/>
              <a:t>Preparation </a:t>
            </a:r>
            <a:r>
              <a:rPr lang="en-US" dirty="0"/>
              <a:t>can be done in two ways</a:t>
            </a:r>
            <a:r>
              <a:rPr lang="en-US" dirty="0" smtClean="0"/>
              <a:t>:</a:t>
            </a:r>
          </a:p>
          <a:p>
            <a:pPr>
              <a:buFont typeface="Wingdings" panose="05000000000000000000" pitchFamily="2" charset="2"/>
              <a:buChar char="§"/>
            </a:pPr>
            <a:r>
              <a:rPr lang="en-US" dirty="0"/>
              <a:t>Boiling </a:t>
            </a:r>
            <a:r>
              <a:rPr lang="en-US" dirty="0" err="1"/>
              <a:t>waterbath</a:t>
            </a:r>
            <a:r>
              <a:rPr lang="en-US" dirty="0"/>
              <a:t> :- during boiling water bath 1-2 inches of water should be above the top of the jars.</a:t>
            </a:r>
          </a:p>
        </p:txBody>
      </p:sp>
    </p:spTree>
    <p:extLst>
      <p:ext uri="{BB962C8B-B14F-4D97-AF65-F5344CB8AC3E}">
        <p14:creationId xmlns:p14="http://schemas.microsoft.com/office/powerpoint/2010/main" val="2926468130"/>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3"/>
            <a:ext cx="8219255" cy="5649492"/>
          </a:xfrm>
        </p:spPr>
        <p:txBody>
          <a:bodyPr/>
          <a:lstStyle/>
          <a:p>
            <a:pPr>
              <a:buFont typeface="Wingdings" panose="05000000000000000000" pitchFamily="2" charset="2"/>
              <a:buChar char="§"/>
            </a:pPr>
            <a:r>
              <a:rPr lang="en-US" dirty="0"/>
              <a:t>Pressure canner :- 2-3 inches of water is must in the bottom of the canner</a:t>
            </a:r>
            <a:r>
              <a:rPr lang="en-US" dirty="0" smtClean="0"/>
              <a:t>.</a:t>
            </a:r>
          </a:p>
          <a:p>
            <a:pPr marL="0" indent="0">
              <a:buNone/>
            </a:pPr>
            <a:r>
              <a:rPr lang="en-US" dirty="0">
                <a:solidFill>
                  <a:srgbClr val="FF0000"/>
                </a:solidFill>
              </a:rPr>
              <a:t>2-Preparation of food materials</a:t>
            </a:r>
            <a:r>
              <a:rPr lang="en-US" dirty="0" smtClean="0">
                <a:solidFill>
                  <a:srgbClr val="FF0000"/>
                </a:solidFill>
              </a:rPr>
              <a:t>:</a:t>
            </a:r>
          </a:p>
          <a:p>
            <a:pPr>
              <a:buFont typeface="Wingdings" panose="05000000000000000000" pitchFamily="2" charset="2"/>
              <a:buChar char="v"/>
            </a:pPr>
            <a:r>
              <a:rPr lang="en-US" dirty="0"/>
              <a:t>Washing </a:t>
            </a:r>
            <a:endParaRPr lang="en-US" dirty="0" smtClean="0"/>
          </a:p>
          <a:p>
            <a:pPr>
              <a:buFont typeface="Wingdings" panose="05000000000000000000" pitchFamily="2" charset="2"/>
              <a:buChar char="v"/>
            </a:pPr>
            <a:r>
              <a:rPr lang="en-US" dirty="0" smtClean="0"/>
              <a:t>Rinsing</a:t>
            </a:r>
          </a:p>
          <a:p>
            <a:pPr>
              <a:buFont typeface="Wingdings" panose="05000000000000000000" pitchFamily="2" charset="2"/>
              <a:buChar char="v"/>
            </a:pPr>
            <a:r>
              <a:rPr lang="en-US" dirty="0" smtClean="0"/>
              <a:t> Soaking </a:t>
            </a:r>
            <a:r>
              <a:rPr lang="en-US" dirty="0"/>
              <a:t>is avoided due to loss of </a:t>
            </a:r>
            <a:r>
              <a:rPr lang="en-US" dirty="0" err="1"/>
              <a:t>flavour</a:t>
            </a:r>
            <a:r>
              <a:rPr lang="en-US" dirty="0"/>
              <a:t> and nutrients of food</a:t>
            </a:r>
            <a:endParaRPr lang="en-US" dirty="0">
              <a:solidFill>
                <a:srgbClr val="FF0000"/>
              </a:solidFill>
            </a:endParaRPr>
          </a:p>
        </p:txBody>
      </p:sp>
    </p:spTree>
    <p:extLst>
      <p:ext uri="{BB962C8B-B14F-4D97-AF65-F5344CB8AC3E}">
        <p14:creationId xmlns:p14="http://schemas.microsoft.com/office/powerpoint/2010/main" val="173041766"/>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7"/>
            <a:ext cx="8219255" cy="5793508"/>
          </a:xfrm>
        </p:spPr>
        <p:txBody>
          <a:bodyPr>
            <a:normAutofit lnSpcReduction="10000"/>
          </a:bodyPr>
          <a:lstStyle/>
          <a:p>
            <a:pPr marL="0" indent="0">
              <a:buNone/>
            </a:pPr>
            <a:r>
              <a:rPr lang="en-US" dirty="0">
                <a:solidFill>
                  <a:srgbClr val="FF0000"/>
                </a:solidFill>
              </a:rPr>
              <a:t>Packing of </a:t>
            </a:r>
            <a:r>
              <a:rPr lang="en-US" dirty="0" smtClean="0">
                <a:solidFill>
                  <a:srgbClr val="FF0000"/>
                </a:solidFill>
              </a:rPr>
              <a:t>food </a:t>
            </a:r>
            <a:r>
              <a:rPr lang="en-US" dirty="0">
                <a:solidFill>
                  <a:srgbClr val="FF0000"/>
                </a:solidFill>
              </a:rPr>
              <a:t>materials</a:t>
            </a:r>
            <a:r>
              <a:rPr lang="en-US" dirty="0" smtClean="0">
                <a:solidFill>
                  <a:srgbClr val="FF0000"/>
                </a:solidFill>
              </a:rPr>
              <a:t>:</a:t>
            </a:r>
          </a:p>
          <a:p>
            <a:pPr>
              <a:buFont typeface="Wingdings" panose="05000000000000000000" pitchFamily="2" charset="2"/>
              <a:buChar char="v"/>
            </a:pPr>
            <a:r>
              <a:rPr lang="en-US" dirty="0"/>
              <a:t>Packed raw or </a:t>
            </a:r>
            <a:r>
              <a:rPr lang="en-US" dirty="0" smtClean="0"/>
              <a:t>preheated</a:t>
            </a:r>
          </a:p>
          <a:p>
            <a:pPr>
              <a:buFont typeface="Wingdings" panose="05000000000000000000" pitchFamily="2" charset="2"/>
              <a:buChar char="v"/>
            </a:pPr>
            <a:r>
              <a:rPr lang="en-US" dirty="0"/>
              <a:t>Hot pack gives better color and </a:t>
            </a:r>
            <a:r>
              <a:rPr lang="en-US" dirty="0" err="1"/>
              <a:t>flavour</a:t>
            </a:r>
            <a:r>
              <a:rPr lang="en-US" dirty="0"/>
              <a:t> particularly when foods are processed in a boiling water</a:t>
            </a:r>
            <a:r>
              <a:rPr lang="en-US" dirty="0" smtClean="0"/>
              <a:t>.</a:t>
            </a:r>
          </a:p>
          <a:p>
            <a:pPr>
              <a:buFont typeface="Wingdings" panose="05000000000000000000" pitchFamily="2" charset="2"/>
              <a:buChar char="v"/>
            </a:pPr>
            <a:r>
              <a:rPr lang="en-US" dirty="0"/>
              <a:t>Around solid food in the jar should always be enough liquid</a:t>
            </a:r>
            <a:r>
              <a:rPr lang="en-US" dirty="0" smtClean="0"/>
              <a:t>.</a:t>
            </a:r>
          </a:p>
          <a:p>
            <a:pPr marL="0" indent="0">
              <a:buNone/>
            </a:pPr>
            <a:r>
              <a:rPr lang="en-US" dirty="0">
                <a:solidFill>
                  <a:srgbClr val="FF0000"/>
                </a:solidFill>
              </a:rPr>
              <a:t>Closing of </a:t>
            </a:r>
            <a:r>
              <a:rPr lang="en-US" dirty="0" smtClean="0">
                <a:solidFill>
                  <a:srgbClr val="FF0000"/>
                </a:solidFill>
              </a:rPr>
              <a:t>jar:-</a:t>
            </a:r>
          </a:p>
          <a:p>
            <a:pPr marL="0" indent="0">
              <a:buNone/>
            </a:pPr>
            <a:r>
              <a:rPr lang="en-US" dirty="0"/>
              <a:t>Run a bubble freer or any plastic knife like utensil around the edges of the jar, to release any air bubble. </a:t>
            </a:r>
            <a:endParaRPr lang="en-US" dirty="0">
              <a:solidFill>
                <a:srgbClr val="FF0000"/>
              </a:solidFill>
            </a:endParaRPr>
          </a:p>
        </p:txBody>
      </p:sp>
    </p:spTree>
    <p:extLst>
      <p:ext uri="{BB962C8B-B14F-4D97-AF65-F5344CB8AC3E}">
        <p14:creationId xmlns:p14="http://schemas.microsoft.com/office/powerpoint/2010/main" val="2233936328"/>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cessed Foods: Process Of Preserving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78268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76282"/>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SPOILAGE OF CANNED FOOD</a:t>
            </a:r>
          </a:p>
        </p:txBody>
      </p:sp>
      <p:sp>
        <p:nvSpPr>
          <p:cNvPr id="3" name="Content Placeholder 2"/>
          <p:cNvSpPr>
            <a:spLocks noGrp="1"/>
          </p:cNvSpPr>
          <p:nvPr>
            <p:ph idx="1"/>
          </p:nvPr>
        </p:nvSpPr>
        <p:spPr/>
        <p:txBody>
          <a:bodyPr>
            <a:normAutofit fontScale="92500" lnSpcReduction="10000"/>
          </a:bodyPr>
          <a:lstStyle/>
          <a:p>
            <a:r>
              <a:rPr lang="en-US" dirty="0"/>
              <a:t>The safety of canned foods is generally of main concern to government</a:t>
            </a:r>
            <a:r>
              <a:rPr lang="en-US" dirty="0" smtClean="0"/>
              <a:t>.</a:t>
            </a:r>
          </a:p>
          <a:p>
            <a:r>
              <a:rPr lang="en-US" dirty="0" smtClean="0"/>
              <a:t> In </a:t>
            </a:r>
            <a:r>
              <a:rPr lang="en-US" dirty="0"/>
              <a:t>U.S, processing allowed survival of C. botulinum spores for 33 years in canned foods. </a:t>
            </a:r>
            <a:endParaRPr lang="en-US" dirty="0" smtClean="0"/>
          </a:p>
          <a:p>
            <a:r>
              <a:rPr lang="en-US" dirty="0" smtClean="0"/>
              <a:t>Spoilage </a:t>
            </a:r>
            <a:r>
              <a:rPr lang="en-US" dirty="0"/>
              <a:t>of canned foods can be detected on the </a:t>
            </a:r>
            <a:r>
              <a:rPr lang="en-US" dirty="0" smtClean="0"/>
              <a:t>basis:</a:t>
            </a:r>
          </a:p>
          <a:p>
            <a:r>
              <a:rPr lang="en-US" dirty="0"/>
              <a:t>of various signs:- </a:t>
            </a:r>
            <a:r>
              <a:rPr lang="en-US" dirty="0" smtClean="0"/>
              <a:t>1-</a:t>
            </a:r>
            <a:r>
              <a:rPr lang="en-US" dirty="0" smtClean="0">
                <a:solidFill>
                  <a:srgbClr val="FF0000"/>
                </a:solidFill>
              </a:rPr>
              <a:t>Soft </a:t>
            </a:r>
            <a:r>
              <a:rPr lang="en-US" dirty="0">
                <a:solidFill>
                  <a:srgbClr val="FF0000"/>
                </a:solidFill>
              </a:rPr>
              <a:t>swe</a:t>
            </a:r>
            <a:r>
              <a:rPr lang="en-US" dirty="0"/>
              <a:t>ll </a:t>
            </a:r>
            <a:r>
              <a:rPr lang="en-US" dirty="0" smtClean="0"/>
              <a:t>2-</a:t>
            </a:r>
            <a:r>
              <a:rPr lang="en-US" dirty="0" smtClean="0">
                <a:solidFill>
                  <a:srgbClr val="FF0000"/>
                </a:solidFill>
              </a:rPr>
              <a:t>Hard </a:t>
            </a:r>
            <a:r>
              <a:rPr lang="en-US" dirty="0">
                <a:solidFill>
                  <a:srgbClr val="FF0000"/>
                </a:solidFill>
              </a:rPr>
              <a:t>swe</a:t>
            </a:r>
            <a:r>
              <a:rPr lang="en-US" dirty="0"/>
              <a:t>ll </a:t>
            </a:r>
            <a:r>
              <a:rPr lang="en-US" dirty="0" smtClean="0"/>
              <a:t>3- </a:t>
            </a:r>
            <a:r>
              <a:rPr lang="en-US" dirty="0">
                <a:solidFill>
                  <a:srgbClr val="FF0000"/>
                </a:solidFill>
              </a:rPr>
              <a:t>Flipper</a:t>
            </a:r>
            <a:r>
              <a:rPr lang="en-US" dirty="0"/>
              <a:t> </a:t>
            </a:r>
            <a:r>
              <a:rPr lang="en-US" dirty="0" smtClean="0"/>
              <a:t>4-</a:t>
            </a:r>
            <a:r>
              <a:rPr lang="en-US" dirty="0" smtClean="0">
                <a:solidFill>
                  <a:srgbClr val="FF0000"/>
                </a:solidFill>
              </a:rPr>
              <a:t>Springer</a:t>
            </a:r>
            <a:r>
              <a:rPr lang="en-US" dirty="0" smtClean="0"/>
              <a:t> </a:t>
            </a:r>
          </a:p>
          <a:p>
            <a:pPr marL="0" indent="0">
              <a:buNone/>
            </a:pPr>
            <a:r>
              <a:rPr lang="en-US" dirty="0" smtClean="0"/>
              <a:t>5- </a:t>
            </a:r>
            <a:r>
              <a:rPr lang="en-US" dirty="0">
                <a:solidFill>
                  <a:srgbClr val="FF0000"/>
                </a:solidFill>
              </a:rPr>
              <a:t>Leaker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765" t="43489" r="18529" b="24740"/>
          <a:stretch/>
        </p:blipFill>
        <p:spPr bwMode="auto">
          <a:xfrm>
            <a:off x="6370564" y="5429622"/>
            <a:ext cx="2763092" cy="142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221406"/>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affecting microbial growth in food:- </a:t>
            </a:r>
          </a:p>
        </p:txBody>
      </p:sp>
      <p:sp>
        <p:nvSpPr>
          <p:cNvPr id="3" name="Content Placeholder 2"/>
          <p:cNvSpPr>
            <a:spLocks noGrp="1"/>
          </p:cNvSpPr>
          <p:nvPr>
            <p:ph idx="1"/>
          </p:nvPr>
        </p:nvSpPr>
        <p:spPr/>
        <p:txBody>
          <a:bodyPr/>
          <a:lstStyle/>
          <a:p>
            <a:r>
              <a:rPr lang="en-US" dirty="0"/>
              <a:t>Intrinsic factors:- includes </a:t>
            </a:r>
            <a:endParaRPr lang="en-US" dirty="0" smtClean="0"/>
          </a:p>
          <a:p>
            <a:r>
              <a:rPr lang="en-US" dirty="0" smtClean="0">
                <a:solidFill>
                  <a:srgbClr val="FF0000"/>
                </a:solidFill>
              </a:rPr>
              <a:t>pH</a:t>
            </a:r>
            <a:r>
              <a:rPr lang="en-US" dirty="0"/>
              <a:t>, </a:t>
            </a:r>
            <a:r>
              <a:rPr lang="en-US" dirty="0">
                <a:solidFill>
                  <a:srgbClr val="FF0000"/>
                </a:solidFill>
              </a:rPr>
              <a:t>moisture content</a:t>
            </a:r>
            <a:r>
              <a:rPr lang="en-US" dirty="0"/>
              <a:t>, </a:t>
            </a:r>
            <a:r>
              <a:rPr lang="en-US" dirty="0">
                <a:solidFill>
                  <a:srgbClr val="FF0000"/>
                </a:solidFill>
              </a:rPr>
              <a:t>water activi</a:t>
            </a:r>
            <a:r>
              <a:rPr lang="en-US" dirty="0"/>
              <a:t>ty, </a:t>
            </a:r>
            <a:r>
              <a:rPr lang="en-US" dirty="0">
                <a:solidFill>
                  <a:srgbClr val="FF0000"/>
                </a:solidFill>
              </a:rPr>
              <a:t>physical structure of food</a:t>
            </a:r>
            <a:r>
              <a:rPr lang="en-US" dirty="0"/>
              <a:t>, </a:t>
            </a:r>
            <a:r>
              <a:rPr lang="en-US" dirty="0">
                <a:solidFill>
                  <a:srgbClr val="FF0000"/>
                </a:solidFill>
              </a:rPr>
              <a:t>available nutrients</a:t>
            </a:r>
            <a:r>
              <a:rPr lang="en-US" dirty="0"/>
              <a:t>, </a:t>
            </a:r>
            <a:r>
              <a:rPr lang="en-US" dirty="0">
                <a:solidFill>
                  <a:srgbClr val="FF0000"/>
                </a:solidFill>
              </a:rPr>
              <a:t>presence of natural antimicrobial agents</a:t>
            </a:r>
            <a:r>
              <a:rPr lang="en-US" dirty="0"/>
              <a:t>, etc. </a:t>
            </a:r>
            <a:endParaRPr lang="en-US" dirty="0" smtClean="0"/>
          </a:p>
          <a:p>
            <a:r>
              <a:rPr lang="en-US" dirty="0"/>
              <a:t>Extrinsic factors :- </a:t>
            </a:r>
            <a:r>
              <a:rPr lang="en-US" dirty="0" smtClean="0"/>
              <a:t>involves</a:t>
            </a:r>
          </a:p>
          <a:p>
            <a:pPr marL="0" indent="0">
              <a:buNone/>
            </a:pPr>
            <a:r>
              <a:rPr lang="en-US" dirty="0" smtClean="0"/>
              <a:t> </a:t>
            </a:r>
            <a:r>
              <a:rPr lang="en-US" dirty="0"/>
              <a:t>temperature, humidity, gases types and number of microbes present in food. </a:t>
            </a:r>
          </a:p>
        </p:txBody>
      </p:sp>
    </p:spTree>
    <p:extLst>
      <p:ext uri="{BB962C8B-B14F-4D97-AF65-F5344CB8AC3E}">
        <p14:creationId xmlns:p14="http://schemas.microsoft.com/office/powerpoint/2010/main" val="3439989330"/>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dna5</Template>
  <TotalTime>43394</TotalTime>
  <Words>897</Words>
  <Application>Microsoft Office PowerPoint</Application>
  <PresentationFormat>On-screen Show (4:3)</PresentationFormat>
  <Paragraphs>85</Paragraphs>
  <Slides>21</Slides>
  <Notes>1</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dna5</vt:lpstr>
      <vt:lpstr>THEATER</vt:lpstr>
      <vt:lpstr>1_DNA THEATRE</vt:lpstr>
      <vt:lpstr>2_DNA THEATRE</vt:lpstr>
      <vt:lpstr>BLUE ATOM</vt:lpstr>
      <vt:lpstr>Theme2</vt:lpstr>
      <vt:lpstr>PowerPoint Presentation</vt:lpstr>
      <vt:lpstr>Canning </vt:lpstr>
      <vt:lpstr>BENEFITS OF CANNED FOOD </vt:lpstr>
      <vt:lpstr>Canning involves four steps </vt:lpstr>
      <vt:lpstr>PowerPoint Presentation</vt:lpstr>
      <vt:lpstr>PowerPoint Presentation</vt:lpstr>
      <vt:lpstr>PowerPoint Presentation</vt:lpstr>
      <vt:lpstr>SPOILAGE OF CANNED FOOD</vt:lpstr>
      <vt:lpstr>Factors affecting microbial growth in food:- </vt:lpstr>
      <vt:lpstr>Microbes associated with spoilage :-</vt:lpstr>
      <vt:lpstr>PowerPoint Presentation</vt:lpstr>
      <vt:lpstr>Non-Spore-Bearing Bacteria, Yeasts, and Molds:- </vt:lpstr>
      <vt:lpstr>DISEASES CAUSED </vt:lpstr>
      <vt:lpstr>PowerPoint Presentation</vt:lpstr>
      <vt:lpstr>PowerPoint Presentation</vt:lpstr>
      <vt:lpstr>PRESERVATION</vt:lpstr>
      <vt:lpstr>PowerPoint Presentation</vt:lpstr>
      <vt:lpstr>Nutritional aspects of Canned </vt:lpstr>
      <vt:lpstr>PowerPoint Presentation</vt:lpstr>
      <vt:lpstr>Making Wise Choices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Evaluation Of Concentrated Milk Products</dc:title>
  <dc:creator>digitallib66</dc:creator>
  <cp:lastModifiedBy>Maher</cp:lastModifiedBy>
  <cp:revision>789</cp:revision>
  <cp:lastPrinted>2013-05-13T14:22:48Z</cp:lastPrinted>
  <dcterms:created xsi:type="dcterms:W3CDTF">2012-02-21T06:31:23Z</dcterms:created>
  <dcterms:modified xsi:type="dcterms:W3CDTF">2025-11-06T06:48:34Z</dcterms:modified>
</cp:coreProperties>
</file>