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16" r:id="rId5"/>
    <p:sldMasterId id="2147483728" r:id="rId6"/>
    <p:sldMasterId id="2147483744" r:id="rId7"/>
    <p:sldMasterId id="2147483756" r:id="rId8"/>
    <p:sldMasterId id="2147483772" r:id="rId9"/>
    <p:sldMasterId id="2147483784" r:id="rId10"/>
    <p:sldMasterId id="2147483800" r:id="rId11"/>
    <p:sldMasterId id="2147483812" r:id="rId12"/>
    <p:sldMasterId id="2147483828" r:id="rId13"/>
    <p:sldMasterId id="2147483876" r:id="rId14"/>
  </p:sldMasterIdLst>
  <p:notesMasterIdLst>
    <p:notesMasterId r:id="rId24"/>
  </p:notesMasterIdLst>
  <p:handoutMasterIdLst>
    <p:handoutMasterId r:id="rId25"/>
  </p:handoutMasterIdLst>
  <p:sldIdLst>
    <p:sldId id="350" r:id="rId15"/>
    <p:sldId id="351" r:id="rId16"/>
    <p:sldId id="352" r:id="rId17"/>
    <p:sldId id="353" r:id="rId18"/>
    <p:sldId id="354" r:id="rId19"/>
    <p:sldId id="355" r:id="rId20"/>
    <p:sldId id="356" r:id="rId21"/>
    <p:sldId id="357" r:id="rId22"/>
    <p:sldId id="358" r:id="rId2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7FE"/>
    <a:srgbClr val="0066FF"/>
    <a:srgbClr val="FFFF00"/>
    <a:srgbClr val="FFFFFF"/>
    <a:srgbClr val="F4EE00"/>
    <a:srgbClr val="DED900"/>
    <a:srgbClr val="3399FF"/>
    <a:srgbClr val="008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9247" autoAdjust="0"/>
  </p:normalViewPr>
  <p:slideViewPr>
    <p:cSldViewPr>
      <p:cViewPr>
        <p:scale>
          <a:sx n="50" d="100"/>
          <a:sy n="50" d="100"/>
        </p:scale>
        <p:origin x="-2100" y="-42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06/05/2026</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06/05/2026</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GB" smtClean="0"/>
              <a:t>Methodology</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1.gif"/><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gi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1.gif"/><Relationship Id="rId2" Type="http://schemas.openxmlformats.org/officeDocument/2006/relationships/slideLayout" Target="../slideLayouts/slideLayout143.xml"/><Relationship Id="rId16" Type="http://schemas.openxmlformats.org/officeDocument/2006/relationships/theme" Target="../theme/theme12.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2.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gif"/><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gi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gi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gif"/><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gi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Protein_deficiency" TargetMode="External"/><Relationship Id="rId2" Type="http://schemas.openxmlformats.org/officeDocument/2006/relationships/hyperlink" Target="https://en.wikipedia.org/wiki/Kwashiorkor" TargetMode="External"/><Relationship Id="rId1" Type="http://schemas.openxmlformats.org/officeDocument/2006/relationships/slideLayout" Target="../slideLayouts/slideLayout169.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a:t>
            </a:r>
            <a:endParaRPr lang="en-US" dirty="0"/>
          </a:p>
        </p:txBody>
      </p:sp>
      <p:sp>
        <p:nvSpPr>
          <p:cNvPr id="3" name="Content Placeholder 2"/>
          <p:cNvSpPr>
            <a:spLocks noGrp="1"/>
          </p:cNvSpPr>
          <p:nvPr>
            <p:ph idx="1"/>
          </p:nvPr>
        </p:nvSpPr>
        <p:spPr/>
        <p:txBody>
          <a:bodyPr/>
          <a:lstStyle/>
          <a:p>
            <a:r>
              <a:rPr lang="en-GB" dirty="0" smtClean="0"/>
              <a:t>carbohydrates are made of carbon,</a:t>
            </a:r>
          </a:p>
          <a:p>
            <a:pPr>
              <a:buNone/>
            </a:pPr>
            <a:r>
              <a:rPr lang="en-GB" dirty="0" smtClean="0"/>
              <a:t>hydrogen and oxygen with the general formula of Cm(H2O)n.</a:t>
            </a:r>
          </a:p>
          <a:p>
            <a:r>
              <a:rPr lang="en-GB" dirty="0" smtClean="0"/>
              <a:t>Major source of energy for the body.</a:t>
            </a:r>
          </a:p>
          <a:p>
            <a:r>
              <a:rPr lang="en-GB" dirty="0" smtClean="0"/>
              <a:t>1 gram of carbohydrates contains 4 calories.</a:t>
            </a:r>
            <a:endParaRPr lang="en-US"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Carbohydrates</a:t>
            </a:r>
            <a:br>
              <a:rPr lang="en-US" dirty="0" smtClean="0"/>
            </a:br>
            <a:endParaRPr lang="en-US" dirty="0"/>
          </a:p>
        </p:txBody>
      </p:sp>
      <p:sp>
        <p:nvSpPr>
          <p:cNvPr id="3" name="Content Placeholder 2"/>
          <p:cNvSpPr>
            <a:spLocks noGrp="1"/>
          </p:cNvSpPr>
          <p:nvPr>
            <p:ph idx="1"/>
          </p:nvPr>
        </p:nvSpPr>
        <p:spPr>
          <a:xfrm>
            <a:off x="286559" y="1112839"/>
            <a:ext cx="7943041" cy="4830761"/>
          </a:xfrm>
        </p:spPr>
        <p:txBody>
          <a:bodyPr>
            <a:normAutofit lnSpcReduction="10000"/>
          </a:bodyPr>
          <a:lstStyle/>
          <a:p>
            <a:r>
              <a:rPr lang="en-US" dirty="0" smtClean="0"/>
              <a:t>Simple Carbohydrates</a:t>
            </a:r>
          </a:p>
          <a:p>
            <a:pPr>
              <a:buFont typeface="Wingdings" pitchFamily="2" charset="2"/>
              <a:buChar char="v"/>
            </a:pPr>
            <a:r>
              <a:rPr lang="en-GB" sz="2800" dirty="0" smtClean="0">
                <a:solidFill>
                  <a:srgbClr val="FF0000"/>
                </a:solidFill>
              </a:rPr>
              <a:t>Monosaccharide</a:t>
            </a:r>
            <a:r>
              <a:rPr lang="en-GB" sz="2800" dirty="0" smtClean="0"/>
              <a:t> – “simple sugar”, is the simplest form of sugar.</a:t>
            </a:r>
          </a:p>
          <a:p>
            <a:pPr>
              <a:buFont typeface="Wingdings" pitchFamily="2" charset="2"/>
              <a:buChar char="v"/>
            </a:pPr>
            <a:r>
              <a:rPr lang="en-GB" sz="2800" dirty="0" smtClean="0"/>
              <a:t>a) </a:t>
            </a:r>
            <a:r>
              <a:rPr lang="en-GB" sz="2800" dirty="0" smtClean="0">
                <a:solidFill>
                  <a:srgbClr val="FF0000"/>
                </a:solidFill>
              </a:rPr>
              <a:t>Glucose</a:t>
            </a:r>
            <a:r>
              <a:rPr lang="en-GB" sz="2800" dirty="0" smtClean="0"/>
              <a:t> – “blood sugar” (usually found in grapes, corn and blood)</a:t>
            </a:r>
          </a:p>
          <a:p>
            <a:pPr>
              <a:buFont typeface="Wingdings" pitchFamily="2" charset="2"/>
              <a:buChar char="v"/>
            </a:pPr>
            <a:r>
              <a:rPr lang="en-GB" sz="2800" dirty="0" smtClean="0"/>
              <a:t>b) </a:t>
            </a:r>
            <a:r>
              <a:rPr lang="en-GB" sz="2800" dirty="0" smtClean="0">
                <a:solidFill>
                  <a:srgbClr val="FF0000"/>
                </a:solidFill>
              </a:rPr>
              <a:t>Fructose</a:t>
            </a:r>
            <a:r>
              <a:rPr lang="en-GB" sz="2800" dirty="0" smtClean="0"/>
              <a:t> – sweetest of simple sugar. Found in honey, fruits and vegetables.</a:t>
            </a:r>
          </a:p>
          <a:p>
            <a:pPr>
              <a:buFont typeface="Wingdings" pitchFamily="2" charset="2"/>
              <a:buChar char="v"/>
            </a:pPr>
            <a:r>
              <a:rPr lang="en-GB" sz="2800" dirty="0" smtClean="0"/>
              <a:t>c) </a:t>
            </a:r>
            <a:r>
              <a:rPr lang="en-GB" sz="2800" dirty="0" err="1" smtClean="0">
                <a:solidFill>
                  <a:srgbClr val="FF0000"/>
                </a:solidFill>
              </a:rPr>
              <a:t>Galactose</a:t>
            </a:r>
            <a:r>
              <a:rPr lang="en-GB" sz="2800" dirty="0" smtClean="0"/>
              <a:t> – not found in free foods. </a:t>
            </a:r>
            <a:r>
              <a:rPr lang="en-GB" sz="2800" dirty="0" err="1" smtClean="0"/>
              <a:t>Galactose</a:t>
            </a:r>
            <a:r>
              <a:rPr lang="en-GB" sz="2800" dirty="0" smtClean="0"/>
              <a:t> is a result when</a:t>
            </a:r>
          </a:p>
          <a:p>
            <a:pPr>
              <a:buFont typeface="Wingdings" pitchFamily="2" charset="2"/>
              <a:buChar char="v"/>
            </a:pPr>
            <a:r>
              <a:rPr lang="en-GB" sz="2800" dirty="0" smtClean="0"/>
              <a:t> the lactose breakdown.</a:t>
            </a:r>
            <a:endParaRPr lang="en-US" sz="2800" dirty="0"/>
          </a:p>
        </p:txBody>
      </p:sp>
      <p:sp>
        <p:nvSpPr>
          <p:cNvPr id="211972" name="AutoShape 4" descr="ÙØªÙØ¬Ø© Ø¨Ø­Ø« Ø§ÙØµÙØ± Ø¹Ù âªsimple carbohydrateâ¬â"/>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1974" name="Picture 6" descr="ÙØªÙØ¬Ø© Ø¨Ø­Ø« Ø§ÙØµÙØ± Ø¹Ù âªsimple carbohydrateâ¬â"/>
          <p:cNvPicPr>
            <a:picLocks noChangeAspect="1" noChangeArrowheads="1"/>
          </p:cNvPicPr>
          <p:nvPr/>
        </p:nvPicPr>
        <p:blipFill>
          <a:blip r:embed="rId2" cstate="print"/>
          <a:srcRect t="32000"/>
          <a:stretch>
            <a:fillRect/>
          </a:stretch>
        </p:blipFill>
        <p:spPr bwMode="auto">
          <a:xfrm>
            <a:off x="5334000" y="4914900"/>
            <a:ext cx="3810000" cy="19431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85841" cy="1143000"/>
          </a:xfrm>
        </p:spPr>
        <p:txBody>
          <a:bodyPr>
            <a:normAutofit fontScale="90000"/>
          </a:bodyPr>
          <a:lstStyle/>
          <a:p>
            <a:r>
              <a:rPr lang="en-US" dirty="0" smtClean="0"/>
              <a:t>Classification of Carbohydrates</a:t>
            </a:r>
            <a:br>
              <a:rPr lang="en-US" dirty="0" smtClean="0"/>
            </a:br>
            <a:endParaRPr lang="en-US" dirty="0"/>
          </a:p>
        </p:txBody>
      </p:sp>
      <p:sp>
        <p:nvSpPr>
          <p:cNvPr id="3" name="Content Placeholder 2"/>
          <p:cNvSpPr>
            <a:spLocks noGrp="1"/>
          </p:cNvSpPr>
          <p:nvPr>
            <p:ph idx="1"/>
          </p:nvPr>
        </p:nvSpPr>
        <p:spPr>
          <a:xfrm>
            <a:off x="457200" y="762000"/>
            <a:ext cx="7485840" cy="4708525"/>
          </a:xfrm>
        </p:spPr>
        <p:txBody>
          <a:bodyPr>
            <a:normAutofit lnSpcReduction="10000"/>
          </a:bodyPr>
          <a:lstStyle/>
          <a:p>
            <a:pPr>
              <a:buNone/>
            </a:pPr>
            <a:r>
              <a:rPr lang="en-US" dirty="0" smtClean="0"/>
              <a:t> Disaccharide – “double sugar”. Made up of 2 monosaccharide.</a:t>
            </a:r>
          </a:p>
          <a:p>
            <a:r>
              <a:rPr lang="en-US" dirty="0" smtClean="0"/>
              <a:t>a) </a:t>
            </a:r>
            <a:r>
              <a:rPr lang="en-US" dirty="0" smtClean="0">
                <a:solidFill>
                  <a:srgbClr val="FF0000"/>
                </a:solidFill>
              </a:rPr>
              <a:t>Sucrose</a:t>
            </a:r>
            <a:r>
              <a:rPr lang="en-US" dirty="0" smtClean="0"/>
              <a:t> – ordinary table sugar (glucose &amp; fructose)</a:t>
            </a:r>
          </a:p>
          <a:p>
            <a:r>
              <a:rPr lang="en-US" dirty="0" smtClean="0"/>
              <a:t>b) </a:t>
            </a:r>
            <a:r>
              <a:rPr lang="en-US" dirty="0" smtClean="0">
                <a:solidFill>
                  <a:srgbClr val="FF0000"/>
                </a:solidFill>
              </a:rPr>
              <a:t>Lactose</a:t>
            </a:r>
            <a:r>
              <a:rPr lang="en-US" dirty="0" smtClean="0"/>
              <a:t> – “milk sugar” (glucose &amp; </a:t>
            </a:r>
            <a:r>
              <a:rPr lang="en-US" dirty="0" err="1" smtClean="0"/>
              <a:t>galactose</a:t>
            </a:r>
            <a:r>
              <a:rPr lang="en-US" dirty="0" smtClean="0"/>
              <a:t>)</a:t>
            </a:r>
          </a:p>
          <a:p>
            <a:r>
              <a:rPr lang="en-US" dirty="0" smtClean="0"/>
              <a:t>c) </a:t>
            </a:r>
            <a:r>
              <a:rPr lang="en-US" dirty="0" smtClean="0">
                <a:solidFill>
                  <a:srgbClr val="FF0000"/>
                </a:solidFill>
              </a:rPr>
              <a:t>Maltose</a:t>
            </a:r>
            <a:r>
              <a:rPr lang="en-US" dirty="0" smtClean="0"/>
              <a:t> –(malt sugar) is produced during the malting </a:t>
            </a:r>
            <a:r>
              <a:rPr lang="en-US" smtClean="0"/>
              <a:t>of </a:t>
            </a:r>
          </a:p>
          <a:p>
            <a:r>
              <a:rPr lang="en-US" smtClean="0"/>
              <a:t>cereals </a:t>
            </a:r>
            <a:r>
              <a:rPr lang="en-US" dirty="0" smtClean="0"/>
              <a:t>such as barley.</a:t>
            </a:r>
            <a:endParaRPr lang="en-US" dirty="0"/>
          </a:p>
        </p:txBody>
      </p:sp>
      <p:pic>
        <p:nvPicPr>
          <p:cNvPr id="214018" name="Picture 2" descr="ÙØªÙØ¬Ø© Ø¨Ø­Ø« Ø§ÙØµÙØ± Ø¹Ù âªdisaccharidesâ¬â"/>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95950" y="4038600"/>
            <a:ext cx="3448050" cy="313372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Polysaccharide – “ complex sugar”</a:t>
            </a:r>
            <a:br>
              <a:rPr lang="en-GB" dirty="0" smtClean="0"/>
            </a:br>
            <a:endParaRPr lang="en-US" dirty="0"/>
          </a:p>
        </p:txBody>
      </p:sp>
      <p:sp>
        <p:nvSpPr>
          <p:cNvPr id="3" name="Content Placeholder 2"/>
          <p:cNvSpPr>
            <a:spLocks noGrp="1"/>
          </p:cNvSpPr>
          <p:nvPr>
            <p:ph idx="1"/>
          </p:nvPr>
        </p:nvSpPr>
        <p:spPr>
          <a:xfrm>
            <a:off x="533400" y="1219200"/>
            <a:ext cx="7485840" cy="4708525"/>
          </a:xfrm>
        </p:spPr>
        <p:txBody>
          <a:bodyPr>
            <a:normAutofit fontScale="92500" lnSpcReduction="20000"/>
          </a:bodyPr>
          <a:lstStyle/>
          <a:p>
            <a:pPr>
              <a:buNone/>
            </a:pPr>
            <a:r>
              <a:rPr lang="en-GB" dirty="0" smtClean="0"/>
              <a:t>Composed of many molecules of simple sugar</a:t>
            </a:r>
          </a:p>
          <a:p>
            <a:r>
              <a:rPr lang="en-GB" dirty="0" smtClean="0"/>
              <a:t>a) </a:t>
            </a:r>
            <a:r>
              <a:rPr lang="en-GB" dirty="0" smtClean="0">
                <a:solidFill>
                  <a:srgbClr val="FF0000"/>
                </a:solidFill>
              </a:rPr>
              <a:t>Starch</a:t>
            </a:r>
            <a:r>
              <a:rPr lang="en-GB" dirty="0" smtClean="0"/>
              <a:t> – most important in human. They supply energy for longer period of time.</a:t>
            </a:r>
          </a:p>
          <a:p>
            <a:pPr>
              <a:buNone/>
            </a:pPr>
            <a:r>
              <a:rPr lang="en-GB" dirty="0" smtClean="0">
                <a:solidFill>
                  <a:srgbClr val="FF0000"/>
                </a:solidFill>
              </a:rPr>
              <a:t>Examples</a:t>
            </a:r>
            <a:r>
              <a:rPr lang="en-GB" dirty="0" smtClean="0"/>
              <a:t>: rice, wheat, corn, carrots and potatoes. Starches are not water-soluble and require digestive enzymes called amylases to break them apart.</a:t>
            </a:r>
          </a:p>
          <a:p>
            <a:pPr>
              <a:buNone/>
            </a:pPr>
            <a:r>
              <a:rPr lang="en-GB" dirty="0" smtClean="0"/>
              <a:t>b) </a:t>
            </a:r>
            <a:r>
              <a:rPr lang="en-GB" dirty="0" err="1" smtClean="0"/>
              <a:t>Dextrins</a:t>
            </a:r>
            <a:r>
              <a:rPr lang="en-GB" dirty="0" smtClean="0"/>
              <a:t> – formed by the breakdown of starch. obtained from starch by the application of heat or acids and used mainly as adhesives and thickening agents.</a:t>
            </a:r>
            <a:endParaRPr lang="en-US" dirty="0"/>
          </a:p>
        </p:txBody>
      </p:sp>
      <p:pic>
        <p:nvPicPr>
          <p:cNvPr id="1026" name="Picture 2" descr="ÙØªÙØ¬Ø© Ø¨Ø­Ø« Ø§ÙØµÙØ± Ø¹Ù âªpolysaccharides foodsâ¬â"/>
          <p:cNvPicPr>
            <a:picLocks noChangeAspect="1" noChangeArrowheads="1"/>
          </p:cNvPicPr>
          <p:nvPr/>
        </p:nvPicPr>
        <p:blipFill>
          <a:blip r:embed="rId2" cstate="print"/>
          <a:srcRect t="11329"/>
          <a:stretch>
            <a:fillRect/>
          </a:stretch>
        </p:blipFill>
        <p:spPr bwMode="auto">
          <a:xfrm>
            <a:off x="6172201" y="5554549"/>
            <a:ext cx="2971800" cy="130345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carbohydrate </a:t>
            </a:r>
            <a:br>
              <a:rPr lang="en-US" dirty="0" smtClean="0"/>
            </a:br>
            <a:r>
              <a:rPr lang="en-US" dirty="0" smtClean="0"/>
              <a:t>Dietary </a:t>
            </a:r>
            <a:r>
              <a:rPr lang="en-US" dirty="0" err="1" smtClean="0"/>
              <a:t>Fibre</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 </a:t>
            </a:r>
            <a:r>
              <a:rPr lang="en-GB" dirty="0" smtClean="0">
                <a:solidFill>
                  <a:srgbClr val="FF0000"/>
                </a:solidFill>
              </a:rPr>
              <a:t>Cellulose</a:t>
            </a:r>
            <a:r>
              <a:rPr lang="en-GB" dirty="0" smtClean="0"/>
              <a:t> – Non-digestible by humans. They lower the blood glucose level of people with diabetes.</a:t>
            </a:r>
          </a:p>
          <a:p>
            <a:r>
              <a:rPr lang="en-GB" dirty="0" smtClean="0"/>
              <a:t>that is composed of glucose units, forms the main constituent of the cell wall in most plants, and is important in the manufacture of numerous products, such as paper, textiles, pharmaceuticals</a:t>
            </a:r>
          </a:p>
          <a:p>
            <a:r>
              <a:rPr lang="en-GB" dirty="0" smtClean="0"/>
              <a:t> </a:t>
            </a:r>
            <a:r>
              <a:rPr lang="en-GB" dirty="0" smtClean="0">
                <a:solidFill>
                  <a:srgbClr val="FF0000"/>
                </a:solidFill>
              </a:rPr>
              <a:t>Pectin</a:t>
            </a:r>
            <a:r>
              <a:rPr lang="en-GB" dirty="0" smtClean="0"/>
              <a:t> – Sources from fruits and are often used as a base for jellies.  Glycogen – “animal starch”</a:t>
            </a:r>
          </a:p>
          <a:p>
            <a:r>
              <a:rPr lang="en-GB" dirty="0" smtClean="0"/>
              <a:t>f) </a:t>
            </a:r>
            <a:r>
              <a:rPr lang="en-GB" dirty="0" err="1" smtClean="0">
                <a:solidFill>
                  <a:srgbClr val="FF0000"/>
                </a:solidFill>
              </a:rPr>
              <a:t>Hemicellulose</a:t>
            </a:r>
            <a:r>
              <a:rPr lang="en-GB" dirty="0" smtClean="0"/>
              <a:t> – also indigestible, found in agar, pectin, woody </a:t>
            </a:r>
            <a:r>
              <a:rPr lang="en-GB" dirty="0" err="1" smtClean="0"/>
              <a:t>fibers</a:t>
            </a:r>
            <a:r>
              <a:rPr lang="en-GB" dirty="0" smtClean="0"/>
              <a:t>, leaves, stems.</a:t>
            </a:r>
          </a:p>
          <a:p>
            <a:r>
              <a:rPr lang="en-GB" dirty="0" smtClean="0"/>
              <a:t>g) </a:t>
            </a:r>
            <a:r>
              <a:rPr lang="en-GB" dirty="0" err="1" smtClean="0">
                <a:solidFill>
                  <a:srgbClr val="FF0000"/>
                </a:solidFill>
              </a:rPr>
              <a:t>Inulin</a:t>
            </a:r>
            <a:r>
              <a:rPr lang="en-GB" dirty="0" smtClean="0"/>
              <a:t> – Important medicine and nursing as it provides test of renal function.</a:t>
            </a:r>
            <a:endParaRPr lang="en-US" dirty="0"/>
          </a:p>
        </p:txBody>
      </p:sp>
      <p:pic>
        <p:nvPicPr>
          <p:cNvPr id="216066" name="Picture 2" descr="ÙØªÙØ¬Ø© Ø¨Ø­Ø« Ø§ÙØµÙØ± Ø¹Ù âªpolysaccharide dietary fibresâ¬â"/>
          <p:cNvPicPr>
            <a:picLocks noChangeAspect="1" noChangeArrowheads="1"/>
          </p:cNvPicPr>
          <p:nvPr/>
        </p:nvPicPr>
        <p:blipFill>
          <a:blip r:embed="rId2" cstate="print">
            <a:clrChange>
              <a:clrFrom>
                <a:srgbClr val="FEFEFE"/>
              </a:clrFrom>
              <a:clrTo>
                <a:srgbClr val="FEFEFE">
                  <a:alpha val="0"/>
                </a:srgbClr>
              </a:clrTo>
            </a:clrChange>
          </a:blip>
          <a:srcRect r="9658"/>
          <a:stretch>
            <a:fillRect/>
          </a:stretch>
        </p:blipFill>
        <p:spPr bwMode="auto">
          <a:xfrm>
            <a:off x="6480048" y="5105400"/>
            <a:ext cx="2663952" cy="17526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Carbohydrates:</a:t>
            </a:r>
            <a:endParaRPr lang="en-US" dirty="0"/>
          </a:p>
        </p:txBody>
      </p:sp>
      <p:sp>
        <p:nvSpPr>
          <p:cNvPr id="3" name="Content Placeholder 2"/>
          <p:cNvSpPr>
            <a:spLocks noGrp="1"/>
          </p:cNvSpPr>
          <p:nvPr>
            <p:ph idx="1"/>
          </p:nvPr>
        </p:nvSpPr>
        <p:spPr>
          <a:xfrm>
            <a:off x="762000" y="1371600"/>
            <a:ext cx="7485840" cy="4708525"/>
          </a:xfrm>
        </p:spPr>
        <p:txBody>
          <a:bodyPr>
            <a:normAutofit fontScale="92500" lnSpcReduction="10000"/>
          </a:bodyPr>
          <a:lstStyle/>
          <a:p>
            <a:r>
              <a:rPr lang="en-GB" dirty="0" smtClean="0"/>
              <a:t>1) Main source of energy for the body.</a:t>
            </a:r>
          </a:p>
          <a:p>
            <a:r>
              <a:rPr lang="en-GB" dirty="0" smtClean="0"/>
              <a:t>2) Necessary for normal fat metabolism</a:t>
            </a:r>
          </a:p>
          <a:p>
            <a:r>
              <a:rPr lang="en-GB" dirty="0" smtClean="0"/>
              <a:t>3) Cellulose stimulate peristaltic movement of the gastrointestinal tract. Absorb water to give bulk to the intestines.</a:t>
            </a:r>
          </a:p>
          <a:p>
            <a:r>
              <a:rPr lang="en-GB" dirty="0" smtClean="0"/>
              <a:t>4) Lactose encourage the growth of beneficial bacteria, resulting in a laxative action.</a:t>
            </a:r>
          </a:p>
          <a:p>
            <a:r>
              <a:rPr lang="en-GB" dirty="0" smtClean="0"/>
              <a:t>5) Glucose is the sole source of energy in the brain. Proper functioning of the tissues</a:t>
            </a:r>
            <a:endParaRPr lang="en-US" dirty="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carbohydrate </a:t>
            </a:r>
            <a:endParaRPr lang="en-US" dirty="0"/>
          </a:p>
        </p:txBody>
      </p:sp>
      <p:sp>
        <p:nvSpPr>
          <p:cNvPr id="3" name="Content Placeholder 2"/>
          <p:cNvSpPr>
            <a:spLocks noGrp="1"/>
          </p:cNvSpPr>
          <p:nvPr>
            <p:ph idx="1"/>
          </p:nvPr>
        </p:nvSpPr>
        <p:spPr>
          <a:xfrm>
            <a:off x="304800" y="1219200"/>
            <a:ext cx="7485840" cy="4708525"/>
          </a:xfrm>
        </p:spPr>
        <p:txBody>
          <a:bodyPr>
            <a:normAutofit/>
          </a:bodyPr>
          <a:lstStyle/>
          <a:p>
            <a:r>
              <a:rPr lang="en-US" sz="3600" dirty="0" smtClean="0"/>
              <a:t>Sources of Carbohydrates</a:t>
            </a:r>
            <a:br>
              <a:rPr lang="en-US" sz="3600" dirty="0" smtClean="0"/>
            </a:br>
            <a:r>
              <a:rPr lang="en-US" sz="3600" dirty="0" smtClean="0"/>
              <a:t>1) Whole grains</a:t>
            </a:r>
            <a:br>
              <a:rPr lang="en-US" sz="3600" dirty="0" smtClean="0"/>
            </a:br>
            <a:r>
              <a:rPr lang="en-US" sz="3600" dirty="0" smtClean="0"/>
              <a:t>2) Sweet potatoes &amp; white potatoes. Bananas, dried fruits.</a:t>
            </a:r>
            <a:br>
              <a:rPr lang="en-US" sz="3600" dirty="0" smtClean="0"/>
            </a:br>
            <a:r>
              <a:rPr lang="en-US" sz="3600" dirty="0" smtClean="0"/>
              <a:t>3) Milk (lactose)</a:t>
            </a:r>
            <a:br>
              <a:rPr lang="en-US" sz="3600" dirty="0" smtClean="0"/>
            </a:br>
            <a:r>
              <a:rPr lang="en-US" sz="3600" dirty="0" smtClean="0"/>
              <a:t>4) Sugar , sweets, honey. </a:t>
            </a:r>
            <a:endParaRPr lang="en-US" sz="3600" dirty="0"/>
          </a:p>
        </p:txBody>
      </p:sp>
      <p:pic>
        <p:nvPicPr>
          <p:cNvPr id="218114" name="Picture 2" descr="Selection of complex carbohydrates sources on wood background"/>
          <p:cNvPicPr>
            <a:picLocks noChangeAspect="1" noChangeArrowheads="1"/>
          </p:cNvPicPr>
          <p:nvPr/>
        </p:nvPicPr>
        <p:blipFill>
          <a:blip r:embed="rId2" cstate="print"/>
          <a:srcRect/>
          <a:stretch>
            <a:fillRect/>
          </a:stretch>
        </p:blipFill>
        <p:spPr bwMode="auto">
          <a:xfrm>
            <a:off x="4944534" y="4495800"/>
            <a:ext cx="4199466" cy="2362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85841" cy="1143000"/>
          </a:xfrm>
        </p:spPr>
        <p:txBody>
          <a:bodyPr>
            <a:normAutofit/>
          </a:bodyPr>
          <a:lstStyle/>
          <a:p>
            <a:r>
              <a:rPr lang="en-GB" dirty="0" smtClean="0"/>
              <a:t>Common Diseases:</a:t>
            </a:r>
            <a:endParaRPr lang="en-US" dirty="0"/>
          </a:p>
        </p:txBody>
      </p:sp>
      <p:sp>
        <p:nvSpPr>
          <p:cNvPr id="3" name="Content Placeholder 2"/>
          <p:cNvSpPr>
            <a:spLocks noGrp="1"/>
          </p:cNvSpPr>
          <p:nvPr>
            <p:ph idx="1"/>
          </p:nvPr>
        </p:nvSpPr>
        <p:spPr>
          <a:xfrm>
            <a:off x="0" y="1219200"/>
            <a:ext cx="8171640" cy="4708525"/>
          </a:xfrm>
        </p:spPr>
        <p:txBody>
          <a:bodyPr>
            <a:normAutofit fontScale="92500" lnSpcReduction="10000"/>
          </a:bodyPr>
          <a:lstStyle/>
          <a:p>
            <a:pPr>
              <a:buNone/>
            </a:pPr>
            <a:r>
              <a:rPr lang="en-GB" sz="3600" dirty="0" smtClean="0"/>
              <a:t/>
            </a:r>
            <a:br>
              <a:rPr lang="en-GB" sz="3600" dirty="0" smtClean="0"/>
            </a:br>
            <a:r>
              <a:rPr lang="en-GB" sz="3600" dirty="0" smtClean="0"/>
              <a:t>1. Overweight</a:t>
            </a:r>
            <a:br>
              <a:rPr lang="en-GB" sz="3600" dirty="0" smtClean="0"/>
            </a:br>
            <a:r>
              <a:rPr lang="en-GB" sz="3600" dirty="0" smtClean="0"/>
              <a:t>2. Diabetes</a:t>
            </a:r>
            <a:br>
              <a:rPr lang="en-GB" sz="3600" dirty="0" smtClean="0"/>
            </a:br>
            <a:r>
              <a:rPr lang="en-GB" sz="3600" dirty="0" smtClean="0"/>
              <a:t>3. Tooth Decay</a:t>
            </a:r>
            <a:br>
              <a:rPr lang="en-GB" sz="3600" dirty="0" smtClean="0"/>
            </a:br>
            <a:r>
              <a:rPr lang="en-GB" sz="3600" dirty="0" smtClean="0"/>
              <a:t>4. Depressed appetite</a:t>
            </a:r>
            <a:br>
              <a:rPr lang="en-GB" sz="3600" dirty="0" smtClean="0"/>
            </a:br>
            <a:r>
              <a:rPr lang="en-GB" sz="3600" dirty="0" smtClean="0"/>
              <a:t>5. Fermentation causing gas formation</a:t>
            </a:r>
            <a:br>
              <a:rPr lang="en-GB" sz="3600" dirty="0" smtClean="0"/>
            </a:br>
            <a:r>
              <a:rPr lang="en-GB" sz="3600" dirty="0" smtClean="0"/>
              <a:t> 6. Cancer</a:t>
            </a:r>
          </a:p>
          <a:p>
            <a:pPr>
              <a:buNone/>
            </a:pPr>
            <a:r>
              <a:rPr lang="en-GB" sz="3600" dirty="0" smtClean="0"/>
              <a:t>     7. Addiction</a:t>
            </a:r>
          </a:p>
          <a:p>
            <a:pPr>
              <a:buNone/>
            </a:pPr>
            <a:r>
              <a:rPr lang="en-GB" sz="3600" dirty="0" smtClean="0"/>
              <a:t> </a:t>
            </a:r>
          </a:p>
          <a:p>
            <a:pPr>
              <a:buNone/>
            </a:pPr>
            <a:endParaRPr lang="en-US" sz="3600" dirty="0"/>
          </a:p>
        </p:txBody>
      </p:sp>
      <p:pic>
        <p:nvPicPr>
          <p:cNvPr id="217090" name="Picture 2" descr="ÙØªÙØ¬Ø© Ø¨Ø­Ø« Ø§ÙØµÙØ± Ø¹Ù âªdiet related diseasesâ¬â"/>
          <p:cNvPicPr>
            <a:picLocks noChangeAspect="1" noChangeArrowheads="1"/>
          </p:cNvPicPr>
          <p:nvPr/>
        </p:nvPicPr>
        <p:blipFill>
          <a:blip r:embed="rId2" cstate="print">
            <a:clrChange>
              <a:clrFrom>
                <a:srgbClr val="FFFFFF"/>
              </a:clrFrom>
              <a:clrTo>
                <a:srgbClr val="FFFFFF">
                  <a:alpha val="0"/>
                </a:srgbClr>
              </a:clrTo>
            </a:clrChange>
          </a:blip>
          <a:srcRect b="8333"/>
          <a:stretch>
            <a:fillRect/>
          </a:stretch>
        </p:blipFill>
        <p:spPr bwMode="auto">
          <a:xfrm>
            <a:off x="6286500" y="381000"/>
            <a:ext cx="2857500" cy="3352800"/>
          </a:xfrm>
          <a:prstGeom prst="rect">
            <a:avLst/>
          </a:prstGeom>
          <a:noFill/>
        </p:spPr>
      </p:pic>
      <p:pic>
        <p:nvPicPr>
          <p:cNvPr id="217092" name="Picture 4" descr="ÙØªÙØ¬Ø© Ø¨Ø­Ø« Ø§ÙØµÙØ± Ø¹Ù âªhigh blood glucoseâ¬â"/>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9472" y="4795837"/>
            <a:ext cx="4264528" cy="206216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Deficiency</a:t>
            </a:r>
            <a:br>
              <a:rPr lang="en-GB" dirty="0" smtClean="0"/>
            </a:br>
            <a:endParaRPr lang="en-US" dirty="0"/>
          </a:p>
        </p:txBody>
      </p:sp>
      <p:sp>
        <p:nvSpPr>
          <p:cNvPr id="3" name="Content Placeholder 2"/>
          <p:cNvSpPr>
            <a:spLocks noGrp="1"/>
          </p:cNvSpPr>
          <p:nvPr>
            <p:ph idx="1"/>
          </p:nvPr>
        </p:nvSpPr>
        <p:spPr>
          <a:xfrm>
            <a:off x="0" y="1066800"/>
            <a:ext cx="7485840" cy="5791200"/>
          </a:xfrm>
        </p:spPr>
        <p:txBody>
          <a:bodyPr>
            <a:normAutofit fontScale="85000" lnSpcReduction="10000"/>
          </a:bodyPr>
          <a:lstStyle/>
          <a:p>
            <a:r>
              <a:rPr lang="en-GB" b="1" dirty="0" smtClean="0">
                <a:solidFill>
                  <a:srgbClr val="FF0000"/>
                </a:solidFill>
              </a:rPr>
              <a:t>1)Ketosis</a:t>
            </a:r>
            <a:r>
              <a:rPr lang="en-GB" dirty="0" smtClean="0"/>
              <a:t> – disease caused by lack of carbohydrates, in which the acid level of the body is raised</a:t>
            </a:r>
          </a:p>
          <a:p>
            <a:r>
              <a:rPr lang="en-GB" dirty="0" smtClean="0">
                <a:solidFill>
                  <a:srgbClr val="FF0000"/>
                </a:solidFill>
              </a:rPr>
              <a:t>2)Protein </a:t>
            </a:r>
            <a:r>
              <a:rPr lang="en-GB" dirty="0" smtClean="0"/>
              <a:t>_ Energy Malnutrition</a:t>
            </a:r>
          </a:p>
          <a:p>
            <a:r>
              <a:rPr lang="en-GB" b="1" dirty="0" smtClean="0">
                <a:solidFill>
                  <a:srgbClr val="FF0000"/>
                </a:solidFill>
              </a:rPr>
              <a:t>a) Kwashiorkor – Protein Deficiency.</a:t>
            </a:r>
          </a:p>
          <a:p>
            <a:r>
              <a:rPr lang="en-GB" b="1" dirty="0" smtClean="0">
                <a:solidFill>
                  <a:srgbClr val="FF0000"/>
                </a:solidFill>
              </a:rPr>
              <a:t>b) </a:t>
            </a:r>
            <a:r>
              <a:rPr lang="en-GB" b="1" dirty="0" err="1" smtClean="0">
                <a:solidFill>
                  <a:srgbClr val="FF0000"/>
                </a:solidFill>
              </a:rPr>
              <a:t>Marasmus</a:t>
            </a:r>
            <a:r>
              <a:rPr lang="en-GB" b="1" dirty="0" smtClean="0">
                <a:solidFill>
                  <a:srgbClr val="FF0000"/>
                </a:solidFill>
              </a:rPr>
              <a:t>-Calorie intake  deficiency</a:t>
            </a:r>
          </a:p>
          <a:p>
            <a:r>
              <a:rPr lang="en-GB" dirty="0" err="1" smtClean="0"/>
              <a:t>Marasmus</a:t>
            </a:r>
            <a:r>
              <a:rPr lang="en-GB" dirty="0" smtClean="0"/>
              <a:t> occurrence increases prior to age 1, whereas </a:t>
            </a:r>
            <a:r>
              <a:rPr lang="en-GB" dirty="0" smtClean="0">
                <a:hlinkClick r:id="rId2" tooltip="Kwashiorkor"/>
              </a:rPr>
              <a:t>kwashiorkor</a:t>
            </a:r>
            <a:r>
              <a:rPr lang="en-GB" dirty="0" smtClean="0"/>
              <a:t> occurrence increases after 18 months. It can be distinguished from kwashiorkor in that kwashiorkor is </a:t>
            </a:r>
            <a:r>
              <a:rPr lang="en-GB" dirty="0" smtClean="0">
                <a:hlinkClick r:id="rId3" tooltip="Protein deficiency"/>
              </a:rPr>
              <a:t>protein deficiency</a:t>
            </a:r>
            <a:r>
              <a:rPr lang="en-GB" dirty="0" smtClean="0"/>
              <a:t> with adequate energy intake whereas </a:t>
            </a:r>
            <a:r>
              <a:rPr lang="en-GB" dirty="0" err="1" smtClean="0"/>
              <a:t>marasmus</a:t>
            </a:r>
            <a:r>
              <a:rPr lang="en-GB" dirty="0" smtClean="0"/>
              <a:t> is inadequate energy intake in all forms, including protein.</a:t>
            </a:r>
          </a:p>
          <a:p>
            <a:r>
              <a:rPr lang="en-GB" dirty="0" smtClean="0"/>
              <a:t>3) </a:t>
            </a:r>
            <a:r>
              <a:rPr lang="en-GB" dirty="0" smtClean="0">
                <a:solidFill>
                  <a:srgbClr val="FF0000"/>
                </a:solidFill>
              </a:rPr>
              <a:t>Low Blood Sugar Level </a:t>
            </a:r>
            <a:endParaRPr lang="en-US" dirty="0" smtClean="0">
              <a:solidFill>
                <a:srgbClr val="FF0000"/>
              </a:solidFill>
            </a:endParaRPr>
          </a:p>
          <a:p>
            <a:endParaRPr lang="en-US" dirty="0"/>
          </a:p>
        </p:txBody>
      </p:sp>
      <p:pic>
        <p:nvPicPr>
          <p:cNvPr id="1028" name="Picture 4" descr="Starved girl.jpg"/>
          <p:cNvPicPr>
            <a:picLocks noChangeAspect="1" noChangeArrowheads="1"/>
          </p:cNvPicPr>
          <p:nvPr/>
        </p:nvPicPr>
        <p:blipFill>
          <a:blip r:embed="rId4" cstate="print"/>
          <a:srcRect/>
          <a:stretch>
            <a:fillRect/>
          </a:stretch>
        </p:blipFill>
        <p:spPr bwMode="auto">
          <a:xfrm>
            <a:off x="7620000" y="1371600"/>
            <a:ext cx="1524000" cy="2311400"/>
          </a:xfrm>
          <a:prstGeom prst="rect">
            <a:avLst/>
          </a:prstGeom>
          <a:noFill/>
        </p:spPr>
      </p:pic>
      <p:pic>
        <p:nvPicPr>
          <p:cNvPr id="1030" name="Picture 6" descr="Starved child.jpg"/>
          <p:cNvPicPr>
            <a:picLocks noChangeAspect="1" noChangeArrowheads="1"/>
          </p:cNvPicPr>
          <p:nvPr/>
        </p:nvPicPr>
        <p:blipFill>
          <a:blip r:embed="rId5" cstate="print"/>
          <a:srcRect/>
          <a:stretch>
            <a:fillRect/>
          </a:stretch>
        </p:blipFill>
        <p:spPr bwMode="auto">
          <a:xfrm>
            <a:off x="7597702" y="4621022"/>
            <a:ext cx="1546298" cy="2236978"/>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dna5</Template>
  <TotalTime>23110</TotalTime>
  <Words>497</Words>
  <Application>Microsoft Office PowerPoint</Application>
  <PresentationFormat>On-screen Show (4:3)</PresentationFormat>
  <Paragraphs>49</Paragraphs>
  <Slides>9</Slides>
  <Notes>1</Notes>
  <HiddenSlides>0</HiddenSlides>
  <MMClips>0</MMClips>
  <ScaleCrop>false</ScaleCrop>
  <HeadingPairs>
    <vt:vector size="4" baseType="variant">
      <vt:variant>
        <vt:lpstr>Theme</vt:lpstr>
      </vt:variant>
      <vt:variant>
        <vt:i4>14</vt:i4>
      </vt:variant>
      <vt:variant>
        <vt:lpstr>Slide Titles</vt:lpstr>
      </vt:variant>
      <vt:variant>
        <vt:i4>9</vt:i4>
      </vt:variant>
    </vt:vector>
  </HeadingPairs>
  <TitlesOfParts>
    <vt:vector size="23" baseType="lpstr">
      <vt:lpstr>dna5</vt:lpstr>
      <vt:lpstr>THEATER</vt:lpstr>
      <vt:lpstr>1_DNA THEATRE</vt:lpstr>
      <vt:lpstr>1_THEATER</vt:lpstr>
      <vt:lpstr>2_DNA THEATRE</vt:lpstr>
      <vt:lpstr>2_THEATER</vt:lpstr>
      <vt:lpstr>BLUE ATOM</vt:lpstr>
      <vt:lpstr>3_THEATER</vt:lpstr>
      <vt:lpstr>3_DNA THEATRE</vt:lpstr>
      <vt:lpstr>4_THEATER</vt:lpstr>
      <vt:lpstr>4_DNA THEATRE</vt:lpstr>
      <vt:lpstr>5_THEATER</vt:lpstr>
      <vt:lpstr>1_BLUE ATOM</vt:lpstr>
      <vt:lpstr>Theme2</vt:lpstr>
      <vt:lpstr>CARBOHYDRATES</vt:lpstr>
      <vt:lpstr>Classification of Carbohydrates </vt:lpstr>
      <vt:lpstr>Classification of Carbohydrates </vt:lpstr>
      <vt:lpstr>Polysaccharide – “ complex sugar” </vt:lpstr>
      <vt:lpstr>Complex carbohydrate  Dietary Fibre </vt:lpstr>
      <vt:lpstr>Functions of Carbohydrates:</vt:lpstr>
      <vt:lpstr>Sources of carbohydrate </vt:lpstr>
      <vt:lpstr>Common Diseases:</vt:lpstr>
      <vt:lpstr>Deficiency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566</cp:revision>
  <cp:lastPrinted>2013-05-13T14:22:48Z</cp:lastPrinted>
  <dcterms:created xsi:type="dcterms:W3CDTF">2012-02-21T06:31:23Z</dcterms:created>
  <dcterms:modified xsi:type="dcterms:W3CDTF">2026-05-05T21:09:17Z</dcterms:modified>
</cp:coreProperties>
</file>