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sldIdLst>
    <p:sldId id="267" r:id="rId2"/>
    <p:sldId id="257" r:id="rId3"/>
    <p:sldId id="256" r:id="rId4"/>
    <p:sldId id="258" r:id="rId5"/>
    <p:sldId id="259" r:id="rId6"/>
    <p:sldId id="263" r:id="rId7"/>
    <p:sldId id="268" r:id="rId8"/>
    <p:sldId id="262" r:id="rId9"/>
    <p:sldId id="264" r:id="rId10"/>
    <p:sldId id="265" r:id="rId11"/>
    <p:sldId id="266"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0" d="100"/>
          <a:sy n="50" d="100"/>
        </p:scale>
        <p:origin x="1656"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4/25/2026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821873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1985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068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4/25/2026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29867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BCAD085-E8A6-8845-BD4E-CB4CCA059FC4}" type="datetimeFigureOut">
              <a:rPr lang="en-US" smtClean="0"/>
              <a:t>4/25/2026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730020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BCAD085-E8A6-8845-BD4E-CB4CCA059FC4}" type="datetimeFigureOut">
              <a:rPr lang="en-US" smtClean="0"/>
              <a:t>4/25/2026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9606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BCAD085-E8A6-8845-BD4E-CB4CCA059FC4}" type="datetimeFigureOut">
              <a:rPr lang="en-US" smtClean="0"/>
              <a:t>4/25/2026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32260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4/25/2026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0989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0583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5BCAD085-E8A6-8845-BD4E-CB4CCA059FC4}" type="datetimeFigureOut">
              <a:rPr lang="en-US" smtClean="0"/>
              <a:t>4/25/2026</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3435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BCAD085-E8A6-8845-BD4E-CB4CCA059FC4}" type="datetimeFigureOut">
              <a:rPr lang="en-US" smtClean="0"/>
              <a:t>4/25/2026</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69629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5BCAD085-E8A6-8845-BD4E-CB4CCA059FC4}" type="datetimeFigureOut">
              <a:rPr lang="en-US" smtClean="0"/>
              <a:t>4/25/2026</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5445027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4D216-CEFF-C5A6-BE8D-BA77BFBAC39C}"/>
              </a:ext>
            </a:extLst>
          </p:cNvPr>
          <p:cNvSpPr>
            <a:spLocks noGrp="1"/>
          </p:cNvSpPr>
          <p:nvPr>
            <p:ph type="title"/>
          </p:nvPr>
        </p:nvSpPr>
        <p:spPr>
          <a:xfrm>
            <a:off x="87630" y="190500"/>
            <a:ext cx="8892540" cy="1173480"/>
          </a:xfrm>
        </p:spPr>
        <p:txBody>
          <a:bodyPr/>
          <a:lstStyle/>
          <a:p>
            <a:r>
              <a:rPr lang="en-US" b="1" i="1" dirty="0" err="1">
                <a:solidFill>
                  <a:srgbClr val="0070C0"/>
                </a:solidFill>
              </a:rPr>
              <a:t>Mrgarita</a:t>
            </a:r>
            <a:r>
              <a:rPr lang="en-US" b="1" i="1" dirty="0">
                <a:solidFill>
                  <a:srgbClr val="0070C0"/>
                </a:solidFill>
              </a:rPr>
              <a:t> Mamun</a:t>
            </a:r>
          </a:p>
        </p:txBody>
      </p:sp>
      <p:pic>
        <p:nvPicPr>
          <p:cNvPr id="4" name="Content Placeholder 3">
            <a:extLst>
              <a:ext uri="{FF2B5EF4-FFF2-40B4-BE49-F238E27FC236}">
                <a16:creationId xmlns:a16="http://schemas.microsoft.com/office/drawing/2014/main" id="{ABD24436-E53D-809F-1790-A6808BD52499}"/>
              </a:ext>
            </a:extLst>
          </p:cNvPr>
          <p:cNvPicPr>
            <a:picLocks noGrp="1" noChangeAspect="1"/>
          </p:cNvPicPr>
          <p:nvPr>
            <p:ph idx="1"/>
          </p:nvPr>
        </p:nvPicPr>
        <p:blipFill>
          <a:blip r:embed="rId2"/>
          <a:stretch>
            <a:fillRect/>
          </a:stretch>
        </p:blipFill>
        <p:spPr>
          <a:xfrm>
            <a:off x="163830" y="1443536"/>
            <a:ext cx="8816340" cy="5414463"/>
          </a:xfrm>
          <a:prstGeom prst="rect">
            <a:avLst/>
          </a:prstGeom>
        </p:spPr>
      </p:pic>
    </p:spTree>
    <p:extLst>
      <p:ext uri="{BB962C8B-B14F-4D97-AF65-F5344CB8AC3E}">
        <p14:creationId xmlns:p14="http://schemas.microsoft.com/office/powerpoint/2010/main" val="769249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610599" cy="819150"/>
          </a:xfrm>
        </p:spPr>
        <p:txBody>
          <a:bodyPr/>
          <a:lstStyle/>
          <a:p>
            <a:r>
              <a:rPr b="1" dirty="0">
                <a:solidFill>
                  <a:srgbClr val="0070C0"/>
                </a:solidFill>
              </a:rPr>
              <a:t>Calories Burned</a:t>
            </a:r>
          </a:p>
        </p:txBody>
      </p:sp>
      <p:sp>
        <p:nvSpPr>
          <p:cNvPr id="3" name="Content Placeholder 2"/>
          <p:cNvSpPr>
            <a:spLocks noGrp="1"/>
          </p:cNvSpPr>
          <p:nvPr>
            <p:ph idx="1"/>
          </p:nvPr>
        </p:nvSpPr>
        <p:spPr>
          <a:xfrm>
            <a:off x="0" y="819150"/>
            <a:ext cx="8877299" cy="6038850"/>
          </a:xfrm>
        </p:spPr>
        <p:txBody>
          <a:bodyPr>
            <a:normAutofit/>
          </a:bodyPr>
          <a:lstStyle/>
          <a:p>
            <a:r>
              <a:rPr lang="en-US" sz="2400" dirty="0"/>
              <a:t>She burns approximately 300–600 calories per hour during training, with a total daily energy expenditure of around </a:t>
            </a:r>
            <a:r>
              <a:rPr lang="en-US" sz="2400" b="1" dirty="0">
                <a:solidFill>
                  <a:srgbClr val="0070C0"/>
                </a:solidFill>
              </a:rPr>
              <a:t>2,000–3,000 calories</a:t>
            </a:r>
            <a:r>
              <a:rPr lang="en-US" sz="2400" dirty="0"/>
              <a:t>. </a:t>
            </a:r>
          </a:p>
          <a:p>
            <a:r>
              <a:rPr lang="en-US" sz="2400" dirty="0"/>
              <a:t>This high energy demand is due to continuous movement, strength exercises, and repeated routines. Adequate nutrition and hydration are essential to maintain performance and prevent fatigue.</a:t>
            </a:r>
          </a:p>
          <a:p>
            <a:endParaRPr sz="2400" dirty="0"/>
          </a:p>
        </p:txBody>
      </p:sp>
      <p:pic>
        <p:nvPicPr>
          <p:cNvPr id="4" name="Picture 3">
            <a:extLst>
              <a:ext uri="{FF2B5EF4-FFF2-40B4-BE49-F238E27FC236}">
                <a16:creationId xmlns:a16="http://schemas.microsoft.com/office/drawing/2014/main" id="{3855FBE7-D96F-F1BB-E77C-50A26EB8448D}"/>
              </a:ext>
            </a:extLst>
          </p:cNvPr>
          <p:cNvPicPr>
            <a:picLocks noChangeAspect="1"/>
          </p:cNvPicPr>
          <p:nvPr/>
        </p:nvPicPr>
        <p:blipFill>
          <a:blip r:embed="rId2"/>
          <a:stretch>
            <a:fillRect/>
          </a:stretch>
        </p:blipFill>
        <p:spPr>
          <a:xfrm>
            <a:off x="1904999" y="3162300"/>
            <a:ext cx="5334000" cy="39052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915400" cy="838200"/>
          </a:xfrm>
        </p:spPr>
        <p:txBody>
          <a:bodyPr/>
          <a:lstStyle/>
          <a:p>
            <a:r>
              <a:rPr b="1" dirty="0">
                <a:solidFill>
                  <a:srgbClr val="0070C0"/>
                </a:solidFill>
              </a:rPr>
              <a:t>Conclusion</a:t>
            </a:r>
          </a:p>
        </p:txBody>
      </p:sp>
      <p:sp>
        <p:nvSpPr>
          <p:cNvPr id="3" name="Content Placeholder 2"/>
          <p:cNvSpPr>
            <a:spLocks noGrp="1"/>
          </p:cNvSpPr>
          <p:nvPr>
            <p:ph idx="1"/>
          </p:nvPr>
        </p:nvSpPr>
        <p:spPr>
          <a:xfrm>
            <a:off x="1" y="1028700"/>
            <a:ext cx="9144000" cy="5695949"/>
          </a:xfrm>
        </p:spPr>
        <p:txBody>
          <a:bodyPr>
            <a:normAutofit/>
          </a:bodyPr>
          <a:lstStyle/>
          <a:p>
            <a:r>
              <a:rPr lang="en-US" sz="2400" dirty="0"/>
              <a:t>Margarita Mamun’s success reflects the combination of artistic beauty and physical strength required in rhythmic gymnastics. Through years of disciplined training, proper nutrition, and mental focus, she became an Olympic champion, proving that excellence comes from </a:t>
            </a:r>
            <a:r>
              <a:rPr lang="en-US" sz="2400" b="1" dirty="0">
                <a:solidFill>
                  <a:srgbClr val="0070C0"/>
                </a:solidFill>
              </a:rPr>
              <a:t>consistency, resilience, and passion.</a:t>
            </a:r>
            <a:endParaRPr sz="2400" b="1" dirty="0">
              <a:solidFill>
                <a:srgbClr val="0070C0"/>
              </a:solidFill>
            </a:endParaRPr>
          </a:p>
        </p:txBody>
      </p:sp>
      <p:pic>
        <p:nvPicPr>
          <p:cNvPr id="4" name="Picture 3">
            <a:extLst>
              <a:ext uri="{FF2B5EF4-FFF2-40B4-BE49-F238E27FC236}">
                <a16:creationId xmlns:a16="http://schemas.microsoft.com/office/drawing/2014/main" id="{6DCEF7C1-2A86-CE75-20D6-16E1DCE78038}"/>
              </a:ext>
            </a:extLst>
          </p:cNvPr>
          <p:cNvPicPr>
            <a:picLocks noChangeAspect="1"/>
          </p:cNvPicPr>
          <p:nvPr/>
        </p:nvPicPr>
        <p:blipFill>
          <a:blip r:embed="rId2"/>
          <a:stretch>
            <a:fillRect/>
          </a:stretch>
        </p:blipFill>
        <p:spPr>
          <a:xfrm>
            <a:off x="2095500" y="3009900"/>
            <a:ext cx="5197383" cy="38481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12F8F2-4602-31B9-4C20-55E3BCBF1D5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5985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152400"/>
            <a:ext cx="8031480" cy="990600"/>
          </a:xfrm>
        </p:spPr>
        <p:txBody>
          <a:bodyPr>
            <a:normAutofit/>
          </a:bodyPr>
          <a:lstStyle/>
          <a:p>
            <a:r>
              <a:rPr b="1" i="1" dirty="0">
                <a:solidFill>
                  <a:srgbClr val="0070C0"/>
                </a:solidFill>
              </a:rPr>
              <a:t>Introduction to Margarita Mamun</a:t>
            </a:r>
          </a:p>
        </p:txBody>
      </p:sp>
      <p:sp>
        <p:nvSpPr>
          <p:cNvPr id="3" name="Content Placeholder 2"/>
          <p:cNvSpPr>
            <a:spLocks noGrp="1"/>
          </p:cNvSpPr>
          <p:nvPr>
            <p:ph idx="1"/>
          </p:nvPr>
        </p:nvSpPr>
        <p:spPr>
          <a:xfrm>
            <a:off x="289561" y="1249680"/>
            <a:ext cx="8854440" cy="5173978"/>
          </a:xfrm>
        </p:spPr>
        <p:txBody>
          <a:bodyPr>
            <a:normAutofit/>
          </a:bodyPr>
          <a:lstStyle/>
          <a:p>
            <a:r>
              <a:rPr sz="2400" dirty="0"/>
              <a:t>Margarita Mamun is a Russian rhythmic gymnast.</a:t>
            </a:r>
            <a:endParaRPr lang="en-US" sz="2400" dirty="0"/>
          </a:p>
          <a:p>
            <a:r>
              <a:rPr lang="en-US" sz="2400" dirty="0"/>
              <a:t>She was born on November 1, 1995, in Moscow.</a:t>
            </a:r>
            <a:endParaRPr sz="2400" dirty="0"/>
          </a:p>
          <a:p>
            <a:r>
              <a:rPr sz="2400" dirty="0"/>
              <a:t>She is an Olympic gold medalist (2016).</a:t>
            </a:r>
          </a:p>
          <a:p>
            <a:r>
              <a:rPr sz="2400" dirty="0"/>
              <a:t>Known for elegance, flexibility, and discipline.</a:t>
            </a:r>
          </a:p>
        </p:txBody>
      </p:sp>
      <p:pic>
        <p:nvPicPr>
          <p:cNvPr id="5" name="Picture 4">
            <a:extLst>
              <a:ext uri="{FF2B5EF4-FFF2-40B4-BE49-F238E27FC236}">
                <a16:creationId xmlns:a16="http://schemas.microsoft.com/office/drawing/2014/main" id="{E83F0274-D64A-F052-DF55-0680FC642986}"/>
              </a:ext>
            </a:extLst>
          </p:cNvPr>
          <p:cNvPicPr>
            <a:picLocks noChangeAspect="1"/>
          </p:cNvPicPr>
          <p:nvPr/>
        </p:nvPicPr>
        <p:blipFill>
          <a:blip r:embed="rId2"/>
          <a:stretch>
            <a:fillRect/>
          </a:stretch>
        </p:blipFill>
        <p:spPr>
          <a:xfrm>
            <a:off x="4434840" y="3276600"/>
            <a:ext cx="4709160" cy="3581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0"/>
            <a:ext cx="8812529" cy="1295400"/>
          </a:xfrm>
        </p:spPr>
        <p:txBody>
          <a:bodyPr/>
          <a:lstStyle/>
          <a:p>
            <a:r>
              <a:rPr b="1" i="1" dirty="0">
                <a:solidFill>
                  <a:srgbClr val="0070C0"/>
                </a:solidFill>
              </a:rPr>
              <a:t>What is</a:t>
            </a:r>
            <a:r>
              <a:rPr lang="en-US" b="1" i="1" dirty="0">
                <a:solidFill>
                  <a:srgbClr val="0070C0"/>
                </a:solidFill>
              </a:rPr>
              <a:t> rhythmic</a:t>
            </a:r>
            <a:r>
              <a:rPr b="1" i="1" dirty="0">
                <a:solidFill>
                  <a:srgbClr val="0070C0"/>
                </a:solidFill>
              </a:rPr>
              <a:t> Gymnastics?</a:t>
            </a:r>
          </a:p>
        </p:txBody>
      </p:sp>
      <p:sp>
        <p:nvSpPr>
          <p:cNvPr id="3" name="Content Placeholder 2"/>
          <p:cNvSpPr>
            <a:spLocks noGrp="1"/>
          </p:cNvSpPr>
          <p:nvPr>
            <p:ph idx="1"/>
          </p:nvPr>
        </p:nvSpPr>
        <p:spPr>
          <a:xfrm>
            <a:off x="0" y="1493520"/>
            <a:ext cx="9143999" cy="5257799"/>
          </a:xfrm>
        </p:spPr>
        <p:txBody>
          <a:bodyPr>
            <a:normAutofit/>
          </a:bodyPr>
          <a:lstStyle/>
          <a:p>
            <a:r>
              <a:rPr sz="2400" dirty="0"/>
              <a:t>Gymnastics is a sport that combines flexibility, strength, balance, and coordination.</a:t>
            </a:r>
          </a:p>
          <a:p>
            <a:r>
              <a:rPr sz="2400" dirty="0"/>
              <a:t>Rhythmic gymnastics includes dance movements with ribbon, hoop, ball, and clubs.</a:t>
            </a:r>
          </a:p>
          <a:p>
            <a:r>
              <a:rPr sz="2400" dirty="0"/>
              <a:t>It requires grace, precision, and control.</a:t>
            </a:r>
          </a:p>
        </p:txBody>
      </p:sp>
      <p:pic>
        <p:nvPicPr>
          <p:cNvPr id="4" name="Picture 3">
            <a:extLst>
              <a:ext uri="{FF2B5EF4-FFF2-40B4-BE49-F238E27FC236}">
                <a16:creationId xmlns:a16="http://schemas.microsoft.com/office/drawing/2014/main" id="{84DD814D-E16B-2AA6-8A56-96E7BD4DDD42}"/>
              </a:ext>
            </a:extLst>
          </p:cNvPr>
          <p:cNvPicPr>
            <a:picLocks noChangeAspect="1"/>
          </p:cNvPicPr>
          <p:nvPr/>
        </p:nvPicPr>
        <p:blipFill>
          <a:blip r:embed="rId2"/>
          <a:stretch>
            <a:fillRect/>
          </a:stretch>
        </p:blipFill>
        <p:spPr>
          <a:xfrm>
            <a:off x="1028700" y="3695700"/>
            <a:ext cx="7048500" cy="305561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234440"/>
          </a:xfrm>
        </p:spPr>
        <p:txBody>
          <a:bodyPr/>
          <a:lstStyle/>
          <a:p>
            <a:r>
              <a:rPr b="1" dirty="0">
                <a:solidFill>
                  <a:srgbClr val="0070C0"/>
                </a:solidFill>
              </a:rPr>
              <a:t>Early Life</a:t>
            </a:r>
            <a:r>
              <a:rPr lang="en-US" b="1" dirty="0">
                <a:solidFill>
                  <a:srgbClr val="0070C0"/>
                </a:solidFill>
              </a:rPr>
              <a:t>style</a:t>
            </a:r>
            <a:endParaRPr b="1" dirty="0">
              <a:solidFill>
                <a:srgbClr val="0070C0"/>
              </a:solidFill>
            </a:endParaRPr>
          </a:p>
        </p:txBody>
      </p:sp>
      <p:sp>
        <p:nvSpPr>
          <p:cNvPr id="3" name="Content Placeholder 2"/>
          <p:cNvSpPr>
            <a:spLocks noGrp="1"/>
          </p:cNvSpPr>
          <p:nvPr>
            <p:ph idx="1"/>
          </p:nvPr>
        </p:nvSpPr>
        <p:spPr>
          <a:xfrm>
            <a:off x="1" y="1478280"/>
            <a:ext cx="9143998" cy="5379719"/>
          </a:xfrm>
        </p:spPr>
        <p:txBody>
          <a:bodyPr>
            <a:normAutofit/>
          </a:bodyPr>
          <a:lstStyle/>
          <a:p>
            <a:r>
              <a:rPr sz="2800" dirty="0"/>
              <a:t>Mamun was introduced to gymnastics by her mother.</a:t>
            </a:r>
          </a:p>
          <a:p>
            <a:r>
              <a:rPr sz="2800" dirty="0"/>
              <a:t>She saw rhythmic gymnastics on TV and became inspired.</a:t>
            </a:r>
          </a:p>
          <a:p>
            <a:r>
              <a:rPr sz="2800" dirty="0"/>
              <a:t>Started training at a young age in Russia</a:t>
            </a:r>
            <a:r>
              <a:rPr lang="en-US" sz="2800" dirty="0"/>
              <a:t> while she was strongly supported by her mother and father. </a:t>
            </a:r>
          </a:p>
          <a:p>
            <a:r>
              <a:rPr lang="en-US" sz="2800" dirty="0"/>
              <a:t>She began rhythmic gymnastics at the age of seven. </a:t>
            </a:r>
          </a:p>
          <a:p>
            <a:r>
              <a:rPr lang="en-US" sz="2800" dirty="0"/>
              <a:t>As a young gymnast, she was known for her grace and natural flexibility but faced high </a:t>
            </a:r>
            <a:r>
              <a:rPr lang="en-US" sz="2800" b="1" dirty="0">
                <a:solidFill>
                  <a:srgbClr val="0070C0"/>
                </a:solidFill>
              </a:rPr>
              <a:t>pressure and intense training </a:t>
            </a:r>
            <a:r>
              <a:rPr lang="en-US" sz="2800" dirty="0"/>
              <a:t>schedules that often kept her separated from her family.</a:t>
            </a:r>
            <a:endParaRP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1" y="0"/>
            <a:ext cx="8397240" cy="914400"/>
          </a:xfrm>
        </p:spPr>
        <p:txBody>
          <a:bodyPr/>
          <a:lstStyle/>
          <a:p>
            <a:r>
              <a:rPr b="1" dirty="0">
                <a:solidFill>
                  <a:srgbClr val="0070C0"/>
                </a:solidFill>
              </a:rPr>
              <a:t>Training Routine</a:t>
            </a:r>
          </a:p>
        </p:txBody>
      </p:sp>
      <p:sp>
        <p:nvSpPr>
          <p:cNvPr id="3" name="Content Placeholder 2"/>
          <p:cNvSpPr>
            <a:spLocks noGrp="1"/>
          </p:cNvSpPr>
          <p:nvPr>
            <p:ph idx="1"/>
          </p:nvPr>
        </p:nvSpPr>
        <p:spPr>
          <a:xfrm>
            <a:off x="0" y="1158240"/>
            <a:ext cx="9143999" cy="5867400"/>
          </a:xfrm>
        </p:spPr>
        <p:txBody>
          <a:bodyPr/>
          <a:lstStyle/>
          <a:p>
            <a:r>
              <a:rPr lang="en-US" sz="2000" dirty="0"/>
              <a:t>She trains</a:t>
            </a:r>
            <a:r>
              <a:rPr sz="2000" dirty="0"/>
              <a:t> 6–8 hours per day</a:t>
            </a:r>
            <a:r>
              <a:rPr lang="en-US" sz="2000" dirty="0"/>
              <a:t>, i</a:t>
            </a:r>
            <a:r>
              <a:rPr sz="2000" dirty="0"/>
              <a:t>ncludes stretching, dance, strength training</a:t>
            </a:r>
            <a:r>
              <a:rPr lang="en-US" sz="2000" dirty="0"/>
              <a:t> and </a:t>
            </a:r>
            <a:r>
              <a:rPr sz="2000" dirty="0"/>
              <a:t>Practices routines with music and apparatus.</a:t>
            </a:r>
            <a:endParaRPr lang="en-US" sz="2000" dirty="0"/>
          </a:p>
          <a:p>
            <a:r>
              <a:rPr lang="en-US" sz="2000" dirty="0"/>
              <a:t>She burns 2000-3000 calories/day due to intense training </a:t>
            </a:r>
          </a:p>
          <a:p>
            <a:r>
              <a:rPr lang="en-US" sz="2000" dirty="0"/>
              <a:t>Heart rate becomes very high (like intense cardio)            Requires:  Strength💪 </a:t>
            </a:r>
          </a:p>
          <a:p>
            <a:r>
              <a:rPr lang="en-US" sz="2000" dirty="0"/>
              <a:t>                                                                                                    Endurance 🫀  </a:t>
            </a:r>
          </a:p>
          <a:p>
            <a:r>
              <a:rPr lang="en-US" sz="2000" dirty="0"/>
              <a:t>                                                                                                     Flexibility 🧘‍♀️ </a:t>
            </a:r>
          </a:p>
          <a:p>
            <a:r>
              <a:rPr lang="en-US" sz="2000" dirty="0"/>
              <a:t> She trains with: </a:t>
            </a:r>
            <a:r>
              <a:rPr lang="en-US" sz="2000" b="1" dirty="0">
                <a:solidFill>
                  <a:srgbClr val="0070C0"/>
                </a:solidFill>
              </a:rPr>
              <a:t>Ribbon</a:t>
            </a:r>
            <a:r>
              <a:rPr lang="en-US" sz="2000" dirty="0"/>
              <a:t>, </a:t>
            </a:r>
            <a:r>
              <a:rPr lang="en-US" sz="2000" b="1" dirty="0">
                <a:solidFill>
                  <a:srgbClr val="0070C0"/>
                </a:solidFill>
              </a:rPr>
              <a:t>Hoop</a:t>
            </a:r>
            <a:r>
              <a:rPr lang="en-US" sz="2000" dirty="0"/>
              <a:t>, </a:t>
            </a:r>
            <a:r>
              <a:rPr lang="en-US" sz="2000" b="1" dirty="0">
                <a:solidFill>
                  <a:srgbClr val="0070C0"/>
                </a:solidFill>
              </a:rPr>
              <a:t>Ball</a:t>
            </a:r>
            <a:r>
              <a:rPr lang="en-US" sz="2000" dirty="0"/>
              <a:t>, </a:t>
            </a:r>
            <a:r>
              <a:rPr lang="en-US" sz="2000" b="1" dirty="0">
                <a:solidFill>
                  <a:srgbClr val="0070C0"/>
                </a:solidFill>
              </a:rPr>
              <a:t> </a:t>
            </a:r>
            <a:r>
              <a:rPr lang="en-US" sz="2000" b="1" u="sng" dirty="0">
                <a:solidFill>
                  <a:schemeClr val="tx1">
                    <a:lumMod val="75000"/>
                    <a:lumOff val="25000"/>
                  </a:schemeClr>
                </a:solidFill>
              </a:rPr>
              <a:t>that includes</a:t>
            </a:r>
          </a:p>
          <a:p>
            <a:pPr>
              <a:buFont typeface="Wingdings" panose="05000000000000000000" pitchFamily="2" charset="2"/>
              <a:buChar char="q"/>
            </a:pPr>
            <a:r>
              <a:rPr lang="en-US" sz="2000" dirty="0"/>
              <a:t>Throws &amp; catches</a:t>
            </a:r>
          </a:p>
          <a:p>
            <a:pPr>
              <a:buFont typeface="Wingdings" panose="05000000000000000000" pitchFamily="2" charset="2"/>
              <a:buChar char="q"/>
            </a:pPr>
            <a:r>
              <a:rPr lang="en-US" sz="2000" dirty="0"/>
              <a:t> Coordination with body movement</a:t>
            </a:r>
          </a:p>
          <a:p>
            <a:pPr>
              <a:buFont typeface="Wingdings" panose="05000000000000000000" pitchFamily="2" charset="2"/>
              <a:buChar char="q"/>
            </a:pPr>
            <a:r>
              <a:rPr lang="en-US" sz="2000" dirty="0"/>
              <a:t> Precision timing</a:t>
            </a:r>
          </a:p>
          <a:p>
            <a:r>
              <a:rPr lang="en-US" dirty="0"/>
              <a:t>  </a:t>
            </a:r>
            <a:endParaRPr dirty="0"/>
          </a:p>
        </p:txBody>
      </p:sp>
      <p:sp>
        <p:nvSpPr>
          <p:cNvPr id="4" name="Arrow: Right 3">
            <a:extLst>
              <a:ext uri="{FF2B5EF4-FFF2-40B4-BE49-F238E27FC236}">
                <a16:creationId xmlns:a16="http://schemas.microsoft.com/office/drawing/2014/main" id="{C8946B83-2EE9-C672-BD31-EC187C381C5E}"/>
              </a:ext>
            </a:extLst>
          </p:cNvPr>
          <p:cNvSpPr/>
          <p:nvPr/>
        </p:nvSpPr>
        <p:spPr>
          <a:xfrm>
            <a:off x="5638800" y="2834640"/>
            <a:ext cx="563880" cy="41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Notched Right 4">
            <a:extLst>
              <a:ext uri="{FF2B5EF4-FFF2-40B4-BE49-F238E27FC236}">
                <a16:creationId xmlns:a16="http://schemas.microsoft.com/office/drawing/2014/main" id="{C8071AE5-648F-0F2D-14B3-04BB72C46A4F}"/>
              </a:ext>
            </a:extLst>
          </p:cNvPr>
          <p:cNvSpPr/>
          <p:nvPr/>
        </p:nvSpPr>
        <p:spPr>
          <a:xfrm>
            <a:off x="6720840" y="4114798"/>
            <a:ext cx="1021080" cy="487682"/>
          </a:xfrm>
          <a:prstGeom prst="notchedRightArrow">
            <a:avLst>
              <a:gd name="adj1" fmla="val 5579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DCAE497-6FEE-0F40-423D-F4C53C4C93D9}"/>
              </a:ext>
            </a:extLst>
          </p:cNvPr>
          <p:cNvPicPr>
            <a:picLocks noChangeAspect="1"/>
          </p:cNvPicPr>
          <p:nvPr/>
        </p:nvPicPr>
        <p:blipFill>
          <a:blip r:embed="rId2"/>
          <a:stretch>
            <a:fillRect/>
          </a:stretch>
        </p:blipFill>
        <p:spPr>
          <a:xfrm>
            <a:off x="7435214" y="5271132"/>
            <a:ext cx="1571627" cy="1571627"/>
          </a:xfrm>
          <a:prstGeom prst="rect">
            <a:avLst/>
          </a:prstGeom>
        </p:spPr>
      </p:pic>
      <p:pic>
        <p:nvPicPr>
          <p:cNvPr id="7" name="Picture 6">
            <a:extLst>
              <a:ext uri="{FF2B5EF4-FFF2-40B4-BE49-F238E27FC236}">
                <a16:creationId xmlns:a16="http://schemas.microsoft.com/office/drawing/2014/main" id="{35298B5C-2003-A492-0B11-DD42FD65BEBE}"/>
              </a:ext>
            </a:extLst>
          </p:cNvPr>
          <p:cNvPicPr>
            <a:picLocks noChangeAspect="1"/>
          </p:cNvPicPr>
          <p:nvPr/>
        </p:nvPicPr>
        <p:blipFill>
          <a:blip r:embed="rId3"/>
          <a:stretch>
            <a:fillRect/>
          </a:stretch>
        </p:blipFill>
        <p:spPr>
          <a:xfrm>
            <a:off x="868679" y="5516879"/>
            <a:ext cx="2257425" cy="1266825"/>
          </a:xfrm>
          <a:prstGeom prst="rect">
            <a:avLst/>
          </a:prstGeom>
        </p:spPr>
      </p:pic>
      <p:pic>
        <p:nvPicPr>
          <p:cNvPr id="8" name="Picture 7">
            <a:extLst>
              <a:ext uri="{FF2B5EF4-FFF2-40B4-BE49-F238E27FC236}">
                <a16:creationId xmlns:a16="http://schemas.microsoft.com/office/drawing/2014/main" id="{25730F61-35CC-8EA6-EEBB-4D1AF9B39886}"/>
              </a:ext>
            </a:extLst>
          </p:cNvPr>
          <p:cNvPicPr>
            <a:picLocks noChangeAspect="1"/>
          </p:cNvPicPr>
          <p:nvPr/>
        </p:nvPicPr>
        <p:blipFill>
          <a:blip r:embed="rId4"/>
          <a:stretch>
            <a:fillRect/>
          </a:stretch>
        </p:blipFill>
        <p:spPr>
          <a:xfrm>
            <a:off x="4457701" y="4837744"/>
            <a:ext cx="2108153" cy="157162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0"/>
            <a:ext cx="8366759" cy="1356360"/>
          </a:xfrm>
        </p:spPr>
        <p:txBody>
          <a:bodyPr>
            <a:normAutofit/>
          </a:bodyPr>
          <a:lstStyle/>
          <a:p>
            <a:r>
              <a:rPr b="1" dirty="0">
                <a:solidFill>
                  <a:srgbClr val="0070C0"/>
                </a:solidFill>
              </a:rPr>
              <a:t>Macronutrients &amp; Training Table</a:t>
            </a:r>
          </a:p>
        </p:txBody>
      </p:sp>
      <p:graphicFrame>
        <p:nvGraphicFramePr>
          <p:cNvPr id="3" name="Table 2"/>
          <p:cNvGraphicFramePr>
            <a:graphicFrameLocks noGrp="1"/>
          </p:cNvGraphicFramePr>
          <p:nvPr>
            <p:extLst>
              <p:ext uri="{D42A27DB-BD31-4B8C-83A1-F6EECF244321}">
                <p14:modId xmlns:p14="http://schemas.microsoft.com/office/powerpoint/2010/main" val="4005595905"/>
              </p:ext>
            </p:extLst>
          </p:nvPr>
        </p:nvGraphicFramePr>
        <p:xfrm>
          <a:off x="137160" y="1828800"/>
          <a:ext cx="8869677" cy="4114800"/>
        </p:xfrm>
        <a:graphic>
          <a:graphicData uri="http://schemas.openxmlformats.org/drawingml/2006/table">
            <a:tbl>
              <a:tblPr firstRow="1" bandRow="1">
                <a:tableStyleId>{5C22544A-7EE6-4342-B048-85BDC9FD1C3A}</a:tableStyleId>
              </a:tblPr>
              <a:tblGrid>
                <a:gridCol w="2956559">
                  <a:extLst>
                    <a:ext uri="{9D8B030D-6E8A-4147-A177-3AD203B41FA5}">
                      <a16:colId xmlns:a16="http://schemas.microsoft.com/office/drawing/2014/main" val="20000"/>
                    </a:ext>
                  </a:extLst>
                </a:gridCol>
                <a:gridCol w="2956559">
                  <a:extLst>
                    <a:ext uri="{9D8B030D-6E8A-4147-A177-3AD203B41FA5}">
                      <a16:colId xmlns:a16="http://schemas.microsoft.com/office/drawing/2014/main" val="20001"/>
                    </a:ext>
                  </a:extLst>
                </a:gridCol>
                <a:gridCol w="2956559">
                  <a:extLst>
                    <a:ext uri="{9D8B030D-6E8A-4147-A177-3AD203B41FA5}">
                      <a16:colId xmlns:a16="http://schemas.microsoft.com/office/drawing/2014/main" val="20002"/>
                    </a:ext>
                  </a:extLst>
                </a:gridCol>
              </a:tblGrid>
              <a:tr h="822960">
                <a:tc>
                  <a:txBody>
                    <a:bodyPr/>
                    <a:lstStyle/>
                    <a:p>
                      <a:r>
                        <a:t>Category</a:t>
                      </a:r>
                    </a:p>
                  </a:txBody>
                  <a:tcPr/>
                </a:tc>
                <a:tc>
                  <a:txBody>
                    <a:bodyPr/>
                    <a:lstStyle/>
                    <a:p>
                      <a:r>
                        <a:t>Amount</a:t>
                      </a:r>
                    </a:p>
                  </a:txBody>
                  <a:tcPr/>
                </a:tc>
                <a:tc>
                  <a:txBody>
                    <a:bodyPr/>
                    <a:lstStyle/>
                    <a:p>
                      <a:r>
                        <a:t>Notes</a:t>
                      </a:r>
                    </a:p>
                  </a:txBody>
                  <a:tcPr/>
                </a:tc>
                <a:extLst>
                  <a:ext uri="{0D108BD9-81ED-4DB2-BD59-A6C34878D82A}">
                    <a16:rowId xmlns:a16="http://schemas.microsoft.com/office/drawing/2014/main" val="10000"/>
                  </a:ext>
                </a:extLst>
              </a:tr>
              <a:tr h="822960">
                <a:tc>
                  <a:txBody>
                    <a:bodyPr/>
                    <a:lstStyle/>
                    <a:p>
                      <a:r>
                        <a:t>Carbohydrates</a:t>
                      </a:r>
                    </a:p>
                  </a:txBody>
                  <a:tcPr/>
                </a:tc>
                <a:tc>
                  <a:txBody>
                    <a:bodyPr/>
                    <a:lstStyle/>
                    <a:p>
                      <a:r>
                        <a:t>50–60%</a:t>
                      </a:r>
                    </a:p>
                  </a:txBody>
                  <a:tcPr/>
                </a:tc>
                <a:tc>
                  <a:txBody>
                    <a:bodyPr/>
                    <a:lstStyle/>
                    <a:p>
                      <a:r>
                        <a:t>Main energy source</a:t>
                      </a:r>
                    </a:p>
                  </a:txBody>
                  <a:tcPr/>
                </a:tc>
                <a:extLst>
                  <a:ext uri="{0D108BD9-81ED-4DB2-BD59-A6C34878D82A}">
                    <a16:rowId xmlns:a16="http://schemas.microsoft.com/office/drawing/2014/main" val="10001"/>
                  </a:ext>
                </a:extLst>
              </a:tr>
              <a:tr h="822960">
                <a:tc>
                  <a:txBody>
                    <a:bodyPr/>
                    <a:lstStyle/>
                    <a:p>
                      <a:r>
                        <a:t>Protein</a:t>
                      </a:r>
                    </a:p>
                  </a:txBody>
                  <a:tcPr/>
                </a:tc>
                <a:tc>
                  <a:txBody>
                    <a:bodyPr/>
                    <a:lstStyle/>
                    <a:p>
                      <a:r>
                        <a:rPr dirty="0"/>
                        <a:t>15–20%</a:t>
                      </a:r>
                    </a:p>
                  </a:txBody>
                  <a:tcPr/>
                </a:tc>
                <a:tc>
                  <a:txBody>
                    <a:bodyPr/>
                    <a:lstStyle/>
                    <a:p>
                      <a:r>
                        <a:t>Muscle repair</a:t>
                      </a:r>
                    </a:p>
                  </a:txBody>
                  <a:tcPr/>
                </a:tc>
                <a:extLst>
                  <a:ext uri="{0D108BD9-81ED-4DB2-BD59-A6C34878D82A}">
                    <a16:rowId xmlns:a16="http://schemas.microsoft.com/office/drawing/2014/main" val="10002"/>
                  </a:ext>
                </a:extLst>
              </a:tr>
              <a:tr h="822960">
                <a:tc>
                  <a:txBody>
                    <a:bodyPr/>
                    <a:lstStyle/>
                    <a:p>
                      <a:r>
                        <a:t>Fats</a:t>
                      </a:r>
                    </a:p>
                  </a:txBody>
                  <a:tcPr/>
                </a:tc>
                <a:tc>
                  <a:txBody>
                    <a:bodyPr/>
                    <a:lstStyle/>
                    <a:p>
                      <a:r>
                        <a:t>25–30%</a:t>
                      </a:r>
                    </a:p>
                  </a:txBody>
                  <a:tcPr/>
                </a:tc>
                <a:tc>
                  <a:txBody>
                    <a:bodyPr/>
                    <a:lstStyle/>
                    <a:p>
                      <a:r>
                        <a:t>Long-term energy</a:t>
                      </a:r>
                    </a:p>
                  </a:txBody>
                  <a:tcPr/>
                </a:tc>
                <a:extLst>
                  <a:ext uri="{0D108BD9-81ED-4DB2-BD59-A6C34878D82A}">
                    <a16:rowId xmlns:a16="http://schemas.microsoft.com/office/drawing/2014/main" val="10003"/>
                  </a:ext>
                </a:extLst>
              </a:tr>
              <a:tr h="822960">
                <a:tc>
                  <a:txBody>
                    <a:bodyPr/>
                    <a:lstStyle/>
                    <a:p>
                      <a:r>
                        <a:t>Training</a:t>
                      </a:r>
                    </a:p>
                  </a:txBody>
                  <a:tcPr/>
                </a:tc>
                <a:tc>
                  <a:txBody>
                    <a:bodyPr/>
                    <a:lstStyle/>
                    <a:p>
                      <a:r>
                        <a:t>6–8 hrs/day</a:t>
                      </a:r>
                    </a:p>
                  </a:txBody>
                  <a:tcPr/>
                </a:tc>
                <a:tc>
                  <a:txBody>
                    <a:bodyPr/>
                    <a:lstStyle/>
                    <a:p>
                      <a:r>
                        <a:rPr dirty="0"/>
                        <a:t>High intensity</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6C46E-43FA-61DD-86C6-F1FD0BF9529A}"/>
              </a:ext>
            </a:extLst>
          </p:cNvPr>
          <p:cNvSpPr>
            <a:spLocks noGrp="1"/>
          </p:cNvSpPr>
          <p:nvPr>
            <p:ph type="title"/>
          </p:nvPr>
        </p:nvSpPr>
        <p:spPr>
          <a:xfrm>
            <a:off x="274320" y="0"/>
            <a:ext cx="8747759" cy="990600"/>
          </a:xfrm>
        </p:spPr>
        <p:txBody>
          <a:bodyPr/>
          <a:lstStyle/>
          <a:p>
            <a:r>
              <a:rPr lang="en-US" b="1" dirty="0">
                <a:solidFill>
                  <a:srgbClr val="0070C0"/>
                </a:solidFill>
              </a:rPr>
              <a:t>Daily diet routine </a:t>
            </a:r>
          </a:p>
        </p:txBody>
      </p:sp>
      <p:graphicFrame>
        <p:nvGraphicFramePr>
          <p:cNvPr id="4" name="Table 4">
            <a:extLst>
              <a:ext uri="{FF2B5EF4-FFF2-40B4-BE49-F238E27FC236}">
                <a16:creationId xmlns:a16="http://schemas.microsoft.com/office/drawing/2014/main" id="{D08CA251-EC8B-884A-5527-64BE9599E60C}"/>
              </a:ext>
            </a:extLst>
          </p:cNvPr>
          <p:cNvGraphicFramePr>
            <a:graphicFrameLocks noGrp="1"/>
          </p:cNvGraphicFramePr>
          <p:nvPr>
            <p:ph idx="1"/>
            <p:extLst>
              <p:ext uri="{D42A27DB-BD31-4B8C-83A1-F6EECF244321}">
                <p14:modId xmlns:p14="http://schemas.microsoft.com/office/powerpoint/2010/main" val="318989238"/>
              </p:ext>
            </p:extLst>
          </p:nvPr>
        </p:nvGraphicFramePr>
        <p:xfrm>
          <a:off x="0" y="1123950"/>
          <a:ext cx="9144000" cy="7573112"/>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658247184"/>
                    </a:ext>
                  </a:extLst>
                </a:gridCol>
                <a:gridCol w="1798320">
                  <a:extLst>
                    <a:ext uri="{9D8B030D-6E8A-4147-A177-3AD203B41FA5}">
                      <a16:colId xmlns:a16="http://schemas.microsoft.com/office/drawing/2014/main" val="2085912775"/>
                    </a:ext>
                  </a:extLst>
                </a:gridCol>
                <a:gridCol w="1859280">
                  <a:extLst>
                    <a:ext uri="{9D8B030D-6E8A-4147-A177-3AD203B41FA5}">
                      <a16:colId xmlns:a16="http://schemas.microsoft.com/office/drawing/2014/main" val="1872426747"/>
                    </a:ext>
                  </a:extLst>
                </a:gridCol>
                <a:gridCol w="1828800">
                  <a:extLst>
                    <a:ext uri="{9D8B030D-6E8A-4147-A177-3AD203B41FA5}">
                      <a16:colId xmlns:a16="http://schemas.microsoft.com/office/drawing/2014/main" val="3914245234"/>
                    </a:ext>
                  </a:extLst>
                </a:gridCol>
                <a:gridCol w="1828800">
                  <a:extLst>
                    <a:ext uri="{9D8B030D-6E8A-4147-A177-3AD203B41FA5}">
                      <a16:colId xmlns:a16="http://schemas.microsoft.com/office/drawing/2014/main" val="2493368563"/>
                    </a:ext>
                  </a:extLst>
                </a:gridCol>
              </a:tblGrid>
              <a:tr h="1057174">
                <a:tc>
                  <a:txBody>
                    <a:bodyPr/>
                    <a:lstStyle/>
                    <a:p>
                      <a:r>
                        <a:rPr lang="en-US" sz="2400" dirty="0"/>
                        <a:t> Meal </a:t>
                      </a:r>
                    </a:p>
                  </a:txBody>
                  <a:tcPr/>
                </a:tc>
                <a:tc>
                  <a:txBody>
                    <a:bodyPr/>
                    <a:lstStyle/>
                    <a:p>
                      <a:r>
                        <a:rPr lang="en-US" dirty="0"/>
                        <a:t> </a:t>
                      </a:r>
                      <a:r>
                        <a:rPr lang="en-US" sz="2400" dirty="0"/>
                        <a:t>Food</a:t>
                      </a:r>
                      <a:endParaRPr lang="en-US" dirty="0"/>
                    </a:p>
                  </a:txBody>
                  <a:tcPr/>
                </a:tc>
                <a:tc>
                  <a:txBody>
                    <a:bodyPr/>
                    <a:lstStyle/>
                    <a:p>
                      <a:r>
                        <a:rPr lang="en-US" sz="2400" dirty="0"/>
                        <a:t>Protein </a:t>
                      </a:r>
                    </a:p>
                  </a:txBody>
                  <a:tcPr/>
                </a:tc>
                <a:tc>
                  <a:txBody>
                    <a:bodyPr/>
                    <a:lstStyle/>
                    <a:p>
                      <a:r>
                        <a:rPr lang="en-US" sz="2400" dirty="0"/>
                        <a:t>Carbs </a:t>
                      </a:r>
                    </a:p>
                  </a:txBody>
                  <a:tcPr/>
                </a:tc>
                <a:tc>
                  <a:txBody>
                    <a:bodyPr/>
                    <a:lstStyle/>
                    <a:p>
                      <a:r>
                        <a:rPr lang="en-US" sz="2400" dirty="0"/>
                        <a:t>Fats </a:t>
                      </a:r>
                    </a:p>
                  </a:txBody>
                  <a:tcPr/>
                </a:tc>
                <a:extLst>
                  <a:ext uri="{0D108BD9-81ED-4DB2-BD59-A6C34878D82A}">
                    <a16:rowId xmlns:a16="http://schemas.microsoft.com/office/drawing/2014/main" val="657030283"/>
                  </a:ext>
                </a:extLst>
              </a:tr>
              <a:tr h="1619668">
                <a:tc>
                  <a:txBody>
                    <a:bodyPr/>
                    <a:lstStyle/>
                    <a:p>
                      <a:r>
                        <a:rPr lang="en-US" sz="2400" dirty="0"/>
                        <a:t>Breakfast </a:t>
                      </a:r>
                    </a:p>
                  </a:txBody>
                  <a:tcPr/>
                </a:tc>
                <a:tc>
                  <a:txBody>
                    <a:bodyPr/>
                    <a:lstStyle/>
                    <a:p>
                      <a:r>
                        <a:rPr lang="en-US" sz="2400" dirty="0"/>
                        <a:t>Oatmeal + Berries + 2 boiled eggs +Green tea </a:t>
                      </a:r>
                    </a:p>
                  </a:txBody>
                  <a:tcPr/>
                </a:tc>
                <a:tc>
                  <a:txBody>
                    <a:bodyPr/>
                    <a:lstStyle/>
                    <a:p>
                      <a:r>
                        <a:rPr lang="en-US" sz="2400" dirty="0"/>
                        <a:t> 20 Grams </a:t>
                      </a:r>
                    </a:p>
                  </a:txBody>
                  <a:tcPr/>
                </a:tc>
                <a:tc>
                  <a:txBody>
                    <a:bodyPr/>
                    <a:lstStyle/>
                    <a:p>
                      <a:r>
                        <a:rPr lang="en-US" sz="2400" dirty="0"/>
                        <a:t>56 Grams </a:t>
                      </a:r>
                    </a:p>
                  </a:txBody>
                  <a:tcPr/>
                </a:tc>
                <a:tc>
                  <a:txBody>
                    <a:bodyPr/>
                    <a:lstStyle/>
                    <a:p>
                      <a:r>
                        <a:rPr lang="en-US" sz="2400" dirty="0"/>
                        <a:t>15 Grams </a:t>
                      </a:r>
                    </a:p>
                  </a:txBody>
                  <a:tcPr/>
                </a:tc>
                <a:extLst>
                  <a:ext uri="{0D108BD9-81ED-4DB2-BD59-A6C34878D82A}">
                    <a16:rowId xmlns:a16="http://schemas.microsoft.com/office/drawing/2014/main" val="3923259426"/>
                  </a:ext>
                </a:extLst>
              </a:tr>
              <a:tr h="1275836">
                <a:tc>
                  <a:txBody>
                    <a:bodyPr/>
                    <a:lstStyle/>
                    <a:p>
                      <a:r>
                        <a:rPr lang="en-US" sz="2400" dirty="0"/>
                        <a:t>Snack</a:t>
                      </a:r>
                    </a:p>
                  </a:txBody>
                  <a:tcPr/>
                </a:tc>
                <a:tc>
                  <a:txBody>
                    <a:bodyPr/>
                    <a:lstStyle/>
                    <a:p>
                      <a:r>
                        <a:rPr lang="en-US" dirty="0"/>
                        <a:t> </a:t>
                      </a:r>
                      <a:r>
                        <a:rPr lang="en-US" sz="2400" dirty="0"/>
                        <a:t> Apple + handful almonds </a:t>
                      </a:r>
                      <a:endParaRPr lang="en-US" dirty="0"/>
                    </a:p>
                  </a:txBody>
                  <a:tcPr/>
                </a:tc>
                <a:tc>
                  <a:txBody>
                    <a:bodyPr/>
                    <a:lstStyle/>
                    <a:p>
                      <a:r>
                        <a:rPr lang="en-US" sz="2400" dirty="0"/>
                        <a:t> 5 Grams </a:t>
                      </a:r>
                    </a:p>
                  </a:txBody>
                  <a:tcPr/>
                </a:tc>
                <a:tc>
                  <a:txBody>
                    <a:bodyPr/>
                    <a:lstStyle/>
                    <a:p>
                      <a:r>
                        <a:rPr lang="en-US" sz="2400" dirty="0"/>
                        <a:t>25 Grams </a:t>
                      </a:r>
                    </a:p>
                  </a:txBody>
                  <a:tcPr/>
                </a:tc>
                <a:tc>
                  <a:txBody>
                    <a:bodyPr/>
                    <a:lstStyle/>
                    <a:p>
                      <a:r>
                        <a:rPr lang="en-US" sz="2400" dirty="0"/>
                        <a:t>10 Grams </a:t>
                      </a:r>
                    </a:p>
                  </a:txBody>
                  <a:tcPr/>
                </a:tc>
                <a:extLst>
                  <a:ext uri="{0D108BD9-81ED-4DB2-BD59-A6C34878D82A}">
                    <a16:rowId xmlns:a16="http://schemas.microsoft.com/office/drawing/2014/main" val="2569818723"/>
                  </a:ext>
                </a:extLst>
              </a:tr>
              <a:tr h="2381864">
                <a:tc>
                  <a:txBody>
                    <a:bodyPr/>
                    <a:lstStyle/>
                    <a:p>
                      <a:r>
                        <a:rPr lang="en-US" sz="2400" dirty="0"/>
                        <a:t>Lunch</a:t>
                      </a:r>
                    </a:p>
                  </a:txBody>
                  <a:tcPr/>
                </a:tc>
                <a:tc>
                  <a:txBody>
                    <a:bodyPr/>
                    <a:lstStyle/>
                    <a:p>
                      <a:r>
                        <a:rPr lang="en-US" sz="2400" dirty="0"/>
                        <a:t>Grilled chicken breast + steamed vegetables + Brown rice </a:t>
                      </a:r>
                    </a:p>
                  </a:txBody>
                  <a:tcPr/>
                </a:tc>
                <a:tc>
                  <a:txBody>
                    <a:bodyPr/>
                    <a:lstStyle/>
                    <a:p>
                      <a:r>
                        <a:rPr lang="en-US" sz="2400" dirty="0"/>
                        <a:t>43 Grams </a:t>
                      </a:r>
                    </a:p>
                  </a:txBody>
                  <a:tcPr/>
                </a:tc>
                <a:tc>
                  <a:txBody>
                    <a:bodyPr/>
                    <a:lstStyle/>
                    <a:p>
                      <a:r>
                        <a:rPr lang="en-US" sz="2400" dirty="0"/>
                        <a:t>57 Grams </a:t>
                      </a:r>
                    </a:p>
                  </a:txBody>
                  <a:tcPr/>
                </a:tc>
                <a:tc>
                  <a:txBody>
                    <a:bodyPr/>
                    <a:lstStyle/>
                    <a:p>
                      <a:r>
                        <a:rPr lang="en-US" sz="2400" dirty="0"/>
                        <a:t>12 Grams </a:t>
                      </a:r>
                    </a:p>
                  </a:txBody>
                  <a:tcPr/>
                </a:tc>
                <a:extLst>
                  <a:ext uri="{0D108BD9-81ED-4DB2-BD59-A6C34878D82A}">
                    <a16:rowId xmlns:a16="http://schemas.microsoft.com/office/drawing/2014/main" val="1381710391"/>
                  </a:ext>
                </a:extLst>
              </a:tr>
              <a:tr h="1238570">
                <a:tc>
                  <a:txBody>
                    <a:bodyPr/>
                    <a:lstStyle/>
                    <a:p>
                      <a:r>
                        <a:rPr lang="en-US" sz="2400" dirty="0"/>
                        <a:t>Dinner </a:t>
                      </a:r>
                    </a:p>
                  </a:txBody>
                  <a:tcPr/>
                </a:tc>
                <a:tc>
                  <a:txBody>
                    <a:bodyPr/>
                    <a:lstStyle/>
                    <a:p>
                      <a:r>
                        <a:rPr lang="en-US" sz="2400" dirty="0"/>
                        <a:t>Grilled fish + salad +olive oil </a:t>
                      </a:r>
                    </a:p>
                  </a:txBody>
                  <a:tcPr/>
                </a:tc>
                <a:tc>
                  <a:txBody>
                    <a:bodyPr/>
                    <a:lstStyle/>
                    <a:p>
                      <a:r>
                        <a:rPr lang="en-US" sz="2400" dirty="0"/>
                        <a:t>32 Grams </a:t>
                      </a:r>
                    </a:p>
                  </a:txBody>
                  <a:tcPr/>
                </a:tc>
                <a:tc>
                  <a:txBody>
                    <a:bodyPr/>
                    <a:lstStyle/>
                    <a:p>
                      <a:r>
                        <a:rPr lang="en-US" sz="2400" dirty="0"/>
                        <a:t>10 Grams </a:t>
                      </a:r>
                    </a:p>
                  </a:txBody>
                  <a:tcPr/>
                </a:tc>
                <a:tc>
                  <a:txBody>
                    <a:bodyPr/>
                    <a:lstStyle/>
                    <a:p>
                      <a:r>
                        <a:rPr lang="en-US" sz="2400" dirty="0"/>
                        <a:t>30 Grams </a:t>
                      </a:r>
                    </a:p>
                  </a:txBody>
                  <a:tcPr/>
                </a:tc>
                <a:extLst>
                  <a:ext uri="{0D108BD9-81ED-4DB2-BD59-A6C34878D82A}">
                    <a16:rowId xmlns:a16="http://schemas.microsoft.com/office/drawing/2014/main" val="2792817335"/>
                  </a:ext>
                </a:extLst>
              </a:tr>
            </a:tbl>
          </a:graphicData>
        </a:graphic>
      </p:graphicFrame>
    </p:spTree>
    <p:extLst>
      <p:ext uri="{BB962C8B-B14F-4D97-AF65-F5344CB8AC3E}">
        <p14:creationId xmlns:p14="http://schemas.microsoft.com/office/powerpoint/2010/main" val="3955707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0"/>
            <a:ext cx="8572499" cy="1314450"/>
          </a:xfrm>
        </p:spPr>
        <p:txBody>
          <a:bodyPr/>
          <a:lstStyle/>
          <a:p>
            <a:r>
              <a:rPr b="1" dirty="0">
                <a:solidFill>
                  <a:srgbClr val="0070C0"/>
                </a:solidFill>
              </a:rPr>
              <a:t>Hydration</a:t>
            </a:r>
          </a:p>
        </p:txBody>
      </p:sp>
      <p:sp>
        <p:nvSpPr>
          <p:cNvPr id="3" name="Content Placeholder 2"/>
          <p:cNvSpPr>
            <a:spLocks noGrp="1"/>
          </p:cNvSpPr>
          <p:nvPr>
            <p:ph idx="1"/>
          </p:nvPr>
        </p:nvSpPr>
        <p:spPr>
          <a:xfrm>
            <a:off x="0" y="1447800"/>
            <a:ext cx="8972549" cy="5010149"/>
          </a:xfrm>
        </p:spPr>
        <p:txBody>
          <a:bodyPr>
            <a:normAutofit/>
          </a:bodyPr>
          <a:lstStyle/>
          <a:p>
            <a:r>
              <a:rPr sz="2400" dirty="0"/>
              <a:t>Water intake: </a:t>
            </a:r>
            <a:r>
              <a:rPr lang="en-US" sz="2400" b="1" dirty="0">
                <a:solidFill>
                  <a:srgbClr val="0070C0"/>
                </a:solidFill>
              </a:rPr>
              <a:t>2-3</a:t>
            </a:r>
            <a:r>
              <a:rPr sz="2400" dirty="0"/>
              <a:t> liters per day.</a:t>
            </a:r>
          </a:p>
          <a:p>
            <a:r>
              <a:rPr sz="2400" dirty="0"/>
              <a:t>More during training sessions.</a:t>
            </a:r>
            <a:endParaRPr lang="en-US" sz="2400" dirty="0"/>
          </a:p>
          <a:p>
            <a:r>
              <a:rPr lang="en-US" sz="2400" dirty="0"/>
              <a:t>She drinks </a:t>
            </a:r>
            <a:r>
              <a:rPr lang="en-US" sz="2400" b="1" dirty="0"/>
              <a:t>Before training, during training (small sips) &amp; after training (to recover)</a:t>
            </a:r>
          </a:p>
          <a:p>
            <a:r>
              <a:rPr lang="en-US" sz="2400" dirty="0"/>
              <a:t>She avoids: </a:t>
            </a:r>
            <a:r>
              <a:rPr lang="en-US" sz="2400" b="1" dirty="0"/>
              <a:t>Sugary drinks, Soda &amp; Energy drink</a:t>
            </a:r>
            <a:endParaRPr sz="2400" b="1" dirty="0"/>
          </a:p>
        </p:txBody>
      </p:sp>
      <p:pic>
        <p:nvPicPr>
          <p:cNvPr id="4" name="Picture 3">
            <a:extLst>
              <a:ext uri="{FF2B5EF4-FFF2-40B4-BE49-F238E27FC236}">
                <a16:creationId xmlns:a16="http://schemas.microsoft.com/office/drawing/2014/main" id="{A6FADF91-C392-CCB5-B1A1-B74623A6079D}"/>
              </a:ext>
            </a:extLst>
          </p:cNvPr>
          <p:cNvPicPr>
            <a:picLocks noChangeAspect="1"/>
          </p:cNvPicPr>
          <p:nvPr/>
        </p:nvPicPr>
        <p:blipFill>
          <a:blip r:embed="rId2"/>
          <a:stretch>
            <a:fillRect/>
          </a:stretch>
        </p:blipFill>
        <p:spPr>
          <a:xfrm>
            <a:off x="4486274" y="3952874"/>
            <a:ext cx="4419599" cy="276224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152400"/>
            <a:ext cx="8972549" cy="965572"/>
          </a:xfrm>
        </p:spPr>
        <p:txBody>
          <a:bodyPr/>
          <a:lstStyle/>
          <a:p>
            <a:r>
              <a:rPr b="1" dirty="0">
                <a:solidFill>
                  <a:srgbClr val="0070C0"/>
                </a:solidFill>
              </a:rPr>
              <a:t>Micronutrients &amp; Supplements</a:t>
            </a:r>
          </a:p>
        </p:txBody>
      </p:sp>
      <p:sp>
        <p:nvSpPr>
          <p:cNvPr id="3" name="Content Placeholder 2"/>
          <p:cNvSpPr>
            <a:spLocks noGrp="1"/>
          </p:cNvSpPr>
          <p:nvPr>
            <p:ph idx="1"/>
          </p:nvPr>
        </p:nvSpPr>
        <p:spPr>
          <a:xfrm>
            <a:off x="171450" y="1352550"/>
            <a:ext cx="8972549" cy="5353049"/>
          </a:xfrm>
        </p:spPr>
        <p:txBody>
          <a:bodyPr>
            <a:normAutofit/>
          </a:bodyPr>
          <a:lstStyle/>
          <a:p>
            <a:r>
              <a:rPr sz="2800" b="1" dirty="0"/>
              <a:t>Important minerals</a:t>
            </a:r>
            <a:r>
              <a:rPr sz="2800" dirty="0"/>
              <a:t>: calcium, iron, magnesium</a:t>
            </a:r>
            <a:r>
              <a:rPr lang="en-US" sz="2800" dirty="0"/>
              <a:t>, potassium &amp; magnesium.</a:t>
            </a:r>
            <a:endParaRPr sz="2800" dirty="0"/>
          </a:p>
          <a:p>
            <a:r>
              <a:rPr sz="2800" b="1" dirty="0"/>
              <a:t>Vitamins: </a:t>
            </a:r>
            <a:r>
              <a:rPr lang="en-US" sz="2800" b="1" dirty="0"/>
              <a:t> </a:t>
            </a:r>
            <a:r>
              <a:rPr sz="2800" dirty="0"/>
              <a:t>Vitamin D, B-complex.</a:t>
            </a:r>
          </a:p>
          <a:p>
            <a:r>
              <a:rPr sz="2800" b="1" dirty="0"/>
              <a:t>Supplements</a:t>
            </a:r>
            <a:r>
              <a:rPr sz="2800" dirty="0"/>
              <a:t> (if needed): multivitamins</a:t>
            </a:r>
            <a:r>
              <a:rPr lang="en-US" sz="2800" dirty="0"/>
              <a:t>, protein supplements ( helps recovery after training), &amp; </a:t>
            </a:r>
            <a:r>
              <a:rPr lang="en-US" sz="2800" dirty="0" err="1"/>
              <a:t>v.D+Calcium</a:t>
            </a:r>
            <a:r>
              <a:rPr lang="en-US" sz="2800" dirty="0"/>
              <a:t>.</a:t>
            </a:r>
          </a:p>
          <a:p>
            <a:endParaRPr sz="2800" dirty="0"/>
          </a:p>
        </p:txBody>
      </p:sp>
      <p:pic>
        <p:nvPicPr>
          <p:cNvPr id="4" name="Picture 3">
            <a:extLst>
              <a:ext uri="{FF2B5EF4-FFF2-40B4-BE49-F238E27FC236}">
                <a16:creationId xmlns:a16="http://schemas.microsoft.com/office/drawing/2014/main" id="{A3F06D1E-1485-74D6-440A-B7B4FFF1C17D}"/>
              </a:ext>
            </a:extLst>
          </p:cNvPr>
          <p:cNvPicPr>
            <a:picLocks noChangeAspect="1"/>
          </p:cNvPicPr>
          <p:nvPr/>
        </p:nvPicPr>
        <p:blipFill>
          <a:blip r:embed="rId2"/>
          <a:stretch>
            <a:fillRect/>
          </a:stretch>
        </p:blipFill>
        <p:spPr>
          <a:xfrm>
            <a:off x="2476500" y="4165935"/>
            <a:ext cx="5238750" cy="2679030"/>
          </a:xfrm>
          <a:prstGeom prst="rect">
            <a:avLst/>
          </a:prstGeom>
        </p:spPr>
      </p:pic>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91</TotalTime>
  <Words>540</Words>
  <Application>Microsoft Office PowerPoint</Application>
  <PresentationFormat>On-screen Show (4:3)</PresentationFormat>
  <Paragraphs>83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Gill Sans MT</vt:lpstr>
      <vt:lpstr>Wingdings</vt:lpstr>
      <vt:lpstr>Parcel</vt:lpstr>
      <vt:lpstr>Mrgarita Mamun</vt:lpstr>
      <vt:lpstr>Introduction to Margarita Mamun</vt:lpstr>
      <vt:lpstr>What is rhythmic Gymnastics?</vt:lpstr>
      <vt:lpstr>Early Lifestyle</vt:lpstr>
      <vt:lpstr>Training Routine</vt:lpstr>
      <vt:lpstr>Macronutrients &amp; Training Table</vt:lpstr>
      <vt:lpstr>Daily diet routine </vt:lpstr>
      <vt:lpstr>Hydration</vt:lpstr>
      <vt:lpstr>Micronutrients &amp; Supplements</vt:lpstr>
      <vt:lpstr>Calories Burned</vt:lpstr>
      <vt:lpstr>Conclusion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Mrgarita Mamun</dc:title>
  <dc:subject/>
  <dc:creator/>
  <cp:keywords/>
  <dc:description>generated using python-pptx</dc:description>
  <cp:lastModifiedBy>Lana Mohammed Alayoubi</cp:lastModifiedBy>
  <cp:revision>2</cp:revision>
  <dcterms:created xsi:type="dcterms:W3CDTF">2013-01-27T09:14:16Z</dcterms:created>
  <dcterms:modified xsi:type="dcterms:W3CDTF">2026-04-25T04:17:34Z</dcterms:modified>
  <cp:category/>
</cp:coreProperties>
</file>