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A41EC-2282-4758-82AE-06CCC757ADAE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787DD-4F20-4DDC-AC42-DAEAEE8DB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469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4AC832-4507-44CB-843B-FF987536DFF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481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017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981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77846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671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32965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31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5985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48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202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66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308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738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86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997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8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2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00E72-1D65-4DDB-9D41-E23E3E2C00F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6B915F6-B4D2-422A-8327-2FC4DACFA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53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229009" y="-247708"/>
            <a:ext cx="3608556" cy="3249110"/>
          </a:xfrm>
          <a:custGeom>
            <a:avLst/>
            <a:gdLst/>
            <a:ahLst/>
            <a:cxnLst/>
            <a:rect l="l" t="t" r="r" b="b"/>
            <a:pathLst>
              <a:path w="5412834" h="4873665">
                <a:moveTo>
                  <a:pt x="0" y="0"/>
                </a:moveTo>
                <a:lnTo>
                  <a:pt x="5412833" y="0"/>
                </a:lnTo>
                <a:lnTo>
                  <a:pt x="5412833" y="4873665"/>
                </a:lnTo>
                <a:lnTo>
                  <a:pt x="0" y="487366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8691112" y="-502834"/>
            <a:ext cx="3655429" cy="3269680"/>
          </a:xfrm>
          <a:custGeom>
            <a:avLst/>
            <a:gdLst/>
            <a:ahLst/>
            <a:cxnLst/>
            <a:rect l="l" t="t" r="r" b="b"/>
            <a:pathLst>
              <a:path w="5483143" h="4904520">
                <a:moveTo>
                  <a:pt x="0" y="0"/>
                </a:moveTo>
                <a:lnTo>
                  <a:pt x="5483143" y="0"/>
                </a:lnTo>
                <a:lnTo>
                  <a:pt x="5483143" y="4904519"/>
                </a:lnTo>
                <a:lnTo>
                  <a:pt x="0" y="490451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2336800" y="3336685"/>
            <a:ext cx="8182026" cy="8706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401"/>
              </a:lnSpc>
              <a:spcBef>
                <a:spcPct val="0"/>
              </a:spcBef>
            </a:pPr>
            <a:r>
              <a:rPr lang="en-US" sz="5400" dirty="0"/>
              <a:t>Football Player Lifestyle</a:t>
            </a:r>
            <a:r>
              <a:rPr lang="en-US" sz="5286" b="1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 </a:t>
            </a:r>
            <a:endParaRPr lang="en-US" sz="5286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379547" y="565150"/>
            <a:ext cx="5563897" cy="16319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88"/>
              </a:lnSpc>
            </a:pPr>
            <a:r>
              <a:rPr lang="en-US" sz="2667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 Bold Italics"/>
                <a:cs typeface="Times New Roman" panose="02020603050405020304" pitchFamily="18" charset="0"/>
                <a:sym typeface="Times New Roman Bold Italics"/>
              </a:rPr>
              <a:t>Tishk</a:t>
            </a:r>
            <a:r>
              <a:rPr lang="en-US" sz="2667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 Bold Italics"/>
                <a:cs typeface="Times New Roman" panose="02020603050405020304" pitchFamily="18" charset="0"/>
                <a:sym typeface="Times New Roman Bold Italics"/>
              </a:rPr>
              <a:t> international university </a:t>
            </a:r>
          </a:p>
          <a:p>
            <a:pPr algn="ctr">
              <a:lnSpc>
                <a:spcPts val="4388"/>
              </a:lnSpc>
            </a:pPr>
            <a:r>
              <a:rPr lang="en-US" sz="2667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 Bold Italics"/>
                <a:cs typeface="Times New Roman" panose="02020603050405020304" pitchFamily="18" charset="0"/>
                <a:sym typeface="Times New Roman Bold Italics"/>
              </a:rPr>
              <a:t>Faculty of Applied science </a:t>
            </a:r>
          </a:p>
          <a:p>
            <a:pPr algn="ctr">
              <a:lnSpc>
                <a:spcPts val="4388"/>
              </a:lnSpc>
              <a:spcBef>
                <a:spcPct val="0"/>
              </a:spcBef>
            </a:pPr>
            <a:r>
              <a:rPr lang="en-US" sz="2667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 Bold Italics"/>
                <a:cs typeface="Times New Roman" panose="02020603050405020304" pitchFamily="18" charset="0"/>
                <a:sym typeface="Times New Roman Bold Italics"/>
              </a:rPr>
              <a:t>Nutrition&amp; Dietetics Department</a:t>
            </a:r>
            <a:r>
              <a:rPr lang="en-US" sz="2667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0D538ECB-2AA9-48D2-8BDC-86D5DA8117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5489" y="709332"/>
            <a:ext cx="989424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Title: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Blueprint of Greatness: Lionel Messi’s Lifestyle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Exercise, Nutrition, and the Routine of a Legend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high-quality image of Messi in training gear or a split image of him on the pitch and in the gym.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8A2AA3-348B-4D1C-8ADE-E12A08318A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569" y="2268213"/>
            <a:ext cx="5931450" cy="4067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264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A7802-3C89-4113-8B25-1CBBB59F4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Daily Schedule (Time of Exercise)</a:t>
            </a: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E6A84-65FD-4DF5-877A-64EBD4BDD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Messi’s routine is built on consistency and recovery rather than 24/7 intensity.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06:00 AM: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Wake up and hydration.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07:00 – 08:00 AM: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Family time (breakfast and school runs).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09:00 – 11:00 AM: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Primary Training Session.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This is his high-intensity window (focus on technical drills and speed).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12:00 PM: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Post-training lunch and recovery.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02:00 – 04:30 PM: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Mandatory nap/rest for muscle recovery.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05:00 – 08:00 PM: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Team training or tactical analysis.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09:00 PM: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Lights out (he prioritizes 8–9 hours of sleep).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38D559-BFB5-418B-A490-324E4B5188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7835" y="1693811"/>
            <a:ext cx="2492189" cy="481432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35144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91221-2760-4529-8E7B-011C6A9AD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Workout Philosophy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6B127-6A52-474B-9791-67C3D4052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2706"/>
            <a:ext cx="8596668" cy="3880773"/>
          </a:xfrm>
        </p:spPr>
        <p:txBody>
          <a:bodyPr/>
          <a:lstStyle/>
          <a:p>
            <a:r>
              <a:rPr lang="en-US" dirty="0"/>
              <a:t>Messi doesn't train like a bodybuilder; he trains for </a:t>
            </a:r>
            <a:r>
              <a:rPr lang="en-US" b="1" dirty="0"/>
              <a:t>functional agility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Linear Speed:</a:t>
            </a:r>
            <a:r>
              <a:rPr lang="en-US" dirty="0"/>
              <a:t> Short, explosive sprints (max 20 yards), hurdle hops, and pillar skips.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Multi-Directional Speed:</a:t>
            </a:r>
            <a:r>
              <a:rPr lang="en-US" dirty="0"/>
              <a:t> Lateral bounds, cone drills, and "mirror drills" to improve his famous change-of-direction.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Strength &amp; Stability:</a:t>
            </a:r>
            <a:r>
              <a:rPr lang="en-US" dirty="0"/>
              <a:t> Focuses on core and lower body using bodyweight or light weights (squats, lunges, and planks).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The Secret Weapon:</a:t>
            </a:r>
            <a:r>
              <a:rPr lang="en-US" dirty="0"/>
              <a:t> </a:t>
            </a:r>
            <a:r>
              <a:rPr lang="en-US" b="1" dirty="0"/>
              <a:t>Stretching.</a:t>
            </a:r>
            <a:r>
              <a:rPr lang="en-US" dirty="0"/>
              <a:t> Messi often spends up to </a:t>
            </a:r>
            <a:r>
              <a:rPr lang="en-US" b="1" dirty="0"/>
              <a:t>1 hour a day</a:t>
            </a:r>
            <a:r>
              <a:rPr lang="en-US" dirty="0"/>
              <a:t> on flexibility to prevent injuries and maintain his low center of gravity.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ABD4FE-0B58-48A5-B104-C172A39C18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559" y="726141"/>
            <a:ext cx="2778499" cy="586543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70359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5CB30-B45D-4898-8C9A-5B6E6AC9C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Male Meal Plan(Pillars of Nutrition)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15024-D990-4430-A21A-F7EF3F388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075" y="1270000"/>
            <a:ext cx="8596668" cy="388077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n-US" b="1" dirty="0"/>
          </a:p>
          <a:p>
            <a:r>
              <a:rPr lang="en-US" dirty="0"/>
              <a:t>Since 2014, Messi has followed a "Whole Foods" Mediterranean-style diet designed by nutritionist Giuliano Poser.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The Five Pillars:</a:t>
            </a:r>
            <a:r>
              <a:rPr lang="en-US" dirty="0"/>
              <a:t> Water, Olive Oil, Whole Grains, Fresh Fruit, and Fresh Vegetables.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Breakfast:</a:t>
            </a:r>
            <a:r>
              <a:rPr lang="en-US" dirty="0"/>
              <a:t> Whole-grain toast with olive oil or a fruit smoothie.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Lunch:</a:t>
            </a:r>
            <a:r>
              <a:rPr lang="en-US" dirty="0"/>
              <a:t> Grilled fish or chicken with brown rice/quinoa and steamed vegetables.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Dinner:</a:t>
            </a:r>
            <a:r>
              <a:rPr lang="en-US" dirty="0"/>
              <a:t> A large salad with lean protein (fish or chicken).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Match Day (90 mins before):</a:t>
            </a:r>
            <a:r>
              <a:rPr lang="en-US" dirty="0"/>
              <a:t> Seasonal fruit (bananas/apples) for quick-digesting energy.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Strict Avoidance:</a:t>
            </a:r>
            <a:r>
              <a:rPr lang="en-US" dirty="0"/>
              <a:t> Refined sugar, processed flour, and fizzy sodas.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355B02-712B-4A33-8521-F2A90C75D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637" y="4580684"/>
            <a:ext cx="2143125" cy="21431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F9827E7-C2E0-4C2C-ABFC-DB8635FB3A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5950" y="2854699"/>
            <a:ext cx="2466975" cy="184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23183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41FAA-7291-45E4-9D76-A84F38170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Nutritional Supplements &amp; Recovery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635A6-9854-448B-AAB2-BB25F5D0A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393" y="1425483"/>
            <a:ext cx="8596668" cy="3880773"/>
          </a:xfrm>
        </p:spPr>
        <p:txBody>
          <a:bodyPr/>
          <a:lstStyle/>
          <a:p>
            <a:r>
              <a:rPr lang="en-US" dirty="0"/>
              <a:t>Messi uses specific aids to keep his muscles firing and reduce inflammation.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Yerba </a:t>
            </a:r>
            <a:r>
              <a:rPr lang="en-US" b="1" dirty="0" err="1"/>
              <a:t>Maté</a:t>
            </a:r>
            <a:r>
              <a:rPr lang="en-US" b="1" dirty="0"/>
              <a:t>:</a:t>
            </a:r>
            <a:r>
              <a:rPr lang="en-US" dirty="0"/>
              <a:t> A traditional South American tea. It provides caffeine for focus without the "crash" of coffee or sugar.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Protein Shakes:</a:t>
            </a:r>
            <a:r>
              <a:rPr lang="en-US" dirty="0"/>
              <a:t> Usually consumed 3 times a day during high-intensity periods to repair muscle tissue.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Electrolytes:</a:t>
            </a:r>
            <a:r>
              <a:rPr lang="en-US" dirty="0"/>
              <a:t> Added to water to maintain hydration levels during matches.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Natural Anti-inflammatories:</a:t>
            </a:r>
            <a:r>
              <a:rPr lang="en-US" dirty="0"/>
              <a:t> His diet includes turmeric and ginger to reduce muscle soreness naturally.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Recovery Tools:</a:t>
            </a:r>
            <a:r>
              <a:rPr lang="en-US" dirty="0"/>
              <a:t> Ice baths and massage therapy are daily staples after training.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8789C1-A58D-4A22-99B8-CC8E16B474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786312"/>
            <a:ext cx="2457450" cy="18573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7AD42E3-56D6-49F0-B92C-CA99771403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8103" y="3429000"/>
            <a:ext cx="1514475" cy="302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079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7486E-40F1-4E66-AD68-059C6CF7F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 &amp; Key Takeaways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59626-CBA1-446C-96E6-67996B150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064" y="1425483"/>
            <a:ext cx="8596668" cy="388077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Discipline over Intensity:</a:t>
            </a:r>
            <a:r>
              <a:rPr lang="en-US" dirty="0"/>
              <a:t> It’s about doing the right things every single day.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Evolution:</a:t>
            </a:r>
            <a:r>
              <a:rPr lang="en-US" dirty="0"/>
              <a:t> Messi changed his diet at age 27 to extend his career.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Balance:</a:t>
            </a:r>
            <a:r>
              <a:rPr lang="en-US" dirty="0"/>
              <a:t> He balances world-class training with a "normal" family life to stay mentally fresh.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06D7DA-F1B9-4028-A7FF-862EDD4618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5236" y="2746283"/>
            <a:ext cx="5109376" cy="3880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850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4A51C5B-EA90-4EA7-8A45-55C019CBE2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458" y="376518"/>
            <a:ext cx="6741459" cy="580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4168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351</TotalTime>
  <Words>545</Words>
  <Application>Microsoft Office PowerPoint</Application>
  <PresentationFormat>Widescreen</PresentationFormat>
  <Paragraphs>43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Times New Roman Bold</vt:lpstr>
      <vt:lpstr>Trebuchet MS</vt:lpstr>
      <vt:lpstr>Wingdings 3</vt:lpstr>
      <vt:lpstr>Facet</vt:lpstr>
      <vt:lpstr>PowerPoint Presentation</vt:lpstr>
      <vt:lpstr>Title: The Blueprint of Greatness: Lionel Messi’s Lifestyle  Exercise, Nutrition, and the Routine of a Legend  A high-quality image of Messi in training gear or a split image of him on the pitch and in the gym.</vt:lpstr>
      <vt:lpstr>The Daily Schedule (Time of Exercise) </vt:lpstr>
      <vt:lpstr>The Workout Philosophy </vt:lpstr>
      <vt:lpstr>The Male Meal Plan(Pillars of Nutrition)</vt:lpstr>
      <vt:lpstr>Nutritional Supplements &amp; Recovery </vt:lpstr>
      <vt:lpstr>Conclusion &amp; Key Takeaways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roja haruni</dc:creator>
  <cp:lastModifiedBy>Administrator</cp:lastModifiedBy>
  <cp:revision>7</cp:revision>
  <dcterms:created xsi:type="dcterms:W3CDTF">2026-02-20T21:02:51Z</dcterms:created>
  <dcterms:modified xsi:type="dcterms:W3CDTF">2026-05-04T18:36:00Z</dcterms:modified>
</cp:coreProperties>
</file>