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1pPr>
    <a:lvl2pPr marL="4572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2pPr>
    <a:lvl3pPr marL="914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3pPr>
    <a:lvl4pPr marL="13716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4pPr>
    <a:lvl5pPr marL="18288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5pPr>
    <a:lvl6pPr marL="22860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6pPr>
    <a:lvl7pPr marL="27432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7pPr>
    <a:lvl8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8pPr>
    <a:lvl9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1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ctrTitle"/>
          </p:nvPr>
        </p:nvSpPr>
        <p:spPr>
          <a:xfrm>
            <a:off x="1371600" y="3195637"/>
            <a:ext cx="15544800" cy="22050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type="subTitle" idx="1"/>
          </p:nvPr>
        </p:nvSpPr>
        <p:spPr>
          <a:xfrm>
            <a:off x="2743200" y="5829299"/>
            <a:ext cx="12801600" cy="26288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5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07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5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51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5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15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/>
          <p:cNvSpPr>
            <a:spLocks noGrp="1"/>
          </p:cNvSpPr>
          <p:nvPr>
            <p:ph type="dt" idx="10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/>
            <a:r>
              <a:rPr lang="en-US" altLang="zh-CN" sz="120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Date/Time</a:t>
            </a:r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8" name="Text box"/>
          <p:cNvSpPr>
            <a:spLocks noGrp="1"/>
          </p:cNvSpPr>
          <p:nvPr>
            <p:ph type="ftr"/>
          </p:nvPr>
        </p:nvSpPr>
        <p:spPr>
          <a:xfrm>
            <a:off x="3124200" y="6356349"/>
            <a:ext cx="28956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9" name="Text box"/>
          <p:cNvSpPr>
            <a:spLocks noGrp="1"/>
          </p:cNvSpPr>
          <p:nvPr>
            <p:ph type="sldNum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29808"/>
      </p:ext>
    </p:extLst>
  </p:cSld>
  <p:clrMapOvr>
    <a:masterClrMapping/>
  </p:clrMapOvr>
  <p:hf sldNu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5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7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5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07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box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6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box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Text box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Text box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8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9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4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57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3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47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box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6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0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box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box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2026/5/2</a:t>
            </a:fld>
            <a:endParaRPr lang="zh-CN" altLang="en-US"/>
          </a:p>
        </p:txBody>
      </p:sp>
      <p:sp>
        <p:nvSpPr>
          <p:cNvPr id="6" name="Text box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 box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20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box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box"/>
          <p:cNvSpPr>
            <a:spLocks noGrp="1"/>
          </p:cNvSpPr>
          <p:nvPr>
            <p:ph type="dt" idx="2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/>
            <a:fld id="{CAD2D6BD-DE1B-4B5F-8B41-2702339687B9}" type="datetime1">
              <a:rPr lang="en-US" altLang="zh-CN" sz="120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5/2/2026</a:t>
            </a:fld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5" name="Text box"/>
          <p:cNvSpPr>
            <a:spLocks noGrp="1"/>
          </p:cNvSpPr>
          <p:nvPr>
            <p:ph type="ftr" idx="3"/>
          </p:nvPr>
        </p:nvSpPr>
        <p:spPr>
          <a:xfrm>
            <a:off x="3124200" y="6356349"/>
            <a:ext cx="2895600" cy="36512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6" name="Text box"/>
          <p:cNvSpPr>
            <a:spLocks noGrp="1"/>
          </p:cNvSpPr>
          <p:nvPr>
            <p:ph type="sldNum" idx="4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1pPr>
      <a:lvl2pPr marL="742950" indent="-285750" algn="l" defTabSz="914400" eaLnBrk="1" fontAlgn="auto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2pPr>
      <a:lvl3pPr marL="11430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3pPr>
      <a:lvl4pPr marL="1600200" indent="-228600" algn="l" defTabSz="914400" eaLnBrk="1" fontAlgn="auto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4pPr>
      <a:lvl5pPr marL="2057400" indent="-228600" algn="l" defTabSz="914400" eaLnBrk="1" fontAlgn="auto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5pPr>
      <a:lvl6pPr marL="25146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6pPr>
      <a:lvl7pPr marL="29718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7pPr>
      <a:lvl8pPr marL="34290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8pPr>
      <a:lvl9pPr marL="34290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ombination"/>
          <p:cNvGrpSpPr>
            <a:grpSpLocks/>
          </p:cNvGrpSpPr>
          <p:nvPr/>
        </p:nvGrpSpPr>
        <p:grpSpPr>
          <a:xfrm rot="2199042">
            <a:off x="9997443" y="2644772"/>
            <a:ext cx="9186398" cy="9186399"/>
            <a:chOff x="9997443" y="2644772"/>
            <a:chExt cx="9186398" cy="9186399"/>
          </a:xfrm>
        </p:grpSpPr>
        <p:sp>
          <p:nvSpPr>
            <p:cNvPr id="10" name="曲线"/>
            <p:cNvSpPr>
              <a:spLocks/>
            </p:cNvSpPr>
            <p:nvPr/>
          </p:nvSpPr>
          <p:spPr>
            <a:xfrm>
              <a:off x="9997443" y="2644772"/>
              <a:ext cx="9186398" cy="918639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799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799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799" y="0"/>
                  </a:cubicBezTo>
                  <a:close/>
                </a:path>
              </a:pathLst>
            </a:custGeom>
            <a:solidFill>
              <a:srgbClr val="BAD3FA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1" name="Rectangles"/>
            <p:cNvSpPr>
              <a:spLocks/>
            </p:cNvSpPr>
            <p:nvPr/>
          </p:nvSpPr>
          <p:spPr>
            <a:xfrm>
              <a:off x="10858668" y="2967731"/>
              <a:ext cx="7463948" cy="8002214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grpSp>
        <p:nvGrpSpPr>
          <p:cNvPr id="15" name="Combination"/>
          <p:cNvGrpSpPr>
            <a:grpSpLocks/>
          </p:cNvGrpSpPr>
          <p:nvPr/>
        </p:nvGrpSpPr>
        <p:grpSpPr>
          <a:xfrm>
            <a:off x="10042278" y="2125367"/>
            <a:ext cx="6063261" cy="6036265"/>
            <a:chOff x="10042278" y="2125367"/>
            <a:chExt cx="6063261" cy="6036265"/>
          </a:xfrm>
        </p:grpSpPr>
        <p:sp>
          <p:nvSpPr>
            <p:cNvPr id="13" name="曲线"/>
            <p:cNvSpPr>
              <a:spLocks/>
            </p:cNvSpPr>
            <p:nvPr/>
          </p:nvSpPr>
          <p:spPr>
            <a:xfrm>
              <a:off x="10042278" y="2125367"/>
              <a:ext cx="6063261" cy="6036265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17"/>
                  </a:moveTo>
                  <a:lnTo>
                    <a:pt x="10800" y="17"/>
                  </a:lnTo>
                  <a:cubicBezTo>
                    <a:pt x="7112" y="0"/>
                    <a:pt x="3697" y="2051"/>
                    <a:pt x="1848" y="5394"/>
                  </a:cubicBezTo>
                  <a:cubicBezTo>
                    <a:pt x="0" y="8737"/>
                    <a:pt x="0" y="12862"/>
                    <a:pt x="1848" y="16205"/>
                  </a:cubicBezTo>
                  <a:cubicBezTo>
                    <a:pt x="3697" y="19548"/>
                    <a:pt x="7112" y="21600"/>
                    <a:pt x="10800" y="21582"/>
                  </a:cubicBezTo>
                  <a:cubicBezTo>
                    <a:pt x="14487" y="21600"/>
                    <a:pt x="17902" y="19548"/>
                    <a:pt x="19751" y="16205"/>
                  </a:cubicBezTo>
                  <a:cubicBezTo>
                    <a:pt x="21600" y="12862"/>
                    <a:pt x="21600" y="8737"/>
                    <a:pt x="19751" y="5394"/>
                  </a:cubicBezTo>
                  <a:cubicBezTo>
                    <a:pt x="17902" y="2051"/>
                    <a:pt x="14487" y="0"/>
                    <a:pt x="10800" y="17"/>
                  </a:cubicBezTo>
                  <a:close/>
                </a:path>
              </a:pathLst>
            </a:custGeom>
            <a:solidFill>
              <a:srgbClr val="D9D9D9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4" name="曲线"/>
            <p:cNvSpPr>
              <a:spLocks/>
            </p:cNvSpPr>
            <p:nvPr/>
          </p:nvSpPr>
          <p:spPr>
            <a:xfrm>
              <a:off x="10443666" y="2524968"/>
              <a:ext cx="5260483" cy="5237062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17"/>
                  </a:moveTo>
                  <a:cubicBezTo>
                    <a:pt x="7112" y="0"/>
                    <a:pt x="3697" y="2051"/>
                    <a:pt x="1848" y="5394"/>
                  </a:cubicBezTo>
                  <a:cubicBezTo>
                    <a:pt x="0" y="8737"/>
                    <a:pt x="0" y="12862"/>
                    <a:pt x="1848" y="16205"/>
                  </a:cubicBezTo>
                  <a:cubicBezTo>
                    <a:pt x="3697" y="19548"/>
                    <a:pt x="7112" y="21600"/>
                    <a:pt x="10800" y="21582"/>
                  </a:cubicBezTo>
                  <a:cubicBezTo>
                    <a:pt x="14487" y="21600"/>
                    <a:pt x="17902" y="19548"/>
                    <a:pt x="19751" y="16205"/>
                  </a:cubicBezTo>
                  <a:cubicBezTo>
                    <a:pt x="21600" y="12862"/>
                    <a:pt x="21600" y="8737"/>
                    <a:pt x="19751" y="5394"/>
                  </a:cubicBezTo>
                  <a:cubicBezTo>
                    <a:pt x="17902" y="2051"/>
                    <a:pt x="14487" y="0"/>
                    <a:pt x="10800" y="17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l="-58740" t="-7376" r="-14764" b="-8916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17" name="Combination"/>
          <p:cNvGrpSpPr>
            <a:grpSpLocks/>
          </p:cNvGrpSpPr>
          <p:nvPr/>
        </p:nvGrpSpPr>
        <p:grpSpPr>
          <a:xfrm>
            <a:off x="9446872" y="5602596"/>
            <a:ext cx="2609277" cy="2609276"/>
            <a:chOff x="9446872" y="5602596"/>
            <a:chExt cx="2609277" cy="2609276"/>
          </a:xfrm>
        </p:grpSpPr>
        <p:sp>
          <p:nvSpPr>
            <p:cNvPr id="16" name="曲线"/>
            <p:cNvSpPr>
              <a:spLocks/>
            </p:cNvSpPr>
            <p:nvPr/>
          </p:nvSpPr>
          <p:spPr>
            <a:xfrm>
              <a:off x="9446872" y="5602596"/>
              <a:ext cx="2609277" cy="2609276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799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799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799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l="-79713" t="-133907" r="-170830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18" name="曲线"/>
          <p:cNvSpPr>
            <a:spLocks/>
          </p:cNvSpPr>
          <p:nvPr/>
        </p:nvSpPr>
        <p:spPr>
          <a:xfrm>
            <a:off x="652319" y="781990"/>
            <a:ext cx="752761" cy="75276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20" name="曲线"/>
          <p:cNvSpPr>
            <a:spLocks/>
          </p:cNvSpPr>
          <p:nvPr/>
        </p:nvSpPr>
        <p:spPr>
          <a:xfrm>
            <a:off x="7787343" y="3213516"/>
            <a:ext cx="752761" cy="75276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21" name="Rectangles"/>
          <p:cNvSpPr>
            <a:spLocks/>
          </p:cNvSpPr>
          <p:nvPr/>
        </p:nvSpPr>
        <p:spPr>
          <a:xfrm>
            <a:off x="2235271" y="5348849"/>
            <a:ext cx="7204483" cy="95199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800" b="1" spc="-374" dirty="0">
                <a:solidFill>
                  <a:srgbClr val="000000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S</a:t>
            </a:r>
            <a:r>
              <a:rPr lang="en-US" altLang="zh-CN" sz="8800" b="1" i="0" u="none" strike="noStrike" kern="1200" cap="none" spc="-374" baseline="0" dirty="0">
                <a:solidFill>
                  <a:srgbClr val="000000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wimmers</a:t>
            </a:r>
            <a:endParaRPr lang="zh-CN" altLang="en-US" sz="8800" b="1" i="0" u="none" strike="noStrike" kern="1200" cap="none" spc="-374" baseline="0" dirty="0">
              <a:solidFill>
                <a:srgbClr val="000000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sp>
        <p:nvSpPr>
          <p:cNvPr id="25" name="Rectangles"/>
          <p:cNvSpPr>
            <a:spLocks/>
          </p:cNvSpPr>
          <p:nvPr/>
        </p:nvSpPr>
        <p:spPr>
          <a:xfrm>
            <a:off x="1641008" y="3589897"/>
            <a:ext cx="6844026" cy="1010661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5990" b="0" i="0" u="none" strike="noStrike" kern="1200" cap="none" spc="0" baseline="0" dirty="0">
                <a:solidFill>
                  <a:srgbClr val="00000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Sports and Exercise </a:t>
            </a:r>
            <a:endParaRPr lang="zh-CN" altLang="en-US" sz="5990" b="0" i="0" u="none" strike="noStrike" kern="1200" cap="none" spc="0" baseline="0" dirty="0">
              <a:solidFill>
                <a:srgbClr val="000000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5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Combination"/>
          <p:cNvGrpSpPr>
            <a:grpSpLocks/>
          </p:cNvGrpSpPr>
          <p:nvPr/>
        </p:nvGrpSpPr>
        <p:grpSpPr>
          <a:xfrm>
            <a:off x="9899467" y="606870"/>
            <a:ext cx="8189025" cy="9368599"/>
            <a:chOff x="9843815" y="-282590"/>
            <a:chExt cx="8821594" cy="10852182"/>
          </a:xfrm>
        </p:grpSpPr>
        <p:sp>
          <p:nvSpPr>
            <p:cNvPr id="84" name="曲线"/>
            <p:cNvSpPr>
              <a:spLocks/>
            </p:cNvSpPr>
            <p:nvPr/>
          </p:nvSpPr>
          <p:spPr>
            <a:xfrm>
              <a:off x="9843815" y="-282590"/>
              <a:ext cx="8821594" cy="10852182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438" y="0"/>
                  </a:moveTo>
                  <a:lnTo>
                    <a:pt x="21161" y="0"/>
                  </a:lnTo>
                  <a:cubicBezTo>
                    <a:pt x="21403" y="0"/>
                    <a:pt x="21600" y="159"/>
                    <a:pt x="21600" y="356"/>
                  </a:cubicBezTo>
                  <a:lnTo>
                    <a:pt x="21600" y="21243"/>
                  </a:lnTo>
                  <a:cubicBezTo>
                    <a:pt x="21600" y="21338"/>
                    <a:pt x="21553" y="21428"/>
                    <a:pt x="21471" y="21495"/>
                  </a:cubicBezTo>
                  <a:cubicBezTo>
                    <a:pt x="21389" y="21562"/>
                    <a:pt x="21278" y="21600"/>
                    <a:pt x="21161" y="21600"/>
                  </a:cubicBezTo>
                  <a:lnTo>
                    <a:pt x="438" y="21600"/>
                  </a:lnTo>
                  <a:cubicBezTo>
                    <a:pt x="196" y="21600"/>
                    <a:pt x="0" y="21440"/>
                    <a:pt x="0" y="21243"/>
                  </a:cubicBezTo>
                  <a:lnTo>
                    <a:pt x="0" y="356"/>
                  </a:lnTo>
                  <a:cubicBezTo>
                    <a:pt x="0" y="159"/>
                    <a:pt x="196" y="0"/>
                    <a:pt x="438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t="-10911" b="-10911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86" name="曲线"/>
          <p:cNvSpPr>
            <a:spLocks/>
          </p:cNvSpPr>
          <p:nvPr/>
        </p:nvSpPr>
        <p:spPr>
          <a:xfrm>
            <a:off x="1028700" y="9258300"/>
            <a:ext cx="2320254" cy="7171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87" name="曲线"/>
          <p:cNvSpPr>
            <a:spLocks/>
          </p:cNvSpPr>
          <p:nvPr/>
        </p:nvSpPr>
        <p:spPr>
          <a:xfrm>
            <a:off x="7060565" y="8516251"/>
            <a:ext cx="2616200" cy="7420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grpSp>
        <p:nvGrpSpPr>
          <p:cNvPr id="90" name="Combination"/>
          <p:cNvGrpSpPr>
            <a:grpSpLocks/>
          </p:cNvGrpSpPr>
          <p:nvPr/>
        </p:nvGrpSpPr>
        <p:grpSpPr>
          <a:xfrm rot="-10800000">
            <a:off x="0" y="0"/>
            <a:ext cx="2437443" cy="2437443"/>
            <a:chOff x="0" y="0"/>
            <a:chExt cx="2437443" cy="2437443"/>
          </a:xfrm>
        </p:grpSpPr>
        <p:sp>
          <p:nvSpPr>
            <p:cNvPr id="88" name="曲线"/>
            <p:cNvSpPr>
              <a:spLocks/>
            </p:cNvSpPr>
            <p:nvPr/>
          </p:nvSpPr>
          <p:spPr>
            <a:xfrm>
              <a:off x="0" y="0"/>
              <a:ext cx="2437443" cy="2437443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21600"/>
                  </a:moveTo>
                  <a:cubicBezTo>
                    <a:pt x="0" y="15911"/>
                    <a:pt x="2304" y="10348"/>
                    <a:pt x="6326" y="6326"/>
                  </a:cubicBezTo>
                  <a:cubicBezTo>
                    <a:pt x="10348" y="2304"/>
                    <a:pt x="15911" y="0"/>
                    <a:pt x="21600" y="0"/>
                  </a:cubicBezTo>
                  <a:lnTo>
                    <a:pt x="21600" y="11019"/>
                  </a:lnTo>
                  <a:cubicBezTo>
                    <a:pt x="18813" y="11019"/>
                    <a:pt x="16088" y="12148"/>
                    <a:pt x="14118" y="14118"/>
                  </a:cubicBezTo>
                  <a:cubicBezTo>
                    <a:pt x="12148" y="16088"/>
                    <a:pt x="11019" y="18813"/>
                    <a:pt x="11019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BAD3FA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89" name="Rectangles"/>
            <p:cNvSpPr>
              <a:spLocks/>
            </p:cNvSpPr>
            <p:nvPr/>
          </p:nvSpPr>
          <p:spPr>
            <a:xfrm>
              <a:off x="553964" y="346227"/>
              <a:ext cx="1883479" cy="2091215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91" name="Rectangles"/>
          <p:cNvSpPr>
            <a:spLocks/>
          </p:cNvSpPr>
          <p:nvPr/>
        </p:nvSpPr>
        <p:spPr>
          <a:xfrm>
            <a:off x="2654144" y="360679"/>
            <a:ext cx="6401676" cy="118808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600" b="1" i="0" u="none" strike="noStrike" kern="1200" cap="none" spc="-253" baseline="0" dirty="0">
                <a:solidFill>
                  <a:srgbClr val="231F20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Important Nutrients for Swimmers</a:t>
            </a:r>
            <a:endParaRPr lang="zh-CN" altLang="en-US" sz="4600" b="1" i="0" u="none" strike="noStrike" kern="1200" cap="none" spc="-253" baseline="0" dirty="0">
              <a:solidFill>
                <a:srgbClr val="231F20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sp>
        <p:nvSpPr>
          <p:cNvPr id="92" name="Rectangles"/>
          <p:cNvSpPr>
            <a:spLocks/>
          </p:cNvSpPr>
          <p:nvPr/>
        </p:nvSpPr>
        <p:spPr>
          <a:xfrm>
            <a:off x="255159" y="2611856"/>
            <a:ext cx="9421606" cy="507164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56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65" b="1" i="0" u="none" strike="noStrike" kern="1200" cap="none" spc="0" baseline="0" dirty="0">
                <a:solidFill>
                  <a:schemeClr val="tx2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Swimmers need a balanced intake of nutrients, including:</a:t>
            </a:r>
          </a:p>
          <a:p>
            <a:pPr marL="0" indent="0" algn="l">
              <a:lnSpc>
                <a:spcPts val="56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65" b="1" i="0" u="none" strike="noStrike" kern="1200" cap="none" spc="0" baseline="0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1-Carbohydrates for energy</a:t>
            </a:r>
          </a:p>
          <a:p>
            <a:pPr marL="0" indent="0" algn="l">
              <a:lnSpc>
                <a:spcPts val="56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65" b="1" i="0" u="none" strike="noStrike" kern="1200" cap="none" spc="0" baseline="0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2-Proteins for muscle repair and growth</a:t>
            </a:r>
          </a:p>
          <a:p>
            <a:pPr marL="0" indent="0" algn="l">
              <a:lnSpc>
                <a:spcPts val="56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65" b="1" i="0" u="none" strike="noStrike" kern="1200" cap="none" spc="0" baseline="0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3-Fats for long-term energy</a:t>
            </a:r>
          </a:p>
          <a:p>
            <a:pPr marL="0" indent="0" algn="l">
              <a:lnSpc>
                <a:spcPts val="56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65" b="1" i="0" u="none" strike="noStrike" kern="1200" cap="none" spc="0" baseline="0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4-Vitamins and minerals for immunity and metabolism</a:t>
            </a:r>
            <a:endParaRPr lang="zh-CN" altLang="en-US" sz="4065" b="1" i="0" u="none" strike="noStrike" kern="1200" cap="none" spc="0" baseline="0" dirty="0">
              <a:solidFill>
                <a:srgbClr val="231F20"/>
              </a:solidFill>
              <a:latin typeface="TT Firs Neue" charset="0"/>
              <a:ea typeface="TT Firs Neue" charset="0"/>
              <a:cs typeface="TT Firs Neue" charset="0"/>
              <a:sym typeface="TT Fir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34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Combination"/>
          <p:cNvGrpSpPr>
            <a:grpSpLocks/>
          </p:cNvGrpSpPr>
          <p:nvPr/>
        </p:nvGrpSpPr>
        <p:grpSpPr>
          <a:xfrm>
            <a:off x="10165515" y="2094951"/>
            <a:ext cx="7799502" cy="5344333"/>
            <a:chOff x="10165515" y="2094951"/>
            <a:chExt cx="7799502" cy="5344333"/>
          </a:xfrm>
        </p:grpSpPr>
        <p:sp>
          <p:nvSpPr>
            <p:cNvPr id="93" name="曲线"/>
            <p:cNvSpPr>
              <a:spLocks/>
            </p:cNvSpPr>
            <p:nvPr/>
          </p:nvSpPr>
          <p:spPr>
            <a:xfrm>
              <a:off x="10165515" y="2094951"/>
              <a:ext cx="7799502" cy="5344333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713" y="0"/>
                  </a:moveTo>
                  <a:lnTo>
                    <a:pt x="20886" y="0"/>
                  </a:lnTo>
                  <a:cubicBezTo>
                    <a:pt x="21280" y="0"/>
                    <a:pt x="21599" y="466"/>
                    <a:pt x="21599" y="1041"/>
                  </a:cubicBezTo>
                  <a:lnTo>
                    <a:pt x="21599" y="20558"/>
                  </a:lnTo>
                  <a:cubicBezTo>
                    <a:pt x="21599" y="21133"/>
                    <a:pt x="21280" y="21600"/>
                    <a:pt x="20886" y="21600"/>
                  </a:cubicBezTo>
                  <a:lnTo>
                    <a:pt x="713" y="21600"/>
                  </a:lnTo>
                  <a:cubicBezTo>
                    <a:pt x="319" y="21600"/>
                    <a:pt x="0" y="21133"/>
                    <a:pt x="0" y="20558"/>
                  </a:cubicBezTo>
                  <a:lnTo>
                    <a:pt x="0" y="1041"/>
                  </a:lnTo>
                  <a:cubicBezTo>
                    <a:pt x="0" y="466"/>
                    <a:pt x="319" y="0"/>
                    <a:pt x="713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l="-1344" r="-1344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95" name="曲线"/>
          <p:cNvSpPr>
            <a:spLocks/>
          </p:cNvSpPr>
          <p:nvPr/>
        </p:nvSpPr>
        <p:spPr>
          <a:xfrm>
            <a:off x="14280821" y="311531"/>
            <a:ext cx="2320253" cy="7171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96" name="曲线"/>
          <p:cNvSpPr>
            <a:spLocks/>
          </p:cNvSpPr>
          <p:nvPr/>
        </p:nvSpPr>
        <p:spPr>
          <a:xfrm>
            <a:off x="13630946" y="8374761"/>
            <a:ext cx="2616200" cy="7420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97" name="曲线"/>
          <p:cNvSpPr>
            <a:spLocks/>
          </p:cNvSpPr>
          <p:nvPr/>
        </p:nvSpPr>
        <p:spPr>
          <a:xfrm>
            <a:off x="4451289" y="8881919"/>
            <a:ext cx="752761" cy="75276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/>
          </a:blipFill>
          <a:ln cap="flat" cmpd="sng">
            <a:noFill/>
            <a:prstDash val="solid"/>
            <a:miter/>
          </a:ln>
        </p:spPr>
      </p:sp>
      <p:grpSp>
        <p:nvGrpSpPr>
          <p:cNvPr id="100" name="Combination"/>
          <p:cNvGrpSpPr>
            <a:grpSpLocks/>
          </p:cNvGrpSpPr>
          <p:nvPr/>
        </p:nvGrpSpPr>
        <p:grpSpPr>
          <a:xfrm rot="-10800000">
            <a:off x="0" y="0"/>
            <a:ext cx="2437443" cy="2437443"/>
            <a:chOff x="0" y="0"/>
            <a:chExt cx="2437443" cy="2437443"/>
          </a:xfrm>
        </p:grpSpPr>
        <p:sp>
          <p:nvSpPr>
            <p:cNvPr id="98" name="曲线"/>
            <p:cNvSpPr>
              <a:spLocks/>
            </p:cNvSpPr>
            <p:nvPr/>
          </p:nvSpPr>
          <p:spPr>
            <a:xfrm>
              <a:off x="0" y="0"/>
              <a:ext cx="2437443" cy="2437443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21600"/>
                  </a:moveTo>
                  <a:cubicBezTo>
                    <a:pt x="0" y="15911"/>
                    <a:pt x="2304" y="10348"/>
                    <a:pt x="6326" y="6326"/>
                  </a:cubicBezTo>
                  <a:cubicBezTo>
                    <a:pt x="10348" y="2304"/>
                    <a:pt x="15911" y="0"/>
                    <a:pt x="21600" y="0"/>
                  </a:cubicBezTo>
                  <a:lnTo>
                    <a:pt x="21600" y="11019"/>
                  </a:lnTo>
                  <a:cubicBezTo>
                    <a:pt x="18813" y="11019"/>
                    <a:pt x="16088" y="12148"/>
                    <a:pt x="14118" y="14118"/>
                  </a:cubicBezTo>
                  <a:cubicBezTo>
                    <a:pt x="12148" y="16088"/>
                    <a:pt x="11019" y="18813"/>
                    <a:pt x="11019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BAD3FA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99" name="Rectangles"/>
            <p:cNvSpPr>
              <a:spLocks/>
            </p:cNvSpPr>
            <p:nvPr/>
          </p:nvSpPr>
          <p:spPr>
            <a:xfrm>
              <a:off x="553964" y="346227"/>
              <a:ext cx="1883479" cy="2091215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101" name="曲线"/>
          <p:cNvSpPr>
            <a:spLocks/>
          </p:cNvSpPr>
          <p:nvPr/>
        </p:nvSpPr>
        <p:spPr>
          <a:xfrm>
            <a:off x="7736597" y="2094951"/>
            <a:ext cx="752761" cy="75276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102" name="Rectangles"/>
          <p:cNvSpPr>
            <a:spLocks/>
          </p:cNvSpPr>
          <p:nvPr/>
        </p:nvSpPr>
        <p:spPr>
          <a:xfrm>
            <a:off x="2783752" y="665637"/>
            <a:ext cx="5265184" cy="884216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800" b="1" i="0" u="none" strike="noStrike" kern="1200" cap="none" spc="-374" baseline="0" dirty="0">
                <a:solidFill>
                  <a:srgbClr val="0B0A0A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Conclusion</a:t>
            </a:r>
            <a:endParaRPr lang="zh-CN" altLang="en-US" sz="6800" b="1" i="0" u="none" strike="noStrike" kern="1200" cap="none" spc="-374" baseline="0" dirty="0">
              <a:solidFill>
                <a:srgbClr val="0B0A0A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sp>
        <p:nvSpPr>
          <p:cNvPr id="103" name="Rectangles"/>
          <p:cNvSpPr>
            <a:spLocks/>
          </p:cNvSpPr>
          <p:nvPr/>
        </p:nvSpPr>
        <p:spPr>
          <a:xfrm>
            <a:off x="394107" y="2901606"/>
            <a:ext cx="10107177" cy="505087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44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164" b="0" i="0" u="none" strike="noStrike" kern="1200" cap="none" spc="0" baseline="0" dirty="0">
                <a:solidFill>
                  <a:srgbClr val="0B0A0A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rPr>
              <a:t>Michael Phelps is an excellent example of a successful professional swimmer. His achievements show that success in swimming depends on:</a:t>
            </a:r>
          </a:p>
          <a:p>
            <a:pPr marL="0" indent="0" algn="l">
              <a:lnSpc>
                <a:spcPts val="442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164" b="0" i="0" u="none" strike="noStrike" kern="1200" cap="none" spc="0" baseline="0" dirty="0">
              <a:solidFill>
                <a:srgbClr val="0B0A0A"/>
              </a:solidFill>
              <a:latin typeface="Poppins Medium" charset="0"/>
              <a:ea typeface="Poppins Medium" charset="0"/>
              <a:cs typeface="Poppins Medium" charset="0"/>
              <a:sym typeface="Poppins Medium" charset="0"/>
            </a:endParaRPr>
          </a:p>
          <a:p>
            <a:pPr marL="457200" indent="-457200" algn="l">
              <a:lnSpc>
                <a:spcPts val="442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164" b="0" i="0" u="none" strike="noStrike" kern="1200" cap="none" spc="0" baseline="0" dirty="0">
                <a:solidFill>
                  <a:srgbClr val="0B0A0A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rPr>
              <a:t>Regular and structured training</a:t>
            </a:r>
          </a:p>
          <a:p>
            <a:pPr marL="457200" indent="-457200" algn="l">
              <a:lnSpc>
                <a:spcPts val="442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164" b="0" i="0" u="none" strike="noStrike" kern="1200" cap="none" spc="0" baseline="0" dirty="0">
                <a:solidFill>
                  <a:srgbClr val="0B0A0A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rPr>
              <a:t>Proper nutrition</a:t>
            </a:r>
          </a:p>
          <a:p>
            <a:pPr marL="457200" indent="-457200" algn="l">
              <a:lnSpc>
                <a:spcPts val="442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164" b="0" i="0" u="none" strike="noStrike" kern="1200" cap="none" spc="0" baseline="0" dirty="0">
                <a:solidFill>
                  <a:srgbClr val="0B0A0A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rPr>
              <a:t>Correct use of supplements</a:t>
            </a:r>
          </a:p>
          <a:p>
            <a:pPr lvl="1" indent="-457200" algn="l">
              <a:lnSpc>
                <a:spcPts val="442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164" b="0" i="0" u="none" strike="noStrike" kern="1200" cap="none" spc="0" baseline="0" dirty="0">
                <a:solidFill>
                  <a:srgbClr val="0B0A0A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rPr>
              <a:t>A healthy and disciplined lifestyle</a:t>
            </a:r>
            <a:endParaRPr lang="zh-CN" altLang="en-US" sz="3164" b="0" i="0" u="none" strike="noStrike" kern="1200" cap="none" spc="0" baseline="0" dirty="0">
              <a:solidFill>
                <a:srgbClr val="0B0A0A"/>
              </a:solidFill>
              <a:latin typeface="Poppins Medium" charset="0"/>
              <a:ea typeface="Poppins Medium" charset="0"/>
              <a:cs typeface="Poppins Medium" charset="0"/>
              <a:sym typeface="Poppi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51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曲线"/>
          <p:cNvSpPr>
            <a:spLocks/>
          </p:cNvSpPr>
          <p:nvPr/>
        </p:nvSpPr>
        <p:spPr>
          <a:xfrm>
            <a:off x="2487790" y="115165"/>
            <a:ext cx="13380587" cy="9867976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t="-1029" b="-1029"/>
            </a:stretch>
          </a:blipFill>
          <a:ln cap="flat" cmpd="sng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95016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Combination"/>
          <p:cNvGrpSpPr>
            <a:grpSpLocks/>
          </p:cNvGrpSpPr>
          <p:nvPr/>
        </p:nvGrpSpPr>
        <p:grpSpPr>
          <a:xfrm>
            <a:off x="8379348" y="1106962"/>
            <a:ext cx="8580226" cy="3533613"/>
            <a:chOff x="8379348" y="1106962"/>
            <a:chExt cx="8580226" cy="3533613"/>
          </a:xfrm>
        </p:grpSpPr>
        <p:sp>
          <p:nvSpPr>
            <p:cNvPr id="26" name="曲线"/>
            <p:cNvSpPr>
              <a:spLocks/>
            </p:cNvSpPr>
            <p:nvPr/>
          </p:nvSpPr>
          <p:spPr>
            <a:xfrm>
              <a:off x="8379348" y="1106962"/>
              <a:ext cx="8580226" cy="3533613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513" y="0"/>
                  </a:moveTo>
                  <a:lnTo>
                    <a:pt x="21086" y="0"/>
                  </a:lnTo>
                  <a:cubicBezTo>
                    <a:pt x="21222" y="0"/>
                    <a:pt x="21353" y="131"/>
                    <a:pt x="21449" y="364"/>
                  </a:cubicBezTo>
                  <a:cubicBezTo>
                    <a:pt x="21545" y="598"/>
                    <a:pt x="21600" y="915"/>
                    <a:pt x="21600" y="1246"/>
                  </a:cubicBezTo>
                  <a:lnTo>
                    <a:pt x="21600" y="20353"/>
                  </a:lnTo>
                  <a:cubicBezTo>
                    <a:pt x="21600" y="21042"/>
                    <a:pt x="21370" y="21600"/>
                    <a:pt x="21086" y="21600"/>
                  </a:cubicBezTo>
                  <a:lnTo>
                    <a:pt x="513" y="21600"/>
                  </a:lnTo>
                  <a:cubicBezTo>
                    <a:pt x="229" y="21600"/>
                    <a:pt x="0" y="21042"/>
                    <a:pt x="0" y="20353"/>
                  </a:cubicBezTo>
                  <a:lnTo>
                    <a:pt x="0" y="1246"/>
                  </a:lnTo>
                  <a:cubicBezTo>
                    <a:pt x="0" y="557"/>
                    <a:pt x="229" y="0"/>
                    <a:pt x="513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r="-31871" b="-113665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9" name="Combination"/>
          <p:cNvGrpSpPr>
            <a:grpSpLocks/>
          </p:cNvGrpSpPr>
          <p:nvPr/>
        </p:nvGrpSpPr>
        <p:grpSpPr>
          <a:xfrm>
            <a:off x="8379348" y="5143500"/>
            <a:ext cx="8580226" cy="3533613"/>
            <a:chOff x="8379348" y="5143500"/>
            <a:chExt cx="8580226" cy="3533613"/>
          </a:xfrm>
        </p:grpSpPr>
        <p:sp>
          <p:nvSpPr>
            <p:cNvPr id="28" name="曲线"/>
            <p:cNvSpPr>
              <a:spLocks/>
            </p:cNvSpPr>
            <p:nvPr/>
          </p:nvSpPr>
          <p:spPr>
            <a:xfrm>
              <a:off x="8379348" y="5143500"/>
              <a:ext cx="8580226" cy="3533613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513" y="0"/>
                  </a:moveTo>
                  <a:lnTo>
                    <a:pt x="21086" y="0"/>
                  </a:lnTo>
                  <a:cubicBezTo>
                    <a:pt x="21222" y="0"/>
                    <a:pt x="21353" y="131"/>
                    <a:pt x="21449" y="364"/>
                  </a:cubicBezTo>
                  <a:cubicBezTo>
                    <a:pt x="21545" y="598"/>
                    <a:pt x="21600" y="915"/>
                    <a:pt x="21600" y="1246"/>
                  </a:cubicBezTo>
                  <a:lnTo>
                    <a:pt x="21600" y="20353"/>
                  </a:lnTo>
                  <a:cubicBezTo>
                    <a:pt x="21600" y="21042"/>
                    <a:pt x="21370" y="21600"/>
                    <a:pt x="21086" y="21600"/>
                  </a:cubicBezTo>
                  <a:lnTo>
                    <a:pt x="513" y="21600"/>
                  </a:lnTo>
                  <a:cubicBezTo>
                    <a:pt x="229" y="21600"/>
                    <a:pt x="0" y="21042"/>
                    <a:pt x="0" y="20353"/>
                  </a:cubicBezTo>
                  <a:lnTo>
                    <a:pt x="0" y="1246"/>
                  </a:lnTo>
                  <a:cubicBezTo>
                    <a:pt x="0" y="557"/>
                    <a:pt x="229" y="0"/>
                    <a:pt x="513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t="-111862" r="-30759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30" name="Rectangles"/>
          <p:cNvSpPr>
            <a:spLocks/>
          </p:cNvSpPr>
          <p:nvPr/>
        </p:nvSpPr>
        <p:spPr>
          <a:xfrm>
            <a:off x="790845" y="776454"/>
            <a:ext cx="4361213" cy="66101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54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Contents:</a:t>
            </a:r>
            <a:endParaRPr lang="zh-CN" altLang="en-US" sz="4000" b="1" i="0" u="none" strike="noStrike" kern="1200" cap="none" spc="0" baseline="0" dirty="0">
              <a:solidFill>
                <a:srgbClr val="231F20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</p:txBody>
      </p:sp>
      <p:sp>
        <p:nvSpPr>
          <p:cNvPr id="31" name="曲线"/>
          <p:cNvSpPr>
            <a:spLocks/>
          </p:cNvSpPr>
          <p:nvPr/>
        </p:nvSpPr>
        <p:spPr>
          <a:xfrm>
            <a:off x="5152058" y="8887275"/>
            <a:ext cx="2616200" cy="7420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32" name="Rectangles"/>
          <p:cNvSpPr>
            <a:spLocks/>
          </p:cNvSpPr>
          <p:nvPr/>
        </p:nvSpPr>
        <p:spPr>
          <a:xfrm>
            <a:off x="574810" y="2191090"/>
            <a:ext cx="7336800" cy="547319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571500" indent="-571500">
              <a:lnSpc>
                <a:spcPts val="538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Introduction </a:t>
            </a:r>
          </a:p>
          <a:p>
            <a:pPr marL="571500" indent="-571500">
              <a:lnSpc>
                <a:spcPts val="538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Case Study – Michael Phelps</a:t>
            </a:r>
          </a:p>
          <a:p>
            <a:pPr marL="571500" indent="-571500">
              <a:lnSpc>
                <a:spcPts val="538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Sports Supplements</a:t>
            </a:r>
          </a:p>
          <a:p>
            <a:pPr marL="571500" indent="-571500">
              <a:lnSpc>
                <a:spcPts val="538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Short Diet Plan</a:t>
            </a:r>
          </a:p>
          <a:p>
            <a:pPr marL="571500" indent="-571500">
              <a:lnSpc>
                <a:spcPts val="538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Athlete Lifestyle</a:t>
            </a:r>
          </a:p>
          <a:p>
            <a:pPr marL="571500" indent="-571500">
              <a:lnSpc>
                <a:spcPts val="538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Training Routine</a:t>
            </a:r>
          </a:p>
          <a:p>
            <a:pPr marL="571500" indent="-571500">
              <a:lnSpc>
                <a:spcPts val="538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Important Nutrients</a:t>
            </a:r>
          </a:p>
          <a:p>
            <a:pPr marL="571500" indent="-571500">
              <a:lnSpc>
                <a:spcPts val="538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4000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Conclusion</a:t>
            </a:r>
            <a:endParaRPr lang="zh-CN" altLang="en-US" sz="4000" b="1" i="0" u="none" strike="noStrike" kern="1200" cap="none" spc="0" baseline="0" dirty="0">
              <a:solidFill>
                <a:srgbClr val="231F20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Combination"/>
          <p:cNvGrpSpPr>
            <a:grpSpLocks/>
          </p:cNvGrpSpPr>
          <p:nvPr/>
        </p:nvGrpSpPr>
        <p:grpSpPr>
          <a:xfrm>
            <a:off x="7768257" y="1400333"/>
            <a:ext cx="4076057" cy="7486333"/>
            <a:chOff x="7768257" y="1400333"/>
            <a:chExt cx="4076057" cy="7486333"/>
          </a:xfrm>
        </p:grpSpPr>
        <p:sp>
          <p:nvSpPr>
            <p:cNvPr id="33" name="曲线"/>
            <p:cNvSpPr>
              <a:spLocks/>
            </p:cNvSpPr>
            <p:nvPr/>
          </p:nvSpPr>
          <p:spPr>
            <a:xfrm>
              <a:off x="7768257" y="1400333"/>
              <a:ext cx="4076057" cy="7486333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2273" y="0"/>
                  </a:moveTo>
                  <a:lnTo>
                    <a:pt x="19326" y="0"/>
                  </a:lnTo>
                  <a:cubicBezTo>
                    <a:pt x="20581" y="0"/>
                    <a:pt x="21600" y="554"/>
                    <a:pt x="21600" y="1238"/>
                  </a:cubicBezTo>
                  <a:lnTo>
                    <a:pt x="21600" y="20361"/>
                  </a:lnTo>
                  <a:cubicBezTo>
                    <a:pt x="21600" y="21045"/>
                    <a:pt x="20581" y="21600"/>
                    <a:pt x="19326" y="21600"/>
                  </a:cubicBezTo>
                  <a:lnTo>
                    <a:pt x="2273" y="21600"/>
                  </a:lnTo>
                  <a:cubicBezTo>
                    <a:pt x="1018" y="21600"/>
                    <a:pt x="0" y="21045"/>
                    <a:pt x="0" y="20361"/>
                  </a:cubicBezTo>
                  <a:lnTo>
                    <a:pt x="0" y="1238"/>
                  </a:lnTo>
                  <a:cubicBezTo>
                    <a:pt x="0" y="554"/>
                    <a:pt x="1018" y="0"/>
                    <a:pt x="2273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l="-33739" r="-141509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35" name="曲线"/>
          <p:cNvSpPr>
            <a:spLocks/>
          </p:cNvSpPr>
          <p:nvPr/>
        </p:nvSpPr>
        <p:spPr>
          <a:xfrm>
            <a:off x="15676972" y="0"/>
            <a:ext cx="2611028" cy="41148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grpSp>
        <p:nvGrpSpPr>
          <p:cNvPr id="37" name="Combination"/>
          <p:cNvGrpSpPr>
            <a:grpSpLocks/>
          </p:cNvGrpSpPr>
          <p:nvPr/>
        </p:nvGrpSpPr>
        <p:grpSpPr>
          <a:xfrm>
            <a:off x="12272427" y="1400333"/>
            <a:ext cx="4076056" cy="7486333"/>
            <a:chOff x="12272427" y="1400333"/>
            <a:chExt cx="4076056" cy="7486333"/>
          </a:xfrm>
        </p:grpSpPr>
        <p:sp>
          <p:nvSpPr>
            <p:cNvPr id="36" name="曲线"/>
            <p:cNvSpPr>
              <a:spLocks/>
            </p:cNvSpPr>
            <p:nvPr/>
          </p:nvSpPr>
          <p:spPr>
            <a:xfrm>
              <a:off x="12272427" y="1400333"/>
              <a:ext cx="4076056" cy="7486333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2273" y="0"/>
                  </a:moveTo>
                  <a:lnTo>
                    <a:pt x="19326" y="0"/>
                  </a:lnTo>
                  <a:cubicBezTo>
                    <a:pt x="20581" y="0"/>
                    <a:pt x="21600" y="554"/>
                    <a:pt x="21600" y="1238"/>
                  </a:cubicBezTo>
                  <a:lnTo>
                    <a:pt x="21600" y="20361"/>
                  </a:lnTo>
                  <a:cubicBezTo>
                    <a:pt x="21600" y="21045"/>
                    <a:pt x="20581" y="21600"/>
                    <a:pt x="19326" y="21600"/>
                  </a:cubicBezTo>
                  <a:lnTo>
                    <a:pt x="2273" y="21600"/>
                  </a:lnTo>
                  <a:cubicBezTo>
                    <a:pt x="1018" y="21600"/>
                    <a:pt x="0" y="21045"/>
                    <a:pt x="0" y="20361"/>
                  </a:cubicBezTo>
                  <a:lnTo>
                    <a:pt x="0" y="1238"/>
                  </a:lnTo>
                  <a:cubicBezTo>
                    <a:pt x="0" y="554"/>
                    <a:pt x="1018" y="0"/>
                    <a:pt x="2273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l="-141509" r="-33739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38" name="曲线"/>
          <p:cNvSpPr>
            <a:spLocks/>
          </p:cNvSpPr>
          <p:nvPr/>
        </p:nvSpPr>
        <p:spPr>
          <a:xfrm>
            <a:off x="14706819" y="9258300"/>
            <a:ext cx="2320254" cy="7171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39" name="Rectangles"/>
          <p:cNvSpPr>
            <a:spLocks/>
          </p:cNvSpPr>
          <p:nvPr/>
        </p:nvSpPr>
        <p:spPr>
          <a:xfrm>
            <a:off x="1028700" y="983136"/>
            <a:ext cx="5400116" cy="66319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5100" b="1" i="0" u="none" strike="noStrike" kern="1200" cap="none" spc="-280" baseline="0" dirty="0">
                <a:solidFill>
                  <a:srgbClr val="231F20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Introduction</a:t>
            </a:r>
            <a:endParaRPr lang="zh-CN" altLang="en-US" sz="5100" b="1" i="0" u="none" strike="noStrike" kern="1200" cap="none" spc="-280" baseline="0" dirty="0">
              <a:solidFill>
                <a:srgbClr val="231F20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sp>
        <p:nvSpPr>
          <p:cNvPr id="40" name="Rectangles"/>
          <p:cNvSpPr>
            <a:spLocks/>
          </p:cNvSpPr>
          <p:nvPr/>
        </p:nvSpPr>
        <p:spPr>
          <a:xfrm>
            <a:off x="505517" y="2983200"/>
            <a:ext cx="6713436" cy="462844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ts val="6292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•</a:t>
            </a:r>
            <a:r>
              <a:rPr lang="en-US" altLang="zh-CN" sz="4800" b="1" i="0" u="none" strike="noStrike" kern="1200" cap="none" spc="0" baseline="0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Swimming is a full-body sport</a:t>
            </a:r>
          </a:p>
          <a:p>
            <a:pPr algn="ctr">
              <a:lnSpc>
                <a:spcPts val="5592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i="0" u="none" strike="noStrike" kern="1200" cap="none" spc="0" baseline="0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•Requires strength, endurance, and discipline</a:t>
            </a:r>
          </a:p>
          <a:p>
            <a:pPr algn="ctr">
              <a:lnSpc>
                <a:spcPts val="6292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i="0" u="none" strike="noStrike" kern="1200" cap="none" spc="0" baseline="0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• Improves heart and lung fitness</a:t>
            </a:r>
            <a:endParaRPr lang="zh-CN" altLang="en-US" sz="4800" b="1" i="0" u="none" strike="noStrike" kern="1200" cap="none" spc="0" baseline="0" dirty="0">
              <a:solidFill>
                <a:srgbClr val="231F20"/>
              </a:solidFill>
              <a:latin typeface="TT Firs Neue" charset="0"/>
              <a:ea typeface="TT Firs Neue" charset="0"/>
              <a:cs typeface="TT Firs Neue" charset="0"/>
              <a:sym typeface="TT Fir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27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曲线"/>
          <p:cNvSpPr>
            <a:spLocks/>
          </p:cNvSpPr>
          <p:nvPr/>
        </p:nvSpPr>
        <p:spPr>
          <a:xfrm>
            <a:off x="652319" y="781990"/>
            <a:ext cx="752761" cy="75276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42" name="曲线"/>
          <p:cNvSpPr>
            <a:spLocks/>
          </p:cNvSpPr>
          <p:nvPr/>
        </p:nvSpPr>
        <p:spPr>
          <a:xfrm>
            <a:off x="15876204" y="8588582"/>
            <a:ext cx="752762" cy="75276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43" name="曲线"/>
          <p:cNvSpPr>
            <a:spLocks/>
          </p:cNvSpPr>
          <p:nvPr/>
        </p:nvSpPr>
        <p:spPr>
          <a:xfrm>
            <a:off x="8973883" y="1534752"/>
            <a:ext cx="8730541" cy="582763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44" name="Rectangles"/>
          <p:cNvSpPr>
            <a:spLocks/>
          </p:cNvSpPr>
          <p:nvPr/>
        </p:nvSpPr>
        <p:spPr>
          <a:xfrm>
            <a:off x="1679747" y="1572214"/>
            <a:ext cx="6658648" cy="884216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800" b="1" i="0" u="none" strike="noStrike" kern="1200" cap="none" spc="-374" baseline="0" dirty="0">
                <a:solidFill>
                  <a:schemeClr val="tx2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Case Study</a:t>
            </a:r>
            <a:endParaRPr lang="zh-CN" altLang="en-US" sz="6800" b="1" i="0" u="none" strike="noStrike" kern="1200" cap="none" spc="-374" baseline="0" dirty="0">
              <a:solidFill>
                <a:schemeClr val="tx2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sp>
        <p:nvSpPr>
          <p:cNvPr id="45" name="Rectangles"/>
          <p:cNvSpPr>
            <a:spLocks/>
          </p:cNvSpPr>
          <p:nvPr/>
        </p:nvSpPr>
        <p:spPr>
          <a:xfrm>
            <a:off x="652319" y="4063350"/>
            <a:ext cx="8115300" cy="2616101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5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kern="1200" cap="none" spc="0" baseline="0" dirty="0">
                <a:solidFill>
                  <a:srgbClr val="0B0A0A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•</a:t>
            </a:r>
            <a:r>
              <a:rPr lang="en-US" altLang="zh-CN" sz="4400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 Michael Phelps is an American swimmer</a:t>
            </a:r>
          </a:p>
          <a:p>
            <a:pPr marL="0" indent="0" algn="l">
              <a:lnSpc>
                <a:spcPts val="5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• Most decorated Olympian</a:t>
            </a:r>
          </a:p>
          <a:p>
            <a:pPr marL="0" indent="0" algn="l">
              <a:lnSpc>
                <a:spcPts val="5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• Known for butterfly &amp; freestyle</a:t>
            </a:r>
            <a:endParaRPr lang="zh-CN" altLang="en-US" sz="4400" b="1" i="0" u="none" strike="noStrike" kern="1200" cap="none" spc="0" baseline="0" dirty="0">
              <a:solidFill>
                <a:srgbClr val="0B0A0A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3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Multimed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96065" y="319573"/>
            <a:ext cx="7847880" cy="9647697"/>
          </a:xfrm>
          <a:prstGeom prst="rect">
            <a:avLst/>
          </a:prstGeom>
          <a:solidFill>
            <a:schemeClr val="accent1"/>
          </a:solidFill>
          <a:ln w="12700" cap="flat" cmpd="sng">
            <a:noFill/>
            <a:prstDash val="solid"/>
            <a:miter/>
          </a:ln>
          <a:effectLst>
            <a:prstShdw prst="shdw14" dist="8980" dir="2700000">
              <a:srgbClr val="EEECE1">
                <a:alpha val="50000"/>
              </a:srgbClr>
            </a:prstShdw>
          </a:effectLst>
        </p:spPr>
      </p:pic>
    </p:spTree>
    <p:extLst>
      <p:ext uri="{BB962C8B-B14F-4D97-AF65-F5344CB8AC3E}">
        <p14:creationId xmlns:p14="http://schemas.microsoft.com/office/powerpoint/2010/main" val="30557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Combination"/>
          <p:cNvGrpSpPr>
            <a:grpSpLocks/>
          </p:cNvGrpSpPr>
          <p:nvPr/>
        </p:nvGrpSpPr>
        <p:grpSpPr>
          <a:xfrm>
            <a:off x="0" y="3205594"/>
            <a:ext cx="7080220" cy="7081405"/>
            <a:chOff x="0" y="3205594"/>
            <a:chExt cx="7080220" cy="7081405"/>
          </a:xfrm>
        </p:grpSpPr>
        <p:sp>
          <p:nvSpPr>
            <p:cNvPr id="46" name="曲线"/>
            <p:cNvSpPr>
              <a:spLocks/>
            </p:cNvSpPr>
            <p:nvPr/>
          </p:nvSpPr>
          <p:spPr>
            <a:xfrm>
              <a:off x="0" y="3743859"/>
              <a:ext cx="7080220" cy="654313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AD3FA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47" name="Rectangles"/>
            <p:cNvSpPr>
              <a:spLocks/>
            </p:cNvSpPr>
            <p:nvPr/>
          </p:nvSpPr>
          <p:spPr>
            <a:xfrm>
              <a:off x="0" y="3205594"/>
              <a:ext cx="7080220" cy="7081405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grpSp>
        <p:nvGrpSpPr>
          <p:cNvPr id="50" name="Combination"/>
          <p:cNvGrpSpPr>
            <a:grpSpLocks/>
          </p:cNvGrpSpPr>
          <p:nvPr/>
        </p:nvGrpSpPr>
        <p:grpSpPr>
          <a:xfrm>
            <a:off x="1559727" y="2577681"/>
            <a:ext cx="7722628" cy="6398397"/>
            <a:chOff x="1559727" y="2577681"/>
            <a:chExt cx="7722628" cy="6398397"/>
          </a:xfrm>
        </p:grpSpPr>
        <p:sp>
          <p:nvSpPr>
            <p:cNvPr id="49" name="曲线"/>
            <p:cNvSpPr>
              <a:spLocks/>
            </p:cNvSpPr>
            <p:nvPr/>
          </p:nvSpPr>
          <p:spPr>
            <a:xfrm>
              <a:off x="1559727" y="2577681"/>
              <a:ext cx="7722628" cy="639839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7017" y="0"/>
                  </a:moveTo>
                  <a:lnTo>
                    <a:pt x="1960" y="0"/>
                  </a:lnTo>
                  <a:cubicBezTo>
                    <a:pt x="877" y="0"/>
                    <a:pt x="0" y="1059"/>
                    <a:pt x="0" y="2365"/>
                  </a:cubicBezTo>
                  <a:lnTo>
                    <a:pt x="0" y="17146"/>
                  </a:lnTo>
                  <a:cubicBezTo>
                    <a:pt x="0" y="17728"/>
                    <a:pt x="177" y="18289"/>
                    <a:pt x="499" y="18723"/>
                  </a:cubicBezTo>
                  <a:lnTo>
                    <a:pt x="2046" y="20811"/>
                  </a:lnTo>
                  <a:cubicBezTo>
                    <a:pt x="2418" y="21313"/>
                    <a:pt x="2949" y="21600"/>
                    <a:pt x="3507" y="21599"/>
                  </a:cubicBezTo>
                  <a:lnTo>
                    <a:pt x="19639" y="21599"/>
                  </a:lnTo>
                  <a:cubicBezTo>
                    <a:pt x="20159" y="21599"/>
                    <a:pt x="20658" y="21350"/>
                    <a:pt x="21025" y="20907"/>
                  </a:cubicBezTo>
                  <a:cubicBezTo>
                    <a:pt x="21393" y="20463"/>
                    <a:pt x="21600" y="19861"/>
                    <a:pt x="21600" y="19234"/>
                  </a:cubicBezTo>
                  <a:lnTo>
                    <a:pt x="21600" y="5836"/>
                  </a:lnTo>
                  <a:cubicBezTo>
                    <a:pt x="21600" y="5246"/>
                    <a:pt x="21417" y="4678"/>
                    <a:pt x="21088" y="4242"/>
                  </a:cubicBezTo>
                  <a:lnTo>
                    <a:pt x="18466" y="771"/>
                  </a:lnTo>
                  <a:cubicBezTo>
                    <a:pt x="18094" y="280"/>
                    <a:pt x="17568" y="0"/>
                    <a:pt x="17017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l="-10758" r="-10758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51" name="Rectangles"/>
          <p:cNvSpPr>
            <a:spLocks/>
          </p:cNvSpPr>
          <p:nvPr/>
        </p:nvSpPr>
        <p:spPr>
          <a:xfrm>
            <a:off x="10370624" y="652362"/>
            <a:ext cx="6278221" cy="175625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800" b="1" i="0" u="none" strike="noStrike" kern="1200" cap="none" spc="-374" baseline="0" dirty="0">
                <a:solidFill>
                  <a:srgbClr val="231F20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Sports Supplements</a:t>
            </a:r>
            <a:endParaRPr lang="zh-CN" altLang="en-US" sz="6800" b="1" i="0" u="none" strike="noStrike" kern="1200" cap="none" spc="-374" baseline="0" dirty="0">
              <a:solidFill>
                <a:srgbClr val="231F20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sp>
        <p:nvSpPr>
          <p:cNvPr id="52" name="曲线"/>
          <p:cNvSpPr>
            <a:spLocks/>
          </p:cNvSpPr>
          <p:nvPr/>
        </p:nvSpPr>
        <p:spPr>
          <a:xfrm>
            <a:off x="16504727" y="8510807"/>
            <a:ext cx="754572" cy="75457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sq" cmpd="sng">
            <a:noFill/>
            <a:prstDash val="solid"/>
            <a:miter/>
          </a:ln>
        </p:spPr>
      </p:sp>
      <p:sp>
        <p:nvSpPr>
          <p:cNvPr id="53" name="曲线"/>
          <p:cNvSpPr>
            <a:spLocks/>
          </p:cNvSpPr>
          <p:nvPr/>
        </p:nvSpPr>
        <p:spPr>
          <a:xfrm>
            <a:off x="1559727" y="670114"/>
            <a:ext cx="2320254" cy="7171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54" name="曲线"/>
          <p:cNvSpPr>
            <a:spLocks/>
          </p:cNvSpPr>
          <p:nvPr/>
        </p:nvSpPr>
        <p:spPr>
          <a:xfrm>
            <a:off x="9251920" y="8976079"/>
            <a:ext cx="2616200" cy="7420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55" name="Rectangles"/>
          <p:cNvSpPr>
            <a:spLocks/>
          </p:cNvSpPr>
          <p:nvPr/>
        </p:nvSpPr>
        <p:spPr>
          <a:xfrm>
            <a:off x="10560020" y="3970306"/>
            <a:ext cx="6699279" cy="3315208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6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661" b="1" i="0" u="none" strike="noStrike" kern="1200" cap="none" spc="0" baseline="0" dirty="0">
                <a:solidFill>
                  <a:srgbClr val="231F20"/>
                </a:solidFill>
                <a:latin typeface="TT Firs Neue" charset="0"/>
                <a:ea typeface="TT Firs Neue" charset="0"/>
                <a:cs typeface="TT Firs Neue" charset="0"/>
                <a:sym typeface="TT Firs Neue" charset="0"/>
              </a:rPr>
              <a:t>•</a:t>
            </a:r>
            <a:r>
              <a:rPr lang="en-US" altLang="zh-CN" sz="4661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 Protein supplements</a:t>
            </a:r>
          </a:p>
          <a:p>
            <a:pPr marL="0" indent="0" algn="l">
              <a:lnSpc>
                <a:spcPts val="6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661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• Electrolytes</a:t>
            </a:r>
          </a:p>
          <a:p>
            <a:pPr marL="0" indent="0" algn="l">
              <a:lnSpc>
                <a:spcPts val="6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661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• Omega-3</a:t>
            </a:r>
          </a:p>
          <a:p>
            <a:pPr marL="0" indent="0" algn="l">
              <a:lnSpc>
                <a:spcPts val="6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661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• Multivitamins</a:t>
            </a:r>
            <a:endParaRPr lang="zh-CN" altLang="en-US" sz="4661" b="1" i="0" u="none" strike="noStrike" kern="1200" cap="none" spc="0" baseline="0" dirty="0">
              <a:solidFill>
                <a:srgbClr val="231F20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21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s"/>
          <p:cNvSpPr>
            <a:spLocks/>
          </p:cNvSpPr>
          <p:nvPr/>
        </p:nvSpPr>
        <p:spPr>
          <a:xfrm>
            <a:off x="3671240" y="1387283"/>
            <a:ext cx="8023277" cy="884216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800" b="1" i="0" u="none" strike="noStrike" kern="1200" cap="none" spc="-374" baseline="0" dirty="0">
                <a:solidFill>
                  <a:srgbClr val="0B0A0A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Diet Plan for a Swimmer</a:t>
            </a:r>
            <a:endParaRPr lang="zh-CN" altLang="en-US" sz="6800" b="1" i="0" u="none" strike="noStrike" kern="1200" cap="none" spc="-374" baseline="0" dirty="0">
              <a:solidFill>
                <a:srgbClr val="0B0A0A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sp>
        <p:nvSpPr>
          <p:cNvPr id="57" name="Rectangles"/>
          <p:cNvSpPr>
            <a:spLocks/>
          </p:cNvSpPr>
          <p:nvPr/>
        </p:nvSpPr>
        <p:spPr>
          <a:xfrm>
            <a:off x="841791" y="3127220"/>
            <a:ext cx="10030449" cy="471494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52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756" b="1" i="0" u="none" strike="noStrike" kern="1200" cap="none" spc="0" baseline="0" dirty="0">
                <a:solidFill>
                  <a:schemeClr val="tx2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Breakfast:</a:t>
            </a:r>
            <a:r>
              <a:rPr lang="en-US" altLang="zh-CN" sz="3756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 Oatmeal, eggs, fruit, and milk</a:t>
            </a:r>
          </a:p>
          <a:p>
            <a:pPr marL="0" indent="0" algn="l">
              <a:lnSpc>
                <a:spcPts val="52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756" b="1" i="0" u="none" strike="noStrike" kern="1200" cap="none" spc="0" baseline="0" dirty="0">
                <a:solidFill>
                  <a:schemeClr val="accent6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Lunch:</a:t>
            </a:r>
            <a:r>
              <a:rPr lang="en-US" altLang="zh-CN" sz="3756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 Grilled chicken or fish, rice or pasta, and vegetables</a:t>
            </a:r>
          </a:p>
          <a:p>
            <a:pPr marL="0" indent="0" algn="l">
              <a:lnSpc>
                <a:spcPts val="52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756" b="1" i="0" u="none" strike="noStrike" kern="1200" cap="none" spc="0" baseline="0" dirty="0">
                <a:solidFill>
                  <a:srgbClr val="FF000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Snack:</a:t>
            </a:r>
            <a:r>
              <a:rPr lang="en-US" altLang="zh-CN" sz="3756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 Yogurt, nuts, or fruit</a:t>
            </a:r>
          </a:p>
          <a:p>
            <a:pPr marL="0" indent="0" algn="l">
              <a:lnSpc>
                <a:spcPts val="52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756" b="1" i="0" u="none" strike="noStrike" kern="1200" cap="none" spc="0" baseline="0" dirty="0">
                <a:solidFill>
                  <a:srgbClr val="00B05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Dinner: </a:t>
            </a:r>
            <a:r>
              <a:rPr lang="en-US" altLang="zh-CN" sz="3756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Lean protein, whole grains, and salad</a:t>
            </a:r>
          </a:p>
          <a:p>
            <a:pPr marL="0" indent="0" algn="l">
              <a:lnSpc>
                <a:spcPts val="52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756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Hydration: Drinking enough water throughout the day</a:t>
            </a:r>
            <a:endParaRPr lang="zh-CN" altLang="en-US" sz="3756" b="1" i="0" u="none" strike="noStrike" kern="1200" cap="none" spc="0" baseline="0" dirty="0">
              <a:solidFill>
                <a:srgbClr val="0B0A0A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</p:txBody>
      </p:sp>
      <p:sp>
        <p:nvSpPr>
          <p:cNvPr id="61" name="曲线"/>
          <p:cNvSpPr>
            <a:spLocks/>
          </p:cNvSpPr>
          <p:nvPr/>
        </p:nvSpPr>
        <p:spPr>
          <a:xfrm>
            <a:off x="15676972" y="6172200"/>
            <a:ext cx="2611028" cy="41148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62" name="曲线"/>
          <p:cNvSpPr>
            <a:spLocks/>
          </p:cNvSpPr>
          <p:nvPr/>
        </p:nvSpPr>
        <p:spPr>
          <a:xfrm>
            <a:off x="1559727" y="670114"/>
            <a:ext cx="2320254" cy="7171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63" name="曲线"/>
          <p:cNvSpPr>
            <a:spLocks/>
          </p:cNvSpPr>
          <p:nvPr/>
        </p:nvSpPr>
        <p:spPr>
          <a:xfrm>
            <a:off x="15397408" y="1801163"/>
            <a:ext cx="752762" cy="75276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64" name="曲线"/>
          <p:cNvSpPr>
            <a:spLocks/>
          </p:cNvSpPr>
          <p:nvPr/>
        </p:nvSpPr>
        <p:spPr>
          <a:xfrm>
            <a:off x="806965" y="8599699"/>
            <a:ext cx="752761" cy="75276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78EB7-35CB-39D0-C3F3-F97F5C49F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523" y="0"/>
            <a:ext cx="6696623" cy="1030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Combination"/>
          <p:cNvGrpSpPr>
            <a:grpSpLocks/>
          </p:cNvGrpSpPr>
          <p:nvPr/>
        </p:nvGrpSpPr>
        <p:grpSpPr>
          <a:xfrm>
            <a:off x="1028700" y="847873"/>
            <a:ext cx="16230599" cy="8410427"/>
            <a:chOff x="1028700" y="847873"/>
            <a:chExt cx="16230599" cy="8410427"/>
          </a:xfrm>
        </p:grpSpPr>
        <p:sp>
          <p:nvSpPr>
            <p:cNvPr id="65" name="曲线"/>
            <p:cNvSpPr>
              <a:spLocks/>
            </p:cNvSpPr>
            <p:nvPr/>
          </p:nvSpPr>
          <p:spPr>
            <a:xfrm>
              <a:off x="1028700" y="1028700"/>
              <a:ext cx="16230599" cy="8229600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22" y="0"/>
                  </a:moveTo>
                  <a:lnTo>
                    <a:pt x="21477" y="0"/>
                  </a:lnTo>
                  <a:cubicBezTo>
                    <a:pt x="21544" y="0"/>
                    <a:pt x="21600" y="108"/>
                    <a:pt x="21600" y="242"/>
                  </a:cubicBezTo>
                  <a:lnTo>
                    <a:pt x="21600" y="21357"/>
                  </a:lnTo>
                  <a:cubicBezTo>
                    <a:pt x="21600" y="21491"/>
                    <a:pt x="21544" y="21600"/>
                    <a:pt x="21477" y="21600"/>
                  </a:cubicBezTo>
                  <a:lnTo>
                    <a:pt x="122" y="21600"/>
                  </a:lnTo>
                  <a:cubicBezTo>
                    <a:pt x="55" y="21600"/>
                    <a:pt x="0" y="21491"/>
                    <a:pt x="0" y="21357"/>
                  </a:cubicBezTo>
                  <a:lnTo>
                    <a:pt x="0" y="242"/>
                  </a:lnTo>
                  <a:cubicBezTo>
                    <a:pt x="0" y="108"/>
                    <a:pt x="55" y="0"/>
                    <a:pt x="122" y="0"/>
                  </a:cubicBezTo>
                  <a:close/>
                </a:path>
              </a:pathLst>
            </a:custGeom>
            <a:solidFill>
              <a:srgbClr val="F3F3F3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66" name="Rectangles"/>
            <p:cNvSpPr>
              <a:spLocks/>
            </p:cNvSpPr>
            <p:nvPr/>
          </p:nvSpPr>
          <p:spPr>
            <a:xfrm>
              <a:off x="1028700" y="847873"/>
              <a:ext cx="16230599" cy="8410427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68" name="Rectangles"/>
          <p:cNvSpPr>
            <a:spLocks/>
          </p:cNvSpPr>
          <p:nvPr/>
        </p:nvSpPr>
        <p:spPr>
          <a:xfrm>
            <a:off x="2647544" y="753829"/>
            <a:ext cx="6784627" cy="884216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800" b="1" i="0" u="none" strike="noStrike" kern="1200" cap="none" spc="-374" baseline="0" dirty="0">
                <a:solidFill>
                  <a:srgbClr val="0B0A0A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Athlete Lifestyle</a:t>
            </a:r>
            <a:endParaRPr lang="zh-CN" altLang="en-US" sz="6800" b="1" i="0" u="none" strike="noStrike" kern="1200" cap="none" spc="-374" baseline="0" dirty="0">
              <a:solidFill>
                <a:srgbClr val="0B0A0A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sp>
        <p:nvSpPr>
          <p:cNvPr id="69" name="Rectangles"/>
          <p:cNvSpPr>
            <a:spLocks/>
          </p:cNvSpPr>
          <p:nvPr/>
        </p:nvSpPr>
        <p:spPr>
          <a:xfrm>
            <a:off x="311017" y="3206483"/>
            <a:ext cx="11071595" cy="341894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44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165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KEY ASPECTS OF A SWIMMER’S LIFESTYLE INCLUDE:</a:t>
            </a:r>
          </a:p>
          <a:p>
            <a:pPr marL="0" indent="0" algn="l">
              <a:lnSpc>
                <a:spcPts val="443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165" b="0" i="0" u="none" strike="noStrike" kern="1200" cap="none" spc="0" baseline="0" dirty="0">
              <a:solidFill>
                <a:srgbClr val="0B0A0A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  <a:p>
            <a:pPr marL="0" indent="0" algn="l">
              <a:lnSpc>
                <a:spcPts val="44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1-TRAINING ONCE OR TWICE DAILY</a:t>
            </a:r>
          </a:p>
          <a:p>
            <a:pPr marL="0" indent="0" algn="l">
              <a:lnSpc>
                <a:spcPts val="44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2-GETTING ENOUGH SLEEP FOR MUSCLE RECOVERY</a:t>
            </a:r>
          </a:p>
          <a:p>
            <a:pPr marL="0" indent="0" algn="l">
              <a:lnSpc>
                <a:spcPts val="44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0" baseline="0" dirty="0">
                <a:solidFill>
                  <a:srgbClr val="0B0A0A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3-MANAGING STRESS AND MAINTAINING MENTAL FOCUS</a:t>
            </a:r>
          </a:p>
          <a:p>
            <a:pPr marL="0" indent="0" algn="l">
              <a:lnSpc>
                <a:spcPts val="50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>
                <a:solidFill>
                  <a:srgbClr val="0B0A0A"/>
                </a:solidFill>
                <a:latin typeface="TT Firs Neue Bold" charset="0"/>
                <a:sym typeface="TT Firs Neue Bold" charset="0"/>
              </a:rPr>
              <a:t>4-AVOIDING SMOKING, ALCOHOL, AND UNHEALTHY HABITS</a:t>
            </a:r>
            <a:endParaRPr lang="zh-CN" altLang="en-US" sz="3200" b="1" dirty="0">
              <a:solidFill>
                <a:srgbClr val="0B0A0A"/>
              </a:solidFill>
              <a:latin typeface="TT Firs Neue Bold" charset="0"/>
              <a:sym typeface="TT Firs Neue Bold" charset="0"/>
            </a:endParaRPr>
          </a:p>
        </p:txBody>
      </p:sp>
      <p:sp>
        <p:nvSpPr>
          <p:cNvPr id="70" name="曲线"/>
          <p:cNvSpPr>
            <a:spLocks/>
          </p:cNvSpPr>
          <p:nvPr/>
        </p:nvSpPr>
        <p:spPr>
          <a:xfrm>
            <a:off x="9651251" y="2969563"/>
            <a:ext cx="395400" cy="39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71" name="曲线"/>
          <p:cNvSpPr>
            <a:spLocks/>
          </p:cNvSpPr>
          <p:nvPr/>
        </p:nvSpPr>
        <p:spPr>
          <a:xfrm>
            <a:off x="9651251" y="4949795"/>
            <a:ext cx="395400" cy="39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72" name="曲线"/>
          <p:cNvSpPr>
            <a:spLocks/>
          </p:cNvSpPr>
          <p:nvPr/>
        </p:nvSpPr>
        <p:spPr>
          <a:xfrm>
            <a:off x="9650351" y="7195050"/>
            <a:ext cx="395400" cy="39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73" name="曲线"/>
          <p:cNvSpPr>
            <a:spLocks/>
          </p:cNvSpPr>
          <p:nvPr/>
        </p:nvSpPr>
        <p:spPr>
          <a:xfrm>
            <a:off x="14939046" y="9258300"/>
            <a:ext cx="2320253" cy="7171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74" name="曲线"/>
          <p:cNvSpPr>
            <a:spLocks/>
          </p:cNvSpPr>
          <p:nvPr/>
        </p:nvSpPr>
        <p:spPr>
          <a:xfrm>
            <a:off x="4451289" y="8881919"/>
            <a:ext cx="752761" cy="75276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grpSp>
        <p:nvGrpSpPr>
          <p:cNvPr id="77" name="Combination"/>
          <p:cNvGrpSpPr>
            <a:grpSpLocks/>
          </p:cNvGrpSpPr>
          <p:nvPr/>
        </p:nvGrpSpPr>
        <p:grpSpPr>
          <a:xfrm rot="-10800000">
            <a:off x="0" y="0"/>
            <a:ext cx="2437443" cy="2437443"/>
            <a:chOff x="0" y="0"/>
            <a:chExt cx="2437443" cy="2437443"/>
          </a:xfrm>
        </p:grpSpPr>
        <p:sp>
          <p:nvSpPr>
            <p:cNvPr id="75" name="曲线"/>
            <p:cNvSpPr>
              <a:spLocks/>
            </p:cNvSpPr>
            <p:nvPr/>
          </p:nvSpPr>
          <p:spPr>
            <a:xfrm>
              <a:off x="0" y="0"/>
              <a:ext cx="2437443" cy="2437443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21600"/>
                  </a:moveTo>
                  <a:cubicBezTo>
                    <a:pt x="0" y="15911"/>
                    <a:pt x="2304" y="10348"/>
                    <a:pt x="6326" y="6326"/>
                  </a:cubicBezTo>
                  <a:cubicBezTo>
                    <a:pt x="10348" y="2304"/>
                    <a:pt x="15911" y="0"/>
                    <a:pt x="21600" y="0"/>
                  </a:cubicBezTo>
                  <a:lnTo>
                    <a:pt x="21600" y="11019"/>
                  </a:lnTo>
                  <a:cubicBezTo>
                    <a:pt x="18813" y="11019"/>
                    <a:pt x="16088" y="12148"/>
                    <a:pt x="14118" y="14118"/>
                  </a:cubicBezTo>
                  <a:cubicBezTo>
                    <a:pt x="12148" y="16088"/>
                    <a:pt x="11019" y="18813"/>
                    <a:pt x="11019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BAD3FA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76" name="Rectangles"/>
            <p:cNvSpPr>
              <a:spLocks/>
            </p:cNvSpPr>
            <p:nvPr/>
          </p:nvSpPr>
          <p:spPr>
            <a:xfrm>
              <a:off x="553964" y="346227"/>
              <a:ext cx="1883479" cy="2091215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78" name="曲线"/>
          <p:cNvSpPr>
            <a:spLocks/>
          </p:cNvSpPr>
          <p:nvPr/>
        </p:nvSpPr>
        <p:spPr>
          <a:xfrm>
            <a:off x="9891196" y="1218722"/>
            <a:ext cx="752762" cy="75276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79" name="曲线"/>
          <p:cNvSpPr>
            <a:spLocks/>
          </p:cNvSpPr>
          <p:nvPr/>
        </p:nvSpPr>
        <p:spPr>
          <a:xfrm>
            <a:off x="11382612" y="348450"/>
            <a:ext cx="7112867" cy="96270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/>
          </a:blipFill>
          <a:ln cap="flat" cmpd="sng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22769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s"/>
          <p:cNvSpPr>
            <a:spLocks/>
          </p:cNvSpPr>
          <p:nvPr/>
        </p:nvSpPr>
        <p:spPr>
          <a:xfrm>
            <a:off x="8167891" y="237012"/>
            <a:ext cx="7509080" cy="172719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800" b="0" i="0" u="none" strike="noStrike" kern="1200" cap="none" spc="-374" baseline="0">
                <a:solidFill>
                  <a:srgbClr val="231F20"/>
                </a:solidFill>
                <a:latin typeface="Heading Now 71-78" charset="0"/>
                <a:ea typeface="Heading Now 71-78" charset="0"/>
                <a:cs typeface="Heading Now 71-78" charset="0"/>
                <a:sym typeface="Heading Now 71-78" charset="0"/>
              </a:rPr>
              <a:t>Swimmer Training Routine</a:t>
            </a:r>
            <a:endParaRPr lang="zh-CN" altLang="en-US" sz="6800" b="0" i="0" u="none" strike="noStrike" kern="1200" cap="none" spc="-374" baseline="0">
              <a:solidFill>
                <a:srgbClr val="231F20"/>
              </a:solidFill>
              <a:latin typeface="Heading Now 71-78" charset="0"/>
              <a:ea typeface="Heading Now 71-78" charset="0"/>
              <a:cs typeface="Heading Now 71-78" charset="0"/>
              <a:sym typeface="Heading Now 71-78" charset="0"/>
            </a:endParaRPr>
          </a:p>
        </p:txBody>
      </p:sp>
      <p:grpSp>
        <p:nvGrpSpPr>
          <p:cNvPr id="82" name="Combination"/>
          <p:cNvGrpSpPr>
            <a:grpSpLocks/>
          </p:cNvGrpSpPr>
          <p:nvPr/>
        </p:nvGrpSpPr>
        <p:grpSpPr>
          <a:xfrm>
            <a:off x="-368882" y="-204561"/>
            <a:ext cx="8077952" cy="10852182"/>
            <a:chOff x="-368882" y="-204561"/>
            <a:chExt cx="8077952" cy="10852182"/>
          </a:xfrm>
        </p:grpSpPr>
        <p:sp>
          <p:nvSpPr>
            <p:cNvPr id="81" name="曲线"/>
            <p:cNvSpPr>
              <a:spLocks/>
            </p:cNvSpPr>
            <p:nvPr/>
          </p:nvSpPr>
          <p:spPr>
            <a:xfrm>
              <a:off x="-368882" y="-204561"/>
              <a:ext cx="8077952" cy="10852182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522" y="0"/>
                  </a:moveTo>
                  <a:lnTo>
                    <a:pt x="21077" y="0"/>
                  </a:lnTo>
                  <a:cubicBezTo>
                    <a:pt x="21366" y="0"/>
                    <a:pt x="21599" y="174"/>
                    <a:pt x="21599" y="388"/>
                  </a:cubicBezTo>
                  <a:lnTo>
                    <a:pt x="21599" y="21211"/>
                  </a:lnTo>
                  <a:cubicBezTo>
                    <a:pt x="21599" y="21314"/>
                    <a:pt x="21544" y="21413"/>
                    <a:pt x="21446" y="21486"/>
                  </a:cubicBezTo>
                  <a:cubicBezTo>
                    <a:pt x="21348" y="21559"/>
                    <a:pt x="21216" y="21600"/>
                    <a:pt x="21077" y="21600"/>
                  </a:cubicBezTo>
                  <a:lnTo>
                    <a:pt x="522" y="21600"/>
                  </a:lnTo>
                  <a:cubicBezTo>
                    <a:pt x="383" y="21600"/>
                    <a:pt x="251" y="21559"/>
                    <a:pt x="153" y="21486"/>
                  </a:cubicBezTo>
                  <a:cubicBezTo>
                    <a:pt x="55" y="21413"/>
                    <a:pt x="0" y="21314"/>
                    <a:pt x="0" y="21211"/>
                  </a:cubicBezTo>
                  <a:lnTo>
                    <a:pt x="0" y="388"/>
                  </a:lnTo>
                  <a:cubicBezTo>
                    <a:pt x="0" y="285"/>
                    <a:pt x="55" y="186"/>
                    <a:pt x="153" y="113"/>
                  </a:cubicBezTo>
                  <a:cubicBezTo>
                    <a:pt x="251" y="40"/>
                    <a:pt x="383" y="0"/>
                    <a:pt x="522" y="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 t="-5928" b="-5928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83" name="Rectangles"/>
          <p:cNvSpPr>
            <a:spLocks/>
          </p:cNvSpPr>
          <p:nvPr/>
        </p:nvSpPr>
        <p:spPr>
          <a:xfrm>
            <a:off x="7991840" y="2551140"/>
            <a:ext cx="10418850" cy="6754221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762" b="1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SWIMMING TRAINING IS DIVIDED INTO TWO MAIN TYPES:</a:t>
            </a:r>
          </a:p>
          <a:p>
            <a:pPr marL="0" indent="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762" b="0" i="0" u="none" strike="noStrike" kern="1200" cap="none" spc="0" baseline="0" dirty="0">
                <a:solidFill>
                  <a:schemeClr val="tx2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1-IN-WATER TRAINING</a:t>
            </a:r>
            <a:r>
              <a:rPr lang="en-US" altLang="zh-CN" sz="3762" b="0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, WHICH INCLUDES:</a:t>
            </a:r>
          </a:p>
          <a:p>
            <a:pPr marL="571500" indent="-57150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762" b="0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SWIMMING LAPS</a:t>
            </a:r>
          </a:p>
          <a:p>
            <a:pPr marL="571500" indent="-57150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762" b="0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SPEED AND ENDURANCE DRILLS</a:t>
            </a:r>
          </a:p>
          <a:p>
            <a:pPr marL="571500" indent="-57150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762" b="0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IMPROVING SWIMMING TECHNIQUE</a:t>
            </a:r>
          </a:p>
          <a:p>
            <a:pPr marL="571500" indent="-57150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3762" b="0" i="0" u="none" strike="noStrike" kern="1200" cap="none" spc="0" baseline="0" dirty="0">
              <a:solidFill>
                <a:srgbClr val="231F20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  <a:p>
            <a:pPr marL="0" indent="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762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2-DRY-LAND TRAINING</a:t>
            </a:r>
            <a:r>
              <a:rPr lang="en-US" altLang="zh-CN" sz="3762" b="0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, WHICH INCLUDES:</a:t>
            </a:r>
          </a:p>
          <a:p>
            <a:pPr marL="571500" indent="-57150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762" b="0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STRENGTH AND RESISTANCE EXERCISES</a:t>
            </a:r>
          </a:p>
          <a:p>
            <a:pPr marL="571500" indent="-571500" algn="l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762" b="0" i="0" u="none" strike="noStrike" kern="1200" cap="none" spc="0" baseline="0" dirty="0">
                <a:solidFill>
                  <a:srgbClr val="231F20"/>
                </a:solidFill>
                <a:latin typeface="TT Firs Neue Bold" charset="0"/>
                <a:ea typeface="TT Firs Neue Bold" charset="0"/>
                <a:cs typeface="TT Firs Neue Bold" charset="0"/>
                <a:sym typeface="TT Firs Neue Bold" charset="0"/>
              </a:rPr>
              <a:t>STRETCHING AND FLEXIBILITY TRAINING</a:t>
            </a:r>
            <a:endParaRPr lang="zh-CN" altLang="en-US" sz="3762" b="0" i="0" u="none" strike="noStrike" kern="1200" cap="none" spc="0" baseline="0" dirty="0">
              <a:solidFill>
                <a:srgbClr val="231F20"/>
              </a:solidFill>
              <a:latin typeface="TT Firs Neue Bold" charset="0"/>
              <a:ea typeface="TT Firs Neue Bold" charset="0"/>
              <a:cs typeface="TT Firs Neue Bold" charset="0"/>
              <a:sym typeface="TT Fir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72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Theme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37</TotalTime>
  <Words>277</Words>
  <Application>Microsoft Office PowerPoint</Application>
  <PresentationFormat>Custom</PresentationFormat>
  <Paragraphs>60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Droid Sans</vt:lpstr>
      <vt:lpstr>Heading Now 71-78</vt:lpstr>
      <vt:lpstr>Poppins Medium</vt:lpstr>
      <vt:lpstr>TT Firs Neue</vt:lpstr>
      <vt:lpstr>TT Firs Neue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 and Exercise</dc:title>
  <dc:creator>Administrator</dc:creator>
  <cp:lastModifiedBy>Administrator</cp:lastModifiedBy>
  <cp:revision>14</cp:revision>
  <dcterms:created xsi:type="dcterms:W3CDTF">2006-08-16T00:00:00Z</dcterms:created>
  <dcterms:modified xsi:type="dcterms:W3CDTF">2026-05-02T15:37:59Z</dcterms:modified>
</cp:coreProperties>
</file>