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43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46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87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7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8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4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3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556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46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025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90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33" r:id="rId6"/>
    <p:sldLayoutId id="2147483729" r:id="rId7"/>
    <p:sldLayoutId id="2147483730" r:id="rId8"/>
    <p:sldLayoutId id="2147483731" r:id="rId9"/>
    <p:sldLayoutId id="2147483732" r:id="rId10"/>
    <p:sldLayoutId id="2147483734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7855" y="-4078"/>
            <a:ext cx="4641096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94D37D-9F24-05A0-8BFF-DFA5D46979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159"/>
          <a:stretch>
            <a:fillRect/>
          </a:stretch>
        </p:blipFill>
        <p:spPr>
          <a:xfrm>
            <a:off x="20" y="1074544"/>
            <a:ext cx="7562606" cy="506986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8" y="1095508"/>
            <a:ext cx="46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9642DA-6A1F-0374-CD9D-7608ED89D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7007" y="2775936"/>
            <a:ext cx="4034721" cy="2154081"/>
          </a:xfrm>
        </p:spPr>
        <p:txBody>
          <a:bodyPr anchor="b">
            <a:normAutofit fontScale="90000"/>
          </a:bodyPr>
          <a:lstStyle/>
          <a:p>
            <a:pPr>
              <a:lnSpc>
                <a:spcPct val="115000"/>
              </a:lnSpc>
            </a:pPr>
            <a:r>
              <a:rPr lang="en-US" sz="3300" dirty="0">
                <a:solidFill>
                  <a:schemeClr val="tx2"/>
                </a:solidFill>
              </a:rPr>
              <a:t>Academic Debate &amp;</a:t>
            </a:r>
            <a:br>
              <a:rPr lang="en-US" sz="3300" dirty="0">
                <a:solidFill>
                  <a:schemeClr val="tx2"/>
                </a:solidFill>
              </a:rPr>
            </a:br>
            <a:r>
              <a:rPr lang="en-US" sz="3300" dirty="0">
                <a:solidFill>
                  <a:schemeClr val="tx2"/>
                </a:solidFill>
              </a:rPr>
              <a:t> Critical Thinking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5BA0D2-294A-834C-2AF5-18F9D1AB6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9114" y="5190564"/>
            <a:ext cx="4259110" cy="788885"/>
          </a:xfrm>
        </p:spPr>
        <p:txBody>
          <a:bodyPr anchor="t">
            <a:no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Dr. Abdurrahman Ahmad Wahab</a:t>
            </a:r>
          </a:p>
          <a:p>
            <a:r>
              <a:rPr lang="en-US" sz="1400" dirty="0">
                <a:solidFill>
                  <a:schemeClr val="tx2"/>
                </a:solidFill>
              </a:rPr>
              <a:t>Lecturer, Department of ELT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7534656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5AAE23-FCB6-4663-907C-0110B0FDC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8" y="6167615"/>
            <a:ext cx="4603482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B9E22C4-36BD-2B3E-E553-FCF700AAFC78}"/>
              </a:ext>
            </a:extLst>
          </p:cNvPr>
          <p:cNvSpPr txBox="1">
            <a:spLocks/>
          </p:cNvSpPr>
          <p:nvPr/>
        </p:nvSpPr>
        <p:spPr>
          <a:xfrm>
            <a:off x="7749114" y="1074544"/>
            <a:ext cx="3933562" cy="1548421"/>
          </a:xfrm>
          <a:prstGeom prst="rect">
            <a:avLst/>
          </a:prstGeom>
        </p:spPr>
        <p:txBody>
          <a:bodyPr vert="horz" lIns="109728" tIns="109728" rIns="109728" bIns="91440" rtlCol="0" anchor="t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930"/>
              </a:spcBef>
              <a:buFont typeface="Corbel" panose="020B0503020204020204" pitchFamily="34" charset="0"/>
              <a:buNone/>
              <a:defRPr sz="2400" b="0" kern="1200" cap="none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20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2"/>
                </a:solidFill>
              </a:rPr>
              <a:t>Tishk International University, Erbil, Iraq</a:t>
            </a:r>
          </a:p>
          <a:p>
            <a:r>
              <a:rPr lang="en-US" sz="1600" b="1" dirty="0">
                <a:solidFill>
                  <a:schemeClr val="tx2"/>
                </a:solidFill>
              </a:rPr>
              <a:t>Department of Cybersecurity</a:t>
            </a:r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51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1C319-31B2-8120-A01C-0CA06A6E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arguments &amp; opinions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B1D12-1604-3A2E-A7DB-6CAE20E9E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are asked to read the sentences and determine whether they are arguments or opinions.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They are also asked to think of what makes arguments different from opinions.</a:t>
            </a:r>
          </a:p>
        </p:txBody>
      </p:sp>
    </p:spTree>
    <p:extLst>
      <p:ext uri="{BB962C8B-B14F-4D97-AF65-F5344CB8AC3E}">
        <p14:creationId xmlns:p14="http://schemas.microsoft.com/office/powerpoint/2010/main" val="386299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D7273-E902-3D7E-6500-D90C4AC2E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Agree </a:t>
            </a:r>
            <a:br>
              <a:rPr lang="en-US" dirty="0"/>
            </a:br>
            <a:r>
              <a:rPr lang="en-US" dirty="0"/>
              <a:t>or </a:t>
            </a:r>
            <a:br>
              <a:rPr lang="en-US" dirty="0"/>
            </a:br>
            <a:r>
              <a:rPr lang="en-US" dirty="0"/>
              <a:t>Disagree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DDEC5-B425-CCB7-EF6E-FB835A2E1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“University should start at 10:00 AM.”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“Students should not use phones in class.”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“Group work is better than individual work.”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“TikTok is better than Instagram.”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4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DE16B-C95E-B0EB-4C58-351BD0A27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Opinion </a:t>
            </a:r>
            <a:br>
              <a:rPr lang="en-US" dirty="0"/>
            </a:br>
            <a:r>
              <a:rPr lang="en-US" dirty="0"/>
              <a:t>vs.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01569-E010-5BD4-F2A6-AE14D1F74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AI is making students lazy.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Cybersecurity is only important for big companies.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Teaching basic cybersecurity skills in high school can reduce online crime in the future.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Hackers are always criminals.</a:t>
            </a:r>
          </a:p>
        </p:txBody>
      </p:sp>
    </p:spTree>
    <p:extLst>
      <p:ext uri="{BB962C8B-B14F-4D97-AF65-F5344CB8AC3E}">
        <p14:creationId xmlns:p14="http://schemas.microsoft.com/office/powerpoint/2010/main" val="286155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19361-5846-0C10-8BF6-6E78528E8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5461-39DD-7638-FEF4-CE8A7806D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Opinion </a:t>
            </a:r>
            <a:br>
              <a:rPr lang="en-US" dirty="0"/>
            </a:br>
            <a:r>
              <a:rPr lang="en-US" dirty="0"/>
              <a:t>vs.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7E885-27A6-E173-39FE-C61411801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Social media platforms care more about profit than user safety.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AI tools should be allowed in universities because they can support learning when used responsibly.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Password rules are too strict and annoying.</a:t>
            </a:r>
          </a:p>
        </p:txBody>
      </p:sp>
    </p:spTree>
    <p:extLst>
      <p:ext uri="{BB962C8B-B14F-4D97-AF65-F5344CB8AC3E}">
        <p14:creationId xmlns:p14="http://schemas.microsoft.com/office/powerpoint/2010/main" val="2156878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28544-1397-5CFE-3ABF-F44B15DC0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16D0-8A10-EEC0-F326-6856D584E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Opinion </a:t>
            </a:r>
            <a:br>
              <a:rPr lang="en-US" dirty="0"/>
            </a:br>
            <a:r>
              <a:rPr lang="en-US" dirty="0"/>
              <a:t>vs.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7C289-4908-F5BF-0B15-F4C66AC04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Strong passwords are necessary because weak passwords make hacking easier.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Cyber attacks are a serious threat to students because universities store large amounts of personal data.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Online privacy is already dead.</a:t>
            </a:r>
          </a:p>
        </p:txBody>
      </p:sp>
    </p:spTree>
    <p:extLst>
      <p:ext uri="{BB962C8B-B14F-4D97-AF65-F5344CB8AC3E}">
        <p14:creationId xmlns:p14="http://schemas.microsoft.com/office/powerpoint/2010/main" val="1426346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2B3F8-FFFE-07A8-440F-BED3C8AF2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D11E9-DD49-FF35-DC88-ED6705D82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Opinion </a:t>
            </a:r>
            <a:br>
              <a:rPr lang="en-US" dirty="0"/>
            </a:br>
            <a:r>
              <a:rPr lang="en-US" dirty="0"/>
              <a:t>vs.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12E5A-B1CD-1B10-2105-97584460F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Cybersecurity education should be mandatory because many online risks come from simple user mistakes.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Facial recognition technology is dangerous because it can be used to track people without consent.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Young people understand technology better than adults.</a:t>
            </a:r>
          </a:p>
        </p:txBody>
      </p:sp>
    </p:spTree>
    <p:extLst>
      <p:ext uri="{BB962C8B-B14F-4D97-AF65-F5344CB8AC3E}">
        <p14:creationId xmlns:p14="http://schemas.microsoft.com/office/powerpoint/2010/main" val="1680777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FEB43-3821-6DAC-71C2-257DE252C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C84CF-8C11-B324-166A-15DCA171D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Opinion </a:t>
            </a:r>
            <a:br>
              <a:rPr lang="en-US" dirty="0"/>
            </a:br>
            <a:r>
              <a:rPr lang="en-US" dirty="0"/>
              <a:t>vs.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EA588-5D47-42B8-6D23-0779B6473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118" y="705113"/>
            <a:ext cx="6602506" cy="5197497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Companies should clearly explain how they use user data because most users do not understand privacy policies.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Universities should block AI tools on campus networks.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Relying too much on AI can weaken critical thinking because students may stop analyzing information themselves.</a:t>
            </a:r>
          </a:p>
        </p:txBody>
      </p:sp>
    </p:spTree>
    <p:extLst>
      <p:ext uri="{BB962C8B-B14F-4D97-AF65-F5344CB8AC3E}">
        <p14:creationId xmlns:p14="http://schemas.microsoft.com/office/powerpoint/2010/main" val="230500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98012-1E2B-4AD5-1E53-DCF9EAF9D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0B6A5-DE80-AC5F-200B-4422DD0FD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Opinion </a:t>
            </a:r>
            <a:br>
              <a:rPr lang="en-US" dirty="0"/>
            </a:br>
            <a:r>
              <a:rPr lang="en-US" dirty="0"/>
              <a:t>vs.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CFEB2-A18C-B314-02C8-AC7B0E4A0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2988" y="705113"/>
            <a:ext cx="6925236" cy="5197497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AI-generated content should be labeled because people deserve to know what is created by machines.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Technology develops faster than laws can control it.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Being good at IT means you don’t need other skills.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Open-source software improves security because many experts can check and fix problems.</a:t>
            </a:r>
          </a:p>
        </p:txBody>
      </p:sp>
    </p:spTree>
    <p:extLst>
      <p:ext uri="{BB962C8B-B14F-4D97-AF65-F5344CB8AC3E}">
        <p14:creationId xmlns:p14="http://schemas.microsoft.com/office/powerpoint/2010/main" val="1289435959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364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Meiryo</vt:lpstr>
      <vt:lpstr>Arial</vt:lpstr>
      <vt:lpstr>Corbel</vt:lpstr>
      <vt:lpstr>ShojiVTI</vt:lpstr>
      <vt:lpstr>Academic Debate &amp;  Critical Thinking</vt:lpstr>
      <vt:lpstr>Sample arguments &amp; opinions</vt:lpstr>
      <vt:lpstr>Agree  or  Disagree</vt:lpstr>
      <vt:lpstr>Opinion  vs. Argument</vt:lpstr>
      <vt:lpstr>Opinion  vs. Argument</vt:lpstr>
      <vt:lpstr>Opinion  vs. Argument</vt:lpstr>
      <vt:lpstr>Opinion  vs. Argument</vt:lpstr>
      <vt:lpstr>Opinion  vs. Argument</vt:lpstr>
      <vt:lpstr>Opinion  vs. Argument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Reviewer X</dc:creator>
  <cp:lastModifiedBy>Reviewer X</cp:lastModifiedBy>
  <cp:revision>4</cp:revision>
  <dcterms:created xsi:type="dcterms:W3CDTF">2025-12-10T11:59:04Z</dcterms:created>
  <dcterms:modified xsi:type="dcterms:W3CDTF">2026-04-08T10:52:21Z</dcterms:modified>
</cp:coreProperties>
</file>