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  <p:sldMasterId id="2147483688" r:id="rId4"/>
    <p:sldMasterId id="2147483700" r:id="rId5"/>
  </p:sldMasterIdLst>
  <p:notesMasterIdLst>
    <p:notesMasterId r:id="rId24"/>
  </p:notesMasterIdLst>
  <p:sldIdLst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</p:sldIdLst>
  <p:sldSz cx="9144000" cy="6858000" type="screen4x3"/>
  <p:notesSz cx="6669088" cy="9926638"/>
  <p:embeddedFontLst>
    <p:embeddedFont>
      <p:font typeface="Corbel" pitchFamily="34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0" roundtripDataSignature="AMtx7mg1NGG6CuW7cREKgsXnzcfAMKMj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49A92F-3201-42EB-8799-72B89D8B7F11}">
  <a:tblStyle styleId="{C049A92F-3201-42EB-8799-72B89D8B7F11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8EC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ECF4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4B4E6D3-0AF8-4337-9641-9590ACED71A5}" styleName="Table_1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58674FA-46C3-4BB5-BF61-047EE68FD9F4}" styleName="Table_2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EE8"/>
          </a:solidFill>
        </a:fill>
      </a:tcStyle>
    </a:wholeTbl>
    <a:band1H>
      <a:tcTxStyle/>
      <a:tcStyle>
        <a:tcBdr/>
        <a:fill>
          <a:solidFill>
            <a:srgbClr val="FCDC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DCCE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DEEE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DEEE8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8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19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19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190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194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19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4"/>
            <a:ext cx="2889250" cy="49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250" y="9428164"/>
            <a:ext cx="2889250" cy="49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99688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68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77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78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79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80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81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82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83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84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85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69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70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71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72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73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74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75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76:notes"/>
          <p:cNvSpPr txBox="1">
            <a:spLocks noGrp="1"/>
          </p:cNvSpPr>
          <p:nvPr>
            <p:ph type="body" idx="1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74" descr="Wave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2816378" y="2865715"/>
            <a:ext cx="6857999" cy="1126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74" descr="Wave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2891151" y="2830213"/>
            <a:ext cx="6858000" cy="120095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74"/>
          <p:cNvSpPr txBox="1">
            <a:spLocks noGrp="1"/>
          </p:cNvSpPr>
          <p:nvPr>
            <p:ph type="title"/>
          </p:nvPr>
        </p:nvSpPr>
        <p:spPr>
          <a:xfrm>
            <a:off x="1200959" y="274638"/>
            <a:ext cx="74858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3600"/>
              <a:buFont typeface="Corbel"/>
              <a:buNone/>
              <a:defRPr sz="3600" b="1" cap="none">
                <a:solidFill>
                  <a:srgbClr val="6F91C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4"/>
          <p:cNvSpPr txBox="1">
            <a:spLocks noGrp="1"/>
          </p:cNvSpPr>
          <p:nvPr>
            <p:ph type="body" idx="1"/>
          </p:nvPr>
        </p:nvSpPr>
        <p:spPr>
          <a:xfrm>
            <a:off x="1200959" y="1417639"/>
            <a:ext cx="748584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7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174" descr="Wave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2953781" y="2828521"/>
            <a:ext cx="6858000" cy="1200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74" descr="Wave1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3062615" y="2956142"/>
            <a:ext cx="6858001" cy="9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74" descr="Wave1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6475" y="5436297"/>
            <a:ext cx="9250475" cy="1435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3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8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5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5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6"/>
          <p:cNvSpPr txBox="1">
            <a:spLocks noGrp="1"/>
          </p:cNvSpPr>
          <p:nvPr>
            <p:ph type="body" idx="1"/>
          </p:nvPr>
        </p:nvSpPr>
        <p:spPr>
          <a:xfrm>
            <a:off x="9144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6" name="Google Shape;116;p186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7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187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8"/>
          <p:cNvSpPr txBox="1">
            <a:spLocks noGrp="1"/>
          </p:cNvSpPr>
          <p:nvPr>
            <p:ph type="body" idx="1"/>
          </p:nvPr>
        </p:nvSpPr>
        <p:spPr>
          <a:xfrm>
            <a:off x="9144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28" name="Google Shape;128;p188"/>
          <p:cNvSpPr txBox="1">
            <a:spLocks noGrp="1"/>
          </p:cNvSpPr>
          <p:nvPr>
            <p:ph type="body" idx="2"/>
          </p:nvPr>
        </p:nvSpPr>
        <p:spPr>
          <a:xfrm>
            <a:off x="51054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29" name="Google Shape;129;p188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9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189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36" name="Google Shape;136;p189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189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38" name="Google Shape;138;p189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0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1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2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92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53" name="Google Shape;153;p192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54" name="Google Shape;154;p192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3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9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193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61" name="Google Shape;161;p193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9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75" descr="Wave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90241"/>
            <a:ext cx="8458200" cy="345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75" descr="Wave1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4373" y="3730912"/>
            <a:ext cx="7039627" cy="313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75" descr="Wave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526" y="1"/>
            <a:ext cx="5373635" cy="64312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75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7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" name="Google Shape;41;p175" descr="Wave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526" y="-25051"/>
            <a:ext cx="537363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75" descr="Wave8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185175"/>
            <a:ext cx="9144000" cy="363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75" descr="Wave8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3234300"/>
            <a:ext cx="9144000" cy="363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75" descr="Wave1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480470"/>
            <a:ext cx="9144000" cy="210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5" descr="Wave9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30818" y="3591838"/>
            <a:ext cx="3313183" cy="134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75" descr="Wave6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16807" y="4967351"/>
            <a:ext cx="4476075" cy="80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75" descr="Wave3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178345">
            <a:off x="-106626" y="3101774"/>
            <a:ext cx="9455699" cy="232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75" descr="Wave11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90800" y="3260332"/>
            <a:ext cx="6553200" cy="361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4"/>
          <p:cNvSpPr txBox="1">
            <a:spLocks noGrp="1"/>
          </p:cNvSpPr>
          <p:nvPr>
            <p:ph type="body" idx="1"/>
          </p:nvPr>
        </p:nvSpPr>
        <p:spPr>
          <a:xfrm rot="5400000">
            <a:off x="27662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7" name="Google Shape;167;p194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5"/>
          <p:cNvSpPr txBox="1">
            <a:spLocks noGrp="1"/>
          </p:cNvSpPr>
          <p:nvPr>
            <p:ph type="title"/>
          </p:nvPr>
        </p:nvSpPr>
        <p:spPr>
          <a:xfrm rot="5400000">
            <a:off x="5132388" y="2114551"/>
            <a:ext cx="5851525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5"/>
          <p:cNvSpPr txBox="1">
            <a:spLocks noGrp="1"/>
          </p:cNvSpPr>
          <p:nvPr>
            <p:ph type="body" idx="1"/>
          </p:nvPr>
        </p:nvSpPr>
        <p:spPr>
          <a:xfrm rot="5400000">
            <a:off x="712788" y="19052"/>
            <a:ext cx="5851525" cy="6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3" name="Google Shape;173;p195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9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97"/>
          <p:cNvGrpSpPr/>
          <p:nvPr/>
        </p:nvGrpSpPr>
        <p:grpSpPr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232" name="Google Shape;232;p197"/>
            <p:cNvSpPr/>
            <p:nvPr/>
          </p:nvSpPr>
          <p:spPr>
            <a:xfrm>
              <a:off x="0" y="1824"/>
              <a:ext cx="5774" cy="251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hlink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" name="Google Shape;233;p197"/>
            <p:cNvSpPr/>
            <p:nvPr/>
          </p:nvSpPr>
          <p:spPr>
            <a:xfrm>
              <a:off x="0" y="0"/>
              <a:ext cx="5759" cy="1824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34" name="Google Shape;234;p197"/>
            <p:cNvGrpSpPr/>
            <p:nvPr/>
          </p:nvGrpSpPr>
          <p:grpSpPr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235" name="Google Shape;235;p197"/>
              <p:cNvSpPr/>
              <p:nvPr/>
            </p:nvSpPr>
            <p:spPr>
              <a:xfrm>
                <a:off x="5301" y="-11"/>
                <a:ext cx="241" cy="428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84" extrusionOk="0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6" name="Google Shape;236;p197"/>
              <p:cNvSpPr/>
              <p:nvPr/>
            </p:nvSpPr>
            <p:spPr>
              <a:xfrm>
                <a:off x="5541" y="-11"/>
                <a:ext cx="241" cy="428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84" extrusionOk="0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37" name="Google Shape;237;p197"/>
            <p:cNvGrpSpPr/>
            <p:nvPr/>
          </p:nvGrpSpPr>
          <p:grpSpPr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238" name="Google Shape;238;p197"/>
              <p:cNvSpPr/>
              <p:nvPr/>
            </p:nvSpPr>
            <p:spPr>
              <a:xfrm>
                <a:off x="0" y="0"/>
                <a:ext cx="241" cy="427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73" extrusionOk="0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9" name="Google Shape;239;p197"/>
              <p:cNvSpPr/>
              <p:nvPr/>
            </p:nvSpPr>
            <p:spPr>
              <a:xfrm>
                <a:off x="240" y="0"/>
                <a:ext cx="241" cy="427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73" extrusionOk="0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40" name="Google Shape;240;p197"/>
            <p:cNvGrpSpPr/>
            <p:nvPr/>
          </p:nvGrpSpPr>
          <p:grpSpPr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241" name="Google Shape;241;p197"/>
              <p:cNvGrpSpPr/>
              <p:nvPr/>
            </p:nvGrpSpPr>
            <p:grpSpPr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42" name="Google Shape;242;p197"/>
                <p:cNvSpPr/>
                <p:nvPr/>
              </p:nvSpPr>
              <p:spPr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3" name="Google Shape;243;p197"/>
                <p:cNvSpPr/>
                <p:nvPr/>
              </p:nvSpPr>
              <p:spPr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4" name="Google Shape;244;p197"/>
                <p:cNvSpPr/>
                <p:nvPr/>
              </p:nvSpPr>
              <p:spPr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5" name="Google Shape;245;p197"/>
                <p:cNvSpPr/>
                <p:nvPr/>
              </p:nvSpPr>
              <p:spPr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246" name="Google Shape;246;p197"/>
                <p:cNvCxnSpPr/>
                <p:nvPr/>
              </p:nvCxnSpPr>
              <p:spPr>
                <a:xfrm rot="10800000" flipH="1">
                  <a:off x="2020" y="1125"/>
                  <a:ext cx="192" cy="87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hlink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47" name="Google Shape;247;p197"/>
                <p:cNvSpPr/>
                <p:nvPr/>
              </p:nvSpPr>
              <p:spPr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457" extrusionOk="0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8" name="Google Shape;248;p197"/>
                <p:cNvSpPr/>
                <p:nvPr/>
              </p:nvSpPr>
              <p:spPr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431" extrusionOk="0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9" name="Google Shape;249;p197"/>
                <p:cNvSpPr/>
                <p:nvPr/>
              </p:nvSpPr>
              <p:spPr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39" extrusionOk="0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0" name="Google Shape;250;p197"/>
                <p:cNvSpPr/>
                <p:nvPr/>
              </p:nvSpPr>
              <p:spPr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52" extrusionOk="0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1" name="Google Shape;251;p197"/>
                <p:cNvSpPr/>
                <p:nvPr/>
              </p:nvSpPr>
              <p:spPr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2" name="Google Shape;252;p197"/>
                <p:cNvSpPr/>
                <p:nvPr/>
              </p:nvSpPr>
              <p:spPr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4" extrusionOk="0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3" name="Google Shape;253;p197"/>
                <p:cNvSpPr/>
                <p:nvPr/>
              </p:nvSpPr>
              <p:spPr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86" extrusionOk="0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4" name="Google Shape;254;p197"/>
                <p:cNvSpPr/>
                <p:nvPr/>
              </p:nvSpPr>
              <p:spPr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35" extrusionOk="0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5" name="Google Shape;255;p197"/>
                <p:cNvSpPr/>
                <p:nvPr/>
              </p:nvSpPr>
              <p:spPr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52" extrusionOk="0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6" name="Google Shape;256;p197"/>
                <p:cNvSpPr/>
                <p:nvPr/>
              </p:nvSpPr>
              <p:spPr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7" name="Google Shape;257;p197"/>
                <p:cNvSpPr/>
                <p:nvPr/>
              </p:nvSpPr>
              <p:spPr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8" name="Google Shape;258;p197"/>
                <p:cNvSpPr/>
                <p:nvPr/>
              </p:nvSpPr>
              <p:spPr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86" extrusionOk="0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9" name="Google Shape;259;p197"/>
                <p:cNvSpPr/>
                <p:nvPr/>
              </p:nvSpPr>
              <p:spPr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420" extrusionOk="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260" name="Google Shape;260;p197"/>
              <p:cNvSpPr/>
              <p:nvPr/>
            </p:nvSpPr>
            <p:spPr>
              <a:xfrm>
                <a:off x="5217" y="1590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1" name="Google Shape;261;p197"/>
              <p:cNvSpPr/>
              <p:nvPr/>
            </p:nvSpPr>
            <p:spPr>
              <a:xfrm>
                <a:off x="5213" y="1603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2" name="Google Shape;262;p197"/>
              <p:cNvSpPr/>
              <p:nvPr/>
            </p:nvSpPr>
            <p:spPr>
              <a:xfrm>
                <a:off x="423" y="1581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3" name="Google Shape;263;p197"/>
              <p:cNvSpPr/>
              <p:nvPr/>
            </p:nvSpPr>
            <p:spPr>
              <a:xfrm>
                <a:off x="495" y="1595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64" name="Google Shape;264;p197"/>
              <p:cNvCxnSpPr/>
              <p:nvPr/>
            </p:nvCxnSpPr>
            <p:spPr>
              <a:xfrm rot="10800000" flipH="1">
                <a:off x="1968" y="1166"/>
                <a:ext cx="192" cy="87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65" name="Google Shape;265;p197"/>
              <p:cNvSpPr/>
              <p:nvPr/>
            </p:nvSpPr>
            <p:spPr>
              <a:xfrm>
                <a:off x="1356" y="879"/>
                <a:ext cx="2967" cy="457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457" extrusionOk="0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6" name="Google Shape;266;p197"/>
              <p:cNvSpPr/>
              <p:nvPr/>
            </p:nvSpPr>
            <p:spPr>
              <a:xfrm>
                <a:off x="555" y="975"/>
                <a:ext cx="823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31" extrusionOk="0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7" name="Google Shape;267;p197"/>
              <p:cNvSpPr/>
              <p:nvPr/>
            </p:nvSpPr>
            <p:spPr>
              <a:xfrm>
                <a:off x="102" y="1389"/>
                <a:ext cx="551" cy="34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40" extrusionOk="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8" name="Google Shape;268;p197"/>
              <p:cNvSpPr/>
              <p:nvPr/>
            </p:nvSpPr>
            <p:spPr>
              <a:xfrm>
                <a:off x="82" y="976"/>
                <a:ext cx="475" cy="5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52" extrusionOk="0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9" name="Google Shape;269;p197"/>
              <p:cNvSpPr/>
              <p:nvPr/>
            </p:nvSpPr>
            <p:spPr>
              <a:xfrm>
                <a:off x="370" y="1543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0" name="Google Shape;270;p197"/>
              <p:cNvSpPr/>
              <p:nvPr/>
            </p:nvSpPr>
            <p:spPr>
              <a:xfrm>
                <a:off x="442" y="1557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1" name="Google Shape;271;p197"/>
              <p:cNvSpPr/>
              <p:nvPr/>
            </p:nvSpPr>
            <p:spPr>
              <a:xfrm>
                <a:off x="334" y="1336"/>
                <a:ext cx="319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6" extrusionOk="0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2" name="Google Shape;272;p197"/>
              <p:cNvSpPr/>
              <p:nvPr/>
            </p:nvSpPr>
            <p:spPr>
              <a:xfrm>
                <a:off x="5049" y="1394"/>
                <a:ext cx="551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35" extrusionOk="0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3" name="Google Shape;273;p197"/>
              <p:cNvSpPr/>
              <p:nvPr/>
            </p:nvSpPr>
            <p:spPr>
              <a:xfrm>
                <a:off x="5145" y="976"/>
                <a:ext cx="475" cy="5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52" extrusionOk="0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4" name="Google Shape;274;p197"/>
              <p:cNvSpPr/>
              <p:nvPr/>
            </p:nvSpPr>
            <p:spPr>
              <a:xfrm>
                <a:off x="5176" y="1543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5" name="Google Shape;275;p197"/>
              <p:cNvSpPr/>
              <p:nvPr/>
            </p:nvSpPr>
            <p:spPr>
              <a:xfrm>
                <a:off x="5172" y="1556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6" name="Google Shape;276;p197"/>
              <p:cNvSpPr/>
              <p:nvPr/>
            </p:nvSpPr>
            <p:spPr>
              <a:xfrm>
                <a:off x="5049" y="1336"/>
                <a:ext cx="319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6" extrusionOk="0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7" name="Google Shape;277;p197"/>
              <p:cNvSpPr/>
              <p:nvPr/>
            </p:nvSpPr>
            <p:spPr>
              <a:xfrm>
                <a:off x="4319" y="976"/>
                <a:ext cx="832" cy="42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420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78" name="Google Shape;278;p197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CC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9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8F8F8"/>
              </a:buClr>
              <a:buSzPts val="3200"/>
              <a:buFont typeface="Times New Roman"/>
              <a:buNone/>
              <a:defRPr>
                <a:solidFill>
                  <a:srgbClr val="F8F8F8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197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8F8F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97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8F8F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97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3" name="Google Shape;283;p197" descr="dnastranda_gl.gif (44360 bytes)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81000"/>
            <a:ext cx="6477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8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98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198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98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98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99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293" name="Google Shape;293;p199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99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99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0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00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299" name="Google Shape;299;p200"/>
          <p:cNvSpPr txBox="1">
            <a:spLocks noGrp="1"/>
          </p:cNvSpPr>
          <p:nvPr>
            <p:ph type="body" idx="2"/>
          </p:nvPr>
        </p:nvSpPr>
        <p:spPr>
          <a:xfrm>
            <a:off x="46482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300" name="Google Shape;300;p200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00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0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01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306" name="Google Shape;306;p201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307" name="Google Shape;307;p201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308" name="Google Shape;308;p201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309" name="Google Shape;309;p201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01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01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2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02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02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02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3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03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03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4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04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9pPr>
          </a:lstStyle>
          <a:p>
            <a:endParaRPr/>
          </a:p>
        </p:txBody>
      </p:sp>
      <p:sp>
        <p:nvSpPr>
          <p:cNvPr id="324" name="Google Shape;324;p204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25" name="Google Shape;325;p204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04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04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" name="Google Shape;52;p176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3" name="Google Shape;53;p17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5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0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1" name="Google Shape;331;p205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32" name="Google Shape;332;p205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205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05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6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06"/>
          <p:cNvSpPr txBox="1">
            <a:spLocks noGrp="1"/>
          </p:cNvSpPr>
          <p:nvPr>
            <p:ph type="body" idx="1"/>
          </p:nvPr>
        </p:nvSpPr>
        <p:spPr>
          <a:xfrm rot="5400000">
            <a:off x="2514600" y="4572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206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06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06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7"/>
          <p:cNvSpPr txBox="1">
            <a:spLocks noGrp="1"/>
          </p:cNvSpPr>
          <p:nvPr>
            <p:ph type="title"/>
          </p:nvPr>
        </p:nvSpPr>
        <p:spPr>
          <a:xfrm rot="5400000">
            <a:off x="4743451" y="26860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07"/>
          <p:cNvSpPr txBox="1">
            <a:spLocks noGrp="1"/>
          </p:cNvSpPr>
          <p:nvPr>
            <p:ph type="body" idx="1"/>
          </p:nvPr>
        </p:nvSpPr>
        <p:spPr>
          <a:xfrm rot="5400000">
            <a:off x="781051" y="8191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207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07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07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8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208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208"/>
          <p:cNvSpPr>
            <a:spLocks noGrp="1"/>
          </p:cNvSpPr>
          <p:nvPr>
            <p:ph type="clipArt" idx="2"/>
          </p:nvPr>
        </p:nvSpPr>
        <p:spPr>
          <a:xfrm>
            <a:off x="46482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1" name="Google Shape;351;p208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08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08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9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09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209"/>
          <p:cNvSpPr txBox="1">
            <a:spLocks noGrp="1"/>
          </p:cNvSpPr>
          <p:nvPr>
            <p:ph type="body" idx="2"/>
          </p:nvPr>
        </p:nvSpPr>
        <p:spPr>
          <a:xfrm>
            <a:off x="46482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209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209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09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over Content" type="txOverObj">
  <p:cSld name="TEXT_OVER_OBJECT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0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10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210"/>
          <p:cNvSpPr txBox="1">
            <a:spLocks noGrp="1"/>
          </p:cNvSpPr>
          <p:nvPr>
            <p:ph type="body" idx="2"/>
          </p:nvPr>
        </p:nvSpPr>
        <p:spPr>
          <a:xfrm>
            <a:off x="685800" y="44196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210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10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10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1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11"/>
          <p:cNvSpPr>
            <a:spLocks noGrp="1"/>
          </p:cNvSpPr>
          <p:nvPr>
            <p:ph type="clipArt" idx="2"/>
          </p:nvPr>
        </p:nvSpPr>
        <p:spPr>
          <a:xfrm>
            <a:off x="6858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1" name="Google Shape;371;p211"/>
          <p:cNvSpPr txBox="1">
            <a:spLocks noGrp="1"/>
          </p:cNvSpPr>
          <p:nvPr>
            <p:ph type="body" idx="1"/>
          </p:nvPr>
        </p:nvSpPr>
        <p:spPr>
          <a:xfrm>
            <a:off x="46482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211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11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11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13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2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13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14"/>
          <p:cNvSpPr txBox="1">
            <a:spLocks noGrp="1"/>
          </p:cNvSpPr>
          <p:nvPr>
            <p:ph type="body" idx="1"/>
          </p:nvPr>
        </p:nvSpPr>
        <p:spPr>
          <a:xfrm>
            <a:off x="9144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1" name="Google Shape;391;p214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215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97" name="Google Shape;397;p215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7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77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177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77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17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216"/>
          <p:cNvSpPr txBox="1">
            <a:spLocks noGrp="1"/>
          </p:cNvSpPr>
          <p:nvPr>
            <p:ph type="body" idx="1"/>
          </p:nvPr>
        </p:nvSpPr>
        <p:spPr>
          <a:xfrm>
            <a:off x="9144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03" name="Google Shape;403;p216"/>
          <p:cNvSpPr txBox="1">
            <a:spLocks noGrp="1"/>
          </p:cNvSpPr>
          <p:nvPr>
            <p:ph type="body" idx="2"/>
          </p:nvPr>
        </p:nvSpPr>
        <p:spPr>
          <a:xfrm>
            <a:off x="51054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04" name="Google Shape;404;p216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17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10" name="Google Shape;410;p217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11" name="Google Shape;411;p217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12" name="Google Shape;412;p217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13" name="Google Shape;413;p217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218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19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2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20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20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28" name="Google Shape;428;p220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29" name="Google Shape;429;p220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2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2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21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5" name="Google Shape;435;p221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36" name="Google Shape;436;p221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2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222"/>
          <p:cNvSpPr txBox="1">
            <a:spLocks noGrp="1"/>
          </p:cNvSpPr>
          <p:nvPr>
            <p:ph type="body" idx="1"/>
          </p:nvPr>
        </p:nvSpPr>
        <p:spPr>
          <a:xfrm rot="5400000">
            <a:off x="27662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42" name="Google Shape;442;p222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2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2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23"/>
          <p:cNvSpPr txBox="1">
            <a:spLocks noGrp="1"/>
          </p:cNvSpPr>
          <p:nvPr>
            <p:ph type="title"/>
          </p:nvPr>
        </p:nvSpPr>
        <p:spPr>
          <a:xfrm rot="5400000">
            <a:off x="5132388" y="2114551"/>
            <a:ext cx="5851525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23"/>
          <p:cNvSpPr txBox="1">
            <a:spLocks noGrp="1"/>
          </p:cNvSpPr>
          <p:nvPr>
            <p:ph type="body" idx="1"/>
          </p:nvPr>
        </p:nvSpPr>
        <p:spPr>
          <a:xfrm rot="5400000">
            <a:off x="712788" y="19052"/>
            <a:ext cx="5851525" cy="6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48" name="Google Shape;448;p223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2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225"/>
          <p:cNvGrpSpPr/>
          <p:nvPr/>
        </p:nvGrpSpPr>
        <p:grpSpPr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07" name="Google Shape;507;p225"/>
            <p:cNvSpPr/>
            <p:nvPr/>
          </p:nvSpPr>
          <p:spPr>
            <a:xfrm>
              <a:off x="0" y="1824"/>
              <a:ext cx="5774" cy="251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hlink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8" name="Google Shape;508;p225"/>
            <p:cNvSpPr/>
            <p:nvPr/>
          </p:nvSpPr>
          <p:spPr>
            <a:xfrm>
              <a:off x="0" y="0"/>
              <a:ext cx="5759" cy="1824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509" name="Google Shape;509;p225"/>
            <p:cNvGrpSpPr/>
            <p:nvPr/>
          </p:nvGrpSpPr>
          <p:grpSpPr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10" name="Google Shape;510;p225"/>
              <p:cNvSpPr/>
              <p:nvPr/>
            </p:nvSpPr>
            <p:spPr>
              <a:xfrm>
                <a:off x="5301" y="-11"/>
                <a:ext cx="241" cy="428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84" extrusionOk="0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1" name="Google Shape;511;p225"/>
              <p:cNvSpPr/>
              <p:nvPr/>
            </p:nvSpPr>
            <p:spPr>
              <a:xfrm>
                <a:off x="5541" y="-11"/>
                <a:ext cx="241" cy="428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84" extrusionOk="0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12" name="Google Shape;512;p225"/>
            <p:cNvGrpSpPr/>
            <p:nvPr/>
          </p:nvGrpSpPr>
          <p:grpSpPr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513" name="Google Shape;513;p225"/>
              <p:cNvSpPr/>
              <p:nvPr/>
            </p:nvSpPr>
            <p:spPr>
              <a:xfrm>
                <a:off x="0" y="0"/>
                <a:ext cx="241" cy="427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73" extrusionOk="0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4" name="Google Shape;514;p225"/>
              <p:cNvSpPr/>
              <p:nvPr/>
            </p:nvSpPr>
            <p:spPr>
              <a:xfrm>
                <a:off x="240" y="0"/>
                <a:ext cx="241" cy="427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73" extrusionOk="0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15" name="Google Shape;515;p225"/>
            <p:cNvGrpSpPr/>
            <p:nvPr/>
          </p:nvGrpSpPr>
          <p:grpSpPr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516" name="Google Shape;516;p225"/>
              <p:cNvGrpSpPr/>
              <p:nvPr/>
            </p:nvGrpSpPr>
            <p:grpSpPr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517" name="Google Shape;517;p225"/>
                <p:cNvSpPr/>
                <p:nvPr/>
              </p:nvSpPr>
              <p:spPr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18" name="Google Shape;518;p225"/>
                <p:cNvSpPr/>
                <p:nvPr/>
              </p:nvSpPr>
              <p:spPr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19" name="Google Shape;519;p225"/>
                <p:cNvSpPr/>
                <p:nvPr/>
              </p:nvSpPr>
              <p:spPr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0" name="Google Shape;520;p225"/>
                <p:cNvSpPr/>
                <p:nvPr/>
              </p:nvSpPr>
              <p:spPr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521" name="Google Shape;521;p225"/>
                <p:cNvCxnSpPr/>
                <p:nvPr/>
              </p:nvCxnSpPr>
              <p:spPr>
                <a:xfrm rot="10800000" flipH="1">
                  <a:off x="2020" y="1125"/>
                  <a:ext cx="192" cy="87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hlink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22" name="Google Shape;522;p225"/>
                <p:cNvSpPr/>
                <p:nvPr/>
              </p:nvSpPr>
              <p:spPr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457" extrusionOk="0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3" name="Google Shape;523;p225"/>
                <p:cNvSpPr/>
                <p:nvPr/>
              </p:nvSpPr>
              <p:spPr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431" extrusionOk="0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4" name="Google Shape;524;p225"/>
                <p:cNvSpPr/>
                <p:nvPr/>
              </p:nvSpPr>
              <p:spPr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39" extrusionOk="0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5" name="Google Shape;525;p225"/>
                <p:cNvSpPr/>
                <p:nvPr/>
              </p:nvSpPr>
              <p:spPr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52" extrusionOk="0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6" name="Google Shape;526;p225"/>
                <p:cNvSpPr/>
                <p:nvPr/>
              </p:nvSpPr>
              <p:spPr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7" name="Google Shape;527;p225"/>
                <p:cNvSpPr/>
                <p:nvPr/>
              </p:nvSpPr>
              <p:spPr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4" extrusionOk="0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8" name="Google Shape;528;p225"/>
                <p:cNvSpPr/>
                <p:nvPr/>
              </p:nvSpPr>
              <p:spPr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86" extrusionOk="0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9" name="Google Shape;529;p225"/>
                <p:cNvSpPr/>
                <p:nvPr/>
              </p:nvSpPr>
              <p:spPr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35" extrusionOk="0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0" name="Google Shape;530;p225"/>
                <p:cNvSpPr/>
                <p:nvPr/>
              </p:nvSpPr>
              <p:spPr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52" extrusionOk="0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1" name="Google Shape;531;p225"/>
                <p:cNvSpPr/>
                <p:nvPr/>
              </p:nvSpPr>
              <p:spPr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2" name="Google Shape;532;p225"/>
                <p:cNvSpPr/>
                <p:nvPr/>
              </p:nvSpPr>
              <p:spPr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3" name="Google Shape;533;p225"/>
                <p:cNvSpPr/>
                <p:nvPr/>
              </p:nvSpPr>
              <p:spPr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86" extrusionOk="0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4" name="Google Shape;534;p225"/>
                <p:cNvSpPr/>
                <p:nvPr/>
              </p:nvSpPr>
              <p:spPr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420" extrusionOk="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535" name="Google Shape;535;p225"/>
              <p:cNvSpPr/>
              <p:nvPr/>
            </p:nvSpPr>
            <p:spPr>
              <a:xfrm>
                <a:off x="5217" y="1590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6" name="Google Shape;536;p225"/>
              <p:cNvSpPr/>
              <p:nvPr/>
            </p:nvSpPr>
            <p:spPr>
              <a:xfrm>
                <a:off x="5213" y="1603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7" name="Google Shape;537;p225"/>
              <p:cNvSpPr/>
              <p:nvPr/>
            </p:nvSpPr>
            <p:spPr>
              <a:xfrm>
                <a:off x="423" y="1581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8" name="Google Shape;538;p225"/>
              <p:cNvSpPr/>
              <p:nvPr/>
            </p:nvSpPr>
            <p:spPr>
              <a:xfrm>
                <a:off x="495" y="1595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539" name="Google Shape;539;p225"/>
              <p:cNvCxnSpPr/>
              <p:nvPr/>
            </p:nvCxnSpPr>
            <p:spPr>
              <a:xfrm rot="10800000" flipH="1">
                <a:off x="1968" y="1166"/>
                <a:ext cx="192" cy="87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40" name="Google Shape;540;p225"/>
              <p:cNvSpPr/>
              <p:nvPr/>
            </p:nvSpPr>
            <p:spPr>
              <a:xfrm>
                <a:off x="1356" y="879"/>
                <a:ext cx="2967" cy="457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457" extrusionOk="0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1" name="Google Shape;541;p225"/>
              <p:cNvSpPr/>
              <p:nvPr/>
            </p:nvSpPr>
            <p:spPr>
              <a:xfrm>
                <a:off x="555" y="975"/>
                <a:ext cx="823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31" extrusionOk="0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2" name="Google Shape;542;p225"/>
              <p:cNvSpPr/>
              <p:nvPr/>
            </p:nvSpPr>
            <p:spPr>
              <a:xfrm>
                <a:off x="102" y="1389"/>
                <a:ext cx="551" cy="34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40" extrusionOk="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3" name="Google Shape;543;p225"/>
              <p:cNvSpPr/>
              <p:nvPr/>
            </p:nvSpPr>
            <p:spPr>
              <a:xfrm>
                <a:off x="82" y="976"/>
                <a:ext cx="475" cy="5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52" extrusionOk="0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4" name="Google Shape;544;p225"/>
              <p:cNvSpPr/>
              <p:nvPr/>
            </p:nvSpPr>
            <p:spPr>
              <a:xfrm>
                <a:off x="370" y="1543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5" name="Google Shape;545;p225"/>
              <p:cNvSpPr/>
              <p:nvPr/>
            </p:nvSpPr>
            <p:spPr>
              <a:xfrm>
                <a:off x="442" y="1557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6" name="Google Shape;546;p225"/>
              <p:cNvSpPr/>
              <p:nvPr/>
            </p:nvSpPr>
            <p:spPr>
              <a:xfrm>
                <a:off x="334" y="1336"/>
                <a:ext cx="319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6" extrusionOk="0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7" name="Google Shape;547;p225"/>
              <p:cNvSpPr/>
              <p:nvPr/>
            </p:nvSpPr>
            <p:spPr>
              <a:xfrm>
                <a:off x="5049" y="1394"/>
                <a:ext cx="551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35" extrusionOk="0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8" name="Google Shape;548;p225"/>
              <p:cNvSpPr/>
              <p:nvPr/>
            </p:nvSpPr>
            <p:spPr>
              <a:xfrm>
                <a:off x="5145" y="976"/>
                <a:ext cx="475" cy="5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52" extrusionOk="0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9" name="Google Shape;549;p225"/>
              <p:cNvSpPr/>
              <p:nvPr/>
            </p:nvSpPr>
            <p:spPr>
              <a:xfrm>
                <a:off x="5176" y="1543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0" name="Google Shape;550;p225"/>
              <p:cNvSpPr/>
              <p:nvPr/>
            </p:nvSpPr>
            <p:spPr>
              <a:xfrm>
                <a:off x="5172" y="1556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1" name="Google Shape;551;p225"/>
              <p:cNvSpPr/>
              <p:nvPr/>
            </p:nvSpPr>
            <p:spPr>
              <a:xfrm>
                <a:off x="5049" y="1336"/>
                <a:ext cx="319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6" extrusionOk="0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2" name="Google Shape;552;p225"/>
              <p:cNvSpPr/>
              <p:nvPr/>
            </p:nvSpPr>
            <p:spPr>
              <a:xfrm>
                <a:off x="4319" y="976"/>
                <a:ext cx="832" cy="42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420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553" name="Google Shape;553;p225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CC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8F8F8"/>
              </a:buClr>
              <a:buSzPts val="3200"/>
              <a:buFont typeface="Times New Roman"/>
              <a:buNone/>
              <a:defRPr>
                <a:solidFill>
                  <a:srgbClr val="F8F8F8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5" name="Google Shape;555;p225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8F8F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25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8F8F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225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8" name="Google Shape;558;p225" descr="dnastranda_gl.gif (44360 bytes)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81000"/>
            <a:ext cx="6477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6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226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2" name="Google Shape;562;p226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26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26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27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568" name="Google Shape;568;p227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227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227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28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228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574" name="Google Shape;574;p228"/>
          <p:cNvSpPr txBox="1">
            <a:spLocks noGrp="1"/>
          </p:cNvSpPr>
          <p:nvPr>
            <p:ph type="body" idx="2"/>
          </p:nvPr>
        </p:nvSpPr>
        <p:spPr>
          <a:xfrm>
            <a:off x="46482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575" name="Google Shape;575;p228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28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228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229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81" name="Google Shape;581;p229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582" name="Google Shape;582;p229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83" name="Google Shape;583;p229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584" name="Google Shape;584;p229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9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229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30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230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230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230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31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31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231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32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232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9pPr>
          </a:lstStyle>
          <a:p>
            <a:endParaRPr/>
          </a:p>
        </p:txBody>
      </p:sp>
      <p:sp>
        <p:nvSpPr>
          <p:cNvPr id="599" name="Google Shape;599;p232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00" name="Google Shape;600;p232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232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232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33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6" name="Google Shape;606;p233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07" name="Google Shape;607;p233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33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233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34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234"/>
          <p:cNvSpPr txBox="1">
            <a:spLocks noGrp="1"/>
          </p:cNvSpPr>
          <p:nvPr>
            <p:ph type="body" idx="1"/>
          </p:nvPr>
        </p:nvSpPr>
        <p:spPr>
          <a:xfrm rot="5400000">
            <a:off x="2514600" y="4572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3" name="Google Shape;613;p234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234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234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35"/>
          <p:cNvSpPr txBox="1">
            <a:spLocks noGrp="1"/>
          </p:cNvSpPr>
          <p:nvPr>
            <p:ph type="title"/>
          </p:nvPr>
        </p:nvSpPr>
        <p:spPr>
          <a:xfrm rot="5400000">
            <a:off x="4743451" y="26860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35"/>
          <p:cNvSpPr txBox="1">
            <a:spLocks noGrp="1"/>
          </p:cNvSpPr>
          <p:nvPr>
            <p:ph type="body" idx="1"/>
          </p:nvPr>
        </p:nvSpPr>
        <p:spPr>
          <a:xfrm rot="5400000">
            <a:off x="781051" y="8191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9" name="Google Shape;619;p235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235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35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6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236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5" name="Google Shape;625;p236"/>
          <p:cNvSpPr>
            <a:spLocks noGrp="1"/>
          </p:cNvSpPr>
          <p:nvPr>
            <p:ph type="clipArt" idx="2"/>
          </p:nvPr>
        </p:nvSpPr>
        <p:spPr>
          <a:xfrm>
            <a:off x="46482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6" name="Google Shape;626;p236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36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36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37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37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2" name="Google Shape;632;p237"/>
          <p:cNvSpPr txBox="1">
            <a:spLocks noGrp="1"/>
          </p:cNvSpPr>
          <p:nvPr>
            <p:ph type="body" idx="2"/>
          </p:nvPr>
        </p:nvSpPr>
        <p:spPr>
          <a:xfrm>
            <a:off x="46482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3" name="Google Shape;633;p237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237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237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over Content" type="txOverObj">
  <p:cSld name="TEXT_OVER_OBJEC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8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38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9" name="Google Shape;639;p238"/>
          <p:cNvSpPr txBox="1">
            <a:spLocks noGrp="1"/>
          </p:cNvSpPr>
          <p:nvPr>
            <p:ph type="body" idx="2"/>
          </p:nvPr>
        </p:nvSpPr>
        <p:spPr>
          <a:xfrm>
            <a:off x="685800" y="44196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0" name="Google Shape;640;p238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38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238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39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39"/>
          <p:cNvSpPr>
            <a:spLocks noGrp="1"/>
          </p:cNvSpPr>
          <p:nvPr>
            <p:ph type="clipArt" idx="2"/>
          </p:nvPr>
        </p:nvSpPr>
        <p:spPr>
          <a:xfrm>
            <a:off x="6858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6" name="Google Shape;646;p239"/>
          <p:cNvSpPr txBox="1">
            <a:spLocks noGrp="1"/>
          </p:cNvSpPr>
          <p:nvPr>
            <p:ph type="body" idx="1"/>
          </p:nvPr>
        </p:nvSpPr>
        <p:spPr>
          <a:xfrm>
            <a:off x="4648200" y="2286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7" name="Google Shape;647;p239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239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39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0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0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180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8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1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Google Shape;84;p181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18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8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6.gi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6.gi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7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7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7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4"/>
          <p:cNvSpPr txBox="1">
            <a:spLocks noGrp="1"/>
          </p:cNvSpPr>
          <p:nvPr>
            <p:ph type="body" idx="1"/>
          </p:nvPr>
        </p:nvSpPr>
        <p:spPr>
          <a:xfrm>
            <a:off x="9144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84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8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4" descr="dnastranda_gl.gif (44360 bytes)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381000"/>
            <a:ext cx="647700" cy="594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96"/>
          <p:cNvGrpSpPr/>
          <p:nvPr/>
        </p:nvGrpSpPr>
        <p:grpSpPr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178" name="Google Shape;178;p196"/>
            <p:cNvSpPr/>
            <p:nvPr/>
          </p:nvSpPr>
          <p:spPr>
            <a:xfrm>
              <a:off x="0" y="1008"/>
              <a:ext cx="5774" cy="333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hlink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Google Shape;179;p196"/>
            <p:cNvSpPr/>
            <p:nvPr/>
          </p:nvSpPr>
          <p:spPr>
            <a:xfrm>
              <a:off x="0" y="0"/>
              <a:ext cx="5759" cy="864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80" name="Google Shape;180;p196"/>
            <p:cNvGrpSpPr/>
            <p:nvPr/>
          </p:nvGrpSpPr>
          <p:grpSpPr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181" name="Google Shape;181;p196"/>
              <p:cNvSpPr/>
              <p:nvPr/>
            </p:nvSpPr>
            <p:spPr>
              <a:xfrm>
                <a:off x="5301" y="-11"/>
                <a:ext cx="241" cy="428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84" extrusionOk="0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2" name="Google Shape;182;p196"/>
              <p:cNvSpPr/>
              <p:nvPr/>
            </p:nvSpPr>
            <p:spPr>
              <a:xfrm>
                <a:off x="5541" y="-11"/>
                <a:ext cx="241" cy="428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84" extrusionOk="0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83" name="Google Shape;183;p196"/>
            <p:cNvGrpSpPr/>
            <p:nvPr/>
          </p:nvGrpSpPr>
          <p:grpSpPr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184" name="Google Shape;184;p196"/>
              <p:cNvSpPr/>
              <p:nvPr/>
            </p:nvSpPr>
            <p:spPr>
              <a:xfrm>
                <a:off x="0" y="0"/>
                <a:ext cx="241" cy="427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73" extrusionOk="0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5" name="Google Shape;185;p196"/>
              <p:cNvSpPr/>
              <p:nvPr/>
            </p:nvSpPr>
            <p:spPr>
              <a:xfrm>
                <a:off x="240" y="0"/>
                <a:ext cx="241" cy="427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73" extrusionOk="0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86" name="Google Shape;186;p196"/>
            <p:cNvGrpSpPr/>
            <p:nvPr/>
          </p:nvGrpSpPr>
          <p:grpSpPr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87" name="Google Shape;187;p196"/>
              <p:cNvGrpSpPr/>
              <p:nvPr/>
            </p:nvGrpSpPr>
            <p:grpSpPr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188" name="Google Shape;188;p196"/>
                <p:cNvSpPr/>
                <p:nvPr/>
              </p:nvSpPr>
              <p:spPr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89" name="Google Shape;189;p196"/>
                <p:cNvSpPr/>
                <p:nvPr/>
              </p:nvSpPr>
              <p:spPr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0" name="Google Shape;190;p196"/>
                <p:cNvSpPr/>
                <p:nvPr/>
              </p:nvSpPr>
              <p:spPr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1" name="Google Shape;191;p196"/>
                <p:cNvSpPr/>
                <p:nvPr/>
              </p:nvSpPr>
              <p:spPr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192" name="Google Shape;192;p196"/>
                <p:cNvCxnSpPr/>
                <p:nvPr/>
              </p:nvCxnSpPr>
              <p:spPr>
                <a:xfrm rot="10800000" flipH="1">
                  <a:off x="2020" y="309"/>
                  <a:ext cx="192" cy="87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hlink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93" name="Google Shape;193;p196"/>
                <p:cNvSpPr/>
                <p:nvPr/>
              </p:nvSpPr>
              <p:spPr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457" extrusionOk="0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4" name="Google Shape;194;p196"/>
                <p:cNvSpPr/>
                <p:nvPr/>
              </p:nvSpPr>
              <p:spPr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431" extrusionOk="0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5" name="Google Shape;195;p196"/>
                <p:cNvSpPr/>
                <p:nvPr/>
              </p:nvSpPr>
              <p:spPr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39" extrusionOk="0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6" name="Google Shape;196;p196"/>
                <p:cNvSpPr/>
                <p:nvPr/>
              </p:nvSpPr>
              <p:spPr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52" extrusionOk="0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7" name="Google Shape;197;p196"/>
                <p:cNvSpPr/>
                <p:nvPr/>
              </p:nvSpPr>
              <p:spPr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8" name="Google Shape;198;p196"/>
                <p:cNvSpPr/>
                <p:nvPr/>
              </p:nvSpPr>
              <p:spPr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4" extrusionOk="0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9" name="Google Shape;199;p196"/>
                <p:cNvSpPr/>
                <p:nvPr/>
              </p:nvSpPr>
              <p:spPr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86" extrusionOk="0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0" name="Google Shape;200;p196"/>
                <p:cNvSpPr/>
                <p:nvPr/>
              </p:nvSpPr>
              <p:spPr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35" extrusionOk="0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1" name="Google Shape;201;p196"/>
                <p:cNvSpPr/>
                <p:nvPr/>
              </p:nvSpPr>
              <p:spPr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52" extrusionOk="0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2" name="Google Shape;202;p196"/>
                <p:cNvSpPr/>
                <p:nvPr/>
              </p:nvSpPr>
              <p:spPr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3" name="Google Shape;203;p196"/>
                <p:cNvSpPr/>
                <p:nvPr/>
              </p:nvSpPr>
              <p:spPr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4" name="Google Shape;204;p196"/>
                <p:cNvSpPr/>
                <p:nvPr/>
              </p:nvSpPr>
              <p:spPr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86" extrusionOk="0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5" name="Google Shape;205;p196"/>
                <p:cNvSpPr/>
                <p:nvPr/>
              </p:nvSpPr>
              <p:spPr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420" extrusionOk="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206" name="Google Shape;206;p196"/>
              <p:cNvSpPr/>
              <p:nvPr/>
            </p:nvSpPr>
            <p:spPr>
              <a:xfrm>
                <a:off x="5217" y="774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7" name="Google Shape;207;p196"/>
              <p:cNvSpPr/>
              <p:nvPr/>
            </p:nvSpPr>
            <p:spPr>
              <a:xfrm>
                <a:off x="5213" y="787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8" name="Google Shape;208;p196"/>
              <p:cNvSpPr/>
              <p:nvPr/>
            </p:nvSpPr>
            <p:spPr>
              <a:xfrm>
                <a:off x="423" y="765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9" name="Google Shape;209;p196"/>
              <p:cNvSpPr/>
              <p:nvPr/>
            </p:nvSpPr>
            <p:spPr>
              <a:xfrm>
                <a:off x="495" y="779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10" name="Google Shape;210;p196"/>
              <p:cNvCxnSpPr/>
              <p:nvPr/>
            </p:nvCxnSpPr>
            <p:spPr>
              <a:xfrm rot="10800000" flipH="1">
                <a:off x="1968" y="350"/>
                <a:ext cx="192" cy="87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11" name="Google Shape;211;p196"/>
              <p:cNvSpPr/>
              <p:nvPr/>
            </p:nvSpPr>
            <p:spPr>
              <a:xfrm>
                <a:off x="1356" y="63"/>
                <a:ext cx="2967" cy="457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457" extrusionOk="0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2" name="Google Shape;212;p196"/>
              <p:cNvSpPr/>
              <p:nvPr/>
            </p:nvSpPr>
            <p:spPr>
              <a:xfrm>
                <a:off x="555" y="159"/>
                <a:ext cx="823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31" extrusionOk="0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3" name="Google Shape;213;p196"/>
              <p:cNvSpPr/>
              <p:nvPr/>
            </p:nvSpPr>
            <p:spPr>
              <a:xfrm>
                <a:off x="102" y="573"/>
                <a:ext cx="551" cy="34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40" extrusionOk="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4" name="Google Shape;214;p196"/>
              <p:cNvSpPr/>
              <p:nvPr/>
            </p:nvSpPr>
            <p:spPr>
              <a:xfrm>
                <a:off x="82" y="160"/>
                <a:ext cx="475" cy="5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52" extrusionOk="0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5" name="Google Shape;215;p196"/>
              <p:cNvSpPr/>
              <p:nvPr/>
            </p:nvSpPr>
            <p:spPr>
              <a:xfrm>
                <a:off x="370" y="727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6" name="Google Shape;216;p196"/>
              <p:cNvSpPr/>
              <p:nvPr/>
            </p:nvSpPr>
            <p:spPr>
              <a:xfrm>
                <a:off x="442" y="741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7" name="Google Shape;217;p196"/>
              <p:cNvSpPr/>
              <p:nvPr/>
            </p:nvSpPr>
            <p:spPr>
              <a:xfrm>
                <a:off x="334" y="520"/>
                <a:ext cx="319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6" extrusionOk="0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8" name="Google Shape;218;p196"/>
              <p:cNvSpPr/>
              <p:nvPr/>
            </p:nvSpPr>
            <p:spPr>
              <a:xfrm>
                <a:off x="5049" y="578"/>
                <a:ext cx="551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35" extrusionOk="0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9" name="Google Shape;219;p196"/>
              <p:cNvSpPr/>
              <p:nvPr/>
            </p:nvSpPr>
            <p:spPr>
              <a:xfrm>
                <a:off x="5145" y="160"/>
                <a:ext cx="475" cy="5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52" extrusionOk="0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0" name="Google Shape;220;p196"/>
              <p:cNvSpPr/>
              <p:nvPr/>
            </p:nvSpPr>
            <p:spPr>
              <a:xfrm>
                <a:off x="5176" y="727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1" name="Google Shape;221;p196"/>
              <p:cNvSpPr/>
              <p:nvPr/>
            </p:nvSpPr>
            <p:spPr>
              <a:xfrm>
                <a:off x="5172" y="740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2" name="Google Shape;222;p196"/>
              <p:cNvSpPr/>
              <p:nvPr/>
            </p:nvSpPr>
            <p:spPr>
              <a:xfrm>
                <a:off x="5049" y="520"/>
                <a:ext cx="319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6" extrusionOk="0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3" name="Google Shape;223;p196"/>
              <p:cNvSpPr/>
              <p:nvPr/>
            </p:nvSpPr>
            <p:spPr>
              <a:xfrm>
                <a:off x="4319" y="160"/>
                <a:ext cx="832" cy="42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420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24" name="Google Shape;224;p196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5" name="Google Shape;225;p196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6" name="Google Shape;226;p196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7" name="Google Shape;227;p196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8" name="Google Shape;228;p196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9" name="Google Shape;229;p196" descr="dnastranda_gl.gif (44360 bytes)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" y="381000"/>
            <a:ext cx="647700" cy="594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p212"/>
          <p:cNvSpPr txBox="1">
            <a:spLocks noGrp="1"/>
          </p:cNvSpPr>
          <p:nvPr>
            <p:ph type="body" idx="1"/>
          </p:nvPr>
        </p:nvSpPr>
        <p:spPr>
          <a:xfrm>
            <a:off x="9144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8" name="Google Shape;378;p212"/>
          <p:cNvSpPr txBox="1">
            <a:spLocks noGrp="1"/>
          </p:cNvSpPr>
          <p:nvPr>
            <p:ph type="dt" idx="10"/>
          </p:nvPr>
        </p:nvSpPr>
        <p:spPr>
          <a:xfrm>
            <a:off x="762000" y="59436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9" name="Google Shape;379;p2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0" name="Google Shape;380;p2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1" name="Google Shape;381;p212" descr="dnastranda_gl.gif (44360 bytes)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381000"/>
            <a:ext cx="647700" cy="594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224"/>
          <p:cNvGrpSpPr/>
          <p:nvPr/>
        </p:nvGrpSpPr>
        <p:grpSpPr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453" name="Google Shape;453;p224"/>
            <p:cNvSpPr/>
            <p:nvPr/>
          </p:nvSpPr>
          <p:spPr>
            <a:xfrm>
              <a:off x="0" y="1008"/>
              <a:ext cx="5774" cy="333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hlink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4" name="Google Shape;454;p224"/>
            <p:cNvSpPr/>
            <p:nvPr/>
          </p:nvSpPr>
          <p:spPr>
            <a:xfrm>
              <a:off x="0" y="0"/>
              <a:ext cx="5759" cy="864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55" name="Google Shape;455;p224"/>
            <p:cNvGrpSpPr/>
            <p:nvPr/>
          </p:nvGrpSpPr>
          <p:grpSpPr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56" name="Google Shape;456;p224"/>
              <p:cNvSpPr/>
              <p:nvPr/>
            </p:nvSpPr>
            <p:spPr>
              <a:xfrm>
                <a:off x="5301" y="-11"/>
                <a:ext cx="241" cy="428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84" extrusionOk="0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7" name="Google Shape;457;p224"/>
              <p:cNvSpPr/>
              <p:nvPr/>
            </p:nvSpPr>
            <p:spPr>
              <a:xfrm>
                <a:off x="5541" y="-11"/>
                <a:ext cx="241" cy="428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84" extrusionOk="0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58" name="Google Shape;458;p224"/>
            <p:cNvGrpSpPr/>
            <p:nvPr/>
          </p:nvGrpSpPr>
          <p:grpSpPr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59" name="Google Shape;459;p224"/>
              <p:cNvSpPr/>
              <p:nvPr/>
            </p:nvSpPr>
            <p:spPr>
              <a:xfrm>
                <a:off x="0" y="0"/>
                <a:ext cx="241" cy="427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73" extrusionOk="0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0" name="Google Shape;460;p224"/>
              <p:cNvSpPr/>
              <p:nvPr/>
            </p:nvSpPr>
            <p:spPr>
              <a:xfrm>
                <a:off x="240" y="0"/>
                <a:ext cx="241" cy="427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4273" extrusionOk="0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>
                <a:gsLst>
                  <a:gs pos="0">
                    <a:schemeClr val="dk1"/>
                  </a:gs>
                  <a:gs pos="5000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61" name="Google Shape;461;p224"/>
            <p:cNvGrpSpPr/>
            <p:nvPr/>
          </p:nvGrpSpPr>
          <p:grpSpPr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462" name="Google Shape;462;p224"/>
              <p:cNvGrpSpPr/>
              <p:nvPr/>
            </p:nvGrpSpPr>
            <p:grpSpPr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463" name="Google Shape;463;p224"/>
                <p:cNvSpPr/>
                <p:nvPr/>
              </p:nvSpPr>
              <p:spPr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4" name="Google Shape;464;p224"/>
                <p:cNvSpPr/>
                <p:nvPr/>
              </p:nvSpPr>
              <p:spPr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5" name="Google Shape;465;p224"/>
                <p:cNvSpPr/>
                <p:nvPr/>
              </p:nvSpPr>
              <p:spPr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6" name="Google Shape;466;p224"/>
                <p:cNvSpPr/>
                <p:nvPr/>
              </p:nvSpPr>
              <p:spPr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467" name="Google Shape;467;p224"/>
                <p:cNvCxnSpPr/>
                <p:nvPr/>
              </p:nvCxnSpPr>
              <p:spPr>
                <a:xfrm rot="10800000" flipH="1">
                  <a:off x="2020" y="309"/>
                  <a:ext cx="192" cy="87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hlink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68" name="Google Shape;468;p224"/>
                <p:cNvSpPr/>
                <p:nvPr/>
              </p:nvSpPr>
              <p:spPr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457" extrusionOk="0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9" name="Google Shape;469;p224"/>
                <p:cNvSpPr/>
                <p:nvPr/>
              </p:nvSpPr>
              <p:spPr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431" extrusionOk="0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0" name="Google Shape;470;p224"/>
                <p:cNvSpPr/>
                <p:nvPr/>
              </p:nvSpPr>
              <p:spPr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39" extrusionOk="0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1" name="Google Shape;471;p224"/>
                <p:cNvSpPr/>
                <p:nvPr/>
              </p:nvSpPr>
              <p:spPr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52" extrusionOk="0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2" name="Google Shape;472;p224"/>
                <p:cNvSpPr/>
                <p:nvPr/>
              </p:nvSpPr>
              <p:spPr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3" name="Google Shape;473;p224"/>
                <p:cNvSpPr/>
                <p:nvPr/>
              </p:nvSpPr>
              <p:spPr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4" extrusionOk="0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4" name="Google Shape;474;p224"/>
                <p:cNvSpPr/>
                <p:nvPr/>
              </p:nvSpPr>
              <p:spPr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86" extrusionOk="0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5" name="Google Shape;475;p224"/>
                <p:cNvSpPr/>
                <p:nvPr/>
              </p:nvSpPr>
              <p:spPr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35" extrusionOk="0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6" name="Google Shape;476;p224"/>
                <p:cNvSpPr/>
                <p:nvPr/>
              </p:nvSpPr>
              <p:spPr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52" extrusionOk="0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7" name="Google Shape;477;p224"/>
                <p:cNvSpPr/>
                <p:nvPr/>
              </p:nvSpPr>
              <p:spPr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17" extrusionOk="0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8" name="Google Shape;478;p224"/>
                <p:cNvSpPr/>
                <p:nvPr/>
              </p:nvSpPr>
              <p:spPr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75" extrusionOk="0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9" name="Google Shape;479;p224"/>
                <p:cNvSpPr/>
                <p:nvPr/>
              </p:nvSpPr>
              <p:spPr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86" extrusionOk="0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80" name="Google Shape;480;p224"/>
                <p:cNvSpPr/>
                <p:nvPr/>
              </p:nvSpPr>
              <p:spPr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420" extrusionOk="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dk1">
                    <a:alpha val="4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481" name="Google Shape;481;p224"/>
              <p:cNvSpPr/>
              <p:nvPr/>
            </p:nvSpPr>
            <p:spPr>
              <a:xfrm>
                <a:off x="5217" y="774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2" name="Google Shape;482;p224"/>
              <p:cNvSpPr/>
              <p:nvPr/>
            </p:nvSpPr>
            <p:spPr>
              <a:xfrm>
                <a:off x="5213" y="787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3" name="Google Shape;483;p224"/>
              <p:cNvSpPr/>
              <p:nvPr/>
            </p:nvSpPr>
            <p:spPr>
              <a:xfrm>
                <a:off x="423" y="765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4" name="Google Shape;484;p224"/>
              <p:cNvSpPr/>
              <p:nvPr/>
            </p:nvSpPr>
            <p:spPr>
              <a:xfrm>
                <a:off x="495" y="779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dk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485" name="Google Shape;485;p224"/>
              <p:cNvCxnSpPr/>
              <p:nvPr/>
            </p:nvCxnSpPr>
            <p:spPr>
              <a:xfrm rot="10800000" flipH="1">
                <a:off x="1968" y="350"/>
                <a:ext cx="192" cy="87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86" name="Google Shape;486;p224"/>
              <p:cNvSpPr/>
              <p:nvPr/>
            </p:nvSpPr>
            <p:spPr>
              <a:xfrm>
                <a:off x="1356" y="63"/>
                <a:ext cx="2967" cy="457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457" extrusionOk="0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7" name="Google Shape;487;p224"/>
              <p:cNvSpPr/>
              <p:nvPr/>
            </p:nvSpPr>
            <p:spPr>
              <a:xfrm>
                <a:off x="555" y="159"/>
                <a:ext cx="823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31" extrusionOk="0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8" name="Google Shape;488;p224"/>
              <p:cNvSpPr/>
              <p:nvPr/>
            </p:nvSpPr>
            <p:spPr>
              <a:xfrm>
                <a:off x="102" y="573"/>
                <a:ext cx="551" cy="34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40" extrusionOk="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9" name="Google Shape;489;p224"/>
              <p:cNvSpPr/>
              <p:nvPr/>
            </p:nvSpPr>
            <p:spPr>
              <a:xfrm>
                <a:off x="82" y="160"/>
                <a:ext cx="475" cy="5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52" extrusionOk="0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0" name="Google Shape;490;p224"/>
              <p:cNvSpPr/>
              <p:nvPr/>
            </p:nvSpPr>
            <p:spPr>
              <a:xfrm>
                <a:off x="370" y="727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1" name="Google Shape;491;p224"/>
              <p:cNvSpPr/>
              <p:nvPr/>
            </p:nvSpPr>
            <p:spPr>
              <a:xfrm>
                <a:off x="442" y="741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2" name="Google Shape;492;p224"/>
              <p:cNvSpPr/>
              <p:nvPr/>
            </p:nvSpPr>
            <p:spPr>
              <a:xfrm>
                <a:off x="334" y="520"/>
                <a:ext cx="319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6" extrusionOk="0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3" name="Google Shape;493;p224"/>
              <p:cNvSpPr/>
              <p:nvPr/>
            </p:nvSpPr>
            <p:spPr>
              <a:xfrm>
                <a:off x="5049" y="578"/>
                <a:ext cx="551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35" extrusionOk="0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4" name="Google Shape;494;p224"/>
              <p:cNvSpPr/>
              <p:nvPr/>
            </p:nvSpPr>
            <p:spPr>
              <a:xfrm>
                <a:off x="5145" y="160"/>
                <a:ext cx="475" cy="552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52" extrusionOk="0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5" name="Google Shape;495;p224"/>
              <p:cNvSpPr/>
              <p:nvPr/>
            </p:nvSpPr>
            <p:spPr>
              <a:xfrm>
                <a:off x="5176" y="727"/>
                <a:ext cx="15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" extrusionOk="0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6" name="Google Shape;496;p224"/>
              <p:cNvSpPr/>
              <p:nvPr/>
            </p:nvSpPr>
            <p:spPr>
              <a:xfrm>
                <a:off x="5172" y="740"/>
                <a:ext cx="8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88" h="74" extrusionOk="0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7" name="Google Shape;497;p224"/>
              <p:cNvSpPr/>
              <p:nvPr/>
            </p:nvSpPr>
            <p:spPr>
              <a:xfrm>
                <a:off x="5049" y="520"/>
                <a:ext cx="319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6" extrusionOk="0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8" name="Google Shape;498;p224"/>
              <p:cNvSpPr/>
              <p:nvPr/>
            </p:nvSpPr>
            <p:spPr>
              <a:xfrm>
                <a:off x="4319" y="160"/>
                <a:ext cx="832" cy="42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420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499" name="Google Shape;499;p224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0" name="Google Shape;500;p224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1" name="Google Shape;501;p224"/>
          <p:cNvSpPr txBox="1">
            <a:spLocks noGrp="1"/>
          </p:cNvSpPr>
          <p:nvPr>
            <p:ph type="dt" idx="10"/>
          </p:nvPr>
        </p:nvSpPr>
        <p:spPr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2" name="Google Shape;502;p224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3" name="Google Shape;503;p224"/>
          <p:cNvSpPr txBox="1">
            <a:spLocks noGrp="1"/>
          </p:cNvSpPr>
          <p:nvPr>
            <p:ph type="sldNum" idx="12"/>
          </p:nvPr>
        </p:nvSpPr>
        <p:spPr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4" name="Google Shape;504;p224" descr="dnastranda_gl.gif (44360 bytes)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" y="381000"/>
            <a:ext cx="647700" cy="594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8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r>
              <a:rPr lang="en-US" b="1"/>
              <a:t>Digestion and absorption of</a:t>
            </a:r>
            <a:br>
              <a:rPr lang="en-US" b="1"/>
            </a:br>
            <a:r>
              <a:rPr lang="en-US" b="1"/>
              <a:t>macronutrients in sport and exercise</a:t>
            </a:r>
            <a:endParaRPr/>
          </a:p>
        </p:txBody>
      </p:sp>
      <p:sp>
        <p:nvSpPr>
          <p:cNvPr id="1071" name="Google Shape;1071;p6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b="1" dirty="0" err="1">
                <a:solidFill>
                  <a:srgbClr val="FF0000"/>
                </a:solidFill>
              </a:rPr>
              <a:t>Yaseen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Galali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b="1" dirty="0">
                <a:solidFill>
                  <a:srgbClr val="FF0000"/>
                </a:solidFill>
              </a:rPr>
              <a:t>Nutrition department 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3" name="Google Shape;1123;p77"/>
          <p:cNvGraphicFramePr/>
          <p:nvPr/>
        </p:nvGraphicFramePr>
        <p:xfrm>
          <a:off x="323850" y="260350"/>
          <a:ext cx="8362975" cy="4572050"/>
        </p:xfrm>
        <a:graphic>
          <a:graphicData uri="http://schemas.openxmlformats.org/drawingml/2006/table">
            <a:tbl>
              <a:tblPr firstRow="1" bandRow="1">
                <a:noFill/>
                <a:tableStyleId>{74B4E6D3-0AF8-4337-9641-9590ACED71A5}</a:tableStyleId>
              </a:tblPr>
              <a:tblGrid>
                <a:gridCol w="1151800"/>
                <a:gridCol w="1584175"/>
                <a:gridCol w="2281800"/>
                <a:gridCol w="1672600"/>
                <a:gridCol w="16726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Maltose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Maltose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Small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intestine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Glucose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Small intestine </a:t>
                      </a:r>
                      <a:endParaRPr sz="18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Lactose </a:t>
                      </a:r>
                      <a:endParaRPr sz="18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800" u="none" strike="noStrike"/>
                        <a:t>Lactase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Small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intestine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Glucose and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galactose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Fat </a:t>
                      </a:r>
                      <a:endParaRPr sz="18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Pancreatic lipase</a:t>
                      </a:r>
                      <a:endParaRPr sz="18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 Pancreas</a:t>
                      </a:r>
                      <a:endParaRPr sz="18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 Fatty acids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and glycerol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Polypeptides</a:t>
                      </a:r>
                      <a:endParaRPr sz="18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Trypsinogen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Activated to trypsin by enteropeptidases</a:t>
                      </a:r>
                      <a:endParaRPr sz="18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Pancreas</a:t>
                      </a:r>
                      <a:endParaRPr sz="18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Tripeptides,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Dipeptides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and amino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acids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Polypeptides</a:t>
                      </a:r>
                      <a:endParaRPr sz="18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Chymotrypsinogen</a:t>
                      </a:r>
                      <a:endParaRPr sz="1800" u="none" strike="noStrik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Activated to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chymotrypsin by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trypsin</a:t>
                      </a:r>
                      <a:endParaRPr sz="18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Pancreas</a:t>
                      </a:r>
                      <a:endParaRPr sz="18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Tripeptides,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dipeptides and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amino acids</a:t>
                      </a: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78"/>
          <p:cNvSpPr txBox="1">
            <a:spLocks noGrp="1"/>
          </p:cNvSpPr>
          <p:nvPr>
            <p:ph type="title"/>
          </p:nvPr>
        </p:nvSpPr>
        <p:spPr>
          <a:xfrm>
            <a:off x="1200959" y="274638"/>
            <a:ext cx="74858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ct val="100000"/>
              <a:buFont typeface="Corbel"/>
              <a:buNone/>
            </a:pPr>
            <a:r>
              <a:rPr lang="en-US" b="0"/>
              <a:t>MOVEMENT OF CHYME ALONG THE SMALL INTESTINE</a:t>
            </a:r>
            <a:endParaRPr/>
          </a:p>
        </p:txBody>
      </p:sp>
      <p:sp>
        <p:nvSpPr>
          <p:cNvPr id="1129" name="Google Shape;1129;p78"/>
          <p:cNvSpPr txBox="1">
            <a:spLocks noGrp="1"/>
          </p:cNvSpPr>
          <p:nvPr>
            <p:ph type="body" idx="1"/>
          </p:nvPr>
        </p:nvSpPr>
        <p:spPr>
          <a:xfrm>
            <a:off x="0" y="1417639"/>
            <a:ext cx="9144000" cy="5035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Upon leaving the stomach, </a:t>
            </a:r>
            <a:r>
              <a:rPr lang="en-US" b="1">
                <a:solidFill>
                  <a:srgbClr val="FF0000"/>
                </a:solidFill>
              </a:rPr>
              <a:t>the acidic chyme </a:t>
            </a:r>
            <a:r>
              <a:rPr lang="en-US"/>
              <a:t>enters the duodenum via the pyloric sphincter. Upon sensing the acid, </a:t>
            </a:r>
            <a:r>
              <a:rPr lang="en-US" b="1">
                <a:solidFill>
                  <a:srgbClr val="FF0000"/>
                </a:solidFill>
              </a:rPr>
              <a:t>the sphincter closes until </a:t>
            </a:r>
            <a:r>
              <a:rPr lang="en-US"/>
              <a:t>the pH rises and it relaxes again to allow the chyme to enter the duodenum.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Here </a:t>
            </a:r>
            <a:r>
              <a:rPr lang="en-US" b="1">
                <a:solidFill>
                  <a:srgbClr val="FF0000"/>
                </a:solidFill>
              </a:rPr>
              <a:t>the pancreatic juices neutralise stomach acid</a:t>
            </a:r>
            <a:r>
              <a:rPr lang="en-US"/>
              <a:t> and the digestion of macronutrients continues. The frequency of opening of the pyloric sphincter is governed by stomach content, volume and chyme consistency</a:t>
            </a:r>
            <a:endParaRPr/>
          </a:p>
        </p:txBody>
      </p:sp>
      <p:sp>
        <p:nvSpPr>
          <p:cNvPr id="1130" name="Google Shape;1130;p78" descr="Image result for movement of chym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31" name="Google Shape;1131;p78" descr="Image result for movement of chyme"/>
          <p:cNvPicPr preferRelativeResize="0"/>
          <p:nvPr/>
        </p:nvPicPr>
        <p:blipFill rotWithShape="1">
          <a:blip r:embed="rId3">
            <a:alphaModFix/>
          </a:blip>
          <a:srcRect t="23529" r="11096"/>
          <a:stretch/>
        </p:blipFill>
        <p:spPr>
          <a:xfrm>
            <a:off x="6603604" y="5653236"/>
            <a:ext cx="2540396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79"/>
          <p:cNvSpPr txBox="1">
            <a:spLocks noGrp="1"/>
          </p:cNvSpPr>
          <p:nvPr>
            <p:ph type="body" idx="1"/>
          </p:nvPr>
        </p:nvSpPr>
        <p:spPr>
          <a:xfrm>
            <a:off x="251520" y="116633"/>
            <a:ext cx="8435279" cy="600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For example: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Gastric emptying is slower after a high-fat meal (hence high-fat chyme).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• Gastric emptying is faster after a large meal. The stretching and expansion of the stomach drives the opening frequency of this sphincter.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• Liquids pass through the small opening of the pyloric sphincter more easily than solid chyme.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80"/>
          <p:cNvSpPr txBox="1">
            <a:spLocks noGrp="1"/>
          </p:cNvSpPr>
          <p:nvPr>
            <p:ph type="title"/>
          </p:nvPr>
        </p:nvSpPr>
        <p:spPr>
          <a:xfrm>
            <a:off x="323528" y="-234280"/>
            <a:ext cx="74858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3600"/>
              <a:buFont typeface="Corbel"/>
              <a:buNone/>
            </a:pPr>
            <a:r>
              <a:rPr lang="en-US"/>
              <a:t>COLON (LARGE INTESTINE)</a:t>
            </a:r>
            <a:endParaRPr/>
          </a:p>
        </p:txBody>
      </p:sp>
      <p:pic>
        <p:nvPicPr>
          <p:cNvPr id="1142" name="Google Shape;1142;p80" descr="Image result for col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696" y="2492896"/>
            <a:ext cx="5868144" cy="4098531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80"/>
          <p:cNvSpPr txBox="1">
            <a:spLocks noGrp="1"/>
          </p:cNvSpPr>
          <p:nvPr>
            <p:ph type="body" idx="1"/>
          </p:nvPr>
        </p:nvSpPr>
        <p:spPr>
          <a:xfrm>
            <a:off x="179513" y="908721"/>
            <a:ext cx="5832648" cy="594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The colon is larger in diameter than the small intestine and comprises five regions.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81"/>
          <p:cNvSpPr txBox="1">
            <a:spLocks noGrp="1"/>
          </p:cNvSpPr>
          <p:nvPr>
            <p:ph type="body" idx="1"/>
          </p:nvPr>
        </p:nvSpPr>
        <p:spPr>
          <a:xfrm>
            <a:off x="323528" y="188640"/>
            <a:ext cx="8568952" cy="62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The colon is </a:t>
            </a:r>
            <a:r>
              <a:rPr lang="en-US" b="1">
                <a:solidFill>
                  <a:srgbClr val="FF0000"/>
                </a:solidFill>
              </a:rPr>
              <a:t>larger in diameter </a:t>
            </a:r>
            <a:r>
              <a:rPr lang="en-US"/>
              <a:t>than the </a:t>
            </a:r>
            <a:r>
              <a:rPr lang="en-US" b="1">
                <a:solidFill>
                  <a:srgbClr val="FF0000"/>
                </a:solidFill>
              </a:rPr>
              <a:t>small intestine </a:t>
            </a:r>
            <a:r>
              <a:rPr lang="en-US"/>
              <a:t>and comprises five regions.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The colon serves to absorb water and some minerals from intestinal content, to sustain fermentation of intestinal content by gut bacteria and to form stools.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 </a:t>
            </a:r>
            <a:r>
              <a:rPr lang="en-US" b="1"/>
              <a:t>Transit time </a:t>
            </a:r>
            <a:r>
              <a:rPr lang="en-US"/>
              <a:t>in the colon can range from 12 to 70 hours, during which colon content changes from liquefied form to semi-solid form due to absorption of water and digestive secretions.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Stools</a:t>
            </a:r>
            <a:r>
              <a:rPr lang="en-US"/>
              <a:t> are generally composed of </a:t>
            </a:r>
            <a:r>
              <a:rPr lang="en-US" b="1">
                <a:solidFill>
                  <a:srgbClr val="FF0000"/>
                </a:solidFill>
              </a:rPr>
              <a:t>undigested food</a:t>
            </a:r>
            <a:r>
              <a:rPr lang="en-US"/>
              <a:t>, </a:t>
            </a:r>
            <a:r>
              <a:rPr lang="en-US" b="1">
                <a:solidFill>
                  <a:srgbClr val="FF0000"/>
                </a:solidFill>
              </a:rPr>
              <a:t>some undigested nutrients</a:t>
            </a:r>
            <a:r>
              <a:rPr lang="en-US"/>
              <a:t>, </a:t>
            </a:r>
            <a:r>
              <a:rPr lang="en-US" b="1">
                <a:solidFill>
                  <a:srgbClr val="FF0000"/>
                </a:solidFill>
              </a:rPr>
              <a:t>some water</a:t>
            </a:r>
            <a:r>
              <a:rPr lang="en-US"/>
              <a:t>, </a:t>
            </a:r>
            <a:r>
              <a:rPr lang="en-US" b="1">
                <a:solidFill>
                  <a:srgbClr val="FF0000"/>
                </a:solidFill>
              </a:rPr>
              <a:t>sloughed intestinal cells</a:t>
            </a:r>
            <a:r>
              <a:rPr lang="en-US"/>
              <a:t>, </a:t>
            </a:r>
            <a:r>
              <a:rPr lang="en-US" b="1">
                <a:solidFill>
                  <a:srgbClr val="FF0000"/>
                </a:solidFill>
              </a:rPr>
              <a:t>bacteria</a:t>
            </a:r>
            <a:r>
              <a:rPr lang="en-US"/>
              <a:t> and </a:t>
            </a:r>
            <a:r>
              <a:rPr lang="en-US" b="1">
                <a:solidFill>
                  <a:srgbClr val="FF0000"/>
                </a:solidFill>
              </a:rPr>
              <a:t>indigestible fibre.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82"/>
          <p:cNvSpPr txBox="1">
            <a:spLocks noGrp="1"/>
          </p:cNvSpPr>
          <p:nvPr>
            <p:ph type="title"/>
          </p:nvPr>
        </p:nvSpPr>
        <p:spPr>
          <a:xfrm>
            <a:off x="827584" y="44624"/>
            <a:ext cx="74858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3600"/>
              <a:buFont typeface="Corbel"/>
              <a:buNone/>
            </a:pPr>
            <a:r>
              <a:rPr lang="en-US"/>
              <a:t>ABSORPTION</a:t>
            </a:r>
            <a:endParaRPr/>
          </a:p>
        </p:txBody>
      </p:sp>
      <p:sp>
        <p:nvSpPr>
          <p:cNvPr id="1154" name="Google Shape;1154;p82"/>
          <p:cNvSpPr txBox="1">
            <a:spLocks noGrp="1"/>
          </p:cNvSpPr>
          <p:nvPr>
            <p:ph type="body" idx="1"/>
          </p:nvPr>
        </p:nvSpPr>
        <p:spPr>
          <a:xfrm>
            <a:off x="395536" y="980728"/>
            <a:ext cx="748584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The majority of nutrients are absorbed into the enterocytes of small intestine.</a:t>
            </a:r>
            <a:endParaRPr/>
          </a:p>
        </p:txBody>
      </p:sp>
      <p:pic>
        <p:nvPicPr>
          <p:cNvPr id="1155" name="Google Shape;1155;p82" descr="Image result for nutrients absorption types"/>
          <p:cNvPicPr preferRelativeResize="0"/>
          <p:nvPr/>
        </p:nvPicPr>
        <p:blipFill rotWithShape="1">
          <a:blip r:embed="rId3">
            <a:alphaModFix/>
          </a:blip>
          <a:srcRect l="4794" t="17111" r="3537" b="19833"/>
          <a:stretch/>
        </p:blipFill>
        <p:spPr>
          <a:xfrm>
            <a:off x="-42302" y="2018093"/>
            <a:ext cx="9294822" cy="479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83"/>
          <p:cNvSpPr txBox="1">
            <a:spLocks noGrp="1"/>
          </p:cNvSpPr>
          <p:nvPr>
            <p:ph type="body" idx="1"/>
          </p:nvPr>
        </p:nvSpPr>
        <p:spPr>
          <a:xfrm>
            <a:off x="107504" y="188640"/>
            <a:ext cx="8579295" cy="65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23" algn="l" rtl="0">
              <a:spcBef>
                <a:spcPts val="0"/>
              </a:spcBef>
              <a:spcAft>
                <a:spcPts val="0"/>
              </a:spcAft>
              <a:buSzPct val="75000"/>
              <a:buFont typeface="Noto Sans Symbols"/>
              <a:buChar char="❖"/>
            </a:pPr>
            <a:r>
              <a:rPr lang="en-US" sz="5100" b="1">
                <a:solidFill>
                  <a:srgbClr val="FF0000"/>
                </a:solidFill>
              </a:rPr>
              <a:t>Passive diffusion </a:t>
            </a:r>
            <a:r>
              <a:rPr lang="en-US" sz="5100"/>
              <a:t>is when small molecules, such as water and small lipids, are freely absorbed into the enterocytes across the concentration gradient.</a:t>
            </a:r>
            <a:endParaRPr/>
          </a:p>
          <a:p>
            <a:pPr marL="342900" lvl="0" indent="-342923" algn="l" rtl="0">
              <a:spcBef>
                <a:spcPts val="637"/>
              </a:spcBef>
              <a:spcAft>
                <a:spcPts val="0"/>
              </a:spcAft>
              <a:buSzPct val="75000"/>
              <a:buFont typeface="Noto Sans Symbols"/>
              <a:buChar char="❖"/>
            </a:pPr>
            <a:r>
              <a:rPr lang="en-US" sz="5100" b="1">
                <a:solidFill>
                  <a:srgbClr val="FF0000"/>
                </a:solidFill>
              </a:rPr>
              <a:t>Facilitated diffusion </a:t>
            </a:r>
            <a:r>
              <a:rPr lang="en-US" sz="5100"/>
              <a:t>occurs when a specific carrier is needed to transport</a:t>
            </a:r>
            <a:endParaRPr/>
          </a:p>
          <a:p>
            <a:pPr marL="0" lvl="0" indent="0" algn="l" rtl="0">
              <a:spcBef>
                <a:spcPts val="637"/>
              </a:spcBef>
              <a:spcAft>
                <a:spcPts val="0"/>
              </a:spcAft>
              <a:buSzPct val="75000"/>
              <a:buNone/>
            </a:pPr>
            <a:r>
              <a:rPr lang="en-US" sz="5100"/>
              <a:t>nutrients (for example, water-soluble vitamins) through the enterocyte cell membrane.</a:t>
            </a:r>
            <a:endParaRPr/>
          </a:p>
          <a:p>
            <a:pPr marL="342900" lvl="0" indent="-342923" algn="l" rtl="0">
              <a:spcBef>
                <a:spcPts val="637"/>
              </a:spcBef>
              <a:spcAft>
                <a:spcPts val="0"/>
              </a:spcAft>
              <a:buSzPct val="75000"/>
              <a:buFont typeface="Noto Sans Symbols"/>
              <a:buChar char="❖"/>
            </a:pPr>
            <a:r>
              <a:rPr lang="en-US" sz="5100" b="1">
                <a:solidFill>
                  <a:srgbClr val="FF0000"/>
                </a:solidFill>
              </a:rPr>
              <a:t>Active transport </a:t>
            </a:r>
            <a:r>
              <a:rPr lang="en-US" sz="5100"/>
              <a:t>uses energy to transport some nutrients, against the concentration gradient.</a:t>
            </a:r>
            <a:endParaRPr sz="3800"/>
          </a:p>
          <a:p>
            <a:pPr marL="342900" lvl="0" indent="-342923" algn="l" rtl="0">
              <a:spcBef>
                <a:spcPts val="637"/>
              </a:spcBef>
              <a:spcAft>
                <a:spcPts val="0"/>
              </a:spcAft>
              <a:buSzPct val="75000"/>
              <a:buFont typeface="Noto Sans Symbols"/>
              <a:buChar char="❖"/>
            </a:pPr>
            <a:r>
              <a:rPr lang="en-US" sz="5100"/>
              <a:t> From one side of the enterocyte cell membrane to the other. </a:t>
            </a:r>
            <a:endParaRPr sz="5100"/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SzPct val="75000"/>
              <a:buNone/>
            </a:pPr>
            <a:endParaRPr sz="3600"/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SzPct val="75000"/>
              <a:buNone/>
            </a:pPr>
            <a:endParaRPr sz="3600"/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84"/>
          <p:cNvSpPr txBox="1">
            <a:spLocks noGrp="1"/>
          </p:cNvSpPr>
          <p:nvPr>
            <p:ph type="body" idx="1"/>
          </p:nvPr>
        </p:nvSpPr>
        <p:spPr>
          <a:xfrm>
            <a:off x="467544" y="260649"/>
            <a:ext cx="8219255" cy="586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1- </a:t>
            </a:r>
            <a:r>
              <a:rPr lang="en-US">
                <a:solidFill>
                  <a:srgbClr val="FF0000"/>
                </a:solidFill>
              </a:rPr>
              <a:t>Amino acids</a:t>
            </a:r>
            <a:r>
              <a:rPr lang="en-US"/>
              <a:t> are absorbed through active transport,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/>
              <a:t> 2- </a:t>
            </a:r>
            <a:r>
              <a:rPr lang="en-US">
                <a:solidFill>
                  <a:srgbClr val="FF0000"/>
                </a:solidFill>
              </a:rPr>
              <a:t>Glucose</a:t>
            </a:r>
            <a:r>
              <a:rPr lang="en-US"/>
              <a:t> which is absorbed via the transporter sodium-glucose linked transporter.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/>
              <a:t>3-</a:t>
            </a:r>
            <a:r>
              <a:rPr lang="en-US">
                <a:solidFill>
                  <a:srgbClr val="FF0000"/>
                </a:solidFill>
              </a:rPr>
              <a:t>The water-soluble</a:t>
            </a:r>
            <a:r>
              <a:rPr lang="en-US"/>
              <a:t> nutrients and small lipids are absorbed through the enterocytes, they enter the bloodstream and are transported to the liver for further metabolism and distribution to other parts of the body</a:t>
            </a:r>
            <a:endParaRPr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None/>
            </a:pP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85" descr="Image result for chylomicron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71" name="Google Shape;1171;p85"/>
          <p:cNvPicPr preferRelativeResize="0"/>
          <p:nvPr/>
        </p:nvPicPr>
        <p:blipFill rotWithShape="1">
          <a:blip r:embed="rId3">
            <a:alphaModFix/>
          </a:blip>
          <a:srcRect t="31745" b="8888"/>
          <a:stretch/>
        </p:blipFill>
        <p:spPr>
          <a:xfrm>
            <a:off x="1763688" y="3717032"/>
            <a:ext cx="7405093" cy="3044733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85"/>
          <p:cNvSpPr txBox="1">
            <a:spLocks noGrp="1"/>
          </p:cNvSpPr>
          <p:nvPr>
            <p:ph type="body" idx="1"/>
          </p:nvPr>
        </p:nvSpPr>
        <p:spPr>
          <a:xfrm>
            <a:off x="0" y="-36875"/>
            <a:ext cx="9108503" cy="396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Once the </a:t>
            </a:r>
            <a:r>
              <a:rPr lang="en-US" b="1">
                <a:solidFill>
                  <a:srgbClr val="FF0000"/>
                </a:solidFill>
              </a:rPr>
              <a:t>water-soluble nutrients </a:t>
            </a:r>
            <a:r>
              <a:rPr lang="en-US"/>
              <a:t>and </a:t>
            </a:r>
            <a:r>
              <a:rPr lang="en-US" b="1">
                <a:solidFill>
                  <a:srgbClr val="FF0000"/>
                </a:solidFill>
              </a:rPr>
              <a:t>small lipids</a:t>
            </a:r>
            <a:r>
              <a:rPr lang="en-US"/>
              <a:t> are absorbed through the </a:t>
            </a:r>
            <a:r>
              <a:rPr lang="en-US" b="1">
                <a:solidFill>
                  <a:srgbClr val="FF0000"/>
                </a:solidFill>
              </a:rPr>
              <a:t>enterocytes</a:t>
            </a:r>
            <a:r>
              <a:rPr lang="en-US"/>
              <a:t>, they enter the bloodstream and are transported to the liver for further metabolism and distribution to other parts of the body.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Larger lipids </a:t>
            </a:r>
            <a:r>
              <a:rPr lang="en-US"/>
              <a:t>and </a:t>
            </a:r>
            <a:r>
              <a:rPr lang="en-US" b="1">
                <a:solidFill>
                  <a:srgbClr val="FF0000"/>
                </a:solidFill>
              </a:rPr>
              <a:t>fat-soluble vitamins </a:t>
            </a:r>
            <a:r>
              <a:rPr lang="en-US"/>
              <a:t>are not water-soluble, and hence cannot be transported easily in blood. Instead, </a:t>
            </a:r>
            <a:r>
              <a:rPr lang="en-US" b="1">
                <a:solidFill>
                  <a:srgbClr val="FF0000"/>
                </a:solidFill>
              </a:rPr>
              <a:t>they are first absorbed into the enterocytes</a:t>
            </a:r>
            <a:r>
              <a:rPr lang="en-US"/>
              <a:t>, where they are packaged with some proteins to form chylomicrons. These are then released into the lymphatic vessels for transport around the body.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69"/>
          <p:cNvSpPr txBox="1">
            <a:spLocks noGrp="1"/>
          </p:cNvSpPr>
          <p:nvPr>
            <p:ph type="title"/>
          </p:nvPr>
        </p:nvSpPr>
        <p:spPr>
          <a:xfrm>
            <a:off x="1200959" y="274638"/>
            <a:ext cx="74858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3600"/>
              <a:buFont typeface="Corbel"/>
              <a:buNone/>
            </a:pPr>
            <a:r>
              <a:rPr lang="en-US"/>
              <a:t>DIGESTION </a:t>
            </a:r>
            <a:endParaRPr/>
          </a:p>
        </p:txBody>
      </p:sp>
      <p:sp>
        <p:nvSpPr>
          <p:cNvPr id="1077" name="Google Shape;1077;p69"/>
          <p:cNvSpPr txBox="1">
            <a:spLocks noGrp="1"/>
          </p:cNvSpPr>
          <p:nvPr>
            <p:ph type="body" idx="1"/>
          </p:nvPr>
        </p:nvSpPr>
        <p:spPr>
          <a:xfrm>
            <a:off x="539552" y="1417639"/>
            <a:ext cx="8147247" cy="5035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Digestion is the process by which the body breaks down food into nutrients, which are essential for normal bodily function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Digestion begins at the </a:t>
            </a:r>
            <a:r>
              <a:rPr lang="en-US" b="1">
                <a:solidFill>
                  <a:srgbClr val="FF0000"/>
                </a:solidFill>
              </a:rPr>
              <a:t>mouth</a:t>
            </a:r>
            <a:r>
              <a:rPr lang="en-US"/>
              <a:t>  and ends at the </a:t>
            </a:r>
            <a:r>
              <a:rPr lang="en-US" b="1">
                <a:solidFill>
                  <a:srgbClr val="FF0000"/>
                </a:solidFill>
              </a:rPr>
              <a:t>anus.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Food is digested mechanically </a:t>
            </a:r>
            <a:r>
              <a:rPr lang="en-US" b="1"/>
              <a:t>( chewing)  </a:t>
            </a:r>
            <a:r>
              <a:rPr lang="en-US" b="1">
                <a:solidFill>
                  <a:srgbClr val="FF0000"/>
                </a:solidFill>
              </a:rPr>
              <a:t>and chemically </a:t>
            </a:r>
            <a:r>
              <a:rPr lang="en-US" b="1"/>
              <a:t>(enzymatically).</a:t>
            </a:r>
            <a:endParaRPr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None/>
            </a:pP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70"/>
          <p:cNvSpPr txBox="1">
            <a:spLocks noGrp="1"/>
          </p:cNvSpPr>
          <p:nvPr>
            <p:ph type="title"/>
          </p:nvPr>
        </p:nvSpPr>
        <p:spPr>
          <a:xfrm>
            <a:off x="1200959" y="274638"/>
            <a:ext cx="74858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ct val="100000"/>
              <a:buFont typeface="Corbel"/>
              <a:buNone/>
            </a:pPr>
            <a:r>
              <a:rPr lang="en-US"/>
              <a:t>MOUTH: THE STARTING POINT OF DIGESTION</a:t>
            </a:r>
            <a:endParaRPr/>
          </a:p>
        </p:txBody>
      </p:sp>
      <p:sp>
        <p:nvSpPr>
          <p:cNvPr id="1083" name="Google Shape;1083;p70"/>
          <p:cNvSpPr txBox="1">
            <a:spLocks noGrp="1"/>
          </p:cNvSpPr>
          <p:nvPr>
            <p:ph type="body" idx="1"/>
          </p:nvPr>
        </p:nvSpPr>
        <p:spPr>
          <a:xfrm>
            <a:off x="395536" y="1417639"/>
            <a:ext cx="8291263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While digestion begins in the mouth, food is primarily broken down mechanically at this.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>
                <a:solidFill>
                  <a:srgbClr val="FF0000"/>
                </a:solidFill>
              </a:rPr>
              <a:t>Chewing</a:t>
            </a:r>
            <a:r>
              <a:rPr lang="en-US"/>
              <a:t> is the first stage of digestion when food broken down and mixed with saliva. 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Saliva contains amylase </a:t>
            </a:r>
            <a:r>
              <a:rPr lang="en-US"/>
              <a:t>which breaks down starch to maltose. 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Lingual lipase </a:t>
            </a:r>
            <a:r>
              <a:rPr lang="en-US"/>
              <a:t>begins the digestion of fats and is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SzPct val="75000"/>
              <a:buNone/>
            </a:pPr>
            <a:r>
              <a:rPr lang="en-US"/>
              <a:t>present in higher concentrations in the saliva of babies 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71"/>
          <p:cNvSpPr txBox="1">
            <a:spLocks noGrp="1"/>
          </p:cNvSpPr>
          <p:nvPr>
            <p:ph type="title"/>
          </p:nvPr>
        </p:nvSpPr>
        <p:spPr>
          <a:xfrm>
            <a:off x="1200959" y="274638"/>
            <a:ext cx="74858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3600"/>
              <a:buFont typeface="Corbel"/>
              <a:buNone/>
            </a:pPr>
            <a:r>
              <a:rPr lang="en-US"/>
              <a:t>ESOPHAGUS:</a:t>
            </a:r>
            <a:endParaRPr/>
          </a:p>
        </p:txBody>
      </p:sp>
      <p:sp>
        <p:nvSpPr>
          <p:cNvPr id="1089" name="Google Shape;1089;p71"/>
          <p:cNvSpPr txBox="1">
            <a:spLocks noGrp="1"/>
          </p:cNvSpPr>
          <p:nvPr>
            <p:ph type="body" idx="1"/>
          </p:nvPr>
        </p:nvSpPr>
        <p:spPr>
          <a:xfrm>
            <a:off x="1200959" y="1417639"/>
            <a:ext cx="748584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Connecting the mouth to the stomach</a:t>
            </a:r>
            <a:endParaRPr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None/>
            </a:pPr>
            <a:endParaRPr/>
          </a:p>
        </p:txBody>
      </p:sp>
      <p:pic>
        <p:nvPicPr>
          <p:cNvPr id="1090" name="Google Shape;1090;p71" descr="fig 4 the oesophagus and mechanism of swallowing"/>
          <p:cNvPicPr preferRelativeResize="0"/>
          <p:nvPr/>
        </p:nvPicPr>
        <p:blipFill rotWithShape="1">
          <a:blip r:embed="rId3">
            <a:alphaModFix/>
          </a:blip>
          <a:srcRect t="11608"/>
          <a:stretch/>
        </p:blipFill>
        <p:spPr>
          <a:xfrm>
            <a:off x="2917825" y="3810000"/>
            <a:ext cx="6286500" cy="302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72"/>
          <p:cNvSpPr txBox="1">
            <a:spLocks noGrp="1"/>
          </p:cNvSpPr>
          <p:nvPr>
            <p:ph type="title"/>
          </p:nvPr>
        </p:nvSpPr>
        <p:spPr>
          <a:xfrm>
            <a:off x="1200959" y="274638"/>
            <a:ext cx="74858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3600"/>
              <a:buFont typeface="Corbel"/>
              <a:buNone/>
            </a:pPr>
            <a:r>
              <a:rPr lang="en-US"/>
              <a:t>STOMACH</a:t>
            </a:r>
            <a:endParaRPr/>
          </a:p>
        </p:txBody>
      </p:sp>
      <p:sp>
        <p:nvSpPr>
          <p:cNvPr id="1096" name="Google Shape;1096;p72"/>
          <p:cNvSpPr txBox="1">
            <a:spLocks noGrp="1"/>
          </p:cNvSpPr>
          <p:nvPr>
            <p:ph type="body" idx="1"/>
          </p:nvPr>
        </p:nvSpPr>
        <p:spPr>
          <a:xfrm>
            <a:off x="467544" y="1417639"/>
            <a:ext cx="8219255" cy="474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b="1"/>
              <a:t> Where hydrochloric acid plays an important role.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specialized cells secrete the gastric juices needed for digestion in the stomach.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Hydrochloric acid and </a:t>
            </a:r>
            <a:r>
              <a:rPr lang="en-US" b="1"/>
              <a:t>intrinsic factor</a:t>
            </a:r>
            <a:r>
              <a:rPr lang="en-US"/>
              <a:t>, which is needed for the absorption of </a:t>
            </a:r>
            <a:r>
              <a:rPr lang="en-US" b="1"/>
              <a:t>vitamin B12</a:t>
            </a:r>
            <a:r>
              <a:rPr lang="en-US"/>
              <a:t>, are produced at the bottom of the gastric pits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73"/>
          <p:cNvSpPr txBox="1">
            <a:spLocks noGrp="1"/>
          </p:cNvSpPr>
          <p:nvPr>
            <p:ph type="body" idx="1"/>
          </p:nvPr>
        </p:nvSpPr>
        <p:spPr>
          <a:xfrm>
            <a:off x="539552" y="260649"/>
            <a:ext cx="8147247" cy="586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Hydrochloric acid is responsible for the acidic environment (pH 2) in the </a:t>
            </a:r>
            <a:r>
              <a:rPr lang="en-US"/>
              <a:t>stomach and is important for: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• neutralisation of slightly alkaline salivary amylase, hence stopping starch digestion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• </a:t>
            </a:r>
            <a:r>
              <a:rPr lang="en-US" b="1"/>
              <a:t>denaturation </a:t>
            </a:r>
            <a:r>
              <a:rPr lang="en-US"/>
              <a:t>of proteins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• activation of inactive enzymes, notably activation of pepsinogen to pepsin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•Releasing vitamin B12 bound to proteins in food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rgbClr val="17365D"/>
              </a:buClr>
              <a:buSzPct val="75000"/>
              <a:buFont typeface="Noto Sans Symbols"/>
              <a:buChar char="⮚"/>
            </a:pPr>
            <a:r>
              <a:rPr lang="en-US"/>
              <a:t>• killing harmful bacteria that can cause infection or food poisoning.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SzPct val="75000"/>
              <a:buNone/>
            </a:pP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74"/>
          <p:cNvSpPr txBox="1">
            <a:spLocks noGrp="1"/>
          </p:cNvSpPr>
          <p:nvPr>
            <p:ph type="title"/>
          </p:nvPr>
        </p:nvSpPr>
        <p:spPr>
          <a:xfrm>
            <a:off x="613055" y="12998"/>
            <a:ext cx="748584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3600"/>
              <a:buFont typeface="Corbel"/>
              <a:buNone/>
            </a:pPr>
            <a:r>
              <a:rPr lang="en-US"/>
              <a:t>SMALL INTESTINE:</a:t>
            </a:r>
            <a:endParaRPr/>
          </a:p>
        </p:txBody>
      </p:sp>
      <p:sp>
        <p:nvSpPr>
          <p:cNvPr id="1107" name="Google Shape;1107;p74"/>
          <p:cNvSpPr txBox="1">
            <a:spLocks noGrp="1"/>
          </p:cNvSpPr>
          <p:nvPr>
            <p:ph type="body" idx="1"/>
          </p:nvPr>
        </p:nvSpPr>
        <p:spPr>
          <a:xfrm>
            <a:off x="174340" y="772271"/>
            <a:ext cx="8363271" cy="5035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The longest part of the digestive tract.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The small intestine is a long tube (4.5 to 7.5 metres) that comprises the duodenum, jejunum and ileum.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/>
              <a:t>the intestinal lumen is covered with finger-like projections called </a:t>
            </a:r>
            <a:r>
              <a:rPr lang="en-US" b="1"/>
              <a:t>villi and microvilli.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pic>
        <p:nvPicPr>
          <p:cNvPr id="1108" name="Google Shape;1108;p74" descr="Image result for vill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8013" y="3861048"/>
            <a:ext cx="5145988" cy="306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75"/>
          <p:cNvSpPr txBox="1">
            <a:spLocks noGrp="1"/>
          </p:cNvSpPr>
          <p:nvPr>
            <p:ph type="body" idx="1"/>
          </p:nvPr>
        </p:nvSpPr>
        <p:spPr>
          <a:xfrm>
            <a:off x="539552" y="404665"/>
            <a:ext cx="8147247" cy="5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>
                <a:solidFill>
                  <a:srgbClr val="FF0000"/>
                </a:solidFill>
              </a:rPr>
              <a:t>Many enzymes </a:t>
            </a:r>
            <a:r>
              <a:rPr lang="en-US"/>
              <a:t>are secreted in there where macromolecules are broken down.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Noto Sans Symbols"/>
              <a:buChar char="⮚"/>
            </a:pPr>
            <a:r>
              <a:rPr lang="en-US" b="1">
                <a:solidFill>
                  <a:srgbClr val="FF0000"/>
                </a:solidFill>
              </a:rPr>
              <a:t>The pancreas </a:t>
            </a:r>
            <a:r>
              <a:rPr lang="en-US"/>
              <a:t>produces and secretes many enzymes used for the digestion of all three macromolecules.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8" name="Google Shape;1118;p76"/>
          <p:cNvGraphicFramePr/>
          <p:nvPr/>
        </p:nvGraphicFramePr>
        <p:xfrm>
          <a:off x="251520" y="168665"/>
          <a:ext cx="8892500" cy="6176900"/>
        </p:xfrm>
        <a:graphic>
          <a:graphicData uri="http://schemas.openxmlformats.org/drawingml/2006/table">
            <a:tbl>
              <a:tblPr firstRow="1" bandRow="1">
                <a:noFill/>
                <a:tableStyleId>{C049A92F-3201-42EB-8799-72B89D8B7F11}</a:tableStyleId>
              </a:tblPr>
              <a:tblGrid>
                <a:gridCol w="2160250"/>
                <a:gridCol w="1296150"/>
                <a:gridCol w="2329575"/>
                <a:gridCol w="1328025"/>
                <a:gridCol w="1778500"/>
              </a:tblGrid>
              <a:tr h="72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Region of digestive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tract</a:t>
                      </a:r>
                      <a:endParaRPr sz="2000" b="1" u="none" strike="noStrike" cap="none">
                        <a:solidFill>
                          <a:srgbClr val="0067FE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Substrate</a:t>
                      </a:r>
                      <a:endParaRPr sz="2000" b="1" u="none" strike="noStrike" cap="none">
                        <a:solidFill>
                          <a:srgbClr val="0067FE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Enzyme </a:t>
                      </a:r>
                      <a:endParaRPr sz="2000" b="1" u="none" strike="noStrike" cap="none">
                        <a:solidFill>
                          <a:srgbClr val="0067FE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Secreted by </a:t>
                      </a:r>
                      <a:endParaRPr sz="2000" b="1" u="none" strike="noStrike" cap="none">
                        <a:solidFill>
                          <a:srgbClr val="0067FE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End-product</a:t>
                      </a:r>
                      <a:endParaRPr sz="2000" b="1" u="none" strike="noStrike" cap="none">
                        <a:solidFill>
                          <a:srgbClr val="0067FE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12016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Mouth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Starch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Salivary amylase (α amylase)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Salivary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glands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Shorter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polysaccharide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chains and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Dextrins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1174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Fat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Lingual lipase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(minor contribution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to fat digestion in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adults)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Salivary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glands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Diglycerides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and fatty acids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1201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Stomach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Protein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Pepsinogen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Activated to pepsin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by HCl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Parietal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cells of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stomach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Polypeptides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6470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Small intestine 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Starch </a:t>
                      </a:r>
                      <a:endParaRPr sz="2000" u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Pancreatic amylase</a:t>
                      </a:r>
                      <a:endParaRPr sz="2000" u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Pancreas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Maltose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647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Sucrose </a:t>
                      </a:r>
                      <a:endParaRPr sz="2000" u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Sucrose </a:t>
                      </a:r>
                      <a:endParaRPr sz="2000" u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Small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intestine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Glucose and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/>
                        <a:t>Fructose</a:t>
                      </a:r>
                      <a:endParaRPr sz="20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heme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na5">
  <a:themeElements>
    <a:clrScheme name="Introduction to Genetics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NA THEATRE">
  <a:themeElements>
    <a:clrScheme name="Introduction to Genet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932</Words>
  <Application>Microsoft Office PowerPoint</Application>
  <PresentationFormat>On-screen Show (4:3)</PresentationFormat>
  <Paragraphs>140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Corbel</vt:lpstr>
      <vt:lpstr>Times New Roman</vt:lpstr>
      <vt:lpstr>Noto Sans Symbols</vt:lpstr>
      <vt:lpstr>Calibri</vt:lpstr>
      <vt:lpstr>Theme2</vt:lpstr>
      <vt:lpstr>dna5</vt:lpstr>
      <vt:lpstr>THEATER</vt:lpstr>
      <vt:lpstr>1_DNA THEATRE</vt:lpstr>
      <vt:lpstr>1_THEATER</vt:lpstr>
      <vt:lpstr>Digestion and absorption of macronutrients in sport and exercise</vt:lpstr>
      <vt:lpstr>DIGESTION </vt:lpstr>
      <vt:lpstr>MOUTH: THE STARTING POINT OF DIGESTION</vt:lpstr>
      <vt:lpstr>ESOPHAGUS:</vt:lpstr>
      <vt:lpstr>STOMACH</vt:lpstr>
      <vt:lpstr>PowerPoint Presentation</vt:lpstr>
      <vt:lpstr>SMALL INTESTINE:</vt:lpstr>
      <vt:lpstr>PowerPoint Presentation</vt:lpstr>
      <vt:lpstr>PowerPoint Presentation</vt:lpstr>
      <vt:lpstr>PowerPoint Presentation</vt:lpstr>
      <vt:lpstr>MOVEMENT OF CHYME ALONG THE SMALL INTESTINE</vt:lpstr>
      <vt:lpstr>PowerPoint Presentation</vt:lpstr>
      <vt:lpstr>COLON (LARGE INTESTINE)</vt:lpstr>
      <vt:lpstr>PowerPoint Presentation</vt:lpstr>
      <vt:lpstr>ABSORPTION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digitallib66</dc:creator>
  <cp:lastModifiedBy>Maher</cp:lastModifiedBy>
  <cp:revision>30</cp:revision>
  <dcterms:created xsi:type="dcterms:W3CDTF">2012-02-21T06:31:23Z</dcterms:created>
  <dcterms:modified xsi:type="dcterms:W3CDTF">2026-05-03T22:03:07Z</dcterms:modified>
</cp:coreProperties>
</file>