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16" r:id="rId4"/>
    <p:sldMasterId id="2147483744" r:id="rId5"/>
    <p:sldMasterId id="2147483876" r:id="rId6"/>
  </p:sldMasterIdLst>
  <p:notesMasterIdLst>
    <p:notesMasterId r:id="rId30"/>
  </p:notesMasterIdLst>
  <p:handoutMasterIdLst>
    <p:handoutMasterId r:id="rId31"/>
  </p:handoutMasterIdLst>
  <p:sldIdLst>
    <p:sldId id="331" r:id="rId7"/>
    <p:sldId id="390" r:id="rId8"/>
    <p:sldId id="416" r:id="rId9"/>
    <p:sldId id="415" r:id="rId10"/>
    <p:sldId id="407" r:id="rId11"/>
    <p:sldId id="391" r:id="rId12"/>
    <p:sldId id="402" r:id="rId13"/>
    <p:sldId id="406" r:id="rId14"/>
    <p:sldId id="392" r:id="rId15"/>
    <p:sldId id="403" r:id="rId16"/>
    <p:sldId id="404" r:id="rId17"/>
    <p:sldId id="417" r:id="rId18"/>
    <p:sldId id="393" r:id="rId19"/>
    <p:sldId id="394" r:id="rId20"/>
    <p:sldId id="395" r:id="rId21"/>
    <p:sldId id="396" r:id="rId22"/>
    <p:sldId id="397" r:id="rId23"/>
    <p:sldId id="400" r:id="rId24"/>
    <p:sldId id="401" r:id="rId25"/>
    <p:sldId id="398" r:id="rId26"/>
    <p:sldId id="405" r:id="rId27"/>
    <p:sldId id="399" r:id="rId28"/>
    <p:sldId id="332" r:id="rId2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0067FE"/>
    <a:srgbClr val="FFFF00"/>
    <a:srgbClr val="FFFFFF"/>
    <a:srgbClr val="F4EE00"/>
    <a:srgbClr val="DED900"/>
    <a:srgbClr val="008000"/>
    <a:srgbClr val="00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49" autoAdjust="0"/>
    <p:restoredTop sz="92362" autoAdjust="0"/>
  </p:normalViewPr>
  <p:slideViewPr>
    <p:cSldViewPr>
      <p:cViewPr>
        <p:scale>
          <a:sx n="61" d="100"/>
          <a:sy n="61" d="100"/>
        </p:scale>
        <p:origin x="-1392" y="-2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133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a:t>Methodology</a:t>
            </a:r>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06/11/2025</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a:t>Methodology</a:t>
            </a:r>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06/11/2025</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Header Placeholder 3"/>
          <p:cNvSpPr>
            <a:spLocks noGrp="1"/>
          </p:cNvSpPr>
          <p:nvPr>
            <p:ph type="hdr" sz="quarter" idx="10"/>
          </p:nvPr>
        </p:nvSpPr>
        <p:spPr/>
        <p:txBody>
          <a:bodyPr/>
          <a:lstStyle/>
          <a:p>
            <a:r>
              <a:rPr lang="en-GB"/>
              <a:t>Methodology</a:t>
            </a:r>
          </a:p>
        </p:txBody>
      </p:sp>
    </p:spTree>
    <p:extLst>
      <p:ext uri="{BB962C8B-B14F-4D97-AF65-F5344CB8AC3E}">
        <p14:creationId xmlns:p14="http://schemas.microsoft.com/office/powerpoint/2010/main" val="212892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a:t>Click to edit Master title style</a:t>
            </a:r>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a:t>Click to edit Master subtitle style</a:t>
            </a:r>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286000"/>
            <a:ext cx="3810000" cy="4114800"/>
          </a:xfrm>
        </p:spPr>
        <p:txBody>
          <a:bodyPr/>
          <a:lstStyle/>
          <a:p>
            <a:r>
              <a:rPr lang="en-US"/>
              <a:t>Click icon to add clip art</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4196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286000"/>
            <a:ext cx="3810000" cy="4114800"/>
          </a:xfrm>
        </p:spPr>
        <p:txBody>
          <a:bodyPr/>
          <a:lstStyle/>
          <a:p>
            <a:r>
              <a:rPr lang="en-US"/>
              <a:t>Click icon to add clip art</a:t>
            </a:r>
          </a:p>
        </p:txBody>
      </p:sp>
      <p:sp>
        <p:nvSpPr>
          <p:cNvPr id="4" name="Text Placeholder 3"/>
          <p:cNvSpPr>
            <a:spLocks noGrp="1"/>
          </p:cNvSpPr>
          <p:nvPr>
            <p:ph type="body" sz="half" idx="2"/>
          </p:nvPr>
        </p:nvSpPr>
        <p:spPr>
          <a:xfrm>
            <a:off x="46482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11/6/2025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a:t>Click to edit Master subtitle style</a:t>
            </a:r>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1FE546-D9B9-4430-BAE8-B5D2D0481B27}"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FE546-D9B9-4430-BAE8-B5D2D0481B27}"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FE546-D9B9-4430-BAE8-B5D2D0481B27}"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11/6/2025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gi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11/6/2025</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11/6/2025</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11/6/2025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althline.com/nutrition/11-proven-health-benefits-of-garlic" TargetMode="Externa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health/beta-carotene-benefits" TargetMode="External"/><Relationship Id="rId2" Type="http://schemas.openxmlformats.org/officeDocument/2006/relationships/hyperlink" Target="https://www.healthline.com/nutrition/healthy-cooking-oils" TargetMode="External"/><Relationship Id="rId1" Type="http://schemas.openxmlformats.org/officeDocument/2006/relationships/slideLayout" Target="../slideLayouts/slideLayout6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healthline.com/nutrition/12-omega-3-rich-foods" TargetMode="External"/><Relationship Id="rId1" Type="http://schemas.openxmlformats.org/officeDocument/2006/relationships/slideLayout" Target="../slideLayouts/slideLayout6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hyperlink" Target="https://www.healthline.com/nutrition/healthiest-oil-for-deep-frying" TargetMode="Externa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hyperlink" Target="http://www.nal.usda.gov/fnic/foodcomp/Data/retn5/retn5_tbl.pdf" TargetMode="Externa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line.com/nutrition/11-health-benefits-of-fish" TargetMode="External"/><Relationship Id="rId2" Type="http://schemas.openxmlformats.org/officeDocument/2006/relationships/hyperlink" Target="https://www.healthline.com/nutrition/peeling-fruits-veggies" TargetMode="Externa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5" r="729"/>
          <a:stretch/>
        </p:blipFill>
        <p:spPr bwMode="auto">
          <a:xfrm>
            <a:off x="0" y="4876800"/>
            <a:ext cx="914400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9" r="2899"/>
          <a:stretch/>
        </p:blipFill>
        <p:spPr bwMode="auto">
          <a:xfrm>
            <a:off x="-1" y="-1"/>
            <a:ext cx="5105401" cy="64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a:spLocks noChangeArrowheads="1"/>
          </p:cNvSpPr>
          <p:nvPr/>
        </p:nvSpPr>
        <p:spPr bwMode="auto">
          <a:xfrm>
            <a:off x="0" y="1064343"/>
            <a:ext cx="9144000" cy="3323987"/>
          </a:xfrm>
          <a:prstGeom prst="rect">
            <a:avLst/>
          </a:prstGeom>
          <a:noFill/>
          <a:ln>
            <a:noFill/>
          </a:ln>
        </p:spPr>
        <p:txBody>
          <a:bodyPr wrap="square" anchor="ctr">
            <a:spAutoFit/>
          </a:bodyPr>
          <a:lstStyle/>
          <a:p>
            <a:pPr algn="ctr" defTabSz="457200" eaLnBrk="1" hangingPunct="1">
              <a:lnSpc>
                <a:spcPct val="150000"/>
              </a:lnSpc>
              <a:defRPr/>
            </a:pPr>
            <a:r>
              <a:rPr lang="en-GB" altLang="en-US" sz="3600" b="1" u="sng" dirty="0" smtClean="0">
                <a:latin typeface="Bernard MT Condensed" pitchFamily="18" charset="0"/>
              </a:rPr>
              <a:t>Department </a:t>
            </a:r>
            <a:r>
              <a:rPr lang="en-GB" altLang="en-US" sz="3600" b="1" u="sng" dirty="0">
                <a:latin typeface="Bernard MT Condensed" pitchFamily="18" charset="0"/>
              </a:rPr>
              <a:t>of Nutrition</a:t>
            </a:r>
          </a:p>
          <a:p>
            <a:pPr algn="ctr" defTabSz="457200" eaLnBrk="1" hangingPunct="1">
              <a:lnSpc>
                <a:spcPct val="150000"/>
              </a:lnSpc>
              <a:defRPr/>
            </a:pPr>
            <a:r>
              <a:rPr lang="en-US" altLang="en-US" sz="3200" dirty="0">
                <a:effectLst>
                  <a:outerShdw blurRad="38100" dist="38100" dir="2700000" algn="tl">
                    <a:srgbClr val="C0C0C0"/>
                  </a:outerShdw>
                </a:effectLst>
                <a:cs typeface="Times" charset="0"/>
              </a:rPr>
              <a:t>2</a:t>
            </a:r>
            <a:r>
              <a:rPr lang="en-US" altLang="en-US" sz="3200" baseline="30000" dirty="0">
                <a:effectLst>
                  <a:outerShdw blurRad="38100" dist="38100" dir="2700000" algn="tl">
                    <a:srgbClr val="C0C0C0"/>
                  </a:outerShdw>
                </a:effectLst>
                <a:cs typeface="Times" charset="0"/>
              </a:rPr>
              <a:t>nd</a:t>
            </a:r>
            <a:r>
              <a:rPr lang="en-US" altLang="en-US" sz="3200" dirty="0">
                <a:effectLst>
                  <a:outerShdw blurRad="38100" dist="38100" dir="2700000" algn="tl">
                    <a:srgbClr val="C0C0C0"/>
                  </a:outerShdw>
                </a:effectLst>
                <a:cs typeface="Times" charset="0"/>
              </a:rPr>
              <a:t>  Stage/ </a:t>
            </a:r>
            <a:r>
              <a:rPr lang="en-US" altLang="en-US" sz="3200" dirty="0" smtClean="0">
                <a:effectLst>
                  <a:outerShdw blurRad="38100" dist="38100" dir="2700000" algn="tl">
                    <a:srgbClr val="C0C0C0"/>
                  </a:outerShdw>
                </a:effectLst>
                <a:cs typeface="Times" charset="0"/>
              </a:rPr>
              <a:t>1</a:t>
            </a:r>
            <a:r>
              <a:rPr lang="en-US" altLang="en-US" sz="3200" baseline="30000" dirty="0" smtClean="0">
                <a:effectLst>
                  <a:outerShdw blurRad="38100" dist="38100" dir="2700000" algn="tl">
                    <a:srgbClr val="C0C0C0"/>
                  </a:outerShdw>
                </a:effectLst>
                <a:cs typeface="Times" charset="0"/>
              </a:rPr>
              <a:t>st</a:t>
            </a:r>
            <a:r>
              <a:rPr lang="en-US" altLang="en-US" sz="3200" dirty="0" smtClean="0">
                <a:effectLst>
                  <a:outerShdw blurRad="38100" dist="38100" dir="2700000" algn="tl">
                    <a:srgbClr val="C0C0C0"/>
                  </a:outerShdw>
                </a:effectLst>
                <a:cs typeface="Times" charset="0"/>
              </a:rPr>
              <a:t>  </a:t>
            </a:r>
            <a:r>
              <a:rPr lang="en-US" altLang="en-US" sz="3200" dirty="0">
                <a:effectLst>
                  <a:outerShdw blurRad="38100" dist="38100" dir="2700000" algn="tl">
                    <a:srgbClr val="C0C0C0"/>
                  </a:outerShdw>
                </a:effectLst>
                <a:cs typeface="Times" charset="0"/>
              </a:rPr>
              <a:t>Semester   </a:t>
            </a:r>
            <a:br>
              <a:rPr lang="en-US" altLang="en-US" sz="3200" dirty="0">
                <a:effectLst>
                  <a:outerShdw blurRad="38100" dist="38100" dir="2700000" algn="tl">
                    <a:srgbClr val="C0C0C0"/>
                  </a:outerShdw>
                </a:effectLst>
                <a:cs typeface="Times" charset="0"/>
              </a:rPr>
            </a:br>
            <a:r>
              <a:rPr lang="en-US" altLang="en-US" sz="3200" dirty="0">
                <a:effectLst>
                  <a:outerShdw blurRad="38100" dist="38100" dir="2700000" algn="tl">
                    <a:srgbClr val="C0C0C0"/>
                  </a:outerShdw>
                </a:effectLst>
                <a:cs typeface="Times" charset="0"/>
              </a:rPr>
              <a:t> “Nutritional Value of Processed Foods”</a:t>
            </a:r>
          </a:p>
          <a:p>
            <a:pPr algn="ctr" defTabSz="457200">
              <a:defRPr/>
            </a:pPr>
            <a:r>
              <a:rPr lang="en-US" altLang="en-US" sz="2800" b="1" dirty="0" smtClean="0">
                <a:effectLst>
                  <a:outerShdw blurRad="38100" dist="38100" dir="2700000" algn="tl">
                    <a:srgbClr val="C0C0C0"/>
                  </a:outerShdw>
                </a:effectLst>
                <a:cs typeface="Times" charset="0"/>
              </a:rPr>
              <a:t>Effect </a:t>
            </a:r>
            <a:r>
              <a:rPr lang="en-US" altLang="en-US" sz="2800" b="1" dirty="0">
                <a:effectLst>
                  <a:outerShdw blurRad="38100" dist="38100" dir="2700000" algn="tl">
                    <a:srgbClr val="C0C0C0"/>
                  </a:outerShdw>
                </a:effectLst>
                <a:cs typeface="Times" charset="0"/>
              </a:rPr>
              <a:t>of Heating Process on Nutritional Value </a:t>
            </a:r>
          </a:p>
          <a:p>
            <a:pPr algn="ctr" defTabSz="457200">
              <a:defRPr/>
            </a:pPr>
            <a:endParaRPr lang="en-GB" altLang="en-US" sz="3200" b="1" u="sng" dirty="0"/>
          </a:p>
        </p:txBody>
      </p:sp>
      <p:sp>
        <p:nvSpPr>
          <p:cNvPr id="13" name="Rectangle 5"/>
          <p:cNvSpPr>
            <a:spLocks noChangeArrowheads="1"/>
          </p:cNvSpPr>
          <p:nvPr/>
        </p:nvSpPr>
        <p:spPr bwMode="auto">
          <a:xfrm>
            <a:off x="323528" y="5335310"/>
            <a:ext cx="8426665" cy="1406058"/>
          </a:xfrm>
          <a:prstGeom prst="rect">
            <a:avLst/>
          </a:prstGeom>
          <a:noFill/>
          <a:ln>
            <a:noFill/>
          </a:ln>
        </p:spPr>
        <p:txBody>
          <a:bodyPr/>
          <a:lstStyle/>
          <a:p>
            <a:pPr algn="ctr" eaLnBrk="1" hangingPunct="1">
              <a:spcBef>
                <a:spcPct val="20000"/>
              </a:spcBef>
              <a:defRPr/>
            </a:pPr>
            <a:r>
              <a:rPr lang="en-US" altLang="en-US" sz="2400" b="1" dirty="0" err="1" smtClean="0">
                <a:solidFill>
                  <a:schemeClr val="tx2"/>
                </a:solidFill>
                <a:effectLst>
                  <a:outerShdw blurRad="38100" dist="38100" dir="2700000" algn="tl">
                    <a:srgbClr val="C0C0C0"/>
                  </a:outerShdw>
                </a:effectLst>
                <a:cs typeface="Times" charset="0"/>
              </a:rPr>
              <a:t>Lec</a:t>
            </a:r>
            <a:r>
              <a:rPr lang="en-US" altLang="en-US" sz="2400" b="1" dirty="0" smtClean="0">
                <a:solidFill>
                  <a:schemeClr val="tx2"/>
                </a:solidFill>
                <a:effectLst>
                  <a:outerShdw blurRad="38100" dist="38100" dir="2700000" algn="tl">
                    <a:srgbClr val="C0C0C0"/>
                  </a:outerShdw>
                </a:effectLst>
                <a:cs typeface="Times" charset="0"/>
              </a:rPr>
              <a:t> .</a:t>
            </a:r>
            <a:r>
              <a:rPr lang="en-US" altLang="en-US" sz="2400" b="1" dirty="0" err="1" smtClean="0">
                <a:solidFill>
                  <a:schemeClr val="tx2"/>
                </a:solidFill>
                <a:effectLst>
                  <a:outerShdw blurRad="38100" dist="38100" dir="2700000" algn="tl">
                    <a:srgbClr val="C0C0C0"/>
                  </a:outerShdw>
                </a:effectLst>
                <a:cs typeface="Times" charset="0"/>
              </a:rPr>
              <a:t>Yaseen</a:t>
            </a:r>
            <a:r>
              <a:rPr lang="en-US" altLang="en-US" sz="2400" b="1" dirty="0" smtClean="0">
                <a:solidFill>
                  <a:schemeClr val="tx2"/>
                </a:solidFill>
                <a:effectLst>
                  <a:outerShdw blurRad="38100" dist="38100" dir="2700000" algn="tl">
                    <a:srgbClr val="C0C0C0"/>
                  </a:outerShdw>
                </a:effectLst>
                <a:cs typeface="Times" charset="0"/>
              </a:rPr>
              <a:t> </a:t>
            </a:r>
            <a:r>
              <a:rPr lang="en-US" altLang="en-US" sz="2400" b="1" dirty="0" err="1" smtClean="0">
                <a:solidFill>
                  <a:schemeClr val="tx2"/>
                </a:solidFill>
                <a:effectLst>
                  <a:outerShdw blurRad="38100" dist="38100" dir="2700000" algn="tl">
                    <a:srgbClr val="C0C0C0"/>
                  </a:outerShdw>
                </a:effectLst>
                <a:cs typeface="Times" charset="0"/>
              </a:rPr>
              <a:t>Galali</a:t>
            </a:r>
            <a:endParaRPr lang="en-US" altLang="en-US" sz="2400" b="1" u="sng" dirty="0">
              <a:effectLst>
                <a:outerShdw blurRad="38100" dist="38100" dir="2700000" algn="tl">
                  <a:srgbClr val="C0C0C0"/>
                </a:outerShdw>
              </a:effectLst>
              <a:cs typeface="Times" charset="0"/>
            </a:endParaRPr>
          </a:p>
        </p:txBody>
      </p:sp>
      <p:sp>
        <p:nvSpPr>
          <p:cNvPr id="2" name="AutoShape 2" descr="https://novapublishers.com/wp-content/uploads/2019/01/9781634827683-e1547570417367.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https://novapublishers.com/wp-content/uploads/2019/01/9781634827683-e1547570417367.jp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2" descr="data:image/png;base64,iVBORw0KGgoAAAANSUhEUgAAAGgAAABoCAMAAAAqwkWTAAAAzFBMVEX////19fXq6uri4uLu7u77+/vCOirbRTncSDzdUETTRTfm5ubVTD/y8vLeU0ff39/hraq/KBHl2NfW1tbSPjDij4nBLxzNzc3NTUDaOiyzSkCoNir15uX5///bPzHZMB6zOCq9vr7AtbT01dPtqKPpn5rw29nswb7prKjjfHTeWk/rtLD78fDfZVzlh4DZj4nTq6qvKBfDTkPgcmqiIhDFQDSvIgqnSUC+i4e4qKjEXla8YFm+fHfUxMO8nZvBcmzYJgzTfnfTmpfNcGh07GxiAAADj0lEQVRoge3a3XKiMBgGYBVpArSwVhBSJYi/XbXt1tau1la77f3f04YIGlQCgu1R3gNmPMkz7xcIM4wl+YdSEhERERERERER+dF0e/2WfFUk7sDqDdIY2VIUOBrK5fyRbxFCuJ8CWVAnAVY5L+W2fnuAxOtxnQHSaeCo6+ZzxhgBGjThQX24gXQF5ykV1aHQmDs5RY8C7rqnSvJQR2AL3WaEdAX0ThqfLN97GIBsjR4YSNfxaJCdcodgVyeA/nAhh4V0Bd5mrVO2EGYd8MiHZtMYpOCnVpadcgejWB2gtp+5kDVzbhyFgRSIx+njK/W9eJ1Zs/n8iwupjnMzZRyFluJT7kCP14HtZrPJH52lXhLpxmEcUgryj6QeBnCvTrPZfklpdBlIf6dQ2Tok6H6SRLmtJw9CBsKB025ngKg0VyEDKQAPj49PHnuYdfBsTpn2RS0dItSNv3gFrESOpMkhReogCBkIL/1OmzrZoEvV9/03NS7dHZyz8hBgyEDYnNv2+2PAZIY02/cX01gp8NGX2Z1yr+49ABkIvXZsu06gi1Mgyd4rRZbD7MvDHeKwzsbBKqlj143rxsVpEJVWU8hAZMFeNLWJhaI6FEKvC+pIp0OGTajOGu0cEm/z9LrdEYK7AIzeAqZuGNppkEkg0inIygE7h6zp9Vy3bH0A1kHTxcaRtFxQIPl2Zw0UZlWInoZ3bB3S582nYzM0rVLJBW06+SsVxBZGsZ/YWW3rVPJCUp1SnWWsQkz11n64O9TJC4WSP4+XOlqHOrmhzfRIqddjEv4Kd2fr5IfCTqQU2qcAYuqETgEokuzOFMcctDyoUwyS6iS01JvJnAabI2ffKQRRiVILJyqFp529uyAPpO5BG4lSa7pTwDxeJztkqjT7ECOtyE4l1ikOhVJA+Utze4IeOoWhSAqo93pSnXNAW6lu0EuCcwYolCRNMkikBOccEJWCbdHoSXDcOQsk1Y2KtstR5zxQNd05A2RoV1VGSnCKQ0aFONVqmlMUMqQqdaJOiU5BiI6tupOSnUKQYVR3TjA9jlMEMiSWCTp9DxTeBVml3FB8bOlUTuhgbN8EHRlbGpUPOjo2vpQNemAh9uHJAXG/Mww+GIhXJ1mKoBfuh8HSP7SFUpgkKoRqn1ynJK8byDRNJCXfBWlQrdFo1GpzvkPy/vBFYtD3dZ5cf63X68/rVEdEREREREREROS8+am/j/4HB0KqAFV17kEAAAAASUVORK5CYII="/>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data:image/png;base64,iVBORw0KGgoAAAANSUhEUgAAAGgAAABoCAMAAAAqwkWTAAAAzFBMVEX////19fXq6uri4uLu7u77+/vCOirbRTncSDzdUETTRTfm5ubVTD/y8vLeU0ff39/hraq/KBHl2NfW1tbSPjDij4nBLxzNzc3NTUDaOiyzSkCoNir15uX5///bPzHZMB6zOCq9vr7AtbT01dPtqKPpn5rw29nswb7prKjjfHTeWk/rtLD78fDfZVzlh4DZj4nTq6qvKBfDTkPgcmqiIhDFQDSvIgqnSUC+i4e4qKjEXla8YFm+fHfUxMO8nZvBcmzYJgzTfnfTmpfNcGh07GxiAAADj0lEQVRoge3a3XKiMBgGYBVpArSwVhBSJYi/XbXt1tau1la77f3f04YIGlQCgu1R3gNmPMkz7xcIM4wl+YdSEhERERERERER+dF0e/2WfFUk7sDqDdIY2VIUOBrK5fyRbxFCuJ8CWVAnAVY5L+W2fnuAxOtxnQHSaeCo6+ZzxhgBGjThQX24gXQF5ykV1aHQmDs5RY8C7rqnSvJQR2AL3WaEdAX0ThqfLN97GIBsjR4YSNfxaJCdcodgVyeA/nAhh4V0Bd5mrVO2EGYd8MiHZtMYpOCnVpadcgejWB2gtp+5kDVzbhyFgRSIx+njK/W9eJ1Zs/n8iwupjnMzZRyFluJT7kCP14HtZrPJH52lXhLpxmEcUgryj6QeBnCvTrPZfklpdBlIf6dQ2Tok6H6SRLmtJw9CBsKB025ngKg0VyEDKQAPj49PHnuYdfBsTpn2RS0dItSNv3gFrESOpMkhReogCBkIL/1OmzrZoEvV9/03NS7dHZyz8hBgyEDYnNv2+2PAZIY02/cX01gp8NGX2Z1yr+49ABkIvXZsu06gi1Mgyd4rRZbD7MvDHeKwzsbBKqlj143rxsVpEJVWU8hAZMFeNLWJhaI6FEKvC+pIp0OGTajOGu0cEm/z9LrdEYK7AIzeAqZuGNppkEkg0inIygE7h6zp9Vy3bH0A1kHTxcaRtFxQIPl2Zw0UZlWInoZ3bB3S582nYzM0rVLJBW06+SsVxBZGsZ/YWW3rVPJCUp1SnWWsQkz11n64O9TJC4WSP4+XOlqHOrmhzfRIqddjEv4Kd2fr5IfCTqQU2qcAYuqETgEokuzOFMcctDyoUwyS6iS01JvJnAabI2ffKQRRiVILJyqFp529uyAPpO5BG4lSa7pTwDxeJztkqjT7ECOtyE4l1ikOhVJA+Utze4IeOoWhSAqo93pSnXNAW6lu0EuCcwYolCRNMkikBOccEJWCbdHoSXDcOQsk1Y2KtstR5zxQNd05A2RoV1VGSnCKQ0aFONVqmlMUMqQqdaJOiU5BiI6tupOSnUKQYVR3TjA9jlMEMiSWCTp9DxTeBVml3FB8bOlUTuhgbN8EHRlbGpUPOjo2vpQNemAh9uHJAXG/Mww+GIhXJ1mKoBfuh8HSP7SFUpgkKoRqn1ynJK8byDRNJCXfBWlQrdFo1GpzvkPy/vBFYtD3dZ5cf63X68/rVEdEREREREREROS8+am/j/4HB0KqAFV17kEAAAAASUVORK5CYII="/>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Image result for email symbol blue"/>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8" name="AutoShape 8" descr="Image result for email symbol blue"/>
          <p:cNvSpPr>
            <a:spLocks noChangeAspect="1" noChangeArrowheads="1"/>
          </p:cNvSpPr>
          <p:nvPr/>
        </p:nvSpPr>
        <p:spPr bwMode="auto">
          <a:xfrm>
            <a:off x="9685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3149634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485841" cy="439718"/>
          </a:xfrm>
        </p:spPr>
        <p:txBody>
          <a:bodyPr>
            <a:normAutofit fontScale="90000"/>
          </a:bodyPr>
          <a:lstStyle/>
          <a:p>
            <a:r>
              <a:rPr lang="en-US" dirty="0"/>
              <a:t>Grilling Meats</a:t>
            </a:r>
          </a:p>
        </p:txBody>
      </p:sp>
      <p:sp>
        <p:nvSpPr>
          <p:cNvPr id="3" name="Content Placeholder 2"/>
          <p:cNvSpPr>
            <a:spLocks noGrp="1"/>
          </p:cNvSpPr>
          <p:nvPr>
            <p:ph idx="1"/>
          </p:nvPr>
        </p:nvSpPr>
        <p:spPr>
          <a:xfrm>
            <a:off x="155575" y="476672"/>
            <a:ext cx="8786842" cy="6215082"/>
          </a:xfrm>
        </p:spPr>
        <p:txBody>
          <a:bodyPr>
            <a:noAutofit/>
          </a:bodyPr>
          <a:lstStyle/>
          <a:p>
            <a:r>
              <a:rPr lang="en-US" sz="2200" dirty="0"/>
              <a:t>Outdoor grilling is a popular cooking method, primarily because of the </a:t>
            </a:r>
            <a:r>
              <a:rPr lang="en-US" sz="2200" dirty="0">
                <a:solidFill>
                  <a:srgbClr val="FF0000"/>
                </a:solidFill>
              </a:rPr>
              <a:t>wonderful taste it imparts on meats</a:t>
            </a:r>
            <a:r>
              <a:rPr lang="en-US" sz="2200" dirty="0"/>
              <a:t>. It can also be a healthy alternative to other cooking methods, because some of the meat's saturated fat content is reduced by the grilling process. However, grilling also presents a health risk. </a:t>
            </a:r>
          </a:p>
          <a:p>
            <a:r>
              <a:rPr lang="en-US" sz="2200" dirty="0"/>
              <a:t>Two separate types of carcinogenic compounds are produced by high-temperature grilling:</a:t>
            </a:r>
          </a:p>
          <a:p>
            <a:pPr marL="0" indent="0">
              <a:buNone/>
            </a:pPr>
            <a:r>
              <a:rPr lang="en-US" sz="2200" b="1" dirty="0" smtClean="0">
                <a:solidFill>
                  <a:srgbClr val="FF0000"/>
                </a:solidFill>
              </a:rPr>
              <a:t>1-heterocyclic </a:t>
            </a:r>
            <a:r>
              <a:rPr lang="en-US" sz="2200" b="1" dirty="0">
                <a:solidFill>
                  <a:srgbClr val="FF0000"/>
                </a:solidFill>
              </a:rPr>
              <a:t>amines (HCAs)</a:t>
            </a:r>
            <a:r>
              <a:rPr lang="en-US" sz="2200" dirty="0"/>
              <a:t/>
            </a:r>
            <a:br>
              <a:rPr lang="en-US" sz="2200" dirty="0"/>
            </a:br>
            <a:r>
              <a:rPr lang="en-US" sz="2200" dirty="0"/>
              <a:t>HCAs form when a meat is directly exposed to a flame or very high-temperature surface. The rich meat juices react with the heat to form various HCAs. HCAs have been shown to cause DNA mutation, and may be a factor in the development of certain cancers.</a:t>
            </a:r>
          </a:p>
          <a:p>
            <a:pPr marL="0" indent="0">
              <a:buNone/>
            </a:pPr>
            <a:r>
              <a:rPr lang="en-US" sz="2200" b="1" dirty="0" smtClean="0">
                <a:solidFill>
                  <a:srgbClr val="FF0000"/>
                </a:solidFill>
              </a:rPr>
              <a:t>2-polycyclic </a:t>
            </a:r>
            <a:r>
              <a:rPr lang="en-US" sz="2200" b="1" dirty="0">
                <a:solidFill>
                  <a:srgbClr val="FF0000"/>
                </a:solidFill>
              </a:rPr>
              <a:t>aromatic hydrocarbons (PAHs)</a:t>
            </a:r>
            <a:r>
              <a:rPr lang="en-US" sz="2200" dirty="0"/>
              <a:t/>
            </a:r>
            <a:br>
              <a:rPr lang="en-US" sz="2200" dirty="0"/>
            </a:br>
            <a:r>
              <a:rPr lang="en-US" sz="2200" dirty="0"/>
              <a:t>PAHs form in smoke that's produced when fat from the meat drips on the hot coals of the grill. Various PAHs present in the resulting smoke,, adhere to the outside surface of the grilled meat. PAH exposure is also believed to be linked to certain cancers.</a:t>
            </a:r>
          </a:p>
          <a:p>
            <a:r>
              <a:rPr lang="en-US" sz="2200" dirty="0"/>
              <a:t/>
            </a:r>
            <a:br>
              <a:rPr lang="en-US" sz="2200" dirty="0"/>
            </a:br>
            <a:endParaRPr lang="ar-IQ" sz="2200" dirty="0"/>
          </a:p>
        </p:txBody>
      </p:sp>
      <p:sp>
        <p:nvSpPr>
          <p:cNvPr id="4" name="AutoShape 2" descr="The Food Lab's Perfect Grilled Steaks Recipe | Serious Ea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9 recipes for the ultimate grilling feast on Fourth of Ju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6126033"/>
            <a:ext cx="1115616" cy="744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485841" cy="796908"/>
          </a:xfrm>
        </p:spPr>
        <p:txBody>
          <a:bodyPr/>
          <a:lstStyle/>
          <a:p>
            <a:r>
              <a:rPr lang="en-US" dirty="0"/>
              <a:t>Grilling Meats</a:t>
            </a:r>
          </a:p>
        </p:txBody>
      </p:sp>
      <p:sp>
        <p:nvSpPr>
          <p:cNvPr id="3" name="Content Placeholder 2"/>
          <p:cNvSpPr>
            <a:spLocks noGrp="1"/>
          </p:cNvSpPr>
          <p:nvPr>
            <p:ph idx="1"/>
          </p:nvPr>
        </p:nvSpPr>
        <p:spPr>
          <a:xfrm>
            <a:off x="357158" y="928670"/>
            <a:ext cx="8786842" cy="5929330"/>
          </a:xfrm>
        </p:spPr>
        <p:txBody>
          <a:bodyPr>
            <a:normAutofit fontScale="40000" lnSpcReduction="20000"/>
          </a:bodyPr>
          <a:lstStyle/>
          <a:p>
            <a:r>
              <a:rPr lang="en-US" sz="5500" dirty="0"/>
              <a:t>HCA and PAH content in meats can be dramatically reduced by slight alterations in your grilling method. In particular, the following practices will reduce the amount of HCAs and PAHs formed:</a:t>
            </a:r>
          </a:p>
          <a:p>
            <a:r>
              <a:rPr lang="en-US" sz="6200" b="1" dirty="0"/>
              <a:t>Select leaner meats.</a:t>
            </a:r>
            <a:r>
              <a:rPr lang="en-US" sz="5500" dirty="0"/>
              <a:t/>
            </a:r>
            <a:br>
              <a:rPr lang="en-US" sz="5500" dirty="0"/>
            </a:br>
            <a:r>
              <a:rPr lang="en-US" sz="5500" dirty="0"/>
              <a:t>Leaner cuts of meat are less likely to drip fat on the grill and produce PAH-laden smoke.</a:t>
            </a:r>
          </a:p>
          <a:p>
            <a:endParaRPr lang="en-US" sz="5500" b="1" dirty="0"/>
          </a:p>
          <a:p>
            <a:r>
              <a:rPr lang="en-US" sz="6200" b="1" dirty="0"/>
              <a:t>Marinate meats before grilling.</a:t>
            </a:r>
            <a:r>
              <a:rPr lang="en-US" sz="5500" dirty="0"/>
              <a:t/>
            </a:r>
            <a:br>
              <a:rPr lang="en-US" sz="5500" dirty="0"/>
            </a:br>
            <a:r>
              <a:rPr lang="en-US" sz="5500" dirty="0"/>
              <a:t>Researchers have determined that marinating meat prior to grilling, even for just a few minutes, can reduce HCA formation by 90% or more. It's believed that the marinade forms a protective barrier for the meat juices that prevents the HCA reaction from occurring</a:t>
            </a:r>
            <a:r>
              <a:rPr lang="en-US" sz="5500" dirty="0" smtClean="0"/>
              <a:t>.</a:t>
            </a:r>
          </a:p>
          <a:p>
            <a:endParaRPr lang="en-US" sz="5500" dirty="0"/>
          </a:p>
          <a:p>
            <a:r>
              <a:rPr lang="en-US" sz="5500" b="1" dirty="0"/>
              <a:t>Grill at lower temperatures.</a:t>
            </a:r>
            <a:r>
              <a:rPr lang="en-US" sz="5500" dirty="0"/>
              <a:t/>
            </a:r>
            <a:br>
              <a:rPr lang="en-US" sz="5500" dirty="0"/>
            </a:br>
            <a:r>
              <a:rPr lang="en-US" sz="5500" dirty="0"/>
              <a:t>Lower temperature "roasting" also greatly reduces HCA formation.</a:t>
            </a:r>
          </a:p>
          <a:p>
            <a:r>
              <a:rPr lang="en-US" dirty="0"/>
              <a:t/>
            </a:r>
            <a:br>
              <a:rPr lang="en-US" dirty="0"/>
            </a:br>
            <a:endParaRPr lang="ar-IQ" dirty="0"/>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352928" cy="5832648"/>
          </a:xfrm>
        </p:spPr>
        <p:txBody>
          <a:bodyPr>
            <a:normAutofit fontScale="92500"/>
          </a:bodyPr>
          <a:lstStyle/>
          <a:p>
            <a:r>
              <a:rPr lang="en-US" b="1" dirty="0"/>
              <a:t>Prevent flare-ups.</a:t>
            </a:r>
          </a:p>
          <a:p>
            <a:r>
              <a:rPr lang="en-US" dirty="0"/>
              <a:t>Flames from grill flare-ups cause the formation of both HCAs and PAHs. Keep an eye on your grill and turn meats frequently to minimize the chance of flare-ups.</a:t>
            </a:r>
          </a:p>
          <a:p>
            <a:r>
              <a:rPr lang="en-US" b="1" dirty="0"/>
              <a:t>Don't overcook meats.</a:t>
            </a:r>
            <a:r>
              <a:rPr lang="en-US" dirty="0"/>
              <a:t/>
            </a:r>
            <a:br>
              <a:rPr lang="en-US" dirty="0"/>
            </a:br>
            <a:r>
              <a:rPr lang="en-US" dirty="0"/>
              <a:t>While it's important to cook poultry and ground meats thoroughly, be careful not to overcook any meat. Well-done or burnt meats contain higher levels of HCAs than less cooked meats. For thicker cuts of meat, use a meat thermometer to measure doneness rather than just guessing.</a:t>
            </a:r>
          </a:p>
          <a:p>
            <a:endParaRPr lang="en-US" dirty="0"/>
          </a:p>
        </p:txBody>
      </p:sp>
      <p:pic>
        <p:nvPicPr>
          <p:cNvPr id="4098" name="Picture 2" descr="Flare Ups: Preventing and Controlling Them on Your Gr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634203"/>
            <a:ext cx="1835696" cy="12237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vercook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5624" r="7597" b="26451"/>
          <a:stretch/>
        </p:blipFill>
        <p:spPr bwMode="auto">
          <a:xfrm>
            <a:off x="5243911" y="5634203"/>
            <a:ext cx="2064393" cy="125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76460"/>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274638"/>
            <a:ext cx="7485841" cy="939784"/>
          </a:xfrm>
        </p:spPr>
        <p:txBody>
          <a:bodyPr>
            <a:normAutofit fontScale="90000"/>
          </a:bodyPr>
          <a:lstStyle/>
          <a:p>
            <a:r>
              <a:rPr lang="en-US" dirty="0"/>
              <a:t>Microwaving</a:t>
            </a:r>
            <a:br>
              <a:rPr lang="en-US" dirty="0"/>
            </a:br>
            <a:endParaRPr lang="ar-IQ" dirty="0">
              <a:solidFill>
                <a:schemeClr val="tx1"/>
              </a:solidFill>
            </a:endParaRPr>
          </a:p>
        </p:txBody>
      </p:sp>
      <p:sp>
        <p:nvSpPr>
          <p:cNvPr id="3" name="Content Placeholder 2"/>
          <p:cNvSpPr>
            <a:spLocks noGrp="1"/>
          </p:cNvSpPr>
          <p:nvPr>
            <p:ph idx="1"/>
          </p:nvPr>
        </p:nvSpPr>
        <p:spPr>
          <a:xfrm>
            <a:off x="357158" y="1428736"/>
            <a:ext cx="8786842" cy="5429264"/>
          </a:xfrm>
        </p:spPr>
        <p:txBody>
          <a:bodyPr>
            <a:normAutofit fontScale="92500" lnSpcReduction="20000"/>
          </a:bodyPr>
          <a:lstStyle/>
          <a:p>
            <a:r>
              <a:rPr lang="en-US" dirty="0"/>
              <a:t>Microwaving is an easy, convenient, and safe method of cooking.</a:t>
            </a:r>
          </a:p>
          <a:p>
            <a:r>
              <a:rPr lang="en-US" dirty="0"/>
              <a:t>Short cooking times and reduced exposure to heat preserve the nutrients in microwave food.</a:t>
            </a:r>
          </a:p>
          <a:p>
            <a:r>
              <a:rPr lang="en-US" dirty="0"/>
              <a:t>In fact, studies have found that microwaving is the best method for retaining the antioxidant activity of </a:t>
            </a:r>
            <a:r>
              <a:rPr lang="en-US" dirty="0">
                <a:hlinkClick r:id="rId2"/>
              </a:rPr>
              <a:t>garlic</a:t>
            </a:r>
            <a:r>
              <a:rPr lang="en-US" dirty="0"/>
              <a:t> and mushrooms .</a:t>
            </a:r>
          </a:p>
          <a:p>
            <a:r>
              <a:rPr lang="en-US" dirty="0"/>
              <a:t>Meanwhile, about 20–30% of the vitamin C in green vegetables is lost during microwaving, which is less than most cooking methods.</a:t>
            </a:r>
          </a:p>
          <a:p>
            <a:r>
              <a:rPr lang="en-US" b="1" cap="all" dirty="0"/>
              <a:t>SUMMARY: </a:t>
            </a:r>
            <a:r>
              <a:rPr lang="en-US" dirty="0"/>
              <a:t>Microwaving is a safe cooking method that preserves most nutrients due to short cooking times.</a:t>
            </a:r>
            <a:endParaRPr lang="ar-IQ" dirty="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274638"/>
            <a:ext cx="7485841" cy="725470"/>
          </a:xfrm>
        </p:spPr>
        <p:txBody>
          <a:bodyPr>
            <a:normAutofit fontScale="90000"/>
          </a:bodyPr>
          <a:lstStyle/>
          <a:p>
            <a:r>
              <a:rPr lang="en-US" dirty="0"/>
              <a:t>stir-frying</a:t>
            </a:r>
            <a:br>
              <a:rPr lang="en-US" dirty="0"/>
            </a:br>
            <a:endParaRPr lang="ar-IQ" dirty="0"/>
          </a:p>
        </p:txBody>
      </p:sp>
      <p:sp>
        <p:nvSpPr>
          <p:cNvPr id="3" name="Content Placeholder 2"/>
          <p:cNvSpPr>
            <a:spLocks noGrp="1"/>
          </p:cNvSpPr>
          <p:nvPr>
            <p:ph idx="1"/>
          </p:nvPr>
        </p:nvSpPr>
        <p:spPr>
          <a:xfrm>
            <a:off x="357158" y="1142984"/>
            <a:ext cx="8786842" cy="5715016"/>
          </a:xfrm>
        </p:spPr>
        <p:txBody>
          <a:bodyPr>
            <a:normAutofit fontScale="70000" lnSpcReduction="20000"/>
          </a:bodyPr>
          <a:lstStyle/>
          <a:p>
            <a:r>
              <a:rPr lang="en-US" dirty="0"/>
              <a:t>With sautéing and stir-frying, food is cooked in a saucepan over medium to high heat in a small amount of </a:t>
            </a:r>
            <a:r>
              <a:rPr lang="en-US" dirty="0">
                <a:hlinkClick r:id="rId2"/>
              </a:rPr>
              <a:t>oil</a:t>
            </a:r>
            <a:r>
              <a:rPr lang="en-US" dirty="0"/>
              <a:t> or butter.</a:t>
            </a:r>
          </a:p>
          <a:p>
            <a:r>
              <a:rPr lang="en-US" dirty="0"/>
              <a:t>These techniques are very similar, but with stir-frying, the food is stirred often, the temperature is higher, and the cooking time is shorter.</a:t>
            </a:r>
          </a:p>
          <a:p>
            <a:r>
              <a:rPr lang="en-US" dirty="0"/>
              <a:t>In general, this is a healthy way to prepare food.</a:t>
            </a:r>
          </a:p>
          <a:p>
            <a:r>
              <a:rPr lang="en-US" dirty="0"/>
              <a:t>Cooking for a short time without water prevents the </a:t>
            </a:r>
            <a:r>
              <a:rPr lang="en-US" dirty="0">
                <a:solidFill>
                  <a:srgbClr val="FF0000"/>
                </a:solidFill>
              </a:rPr>
              <a:t>loss of B vitamins</a:t>
            </a:r>
            <a:r>
              <a:rPr lang="en-US" dirty="0"/>
              <a:t>, and the addition of fat improves the absorption of plant compounds and antioxidant.</a:t>
            </a:r>
          </a:p>
          <a:p>
            <a:r>
              <a:rPr lang="en-US" dirty="0"/>
              <a:t>One study found that the absorption of </a:t>
            </a:r>
            <a:r>
              <a:rPr lang="en-US" dirty="0">
                <a:solidFill>
                  <a:srgbClr val="FF0000"/>
                </a:solidFill>
                <a:hlinkClick r:id="rId3"/>
              </a:rPr>
              <a:t>beta caroten</a:t>
            </a:r>
            <a:r>
              <a:rPr lang="en-US" dirty="0">
                <a:hlinkClick r:id="rId3"/>
              </a:rPr>
              <a:t>e</a:t>
            </a:r>
            <a:r>
              <a:rPr lang="en-US" dirty="0"/>
              <a:t> was 6.5 times greater in stir-fried carrots than in raw ones.</a:t>
            </a:r>
          </a:p>
          <a:p>
            <a:r>
              <a:rPr lang="en-US" dirty="0"/>
              <a:t>In another study, blood </a:t>
            </a:r>
            <a:r>
              <a:rPr lang="en-US" dirty="0" err="1"/>
              <a:t>lycopene</a:t>
            </a:r>
            <a:r>
              <a:rPr lang="en-US" dirty="0"/>
              <a:t> levels increased 80% more when people consumed tomatoes sautéed in olive oil rather than without it</a:t>
            </a:r>
          </a:p>
          <a:p>
            <a:r>
              <a:rPr lang="en-US" dirty="0"/>
              <a:t>On the other hand, stir-frying has been shown to significantly reduce the amount of vitamin C in broccoli and red cabbage.</a:t>
            </a:r>
          </a:p>
          <a:p>
            <a:endParaRPr lang="en-US" dirty="0"/>
          </a:p>
          <a:p>
            <a:r>
              <a:rPr lang="en-US" b="1" cap="all" dirty="0"/>
              <a:t>SUMMARY: </a:t>
            </a:r>
            <a:r>
              <a:rPr lang="en-US" dirty="0"/>
              <a:t>Sautéing and stir-frying improve the absorption of fat-soluble vitamins and some plant compounds, but they decrease the amount of vitamin C in vegetables.</a:t>
            </a:r>
            <a:endParaRPr lang="ar-IQ" dirty="0"/>
          </a:p>
        </p:txBody>
      </p:sp>
      <p:sp>
        <p:nvSpPr>
          <p:cNvPr id="4" name="AutoShape 2" descr="Cooking Technique: Healthy Sautéing | American Heart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28668"/>
            <a:ext cx="1763688" cy="117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85431"/>
            <a:ext cx="7485841" cy="725470"/>
          </a:xfrm>
        </p:spPr>
        <p:txBody>
          <a:bodyPr>
            <a:normAutofit/>
          </a:bodyPr>
          <a:lstStyle/>
          <a:p>
            <a:r>
              <a:rPr lang="en-US" dirty="0"/>
              <a:t>Frying</a:t>
            </a:r>
          </a:p>
        </p:txBody>
      </p:sp>
      <p:sp>
        <p:nvSpPr>
          <p:cNvPr id="3" name="Content Placeholder 2"/>
          <p:cNvSpPr>
            <a:spLocks noGrp="1"/>
          </p:cNvSpPr>
          <p:nvPr>
            <p:ph idx="1"/>
          </p:nvPr>
        </p:nvSpPr>
        <p:spPr>
          <a:xfrm>
            <a:off x="357158" y="1000108"/>
            <a:ext cx="8786842" cy="5857892"/>
          </a:xfrm>
        </p:spPr>
        <p:txBody>
          <a:bodyPr>
            <a:normAutofit fontScale="85000" lnSpcReduction="20000"/>
          </a:bodyPr>
          <a:lstStyle/>
          <a:p>
            <a:r>
              <a:rPr lang="en-US" dirty="0"/>
              <a:t>Frying involves cooking food in a large amount of fat — usually oil — at a high temperature. The food is often coated with batter or bread crumbs.</a:t>
            </a:r>
          </a:p>
          <a:p>
            <a:r>
              <a:rPr lang="en-US" dirty="0"/>
              <a:t>It's a popular way of preparing food because the skin or coating maintains a seal, which ensures that the inside remains moist and cooks evenly.</a:t>
            </a:r>
          </a:p>
          <a:p>
            <a:r>
              <a:rPr lang="en-US" dirty="0"/>
              <a:t>The fat used for frying also makes the food taste very good.</a:t>
            </a:r>
          </a:p>
          <a:p>
            <a:r>
              <a:rPr lang="en-US" dirty="0"/>
              <a:t>However, not all foods are appropriate for frying.</a:t>
            </a:r>
          </a:p>
          <a:p>
            <a:r>
              <a:rPr lang="en-US" dirty="0"/>
              <a:t>Fatty fish are the </a:t>
            </a:r>
            <a:r>
              <a:rPr lang="en-US" dirty="0">
                <a:hlinkClick r:id="rId2"/>
              </a:rPr>
              <a:t>best sources</a:t>
            </a:r>
            <a:r>
              <a:rPr lang="en-US" dirty="0"/>
              <a:t> of omega-3 fatty acids, which have many health benefits. However, these fats are very delicate and prone to damage at high temperatures.</a:t>
            </a:r>
          </a:p>
          <a:p>
            <a:r>
              <a:rPr lang="en-US" dirty="0"/>
              <a:t>For example, frying tuna has been shown to degrade its omega-3 content by up to 70–85%, while baking causes only minimal losses.</a:t>
            </a:r>
          </a:p>
          <a:p>
            <a:endParaRPr lang="ar-IQ" dirty="0"/>
          </a:p>
        </p:txBody>
      </p:sp>
      <p:pic>
        <p:nvPicPr>
          <p:cNvPr id="6146" name="Picture 2" descr="Deep Fried and Good for You - 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149" y="-61994"/>
            <a:ext cx="1694851" cy="111472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232" y="-36235"/>
            <a:ext cx="1597720" cy="106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274638"/>
            <a:ext cx="7485841" cy="725470"/>
          </a:xfrm>
        </p:spPr>
        <p:txBody>
          <a:bodyPr>
            <a:normAutofit/>
          </a:bodyPr>
          <a:lstStyle/>
          <a:p>
            <a:r>
              <a:rPr lang="en-US" dirty="0"/>
              <a:t>Frying</a:t>
            </a:r>
          </a:p>
        </p:txBody>
      </p:sp>
      <p:sp>
        <p:nvSpPr>
          <p:cNvPr id="3" name="Content Placeholder 2"/>
          <p:cNvSpPr>
            <a:spLocks noGrp="1"/>
          </p:cNvSpPr>
          <p:nvPr>
            <p:ph idx="1"/>
          </p:nvPr>
        </p:nvSpPr>
        <p:spPr>
          <a:xfrm>
            <a:off x="357158" y="1000108"/>
            <a:ext cx="8786842" cy="5857892"/>
          </a:xfrm>
        </p:spPr>
        <p:txBody>
          <a:bodyPr>
            <a:normAutofit fontScale="85000" lnSpcReduction="20000"/>
          </a:bodyPr>
          <a:lstStyle/>
          <a:p>
            <a:r>
              <a:rPr lang="en-US" dirty="0"/>
              <a:t>In contrast, frying preserves vitamin C and B vitamins, and it may also increase the amount of fiber in potatoes by converting their starch into resistant starch.</a:t>
            </a:r>
          </a:p>
          <a:p>
            <a:r>
              <a:rPr lang="en-US" dirty="0"/>
              <a:t>When oil is heated to a high temperature for a long period of time, toxic substances called </a:t>
            </a:r>
            <a:r>
              <a:rPr lang="en-US" dirty="0" err="1">
                <a:solidFill>
                  <a:srgbClr val="FF0000"/>
                </a:solidFill>
              </a:rPr>
              <a:t>aldehydes</a:t>
            </a:r>
            <a:r>
              <a:rPr lang="en-US" dirty="0"/>
              <a:t> are formed. </a:t>
            </a:r>
            <a:r>
              <a:rPr lang="en-US" dirty="0" err="1">
                <a:solidFill>
                  <a:srgbClr val="FF0000"/>
                </a:solidFill>
              </a:rPr>
              <a:t>Aldehyde</a:t>
            </a:r>
            <a:r>
              <a:rPr lang="en-US" dirty="0" err="1"/>
              <a:t>s</a:t>
            </a:r>
            <a:r>
              <a:rPr lang="en-US" dirty="0"/>
              <a:t> have been linked to an increased risk of cancer and other diseases.</a:t>
            </a:r>
          </a:p>
          <a:p>
            <a:r>
              <a:rPr lang="en-US" dirty="0"/>
              <a:t>The type of oil, temperature, and length of cooking time affect the amount of </a:t>
            </a:r>
            <a:r>
              <a:rPr lang="en-US" dirty="0" err="1"/>
              <a:t>aldehydes</a:t>
            </a:r>
            <a:r>
              <a:rPr lang="en-US" dirty="0"/>
              <a:t> produced. </a:t>
            </a:r>
            <a:r>
              <a:rPr lang="en-US" dirty="0">
                <a:solidFill>
                  <a:srgbClr val="FF0000"/>
                </a:solidFill>
              </a:rPr>
              <a:t>Reheating</a:t>
            </a:r>
            <a:r>
              <a:rPr lang="en-US" dirty="0"/>
              <a:t> oil also increases </a:t>
            </a:r>
            <a:r>
              <a:rPr lang="en-US" dirty="0" err="1"/>
              <a:t>aldehyde</a:t>
            </a:r>
            <a:r>
              <a:rPr lang="en-US" dirty="0"/>
              <a:t> formation.</a:t>
            </a:r>
          </a:p>
          <a:p>
            <a:r>
              <a:rPr lang="en-US" dirty="0"/>
              <a:t>If you're going to fry food, don't overcook it, and use one of the </a:t>
            </a:r>
            <a:r>
              <a:rPr lang="en-US" dirty="0">
                <a:hlinkClick r:id="rId2"/>
              </a:rPr>
              <a:t>healthiest oils for frying</a:t>
            </a:r>
            <a:r>
              <a:rPr lang="en-US" dirty="0"/>
              <a:t>.</a:t>
            </a:r>
          </a:p>
          <a:p>
            <a:r>
              <a:rPr lang="en-US" b="1" cap="all" dirty="0"/>
              <a:t>SUMMARY: </a:t>
            </a:r>
            <a:r>
              <a:rPr lang="en-US" dirty="0"/>
              <a:t>Frying makes food taste delicious, and it can provide some benefits when healthy oils are used. It's best to avoid frying fatty fish and minimize the frying time of other foods.</a:t>
            </a:r>
            <a:endParaRPr lang="ar-IQ" dirty="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71414"/>
            <a:ext cx="7485841" cy="725470"/>
          </a:xfrm>
        </p:spPr>
        <p:txBody>
          <a:bodyPr>
            <a:normAutofit/>
          </a:bodyPr>
          <a:lstStyle/>
          <a:p>
            <a:r>
              <a:rPr lang="en-US" dirty="0"/>
              <a:t>Steaming</a:t>
            </a:r>
          </a:p>
        </p:txBody>
      </p:sp>
      <p:sp>
        <p:nvSpPr>
          <p:cNvPr id="3" name="Content Placeholder 2"/>
          <p:cNvSpPr>
            <a:spLocks noGrp="1"/>
          </p:cNvSpPr>
          <p:nvPr>
            <p:ph idx="1"/>
          </p:nvPr>
        </p:nvSpPr>
        <p:spPr>
          <a:xfrm>
            <a:off x="357158" y="785794"/>
            <a:ext cx="8786842" cy="5857892"/>
          </a:xfrm>
        </p:spPr>
        <p:txBody>
          <a:bodyPr>
            <a:normAutofit lnSpcReduction="10000"/>
          </a:bodyPr>
          <a:lstStyle/>
          <a:p>
            <a:r>
              <a:rPr lang="en-US" sz="2400" dirty="0"/>
              <a:t>Steaming is one of the best cooking methods for preserving nutrients, including water-soluble vitamins, which are sensitive to heat and water.</a:t>
            </a:r>
          </a:p>
          <a:p>
            <a:r>
              <a:rPr lang="en-US" sz="2400" dirty="0"/>
              <a:t>Researchers have found that steaming broccoli, spinach, and lettuce reduces their </a:t>
            </a:r>
            <a:r>
              <a:rPr lang="en-US" sz="2400" dirty="0">
                <a:solidFill>
                  <a:srgbClr val="FF0000"/>
                </a:solidFill>
              </a:rPr>
              <a:t>vitamin C content by only 9–15% .</a:t>
            </a:r>
          </a:p>
          <a:p>
            <a:r>
              <a:rPr lang="en-US" sz="2400" dirty="0"/>
              <a:t>The downside is that steamed vegetables may taste bland. However, this is easy to remedy by adding some seasoning and oil or butter after cooking.</a:t>
            </a:r>
          </a:p>
          <a:p>
            <a:r>
              <a:rPr lang="en-US" sz="2400" b="1" cap="all" dirty="0"/>
              <a:t>SUMMARY: </a:t>
            </a:r>
            <a:r>
              <a:rPr lang="en-US" sz="2400" dirty="0"/>
              <a:t>Steaming is one of the best cooking methods for preserving nutrients, including water-soluble vitamins.</a:t>
            </a:r>
          </a:p>
          <a:p>
            <a:r>
              <a:rPr lang="en-US" sz="2400" b="1" dirty="0"/>
              <a:t>Blanching</a:t>
            </a:r>
          </a:p>
          <a:p>
            <a:r>
              <a:rPr lang="en-US" sz="2400" dirty="0"/>
              <a:t>Before a food is canned or frozen, it is usually heated very quickly with steam or water. The water-soluble vitamins, including vitamin C and B-complex, are sensitive and easily destroyed by blanching.</a:t>
            </a:r>
          </a:p>
          <a:p>
            <a:endParaRPr lang="ar-IQ"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818693"/>
            <a:ext cx="1547664" cy="103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3"/>
            <a:ext cx="8003231" cy="5649492"/>
          </a:xfrm>
        </p:spPr>
        <p:txBody>
          <a:bodyPr>
            <a:normAutofit lnSpcReduction="10000"/>
          </a:bodyPr>
          <a:lstStyle/>
          <a:p>
            <a:r>
              <a:rPr lang="en-US" dirty="0"/>
              <a:t>The table below compares the typical maximum nutrient losses for common food processing methods. </a:t>
            </a:r>
            <a:endParaRPr lang="en-US" dirty="0" smtClean="0"/>
          </a:p>
          <a:p>
            <a:r>
              <a:rPr lang="en-US" dirty="0" smtClean="0"/>
              <a:t>This </a:t>
            </a:r>
            <a:r>
              <a:rPr lang="en-US" dirty="0"/>
              <a:t>table is included as a general guide only. Actual losses will depend on many different factors, including type of food and cooking time and temperature. For additional data on specific preparation methods, please see the </a:t>
            </a:r>
            <a:r>
              <a:rPr lang="en-US" dirty="0">
                <a:hlinkClick r:id="rId2"/>
              </a:rPr>
              <a:t>USDA Table of Nutrient Retention Factors (2003)</a:t>
            </a:r>
            <a:endParaRPr lang="en-US" dirty="0"/>
          </a:p>
          <a:p>
            <a:r>
              <a:rPr lang="en-US" dirty="0"/>
              <a:t/>
            </a:r>
            <a:br>
              <a:rPr lang="en-US" dirty="0"/>
            </a:br>
            <a:endParaRPr lang="ar-IQ"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utrition Dept\Desktop\1.png"/>
          <p:cNvPicPr>
            <a:picLocks noChangeAspect="1" noChangeArrowheads="1"/>
          </p:cNvPicPr>
          <p:nvPr/>
        </p:nvPicPr>
        <p:blipFill>
          <a:blip r:embed="rId2"/>
          <a:srcRect/>
          <a:stretch>
            <a:fillRect/>
          </a:stretch>
        </p:blipFill>
        <p:spPr bwMode="auto">
          <a:xfrm>
            <a:off x="1214413" y="1"/>
            <a:ext cx="7286677" cy="6858000"/>
          </a:xfrm>
          <a:prstGeom prst="rect">
            <a:avLst/>
          </a:prstGeom>
          <a:noFill/>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786841" cy="725470"/>
          </a:xfrm>
        </p:spPr>
        <p:txBody>
          <a:bodyPr>
            <a:noAutofit/>
          </a:bodyPr>
          <a:lstStyle/>
          <a:p>
            <a:pPr algn="ctr"/>
            <a:r>
              <a:rPr lang="en-US" sz="4000" dirty="0"/>
              <a:t>Heat processing</a:t>
            </a:r>
            <a:endParaRPr lang="ar-IQ" sz="4000" dirty="0"/>
          </a:p>
        </p:txBody>
      </p:sp>
      <p:sp>
        <p:nvSpPr>
          <p:cNvPr id="3" name="Content Placeholder 2"/>
          <p:cNvSpPr>
            <a:spLocks noGrp="1"/>
          </p:cNvSpPr>
          <p:nvPr>
            <p:ph idx="1"/>
          </p:nvPr>
        </p:nvSpPr>
        <p:spPr>
          <a:xfrm>
            <a:off x="214282" y="1142984"/>
            <a:ext cx="8929718" cy="5715015"/>
          </a:xfrm>
        </p:spPr>
        <p:txBody>
          <a:bodyPr>
            <a:normAutofit lnSpcReduction="10000"/>
          </a:bodyPr>
          <a:lstStyle/>
          <a:p>
            <a:r>
              <a:rPr lang="en-US" dirty="0"/>
              <a:t>Heat processing is one of the most important methods for extending the storage life of foodstuffs. </a:t>
            </a:r>
          </a:p>
          <a:p>
            <a:r>
              <a:rPr lang="en-US" dirty="0"/>
              <a:t>Heat process that apply commercially include: cooking (baking, broiling, roasting, boiling, frying, and stewing), blanching, pasteurization, sterilization </a:t>
            </a:r>
          </a:p>
          <a:p>
            <a:r>
              <a:rPr lang="en-US" dirty="0"/>
              <a:t>Heat processing has a detrimental effect on nutrients, since thermal degradation does occur.</a:t>
            </a:r>
          </a:p>
          <a:p>
            <a:r>
              <a:rPr lang="en-US" dirty="0"/>
              <a:t>Thermal processing make it possible to extend shelf-life , but it may low have nutrient content than the fresh form. </a:t>
            </a:r>
          </a:p>
        </p:txBody>
      </p:sp>
      <p:sp>
        <p:nvSpPr>
          <p:cNvPr id="29698" name="AutoShape 2" descr="Image result for heat food proces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858279" cy="511156"/>
          </a:xfrm>
        </p:spPr>
        <p:txBody>
          <a:bodyPr>
            <a:noAutofit/>
          </a:bodyPr>
          <a:lstStyle/>
          <a:p>
            <a:r>
              <a:rPr lang="en-US" sz="2400" dirty="0"/>
              <a:t>Tips to maximize nutrient retention during cooking</a:t>
            </a:r>
          </a:p>
        </p:txBody>
      </p:sp>
      <p:sp>
        <p:nvSpPr>
          <p:cNvPr id="3" name="Content Placeholder 2"/>
          <p:cNvSpPr>
            <a:spLocks noGrp="1"/>
          </p:cNvSpPr>
          <p:nvPr>
            <p:ph idx="1"/>
          </p:nvPr>
        </p:nvSpPr>
        <p:spPr>
          <a:xfrm>
            <a:off x="357158" y="642918"/>
            <a:ext cx="8786842" cy="6000768"/>
          </a:xfrm>
        </p:spPr>
        <p:txBody>
          <a:bodyPr>
            <a:noAutofit/>
          </a:bodyPr>
          <a:lstStyle/>
          <a:p>
            <a:r>
              <a:rPr lang="en-US" sz="2000" dirty="0"/>
              <a:t>Use as little water as possible when poaching or boiling.</a:t>
            </a:r>
          </a:p>
          <a:p>
            <a:r>
              <a:rPr lang="en-US" sz="2000" dirty="0"/>
              <a:t>Consume the liquid left in the pan after cooking vegetables.</a:t>
            </a:r>
          </a:p>
          <a:p>
            <a:r>
              <a:rPr lang="en-US" sz="2000" dirty="0"/>
              <a:t>Add back juices from meat that drip into the pan.</a:t>
            </a:r>
          </a:p>
          <a:p>
            <a:r>
              <a:rPr lang="en-US" sz="2000" dirty="0"/>
              <a:t>Don't peel vegetables until after cooking them. Better yet, </a:t>
            </a:r>
            <a:r>
              <a:rPr lang="en-US" sz="2000" dirty="0">
                <a:hlinkClick r:id="rId2"/>
              </a:rPr>
              <a:t>don't peel at all</a:t>
            </a:r>
            <a:r>
              <a:rPr lang="en-US" sz="2000" dirty="0"/>
              <a:t> to maximize their fiber and nutrient density.</a:t>
            </a:r>
          </a:p>
          <a:p>
            <a:r>
              <a:rPr lang="en-US" sz="2000" dirty="0"/>
              <a:t>Cook vegetables in smaller amounts of water to reduce the loss of vitamin C and B vitamins.</a:t>
            </a:r>
          </a:p>
          <a:p>
            <a:r>
              <a:rPr lang="en-US" sz="2000" dirty="0"/>
              <a:t>Try to eat any cooked vegetables within a day or two, as their vitamin C content may continue to decline when the cooked food is exposed to air.</a:t>
            </a:r>
          </a:p>
          <a:p>
            <a:r>
              <a:rPr lang="en-US" sz="2000" dirty="0"/>
              <a:t>Cut food after — rather than before — cooking, if possible. When food is cooked whole, less of it is exposed to heat and water.</a:t>
            </a:r>
          </a:p>
          <a:p>
            <a:r>
              <a:rPr lang="en-US" sz="2000" dirty="0"/>
              <a:t>Cook vegetables for only a few minutes whenever possible.</a:t>
            </a:r>
          </a:p>
          <a:p>
            <a:r>
              <a:rPr lang="en-US" sz="2000" dirty="0"/>
              <a:t>When cooking meat, poultry, and </a:t>
            </a:r>
            <a:r>
              <a:rPr lang="en-US" sz="2000" dirty="0">
                <a:hlinkClick r:id="rId3"/>
              </a:rPr>
              <a:t>fish</a:t>
            </a:r>
            <a:r>
              <a:rPr lang="en-US" sz="2000" dirty="0"/>
              <a:t>, use the shortest cooking time needed for safe consumption.</a:t>
            </a:r>
          </a:p>
          <a:p>
            <a:r>
              <a:rPr lang="en-US" sz="2000" dirty="0"/>
              <a:t>Don't use baking soda when cooking vegetables. Although it helps maintain color, vitamin C will be lost in the alkaline environment produced by baking soda.</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858279" cy="511156"/>
          </a:xfrm>
        </p:spPr>
        <p:txBody>
          <a:bodyPr>
            <a:noAutofit/>
          </a:bodyPr>
          <a:lstStyle/>
          <a:p>
            <a:r>
              <a:rPr lang="en-US" sz="2400" dirty="0"/>
              <a:t>Preserving the nutrient value of vegetables</a:t>
            </a:r>
          </a:p>
        </p:txBody>
      </p:sp>
      <p:sp>
        <p:nvSpPr>
          <p:cNvPr id="3" name="Content Placeholder 2"/>
          <p:cNvSpPr>
            <a:spLocks noGrp="1"/>
          </p:cNvSpPr>
          <p:nvPr>
            <p:ph idx="1"/>
          </p:nvPr>
        </p:nvSpPr>
        <p:spPr>
          <a:xfrm>
            <a:off x="357158" y="1000108"/>
            <a:ext cx="8786842" cy="5857892"/>
          </a:xfrm>
        </p:spPr>
        <p:txBody>
          <a:bodyPr>
            <a:normAutofit fontScale="85000" lnSpcReduction="20000"/>
          </a:bodyPr>
          <a:lstStyle/>
          <a:p>
            <a:r>
              <a:rPr lang="en-US" dirty="0"/>
              <a:t>Some suggestions to retain the maximum nutrition in the foods you cook </a:t>
            </a:r>
            <a:r>
              <a:rPr lang="en-US" dirty="0" err="1"/>
              <a:t>include:Store</a:t>
            </a:r>
            <a:r>
              <a:rPr lang="en-US" dirty="0"/>
              <a:t> foods properly, such as keeping cold foods cold and sealing some foods in airtight containers.</a:t>
            </a:r>
          </a:p>
          <a:p>
            <a:r>
              <a:rPr lang="en-US" dirty="0"/>
              <a:t>Keep vegetables in the crisper section of the refrigerator.</a:t>
            </a:r>
          </a:p>
          <a:p>
            <a:r>
              <a:rPr lang="en-US" dirty="0"/>
              <a:t>Try washing or scrubbing vegetables rather than peeling them.</a:t>
            </a:r>
          </a:p>
          <a:p>
            <a:r>
              <a:rPr lang="en-US" dirty="0"/>
              <a:t>Use the outer leaves of vegetables like cabbage or lettuce unless they are wilted or unpalatable.</a:t>
            </a:r>
          </a:p>
          <a:p>
            <a:r>
              <a:rPr lang="en-US" dirty="0"/>
              <a:t>Microwave, steam, roast or grill vegetables rather than boiling them.</a:t>
            </a:r>
          </a:p>
          <a:p>
            <a:r>
              <a:rPr lang="en-US" dirty="0"/>
              <a:t>If you boil your vegetables, save the nutrient-laden water for soup stock.</a:t>
            </a:r>
          </a:p>
          <a:p>
            <a:r>
              <a:rPr lang="en-US" dirty="0"/>
              <a:t>Use fresh ingredients whenever possible.</a:t>
            </a:r>
          </a:p>
          <a:p>
            <a:r>
              <a:rPr lang="en-US" dirty="0"/>
              <a:t>Cook foods quickly.</a:t>
            </a:r>
          </a:p>
          <a:p>
            <a:endParaRPr lang="en-US" dirty="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858279" cy="511156"/>
          </a:xfrm>
        </p:spPr>
        <p:txBody>
          <a:bodyPr>
            <a:noAutofit/>
          </a:bodyPr>
          <a:lstStyle/>
          <a:p>
            <a:r>
              <a:rPr lang="en-US" sz="2400" dirty="0"/>
              <a:t>Tips to maximize nutrient retention during cooking</a:t>
            </a:r>
          </a:p>
        </p:txBody>
      </p:sp>
      <p:sp>
        <p:nvSpPr>
          <p:cNvPr id="3" name="Content Placeholder 2"/>
          <p:cNvSpPr>
            <a:spLocks noGrp="1"/>
          </p:cNvSpPr>
          <p:nvPr>
            <p:ph idx="1"/>
          </p:nvPr>
        </p:nvSpPr>
        <p:spPr>
          <a:xfrm>
            <a:off x="357158" y="1000108"/>
            <a:ext cx="8786842" cy="5857892"/>
          </a:xfrm>
        </p:spPr>
        <p:txBody>
          <a:bodyPr>
            <a:normAutofit/>
          </a:bodyPr>
          <a:lstStyle/>
          <a:p>
            <a:r>
              <a:rPr lang="en-US" dirty="0"/>
              <a:t>It's important to select the right cooking method to maximize the nutritional quality of your meal.</a:t>
            </a:r>
          </a:p>
          <a:p>
            <a:r>
              <a:rPr lang="en-US" dirty="0"/>
              <a:t>However, there is no perfect cooking method that retains all nutrients.</a:t>
            </a:r>
          </a:p>
          <a:p>
            <a:r>
              <a:rPr lang="en-US" dirty="0"/>
              <a:t>In general, cooking for shorter periods at lower temperatures with minimal water will produce the best results.</a:t>
            </a:r>
          </a:p>
          <a:p>
            <a:r>
              <a:rPr lang="en-US" dirty="0"/>
              <a:t>Don't let the nutrients in your food go down the drain.</a:t>
            </a:r>
          </a:p>
          <a:p>
            <a:endParaRPr lang="en-US"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lass-Apples-1-EDJUNIVS9I-1600x1200"/>
          <p:cNvPicPr>
            <a:picLocks noChangeAspect="1" noChangeArrowheads="1"/>
          </p:cNvPicPr>
          <p:nvPr/>
        </p:nvPicPr>
        <p:blipFill>
          <a:blip r:embed="rId2">
            <a:lum bright="34000"/>
            <a:extLst>
              <a:ext uri="{28A0092B-C50C-407E-A947-70E740481C1C}">
                <a14:useLocalDpi xmlns:a14="http://schemas.microsoft.com/office/drawing/2010/main" val="0"/>
              </a:ext>
            </a:extLst>
          </a:blip>
          <a:srcRect l="8049" t="-250" r="10838" b="22150"/>
          <a:stretch>
            <a:fillRect/>
          </a:stretch>
        </p:blipFill>
        <p:spPr bwMode="auto">
          <a:xfrm>
            <a:off x="6968" y="0"/>
            <a:ext cx="8867598" cy="70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697955"/>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processing and storage of food</a:t>
            </a:r>
            <a:br>
              <a:rPr lang="en-US" dirty="0"/>
            </a:br>
            <a:endParaRPr lang="ar-IQ" dirty="0"/>
          </a:p>
        </p:txBody>
      </p:sp>
      <p:sp>
        <p:nvSpPr>
          <p:cNvPr id="3" name="Content Placeholder 2"/>
          <p:cNvSpPr>
            <a:spLocks noGrp="1"/>
          </p:cNvSpPr>
          <p:nvPr>
            <p:ph idx="1"/>
          </p:nvPr>
        </p:nvSpPr>
        <p:spPr>
          <a:xfrm>
            <a:off x="500034" y="1500174"/>
            <a:ext cx="8643966" cy="5357826"/>
          </a:xfrm>
        </p:spPr>
        <p:txBody>
          <a:bodyPr>
            <a:normAutofit fontScale="77500" lnSpcReduction="20000"/>
          </a:bodyPr>
          <a:lstStyle/>
          <a:p>
            <a:r>
              <a:rPr lang="en-US" dirty="0"/>
              <a:t>Some vitamins are more stable (less affected by processing) than others. Water-soluble vitamins (B-group and C) are more unstable than fat-soluble vitamins (K, A, D and E) during food processing and storage.</a:t>
            </a:r>
            <a:br>
              <a:rPr lang="en-US" dirty="0"/>
            </a:br>
            <a:r>
              <a:rPr lang="en-US" dirty="0"/>
              <a:t/>
            </a:r>
            <a:br>
              <a:rPr lang="en-US" dirty="0"/>
            </a:br>
            <a:r>
              <a:rPr lang="en-US" dirty="0"/>
              <a:t>The most unstable vitamins include:</a:t>
            </a:r>
          </a:p>
          <a:p>
            <a:r>
              <a:rPr lang="en-US" dirty="0" err="1"/>
              <a:t>Folate</a:t>
            </a:r>
            <a:r>
              <a:rPr lang="en-US" dirty="0"/>
              <a:t> B9</a:t>
            </a:r>
          </a:p>
          <a:p>
            <a:r>
              <a:rPr lang="en-US" dirty="0"/>
              <a:t>Thiamine B1</a:t>
            </a:r>
          </a:p>
          <a:p>
            <a:r>
              <a:rPr lang="en-US" dirty="0"/>
              <a:t>vitamin C.</a:t>
            </a:r>
          </a:p>
          <a:p>
            <a:r>
              <a:rPr lang="en-US" b="1" dirty="0"/>
              <a:t>More stable vitamins include</a:t>
            </a:r>
            <a:r>
              <a:rPr lang="en-US" dirty="0"/>
              <a:t>:</a:t>
            </a:r>
          </a:p>
          <a:p>
            <a:r>
              <a:rPr lang="en-US" dirty="0"/>
              <a:t>niacin (vitamin B3)</a:t>
            </a:r>
          </a:p>
          <a:p>
            <a:r>
              <a:rPr lang="en-US" dirty="0"/>
              <a:t>vitamin K</a:t>
            </a:r>
          </a:p>
          <a:p>
            <a:r>
              <a:rPr lang="en-US" dirty="0"/>
              <a:t>vitamin D</a:t>
            </a:r>
          </a:p>
          <a:p>
            <a:r>
              <a:rPr lang="en-US" dirty="0"/>
              <a:t>biotin (vitamin B7)</a:t>
            </a:r>
          </a:p>
          <a:p>
            <a:r>
              <a:rPr lang="en-US" dirty="0" err="1"/>
              <a:t>pantothenic</a:t>
            </a:r>
            <a:r>
              <a:rPr lang="en-US" dirty="0"/>
              <a:t> acid (vitamin B5).</a:t>
            </a:r>
          </a:p>
          <a:p>
            <a:endParaRPr lang="ar-IQ"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786841" cy="868346"/>
          </a:xfrm>
        </p:spPr>
        <p:txBody>
          <a:bodyPr>
            <a:noAutofit/>
          </a:bodyPr>
          <a:lstStyle/>
          <a:p>
            <a:r>
              <a:rPr lang="en-US" sz="2400" dirty="0"/>
              <a:t>How Cooking Affects the Nutrient Content of Foods</a:t>
            </a:r>
            <a:br>
              <a:rPr lang="en-US" sz="2400" dirty="0"/>
            </a:br>
            <a:endParaRPr lang="ar-IQ" sz="2400" dirty="0"/>
          </a:p>
        </p:txBody>
      </p:sp>
      <p:sp>
        <p:nvSpPr>
          <p:cNvPr id="3" name="Content Placeholder 2"/>
          <p:cNvSpPr>
            <a:spLocks noGrp="1"/>
          </p:cNvSpPr>
          <p:nvPr>
            <p:ph idx="1"/>
          </p:nvPr>
        </p:nvSpPr>
        <p:spPr>
          <a:xfrm>
            <a:off x="214282" y="1142984"/>
            <a:ext cx="8929718" cy="5715015"/>
          </a:xfrm>
        </p:spPr>
        <p:txBody>
          <a:bodyPr>
            <a:normAutofit fontScale="92500" lnSpcReduction="10000"/>
          </a:bodyPr>
          <a:lstStyle/>
          <a:p>
            <a:r>
              <a:rPr lang="en-US" dirty="0"/>
              <a:t>Eating nutritious foods can improve your health and energy levels.</a:t>
            </a:r>
          </a:p>
          <a:p>
            <a:r>
              <a:rPr lang="en-US" dirty="0"/>
              <a:t>Surprisingly, the </a:t>
            </a:r>
            <a:r>
              <a:rPr lang="en-US" i="1" dirty="0"/>
              <a:t>way</a:t>
            </a:r>
            <a:r>
              <a:rPr lang="en-US" dirty="0"/>
              <a:t> you cook your food has a major effect on the amount of nutrients it contains.</a:t>
            </a:r>
          </a:p>
          <a:p>
            <a:r>
              <a:rPr lang="en-US" dirty="0"/>
              <a:t>Nearly every food preparation process reduces the amount of nutrients in food. In particular, processes that expose foods to high levels of heat, light, and/or oxygen cause the greatest nutrient loss</a:t>
            </a:r>
            <a:br>
              <a:rPr lang="en-US" dirty="0"/>
            </a:br>
            <a:endParaRPr lang="en-US" dirty="0"/>
          </a:p>
          <a:p>
            <a:r>
              <a:rPr lang="en-US" dirty="0"/>
              <a:t>Although cooking improves digestion and the absorption of many nutrients, it may reduce levels of some vitamins and minerals.</a:t>
            </a:r>
            <a:endParaRPr lang="ar-IQ"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of vegetables</a:t>
            </a:r>
            <a:br>
              <a:rPr lang="en-US" dirty="0"/>
            </a:br>
            <a:endParaRPr lang="ar-IQ" dirty="0"/>
          </a:p>
        </p:txBody>
      </p:sp>
      <p:sp>
        <p:nvSpPr>
          <p:cNvPr id="3" name="Content Placeholder 2"/>
          <p:cNvSpPr>
            <a:spLocks noGrp="1"/>
          </p:cNvSpPr>
          <p:nvPr>
            <p:ph idx="1"/>
          </p:nvPr>
        </p:nvSpPr>
        <p:spPr/>
        <p:txBody>
          <a:bodyPr/>
          <a:lstStyle/>
          <a:p>
            <a:r>
              <a:rPr lang="en-US" dirty="0"/>
              <a:t>Most vegetables are peeled or trimmed before cooking to remove the tough skin or outer leaves. But most nutrients, such as </a:t>
            </a:r>
            <a:r>
              <a:rPr lang="en-US" dirty="0">
                <a:solidFill>
                  <a:srgbClr val="FF0000"/>
                </a:solidFill>
              </a:rPr>
              <a:t>vitamins</a:t>
            </a:r>
            <a:r>
              <a:rPr lang="en-US" dirty="0"/>
              <a:t>, tend to lie close to the skin surface, so excessive trimming can mean a huge reduction in a vegetable’s nutrient value.</a:t>
            </a:r>
            <a:endParaRPr lang="ar-IQ" dirty="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9" y="346076"/>
            <a:ext cx="7972452" cy="439718"/>
          </a:xfrm>
        </p:spPr>
        <p:txBody>
          <a:bodyPr>
            <a:normAutofit fontScale="90000"/>
          </a:bodyPr>
          <a:lstStyle/>
          <a:p>
            <a:r>
              <a:rPr lang="en-US" dirty="0"/>
              <a:t>Boiling, simmering, and poaching</a:t>
            </a:r>
            <a:endParaRPr lang="ar-IQ" dirty="0"/>
          </a:p>
        </p:txBody>
      </p:sp>
      <p:sp>
        <p:nvSpPr>
          <p:cNvPr id="3" name="Content Placeholder 2"/>
          <p:cNvSpPr>
            <a:spLocks noGrp="1"/>
          </p:cNvSpPr>
          <p:nvPr>
            <p:ph idx="1"/>
          </p:nvPr>
        </p:nvSpPr>
        <p:spPr>
          <a:xfrm>
            <a:off x="357158" y="928670"/>
            <a:ext cx="8786842" cy="5929329"/>
          </a:xfrm>
        </p:spPr>
        <p:txBody>
          <a:bodyPr>
            <a:normAutofit fontScale="62500" lnSpcReduction="20000"/>
          </a:bodyPr>
          <a:lstStyle/>
          <a:p>
            <a:r>
              <a:rPr lang="en-US" sz="4000" dirty="0"/>
              <a:t>Boiling, simmering, and poaching are similar methods of water-based cooking.</a:t>
            </a:r>
          </a:p>
          <a:p>
            <a:r>
              <a:rPr lang="en-US" sz="4000" b="1" dirty="0"/>
              <a:t>These techniques differ by water temperature:</a:t>
            </a:r>
          </a:p>
          <a:p>
            <a:r>
              <a:rPr lang="en-US" sz="4000" b="1" dirty="0"/>
              <a:t>1- Poaching:</a:t>
            </a:r>
            <a:r>
              <a:rPr lang="en-US" sz="4000" dirty="0"/>
              <a:t> less than 180°F (82°C)</a:t>
            </a:r>
          </a:p>
          <a:p>
            <a:r>
              <a:rPr lang="en-US" sz="4000" b="1" dirty="0"/>
              <a:t>2- Simmering:</a:t>
            </a:r>
            <a:r>
              <a:rPr lang="en-US" sz="4000" dirty="0"/>
              <a:t> 185–200°F (85–93°C)</a:t>
            </a:r>
          </a:p>
          <a:p>
            <a:r>
              <a:rPr lang="en-US" sz="4000" b="1" dirty="0"/>
              <a:t>3- Boiling:</a:t>
            </a:r>
            <a:r>
              <a:rPr lang="en-US" sz="4000" dirty="0"/>
              <a:t> 212°F (100°C)</a:t>
            </a:r>
          </a:p>
          <a:p>
            <a:endParaRPr lang="en-US" sz="4000" dirty="0"/>
          </a:p>
          <a:p>
            <a:r>
              <a:rPr lang="en-US" sz="4400" dirty="0"/>
              <a:t>For example, boiling a potato can cause much of the potato's B and C vitamins to migrate to the boiling water. You'll still benefit from those nutrients if you consume the liquid </a:t>
            </a:r>
            <a:r>
              <a:rPr lang="en-US" sz="4400" dirty="0">
                <a:solidFill>
                  <a:srgbClr val="FF0000"/>
                </a:solidFill>
              </a:rPr>
              <a:t>(i.e. if the potato and water are being turned into potato soup)</a:t>
            </a:r>
            <a:r>
              <a:rPr lang="en-US" sz="4400" dirty="0"/>
              <a:t>, but not if you throw away the liquid. Similar losses also occur when you broil, roast, or fry in oil, and then drain off the drippings.</a:t>
            </a:r>
            <a:r>
              <a:rPr lang="en-US" dirty="0"/>
              <a:t/>
            </a:r>
            <a:br>
              <a:rPr lang="en-US" dirty="0"/>
            </a:br>
            <a:endParaRPr lang="en-US" dirty="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274638"/>
            <a:ext cx="7485841" cy="868346"/>
          </a:xfrm>
        </p:spPr>
        <p:txBody>
          <a:bodyPr>
            <a:normAutofit fontScale="90000"/>
          </a:bodyPr>
          <a:lstStyle/>
          <a:p>
            <a:r>
              <a:rPr lang="en-US" dirty="0"/>
              <a:t>Consuming Raw Foods VS Cooked</a:t>
            </a:r>
            <a:br>
              <a:rPr lang="en-US" dirty="0"/>
            </a:br>
            <a:endParaRPr lang="ar-IQ" dirty="0"/>
          </a:p>
        </p:txBody>
      </p:sp>
      <p:sp>
        <p:nvSpPr>
          <p:cNvPr id="3" name="Content Placeholder 2"/>
          <p:cNvSpPr>
            <a:spLocks noGrp="1"/>
          </p:cNvSpPr>
          <p:nvPr>
            <p:ph idx="1"/>
          </p:nvPr>
        </p:nvSpPr>
        <p:spPr>
          <a:xfrm>
            <a:off x="428596" y="1214422"/>
            <a:ext cx="8715404" cy="5643577"/>
          </a:xfrm>
        </p:spPr>
        <p:txBody>
          <a:bodyPr>
            <a:normAutofit fontScale="92500" lnSpcReduction="10000"/>
          </a:bodyPr>
          <a:lstStyle/>
          <a:p>
            <a:r>
              <a:rPr lang="en-US" dirty="0"/>
              <a:t>The amount of nutrient loss caused by cooking has encouraged some health-conscious consumers to eat more raw foods. In general, this is a positive step. </a:t>
            </a:r>
          </a:p>
          <a:p>
            <a:r>
              <a:rPr lang="en-US" dirty="0">
                <a:solidFill>
                  <a:srgbClr val="FF0000"/>
                </a:solidFill>
              </a:rPr>
              <a:t>However</a:t>
            </a:r>
            <a:r>
              <a:rPr lang="en-US" dirty="0"/>
              <a:t>, cooking is also beneficial, because it kills potentially harmful microorganisms that are present in the food supply. In particular, </a:t>
            </a:r>
            <a:r>
              <a:rPr lang="en-US" dirty="0">
                <a:solidFill>
                  <a:srgbClr val="FF0000"/>
                </a:solidFill>
              </a:rPr>
              <a:t>poultry and ground meats</a:t>
            </a:r>
            <a:r>
              <a:rPr lang="en-US" dirty="0"/>
              <a:t> (e.g. hamburger) should always be thoroughly cooked, and the surface of all fruits and vegetables should be carefully washed before eating</a:t>
            </a:r>
          </a:p>
          <a:p>
            <a:r>
              <a:rPr lang="en-US" dirty="0"/>
              <a:t/>
            </a:r>
            <a:br>
              <a:rPr lang="en-US" dirty="0"/>
            </a:b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85551"/>
            <a:ext cx="1963264" cy="147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cooking food</a:t>
            </a:r>
            <a:br>
              <a:rPr lang="en-US" dirty="0"/>
            </a:br>
            <a:endParaRPr lang="ar-IQ" dirty="0"/>
          </a:p>
        </p:txBody>
      </p:sp>
      <p:sp>
        <p:nvSpPr>
          <p:cNvPr id="3" name="Content Placeholder 2"/>
          <p:cNvSpPr>
            <a:spLocks noGrp="1"/>
          </p:cNvSpPr>
          <p:nvPr>
            <p:ph idx="1"/>
          </p:nvPr>
        </p:nvSpPr>
        <p:spPr>
          <a:xfrm>
            <a:off x="714348" y="1417639"/>
            <a:ext cx="7972451" cy="5154633"/>
          </a:xfrm>
        </p:spPr>
        <p:txBody>
          <a:bodyPr>
            <a:normAutofit fontScale="92500" lnSpcReduction="20000"/>
          </a:bodyPr>
          <a:lstStyle/>
          <a:p>
            <a:r>
              <a:rPr lang="en-US" dirty="0"/>
              <a:t>Cooking can be advantageous in many ways, including: </a:t>
            </a:r>
            <a:endParaRPr lang="en-US" dirty="0" smtClean="0"/>
          </a:p>
          <a:p>
            <a:pPr marL="0" indent="0">
              <a:buNone/>
            </a:pPr>
            <a:r>
              <a:rPr lang="en-US" dirty="0" smtClean="0"/>
              <a:t>1-making </a:t>
            </a:r>
            <a:r>
              <a:rPr lang="en-US" dirty="0"/>
              <a:t>the food tastier</a:t>
            </a:r>
          </a:p>
          <a:p>
            <a:pPr marL="0" indent="0">
              <a:buNone/>
            </a:pPr>
            <a:r>
              <a:rPr lang="en-US" dirty="0" smtClean="0"/>
              <a:t>2-breaking </a:t>
            </a:r>
            <a:r>
              <a:rPr lang="en-US" dirty="0"/>
              <a:t>down parts of vegetables that would otherwise be indigestible</a:t>
            </a:r>
          </a:p>
          <a:p>
            <a:pPr marL="0" indent="0">
              <a:buNone/>
            </a:pPr>
            <a:r>
              <a:rPr lang="en-US" dirty="0" smtClean="0"/>
              <a:t>3-destroying </a:t>
            </a:r>
            <a:r>
              <a:rPr lang="en-US" dirty="0"/>
              <a:t>bacteria or other harmful micro-organisms</a:t>
            </a:r>
          </a:p>
          <a:p>
            <a:pPr marL="0" indent="0">
              <a:buNone/>
            </a:pPr>
            <a:r>
              <a:rPr lang="en-US" dirty="0" smtClean="0"/>
              <a:t>4-making </a:t>
            </a:r>
            <a:r>
              <a:rPr lang="en-US" dirty="0"/>
              <a:t>phytochemicals more available, for instance, phytochemicals are more available in cooked tomatoes than in raw tomatoes. (</a:t>
            </a:r>
            <a:r>
              <a:rPr lang="en-US" dirty="0" err="1"/>
              <a:t>Phytochemicals</a:t>
            </a:r>
            <a:r>
              <a:rPr lang="en-US" dirty="0"/>
              <a:t> are chemicals produced by plants).</a:t>
            </a:r>
          </a:p>
          <a:p>
            <a:endParaRPr lang="ar-IQ" dirty="0"/>
          </a:p>
        </p:txBody>
      </p:sp>
      <p:pic>
        <p:nvPicPr>
          <p:cNvPr id="2050" name="Picture 2" descr="Coronavirus: How quarantine cooking became our anxiety outlet during a  pandemic - V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920" y="5949280"/>
            <a:ext cx="1363080" cy="908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59" y="274638"/>
            <a:ext cx="7485841" cy="654032"/>
          </a:xfrm>
        </p:spPr>
        <p:txBody>
          <a:bodyPr>
            <a:normAutofit fontScale="90000"/>
          </a:bodyPr>
          <a:lstStyle/>
          <a:p>
            <a:r>
              <a:rPr lang="en-US" dirty="0"/>
              <a:t>Grilling and broiling</a:t>
            </a:r>
            <a:br>
              <a:rPr lang="en-US" dirty="0"/>
            </a:br>
            <a:endParaRPr lang="ar-IQ" dirty="0"/>
          </a:p>
        </p:txBody>
      </p:sp>
      <p:sp>
        <p:nvSpPr>
          <p:cNvPr id="3" name="Content Placeholder 2"/>
          <p:cNvSpPr>
            <a:spLocks noGrp="1"/>
          </p:cNvSpPr>
          <p:nvPr>
            <p:ph idx="1"/>
          </p:nvPr>
        </p:nvSpPr>
        <p:spPr>
          <a:xfrm>
            <a:off x="428596" y="928670"/>
            <a:ext cx="8715404" cy="5929330"/>
          </a:xfrm>
        </p:spPr>
        <p:txBody>
          <a:bodyPr>
            <a:normAutofit fontScale="85000" lnSpcReduction="20000"/>
          </a:bodyPr>
          <a:lstStyle/>
          <a:p>
            <a:r>
              <a:rPr lang="en-US" dirty="0"/>
              <a:t>Grilling and broiling  are similar methods </a:t>
            </a:r>
          </a:p>
          <a:p>
            <a:pPr>
              <a:buNone/>
            </a:pPr>
            <a:r>
              <a:rPr lang="en-US" dirty="0"/>
              <a:t>of cooking with dry heat.</a:t>
            </a:r>
          </a:p>
          <a:p>
            <a:r>
              <a:rPr lang="en-US" dirty="0"/>
              <a:t>When grilling, the heat source comes from below, but when broiling, it comes from above.</a:t>
            </a:r>
          </a:p>
          <a:p>
            <a:r>
              <a:rPr lang="en-US" dirty="0"/>
              <a:t>Grilling is one of the most popular cooking methods because of the great flavor it gives food.</a:t>
            </a:r>
          </a:p>
          <a:p>
            <a:r>
              <a:rPr lang="en-US" dirty="0"/>
              <a:t>However, up to 40% of B vitamins and minerals may be lost during grilling or broiling when the nutrient-rich juice drips from the meat.</a:t>
            </a:r>
          </a:p>
          <a:p>
            <a:r>
              <a:rPr lang="en-US" dirty="0"/>
              <a:t>There are also concerns about </a:t>
            </a:r>
            <a:r>
              <a:rPr lang="en-US" dirty="0">
                <a:solidFill>
                  <a:srgbClr val="FF0000"/>
                </a:solidFill>
              </a:rPr>
              <a:t>polycyclic aromatic hydrocarbons (PAHs), </a:t>
            </a:r>
            <a:r>
              <a:rPr lang="en-US" dirty="0"/>
              <a:t>which are potentially cancer-causing substances that form when meat is grilled and fat drips onto a hot surface.</a:t>
            </a:r>
          </a:p>
          <a:p>
            <a:r>
              <a:rPr lang="en-US" dirty="0"/>
              <a:t>However, researchers have found that PAHs can be decreased by 41–89% if drippings are removed and smoke is minimized</a:t>
            </a:r>
          </a:p>
          <a:p>
            <a:endParaRPr lang="ar-IQ" dirty="0"/>
          </a:p>
        </p:txBody>
      </p:sp>
      <p:pic>
        <p:nvPicPr>
          <p:cNvPr id="22529" name="Picture 1" descr="C:\Users\Nutrition Dept\Desktop\download.jpg"/>
          <p:cNvPicPr>
            <a:picLocks noChangeAspect="1" noChangeArrowheads="1"/>
          </p:cNvPicPr>
          <p:nvPr/>
        </p:nvPicPr>
        <p:blipFill>
          <a:blip r:embed="rId2"/>
          <a:srcRect/>
          <a:stretch>
            <a:fillRect/>
          </a:stretch>
        </p:blipFill>
        <p:spPr bwMode="auto">
          <a:xfrm>
            <a:off x="7072330" y="1"/>
            <a:ext cx="2071670" cy="1750562"/>
          </a:xfrm>
          <a:prstGeom prst="rect">
            <a:avLst/>
          </a:prstGeom>
          <a:noFill/>
        </p:spPr>
      </p:pic>
    </p:spTree>
  </p:cSld>
  <p:clrMapOvr>
    <a:masterClrMapping/>
  </p:clrMapOvr>
  <p:transition spd="med">
    <p:fade thruBlk="1"/>
  </p:transition>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dna5</Template>
  <TotalTime>43205</TotalTime>
  <Words>1192</Words>
  <Application>Microsoft Office PowerPoint</Application>
  <PresentationFormat>On-screen Show (4:3)</PresentationFormat>
  <Paragraphs>136</Paragraphs>
  <Slides>23</Slides>
  <Notes>1</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dna5</vt:lpstr>
      <vt:lpstr>THEATER</vt:lpstr>
      <vt:lpstr>1_DNA THEATRE</vt:lpstr>
      <vt:lpstr>2_DNA THEATRE</vt:lpstr>
      <vt:lpstr>BLUE ATOM</vt:lpstr>
      <vt:lpstr>Theme2</vt:lpstr>
      <vt:lpstr>PowerPoint Presentation</vt:lpstr>
      <vt:lpstr>Heat processing</vt:lpstr>
      <vt:lpstr>Effects of processing and storage of food </vt:lpstr>
      <vt:lpstr>How Cooking Affects the Nutrient Content of Foods </vt:lpstr>
      <vt:lpstr>Preparation of vegetables </vt:lpstr>
      <vt:lpstr>Boiling, simmering, and poaching</vt:lpstr>
      <vt:lpstr>Consuming Raw Foods VS Cooked </vt:lpstr>
      <vt:lpstr>Benefits of cooking food </vt:lpstr>
      <vt:lpstr>Grilling and broiling </vt:lpstr>
      <vt:lpstr>Grilling Meats</vt:lpstr>
      <vt:lpstr>Grilling Meats</vt:lpstr>
      <vt:lpstr>PowerPoint Presentation</vt:lpstr>
      <vt:lpstr>Microwaving </vt:lpstr>
      <vt:lpstr>stir-frying </vt:lpstr>
      <vt:lpstr>Frying</vt:lpstr>
      <vt:lpstr>Frying</vt:lpstr>
      <vt:lpstr>Steaming</vt:lpstr>
      <vt:lpstr>PowerPoint Presentation</vt:lpstr>
      <vt:lpstr>PowerPoint Presentation</vt:lpstr>
      <vt:lpstr>Tips to maximize nutrient retention during cooking</vt:lpstr>
      <vt:lpstr>Preserving the nutrient value of vegetables</vt:lpstr>
      <vt:lpstr>Tips to maximize nutrient retention during cooking</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697</cp:revision>
  <cp:lastPrinted>2013-05-13T14:22:48Z</cp:lastPrinted>
  <dcterms:created xsi:type="dcterms:W3CDTF">2012-02-21T06:31:23Z</dcterms:created>
  <dcterms:modified xsi:type="dcterms:W3CDTF">2025-11-06T06:53:49Z</dcterms:modified>
</cp:coreProperties>
</file>