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8" r:id="rId4"/>
    <p:sldMasterId id="2147483700" r:id="rId5"/>
  </p:sldMasterIdLst>
  <p:notesMasterIdLst>
    <p:notesMasterId r:id="rId36"/>
  </p:notesMasterIdLst>
  <p:sldIdLst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18" r:id="rId33"/>
    <p:sldId id="320" r:id="rId34"/>
    <p:sldId id="321" r:id="rId35"/>
  </p:sldIdLst>
  <p:sldSz cx="9144000" cy="6858000" type="screen4x3"/>
  <p:notesSz cx="6669088" cy="9926638"/>
  <p:embeddedFontLst>
    <p:embeddedFont>
      <p:font typeface="Corbel" pitchFamily="34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0" roundtripDataSignature="AMtx7mg1NGG6CuW7cREKgsXnzcfAMKMj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49A92F-3201-42EB-8799-72B89D8B7F11}">
  <a:tblStyle styleId="{C049A92F-3201-42EB-8799-72B89D8B7F1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B4E6D3-0AF8-4337-9641-9590ACED71A5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8674FA-46C3-4BB5-BF61-047EE68FD9F4}" styleName="Table_2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DEE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DEE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19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190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94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193" Type="http://schemas.openxmlformats.org/officeDocument/2006/relationships/theme" Target="theme/theme1.xml"/><Relationship Id="rId8" Type="http://schemas.openxmlformats.org/officeDocument/2006/relationships/slide" Target="slides/slide3.xml"/><Relationship Id="rId19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4"/>
            <a:ext cx="2889250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968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7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6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7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8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9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50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1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2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3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4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5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8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6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7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58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9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60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1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2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4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3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65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66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0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1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2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3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4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4" descr="Wave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816378" y="2865715"/>
            <a:ext cx="6857999" cy="112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4" descr="Wav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891151" y="2830213"/>
            <a:ext cx="6858000" cy="12009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4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  <a:defRPr sz="3600" b="1" cap="none">
                <a:solidFill>
                  <a:srgbClr val="6F91C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4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7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174" descr="Wave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953781" y="2828521"/>
            <a:ext cx="6858000" cy="120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74" descr="Wave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3062615" y="2956142"/>
            <a:ext cx="6858001" cy="9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74" descr="Wave1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6475" y="5436297"/>
            <a:ext cx="9250475" cy="143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3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5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6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186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87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8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8" name="Google Shape;128;p188"/>
          <p:cNvSpPr txBox="1">
            <a:spLocks noGrp="1"/>
          </p:cNvSpPr>
          <p:nvPr>
            <p:ph type="body" idx="2"/>
          </p:nvPr>
        </p:nvSpPr>
        <p:spPr>
          <a:xfrm>
            <a:off x="5105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9" name="Google Shape;129;p188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9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18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6" name="Google Shape;136;p189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8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8" name="Google Shape;138;p189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0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1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53" name="Google Shape;153;p19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19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9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19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5" descr="Wave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90241"/>
            <a:ext cx="8458200" cy="345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5" descr="Wave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4373" y="3730912"/>
            <a:ext cx="7039627" cy="313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5" descr="Wav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26" y="1"/>
            <a:ext cx="5373635" cy="6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5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175" descr="Wave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526" y="-25051"/>
            <a:ext cx="537363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5" descr="Wave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85175"/>
            <a:ext cx="9144000" cy="363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5" descr="Wave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234300"/>
            <a:ext cx="9144000" cy="363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5" descr="Wave1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80470"/>
            <a:ext cx="9144000" cy="210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5" descr="Wave9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30818" y="3591838"/>
            <a:ext cx="3313183" cy="134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5" descr="Wave6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6807" y="4967351"/>
            <a:ext cx="4476075" cy="80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5" descr="Wave3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78345">
            <a:off x="-106626" y="3101774"/>
            <a:ext cx="9455699" cy="232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5" descr="Wave1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0800" y="3260332"/>
            <a:ext cx="6553200" cy="36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4"/>
          <p:cNvSpPr txBox="1">
            <a:spLocks noGrp="1"/>
          </p:cNvSpPr>
          <p:nvPr>
            <p:ph type="body" idx="1"/>
          </p:nvPr>
        </p:nvSpPr>
        <p:spPr>
          <a:xfrm rot="5400000">
            <a:off x="27662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19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5"/>
          <p:cNvSpPr txBox="1">
            <a:spLocks noGrp="1"/>
          </p:cNvSpPr>
          <p:nvPr>
            <p:ph type="title"/>
          </p:nvPr>
        </p:nvSpPr>
        <p:spPr>
          <a:xfrm rot="5400000">
            <a:off x="5132388" y="2114551"/>
            <a:ext cx="585152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5"/>
          <p:cNvSpPr txBox="1">
            <a:spLocks noGrp="1"/>
          </p:cNvSpPr>
          <p:nvPr>
            <p:ph type="body" idx="1"/>
          </p:nvPr>
        </p:nvSpPr>
        <p:spPr>
          <a:xfrm rot="5400000">
            <a:off x="712788" y="19052"/>
            <a:ext cx="5851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3" name="Google Shape;173;p19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97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232" name="Google Shape;232;p197"/>
            <p:cNvSpPr/>
            <p:nvPr/>
          </p:nvSpPr>
          <p:spPr>
            <a:xfrm>
              <a:off x="0" y="1824"/>
              <a:ext cx="5774" cy="251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97"/>
            <p:cNvSpPr/>
            <p:nvPr/>
          </p:nvSpPr>
          <p:spPr>
            <a:xfrm>
              <a:off x="0" y="0"/>
              <a:ext cx="5759" cy="182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4" name="Google Shape;234;p197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35" name="Google Shape;235;p197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6" name="Google Shape;236;p197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7" name="Google Shape;237;p197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38" name="Google Shape;238;p197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9" name="Google Shape;239;p197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0" name="Google Shape;240;p197"/>
            <p:cNvGrpSpPr/>
            <p:nvPr/>
          </p:nvGrpSpPr>
          <p:grpSpPr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241" name="Google Shape;241;p197"/>
              <p:cNvGrpSpPr/>
              <p:nvPr/>
            </p:nvGrpSpPr>
            <p:grpSpPr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42" name="Google Shape;242;p197"/>
                <p:cNvSpPr/>
                <p:nvPr/>
              </p:nvSpPr>
              <p:spPr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3" name="Google Shape;243;p197"/>
                <p:cNvSpPr/>
                <p:nvPr/>
              </p:nvSpPr>
              <p:spPr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197"/>
                <p:cNvSpPr/>
                <p:nvPr/>
              </p:nvSpPr>
              <p:spPr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5" name="Google Shape;245;p197"/>
                <p:cNvSpPr/>
                <p:nvPr/>
              </p:nvSpPr>
              <p:spPr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246" name="Google Shape;246;p197"/>
                <p:cNvCxnSpPr/>
                <p:nvPr/>
              </p:nvCxnSpPr>
              <p:spPr>
                <a:xfrm rot="10800000" flipH="1">
                  <a:off x="2020" y="1125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7" name="Google Shape;247;p197"/>
                <p:cNvSpPr/>
                <p:nvPr/>
              </p:nvSpPr>
              <p:spPr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197"/>
                <p:cNvSpPr/>
                <p:nvPr/>
              </p:nvSpPr>
              <p:spPr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9" name="Google Shape;249;p197"/>
                <p:cNvSpPr/>
                <p:nvPr/>
              </p:nvSpPr>
              <p:spPr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0" name="Google Shape;250;p197"/>
                <p:cNvSpPr/>
                <p:nvPr/>
              </p:nvSpPr>
              <p:spPr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1" name="Google Shape;251;p197"/>
                <p:cNvSpPr/>
                <p:nvPr/>
              </p:nvSpPr>
              <p:spPr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2" name="Google Shape;252;p197"/>
                <p:cNvSpPr/>
                <p:nvPr/>
              </p:nvSpPr>
              <p:spPr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197"/>
                <p:cNvSpPr/>
                <p:nvPr/>
              </p:nvSpPr>
              <p:spPr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4" name="Google Shape;254;p197"/>
                <p:cNvSpPr/>
                <p:nvPr/>
              </p:nvSpPr>
              <p:spPr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5" name="Google Shape;255;p197"/>
                <p:cNvSpPr/>
                <p:nvPr/>
              </p:nvSpPr>
              <p:spPr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6" name="Google Shape;256;p197"/>
                <p:cNvSpPr/>
                <p:nvPr/>
              </p:nvSpPr>
              <p:spPr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7" name="Google Shape;257;p197"/>
                <p:cNvSpPr/>
                <p:nvPr/>
              </p:nvSpPr>
              <p:spPr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8" name="Google Shape;258;p197"/>
                <p:cNvSpPr/>
                <p:nvPr/>
              </p:nvSpPr>
              <p:spPr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9" name="Google Shape;259;p197"/>
                <p:cNvSpPr/>
                <p:nvPr/>
              </p:nvSpPr>
              <p:spPr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60" name="Google Shape;260;p197"/>
              <p:cNvSpPr/>
              <p:nvPr/>
            </p:nvSpPr>
            <p:spPr>
              <a:xfrm>
                <a:off x="5217" y="1590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1" name="Google Shape;261;p197"/>
              <p:cNvSpPr/>
              <p:nvPr/>
            </p:nvSpPr>
            <p:spPr>
              <a:xfrm>
                <a:off x="5213" y="1603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197"/>
              <p:cNvSpPr/>
              <p:nvPr/>
            </p:nvSpPr>
            <p:spPr>
              <a:xfrm>
                <a:off x="423" y="1581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3" name="Google Shape;263;p197"/>
              <p:cNvSpPr/>
              <p:nvPr/>
            </p:nvSpPr>
            <p:spPr>
              <a:xfrm>
                <a:off x="495" y="1595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64" name="Google Shape;264;p197"/>
              <p:cNvCxnSpPr/>
              <p:nvPr/>
            </p:nvCxnSpPr>
            <p:spPr>
              <a:xfrm rot="10800000" flipH="1">
                <a:off x="1968" y="1166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5" name="Google Shape;265;p197"/>
              <p:cNvSpPr/>
              <p:nvPr/>
            </p:nvSpPr>
            <p:spPr>
              <a:xfrm>
                <a:off x="1356" y="879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6" name="Google Shape;266;p197"/>
              <p:cNvSpPr/>
              <p:nvPr/>
            </p:nvSpPr>
            <p:spPr>
              <a:xfrm>
                <a:off x="555" y="975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7" name="Google Shape;267;p197"/>
              <p:cNvSpPr/>
              <p:nvPr/>
            </p:nvSpPr>
            <p:spPr>
              <a:xfrm>
                <a:off x="102" y="1389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8" name="Google Shape;268;p197"/>
              <p:cNvSpPr/>
              <p:nvPr/>
            </p:nvSpPr>
            <p:spPr>
              <a:xfrm>
                <a:off x="82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p197"/>
              <p:cNvSpPr/>
              <p:nvPr/>
            </p:nvSpPr>
            <p:spPr>
              <a:xfrm>
                <a:off x="370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197"/>
              <p:cNvSpPr/>
              <p:nvPr/>
            </p:nvSpPr>
            <p:spPr>
              <a:xfrm>
                <a:off x="442" y="155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p197"/>
              <p:cNvSpPr/>
              <p:nvPr/>
            </p:nvSpPr>
            <p:spPr>
              <a:xfrm>
                <a:off x="334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p197"/>
              <p:cNvSpPr/>
              <p:nvPr/>
            </p:nvSpPr>
            <p:spPr>
              <a:xfrm>
                <a:off x="5049" y="1394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197"/>
              <p:cNvSpPr/>
              <p:nvPr/>
            </p:nvSpPr>
            <p:spPr>
              <a:xfrm>
                <a:off x="5145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p197"/>
              <p:cNvSpPr/>
              <p:nvPr/>
            </p:nvSpPr>
            <p:spPr>
              <a:xfrm>
                <a:off x="5176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Google Shape;275;p197"/>
              <p:cNvSpPr/>
              <p:nvPr/>
            </p:nvSpPr>
            <p:spPr>
              <a:xfrm>
                <a:off x="5172" y="1556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197"/>
              <p:cNvSpPr/>
              <p:nvPr/>
            </p:nvSpPr>
            <p:spPr>
              <a:xfrm>
                <a:off x="5049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7" name="Google Shape;277;p197"/>
              <p:cNvSpPr/>
              <p:nvPr/>
            </p:nvSpPr>
            <p:spPr>
              <a:xfrm>
                <a:off x="4319" y="976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78" name="Google Shape;278;p19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Times New Roman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19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9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9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p197" descr="dnastranda_gl.gif (44360 bytes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9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93" name="Google Shape;293;p19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9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00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299" name="Google Shape;299;p200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300" name="Google Shape;300;p20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0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1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06" name="Google Shape;306;p201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7" name="Google Shape;307;p201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08" name="Google Shape;308;p20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9" name="Google Shape;309;p20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0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2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2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3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03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4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04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324" name="Google Shape;324;p204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25" name="Google Shape;325;p20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17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17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5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1" name="Google Shape;331;p205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32" name="Google Shape;332;p20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0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06"/>
          <p:cNvSpPr txBox="1">
            <a:spLocks noGrp="1"/>
          </p:cNvSpPr>
          <p:nvPr>
            <p:ph type="body" idx="1"/>
          </p:nvPr>
        </p:nvSpPr>
        <p:spPr>
          <a:xfrm rot="5400000">
            <a:off x="2514600" y="457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0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0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0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7"/>
          <p:cNvSpPr txBox="1">
            <a:spLocks noGrp="1"/>
          </p:cNvSpPr>
          <p:nvPr>
            <p:ph type="title"/>
          </p:nvPr>
        </p:nvSpPr>
        <p:spPr>
          <a:xfrm rot="5400000">
            <a:off x="4743451" y="26860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07"/>
          <p:cNvSpPr txBox="1">
            <a:spLocks noGrp="1"/>
          </p:cNvSpPr>
          <p:nvPr>
            <p:ph type="body" idx="1"/>
          </p:nvPr>
        </p:nvSpPr>
        <p:spPr>
          <a:xfrm rot="5400000">
            <a:off x="781051" y="8191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20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0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0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0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208"/>
          <p:cNvSpPr>
            <a:spLocks noGrp="1"/>
          </p:cNvSpPr>
          <p:nvPr>
            <p:ph type="clipArt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1" name="Google Shape;351;p20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0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0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09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209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20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0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0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10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210"/>
          <p:cNvSpPr txBox="1">
            <a:spLocks noGrp="1"/>
          </p:cNvSpPr>
          <p:nvPr>
            <p:ph type="body" idx="2"/>
          </p:nvPr>
        </p:nvSpPr>
        <p:spPr>
          <a:xfrm>
            <a:off x="685800" y="4419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1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1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1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11"/>
          <p:cNvSpPr>
            <a:spLocks noGrp="1"/>
          </p:cNvSpPr>
          <p:nvPr>
            <p:ph type="clipArt" idx="2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1" name="Google Shape;371;p211"/>
          <p:cNvSpPr txBox="1">
            <a:spLocks noGrp="1"/>
          </p:cNvSpPr>
          <p:nvPr>
            <p:ph type="body" idx="1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21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1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3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1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14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1" name="Google Shape;391;p21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15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7" name="Google Shape;397;p21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7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7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7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6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3" name="Google Shape;403;p216"/>
          <p:cNvSpPr txBox="1">
            <a:spLocks noGrp="1"/>
          </p:cNvSpPr>
          <p:nvPr>
            <p:ph type="body" idx="2"/>
          </p:nvPr>
        </p:nvSpPr>
        <p:spPr>
          <a:xfrm>
            <a:off x="5105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4" name="Google Shape;404;p216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1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0" name="Google Shape;410;p21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11" name="Google Shape;411;p21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2" name="Google Shape;412;p21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13" name="Google Shape;413;p217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18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9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2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28" name="Google Shape;428;p220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9" name="Google Shape;429;p220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22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6" name="Google Shape;436;p221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22"/>
          <p:cNvSpPr txBox="1">
            <a:spLocks noGrp="1"/>
          </p:cNvSpPr>
          <p:nvPr>
            <p:ph type="body" idx="1"/>
          </p:nvPr>
        </p:nvSpPr>
        <p:spPr>
          <a:xfrm rot="5400000">
            <a:off x="27662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2" name="Google Shape;442;p22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3"/>
          <p:cNvSpPr txBox="1">
            <a:spLocks noGrp="1"/>
          </p:cNvSpPr>
          <p:nvPr>
            <p:ph type="title"/>
          </p:nvPr>
        </p:nvSpPr>
        <p:spPr>
          <a:xfrm rot="5400000">
            <a:off x="5132388" y="2114551"/>
            <a:ext cx="585152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23"/>
          <p:cNvSpPr txBox="1">
            <a:spLocks noGrp="1"/>
          </p:cNvSpPr>
          <p:nvPr>
            <p:ph type="body" idx="1"/>
          </p:nvPr>
        </p:nvSpPr>
        <p:spPr>
          <a:xfrm rot="5400000">
            <a:off x="712788" y="19052"/>
            <a:ext cx="5851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8" name="Google Shape;448;p22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25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07" name="Google Shape;507;p225"/>
            <p:cNvSpPr/>
            <p:nvPr/>
          </p:nvSpPr>
          <p:spPr>
            <a:xfrm>
              <a:off x="0" y="1824"/>
              <a:ext cx="5774" cy="251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8" name="Google Shape;508;p225"/>
            <p:cNvSpPr/>
            <p:nvPr/>
          </p:nvSpPr>
          <p:spPr>
            <a:xfrm>
              <a:off x="0" y="0"/>
              <a:ext cx="5759" cy="182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09" name="Google Shape;509;p225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10" name="Google Shape;510;p225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1" name="Google Shape;511;p225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12" name="Google Shape;512;p225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513" name="Google Shape;513;p225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4" name="Google Shape;514;p225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15" name="Google Shape;515;p225"/>
            <p:cNvGrpSpPr/>
            <p:nvPr/>
          </p:nvGrpSpPr>
          <p:grpSpPr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516" name="Google Shape;516;p225"/>
              <p:cNvGrpSpPr/>
              <p:nvPr/>
            </p:nvGrpSpPr>
            <p:grpSpPr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517" name="Google Shape;517;p225"/>
                <p:cNvSpPr/>
                <p:nvPr/>
              </p:nvSpPr>
              <p:spPr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8" name="Google Shape;518;p225"/>
                <p:cNvSpPr/>
                <p:nvPr/>
              </p:nvSpPr>
              <p:spPr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9" name="Google Shape;519;p225"/>
                <p:cNvSpPr/>
                <p:nvPr/>
              </p:nvSpPr>
              <p:spPr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0" name="Google Shape;520;p225"/>
                <p:cNvSpPr/>
                <p:nvPr/>
              </p:nvSpPr>
              <p:spPr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521" name="Google Shape;521;p225"/>
                <p:cNvCxnSpPr/>
                <p:nvPr/>
              </p:nvCxnSpPr>
              <p:spPr>
                <a:xfrm rot="10800000" flipH="1">
                  <a:off x="2020" y="1125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22" name="Google Shape;522;p225"/>
                <p:cNvSpPr/>
                <p:nvPr/>
              </p:nvSpPr>
              <p:spPr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3" name="Google Shape;523;p225"/>
                <p:cNvSpPr/>
                <p:nvPr/>
              </p:nvSpPr>
              <p:spPr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4" name="Google Shape;524;p225"/>
                <p:cNvSpPr/>
                <p:nvPr/>
              </p:nvSpPr>
              <p:spPr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5" name="Google Shape;525;p225"/>
                <p:cNvSpPr/>
                <p:nvPr/>
              </p:nvSpPr>
              <p:spPr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6" name="Google Shape;526;p225"/>
                <p:cNvSpPr/>
                <p:nvPr/>
              </p:nvSpPr>
              <p:spPr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7" name="Google Shape;527;p225"/>
                <p:cNvSpPr/>
                <p:nvPr/>
              </p:nvSpPr>
              <p:spPr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8" name="Google Shape;528;p225"/>
                <p:cNvSpPr/>
                <p:nvPr/>
              </p:nvSpPr>
              <p:spPr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9" name="Google Shape;529;p225"/>
                <p:cNvSpPr/>
                <p:nvPr/>
              </p:nvSpPr>
              <p:spPr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0" name="Google Shape;530;p225"/>
                <p:cNvSpPr/>
                <p:nvPr/>
              </p:nvSpPr>
              <p:spPr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1" name="Google Shape;531;p225"/>
                <p:cNvSpPr/>
                <p:nvPr/>
              </p:nvSpPr>
              <p:spPr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2" name="Google Shape;532;p225"/>
                <p:cNvSpPr/>
                <p:nvPr/>
              </p:nvSpPr>
              <p:spPr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3" name="Google Shape;533;p225"/>
                <p:cNvSpPr/>
                <p:nvPr/>
              </p:nvSpPr>
              <p:spPr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4" name="Google Shape;534;p225"/>
                <p:cNvSpPr/>
                <p:nvPr/>
              </p:nvSpPr>
              <p:spPr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535" name="Google Shape;535;p225"/>
              <p:cNvSpPr/>
              <p:nvPr/>
            </p:nvSpPr>
            <p:spPr>
              <a:xfrm>
                <a:off x="5217" y="1590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6" name="Google Shape;536;p225"/>
              <p:cNvSpPr/>
              <p:nvPr/>
            </p:nvSpPr>
            <p:spPr>
              <a:xfrm>
                <a:off x="5213" y="1603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7" name="Google Shape;537;p225"/>
              <p:cNvSpPr/>
              <p:nvPr/>
            </p:nvSpPr>
            <p:spPr>
              <a:xfrm>
                <a:off x="423" y="1581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8" name="Google Shape;538;p225"/>
              <p:cNvSpPr/>
              <p:nvPr/>
            </p:nvSpPr>
            <p:spPr>
              <a:xfrm>
                <a:off x="495" y="1595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539" name="Google Shape;539;p225"/>
              <p:cNvCxnSpPr/>
              <p:nvPr/>
            </p:nvCxnSpPr>
            <p:spPr>
              <a:xfrm rot="10800000" flipH="1">
                <a:off x="1968" y="1166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40" name="Google Shape;540;p225"/>
              <p:cNvSpPr/>
              <p:nvPr/>
            </p:nvSpPr>
            <p:spPr>
              <a:xfrm>
                <a:off x="1356" y="879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225"/>
              <p:cNvSpPr/>
              <p:nvPr/>
            </p:nvSpPr>
            <p:spPr>
              <a:xfrm>
                <a:off x="555" y="975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2" name="Google Shape;542;p225"/>
              <p:cNvSpPr/>
              <p:nvPr/>
            </p:nvSpPr>
            <p:spPr>
              <a:xfrm>
                <a:off x="102" y="1389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3" name="Google Shape;543;p225"/>
              <p:cNvSpPr/>
              <p:nvPr/>
            </p:nvSpPr>
            <p:spPr>
              <a:xfrm>
                <a:off x="82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4" name="Google Shape;544;p225"/>
              <p:cNvSpPr/>
              <p:nvPr/>
            </p:nvSpPr>
            <p:spPr>
              <a:xfrm>
                <a:off x="370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5" name="Google Shape;545;p225"/>
              <p:cNvSpPr/>
              <p:nvPr/>
            </p:nvSpPr>
            <p:spPr>
              <a:xfrm>
                <a:off x="442" y="155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6" name="Google Shape;546;p225"/>
              <p:cNvSpPr/>
              <p:nvPr/>
            </p:nvSpPr>
            <p:spPr>
              <a:xfrm>
                <a:off x="334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7" name="Google Shape;547;p225"/>
              <p:cNvSpPr/>
              <p:nvPr/>
            </p:nvSpPr>
            <p:spPr>
              <a:xfrm>
                <a:off x="5049" y="1394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8" name="Google Shape;548;p225"/>
              <p:cNvSpPr/>
              <p:nvPr/>
            </p:nvSpPr>
            <p:spPr>
              <a:xfrm>
                <a:off x="5145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9" name="Google Shape;549;p225"/>
              <p:cNvSpPr/>
              <p:nvPr/>
            </p:nvSpPr>
            <p:spPr>
              <a:xfrm>
                <a:off x="5176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0" name="Google Shape;550;p225"/>
              <p:cNvSpPr/>
              <p:nvPr/>
            </p:nvSpPr>
            <p:spPr>
              <a:xfrm>
                <a:off x="5172" y="1556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1" name="Google Shape;551;p225"/>
              <p:cNvSpPr/>
              <p:nvPr/>
            </p:nvSpPr>
            <p:spPr>
              <a:xfrm>
                <a:off x="5049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2" name="Google Shape;552;p225"/>
              <p:cNvSpPr/>
              <p:nvPr/>
            </p:nvSpPr>
            <p:spPr>
              <a:xfrm>
                <a:off x="4319" y="976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53" name="Google Shape;553;p22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Times New Roman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22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2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2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8" name="Google Shape;558;p225" descr="dnastranda_gl.gif (44360 bytes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22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2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568" name="Google Shape;568;p22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2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2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2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574" name="Google Shape;574;p228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575" name="Google Shape;575;p22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2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2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29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1" name="Google Shape;581;p22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82" name="Google Shape;582;p229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3" name="Google Shape;583;p22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84" name="Google Shape;584;p22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2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3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3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3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3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3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3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3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599" name="Google Shape;599;p23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00" name="Google Shape;600;p232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3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32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6" name="Google Shape;606;p23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07" name="Google Shape;607;p233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3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33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34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34"/>
          <p:cNvSpPr txBox="1">
            <a:spLocks noGrp="1"/>
          </p:cNvSpPr>
          <p:nvPr>
            <p:ph type="body" idx="1"/>
          </p:nvPr>
        </p:nvSpPr>
        <p:spPr>
          <a:xfrm rot="5400000">
            <a:off x="2514600" y="457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23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3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3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5"/>
          <p:cNvSpPr txBox="1">
            <a:spLocks noGrp="1"/>
          </p:cNvSpPr>
          <p:nvPr>
            <p:ph type="title"/>
          </p:nvPr>
        </p:nvSpPr>
        <p:spPr>
          <a:xfrm rot="5400000">
            <a:off x="4743451" y="26860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35"/>
          <p:cNvSpPr txBox="1">
            <a:spLocks noGrp="1"/>
          </p:cNvSpPr>
          <p:nvPr>
            <p:ph type="body" idx="1"/>
          </p:nvPr>
        </p:nvSpPr>
        <p:spPr>
          <a:xfrm rot="5400000">
            <a:off x="781051" y="8191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23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3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3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236"/>
          <p:cNvSpPr>
            <a:spLocks noGrp="1"/>
          </p:cNvSpPr>
          <p:nvPr>
            <p:ph type="clipArt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6" name="Google Shape;626;p23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3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3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37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37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237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23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3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3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238"/>
          <p:cNvSpPr txBox="1">
            <a:spLocks noGrp="1"/>
          </p:cNvSpPr>
          <p:nvPr>
            <p:ph type="body" idx="2"/>
          </p:nvPr>
        </p:nvSpPr>
        <p:spPr>
          <a:xfrm>
            <a:off x="685800" y="4419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23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3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9"/>
          <p:cNvSpPr>
            <a:spLocks noGrp="1"/>
          </p:cNvSpPr>
          <p:nvPr>
            <p:ph type="clipArt" idx="2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6" name="Google Shape;646;p239"/>
          <p:cNvSpPr txBox="1">
            <a:spLocks noGrp="1"/>
          </p:cNvSpPr>
          <p:nvPr>
            <p:ph type="body" idx="1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23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3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180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8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8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7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7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4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4" descr="dnastranda_gl.gif (44360 bytes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96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78" name="Google Shape;178;p196"/>
            <p:cNvSpPr/>
            <p:nvPr/>
          </p:nvSpPr>
          <p:spPr>
            <a:xfrm>
              <a:off x="0" y="1008"/>
              <a:ext cx="5774" cy="333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96"/>
            <p:cNvSpPr/>
            <p:nvPr/>
          </p:nvSpPr>
          <p:spPr>
            <a:xfrm>
              <a:off x="0" y="0"/>
              <a:ext cx="5759" cy="86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80" name="Google Shape;180;p196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181" name="Google Shape;181;p196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2" name="Google Shape;182;p196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3" name="Google Shape;183;p196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84" name="Google Shape;184;p196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5" name="Google Shape;185;p196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6" name="Google Shape;186;p196"/>
            <p:cNvGrpSpPr/>
            <p:nvPr/>
          </p:nvGrpSpPr>
          <p:grpSpPr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87" name="Google Shape;187;p196"/>
              <p:cNvGrpSpPr/>
              <p:nvPr/>
            </p:nvGrpSpPr>
            <p:grpSpPr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88" name="Google Shape;188;p196"/>
                <p:cNvSpPr/>
                <p:nvPr/>
              </p:nvSpPr>
              <p:spPr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9" name="Google Shape;189;p196"/>
                <p:cNvSpPr/>
                <p:nvPr/>
              </p:nvSpPr>
              <p:spPr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0" name="Google Shape;190;p196"/>
                <p:cNvSpPr/>
                <p:nvPr/>
              </p:nvSpPr>
              <p:spPr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1" name="Google Shape;191;p196"/>
                <p:cNvSpPr/>
                <p:nvPr/>
              </p:nvSpPr>
              <p:spPr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92" name="Google Shape;192;p196"/>
                <p:cNvCxnSpPr/>
                <p:nvPr/>
              </p:nvCxnSpPr>
              <p:spPr>
                <a:xfrm rot="10800000" flipH="1">
                  <a:off x="2020" y="309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3" name="Google Shape;193;p196"/>
                <p:cNvSpPr/>
                <p:nvPr/>
              </p:nvSpPr>
              <p:spPr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4" name="Google Shape;194;p196"/>
                <p:cNvSpPr/>
                <p:nvPr/>
              </p:nvSpPr>
              <p:spPr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5" name="Google Shape;195;p196"/>
                <p:cNvSpPr/>
                <p:nvPr/>
              </p:nvSpPr>
              <p:spPr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6" name="Google Shape;196;p196"/>
                <p:cNvSpPr/>
                <p:nvPr/>
              </p:nvSpPr>
              <p:spPr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7" name="Google Shape;197;p196"/>
                <p:cNvSpPr/>
                <p:nvPr/>
              </p:nvSpPr>
              <p:spPr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8" name="Google Shape;198;p196"/>
                <p:cNvSpPr/>
                <p:nvPr/>
              </p:nvSpPr>
              <p:spPr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9" name="Google Shape;199;p196"/>
                <p:cNvSpPr/>
                <p:nvPr/>
              </p:nvSpPr>
              <p:spPr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0" name="Google Shape;200;p196"/>
                <p:cNvSpPr/>
                <p:nvPr/>
              </p:nvSpPr>
              <p:spPr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1" name="Google Shape;201;p196"/>
                <p:cNvSpPr/>
                <p:nvPr/>
              </p:nvSpPr>
              <p:spPr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2" name="Google Shape;202;p196"/>
                <p:cNvSpPr/>
                <p:nvPr/>
              </p:nvSpPr>
              <p:spPr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3" name="Google Shape;203;p196"/>
                <p:cNvSpPr/>
                <p:nvPr/>
              </p:nvSpPr>
              <p:spPr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4" name="Google Shape;204;p196"/>
                <p:cNvSpPr/>
                <p:nvPr/>
              </p:nvSpPr>
              <p:spPr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5" name="Google Shape;205;p196"/>
                <p:cNvSpPr/>
                <p:nvPr/>
              </p:nvSpPr>
              <p:spPr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06" name="Google Shape;206;p196"/>
              <p:cNvSpPr/>
              <p:nvPr/>
            </p:nvSpPr>
            <p:spPr>
              <a:xfrm>
                <a:off x="5217" y="774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7" name="Google Shape;207;p196"/>
              <p:cNvSpPr/>
              <p:nvPr/>
            </p:nvSpPr>
            <p:spPr>
              <a:xfrm>
                <a:off x="5213" y="78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Google Shape;208;p196"/>
              <p:cNvSpPr/>
              <p:nvPr/>
            </p:nvSpPr>
            <p:spPr>
              <a:xfrm>
                <a:off x="423" y="765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Google Shape;209;p196"/>
              <p:cNvSpPr/>
              <p:nvPr/>
            </p:nvSpPr>
            <p:spPr>
              <a:xfrm>
                <a:off x="495" y="779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0" name="Google Shape;210;p196"/>
              <p:cNvCxnSpPr/>
              <p:nvPr/>
            </p:nvCxnSpPr>
            <p:spPr>
              <a:xfrm rot="10800000" flipH="1">
                <a:off x="1968" y="350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11" name="Google Shape;211;p196"/>
              <p:cNvSpPr/>
              <p:nvPr/>
            </p:nvSpPr>
            <p:spPr>
              <a:xfrm>
                <a:off x="1356" y="63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Google Shape;212;p196"/>
              <p:cNvSpPr/>
              <p:nvPr/>
            </p:nvSpPr>
            <p:spPr>
              <a:xfrm>
                <a:off x="555" y="159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p196"/>
              <p:cNvSpPr/>
              <p:nvPr/>
            </p:nvSpPr>
            <p:spPr>
              <a:xfrm>
                <a:off x="102" y="573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4" name="Google Shape;214;p196"/>
              <p:cNvSpPr/>
              <p:nvPr/>
            </p:nvSpPr>
            <p:spPr>
              <a:xfrm>
                <a:off x="82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5" name="Google Shape;215;p196"/>
              <p:cNvSpPr/>
              <p:nvPr/>
            </p:nvSpPr>
            <p:spPr>
              <a:xfrm>
                <a:off x="370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6" name="Google Shape;216;p196"/>
              <p:cNvSpPr/>
              <p:nvPr/>
            </p:nvSpPr>
            <p:spPr>
              <a:xfrm>
                <a:off x="442" y="741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7" name="Google Shape;217;p196"/>
              <p:cNvSpPr/>
              <p:nvPr/>
            </p:nvSpPr>
            <p:spPr>
              <a:xfrm>
                <a:off x="334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8" name="Google Shape;218;p196"/>
              <p:cNvSpPr/>
              <p:nvPr/>
            </p:nvSpPr>
            <p:spPr>
              <a:xfrm>
                <a:off x="5049" y="578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9" name="Google Shape;219;p196"/>
              <p:cNvSpPr/>
              <p:nvPr/>
            </p:nvSpPr>
            <p:spPr>
              <a:xfrm>
                <a:off x="5145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0" name="Google Shape;220;p196"/>
              <p:cNvSpPr/>
              <p:nvPr/>
            </p:nvSpPr>
            <p:spPr>
              <a:xfrm>
                <a:off x="5176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1" name="Google Shape;221;p196"/>
              <p:cNvSpPr/>
              <p:nvPr/>
            </p:nvSpPr>
            <p:spPr>
              <a:xfrm>
                <a:off x="5172" y="740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Google Shape;222;p196"/>
              <p:cNvSpPr/>
              <p:nvPr/>
            </p:nvSpPr>
            <p:spPr>
              <a:xfrm>
                <a:off x="5049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196"/>
              <p:cNvSpPr/>
              <p:nvPr/>
            </p:nvSpPr>
            <p:spPr>
              <a:xfrm>
                <a:off x="4319" y="160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24" name="Google Shape;224;p19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5" name="Google Shape;225;p19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6" name="Google Shape;226;p19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7" name="Google Shape;227;p19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Google Shape;228;p19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196" descr="dnastranda_gl.gif (44360 bytes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212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21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2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2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212" descr="dnastranda_gl.gif (44360 bytes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24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53" name="Google Shape;453;p224"/>
            <p:cNvSpPr/>
            <p:nvPr/>
          </p:nvSpPr>
          <p:spPr>
            <a:xfrm>
              <a:off x="0" y="1008"/>
              <a:ext cx="5774" cy="333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4" name="Google Shape;454;p224"/>
            <p:cNvSpPr/>
            <p:nvPr/>
          </p:nvSpPr>
          <p:spPr>
            <a:xfrm>
              <a:off x="0" y="0"/>
              <a:ext cx="5759" cy="86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55" name="Google Shape;455;p224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56" name="Google Shape;456;p224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p224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8" name="Google Shape;458;p224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59" name="Google Shape;459;p224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p224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61" name="Google Shape;461;p224"/>
            <p:cNvGrpSpPr/>
            <p:nvPr/>
          </p:nvGrpSpPr>
          <p:grpSpPr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462" name="Google Shape;462;p224"/>
              <p:cNvGrpSpPr/>
              <p:nvPr/>
            </p:nvGrpSpPr>
            <p:grpSpPr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463" name="Google Shape;463;p224"/>
                <p:cNvSpPr/>
                <p:nvPr/>
              </p:nvSpPr>
              <p:spPr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4" name="Google Shape;464;p224"/>
                <p:cNvSpPr/>
                <p:nvPr/>
              </p:nvSpPr>
              <p:spPr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5" name="Google Shape;465;p224"/>
                <p:cNvSpPr/>
                <p:nvPr/>
              </p:nvSpPr>
              <p:spPr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6" name="Google Shape;466;p224"/>
                <p:cNvSpPr/>
                <p:nvPr/>
              </p:nvSpPr>
              <p:spPr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67" name="Google Shape;467;p224"/>
                <p:cNvCxnSpPr/>
                <p:nvPr/>
              </p:nvCxnSpPr>
              <p:spPr>
                <a:xfrm rot="10800000" flipH="1">
                  <a:off x="2020" y="309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68" name="Google Shape;468;p224"/>
                <p:cNvSpPr/>
                <p:nvPr/>
              </p:nvSpPr>
              <p:spPr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224"/>
                <p:cNvSpPr/>
                <p:nvPr/>
              </p:nvSpPr>
              <p:spPr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224"/>
                <p:cNvSpPr/>
                <p:nvPr/>
              </p:nvSpPr>
              <p:spPr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224"/>
                <p:cNvSpPr/>
                <p:nvPr/>
              </p:nvSpPr>
              <p:spPr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224"/>
                <p:cNvSpPr/>
                <p:nvPr/>
              </p:nvSpPr>
              <p:spPr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224"/>
                <p:cNvSpPr/>
                <p:nvPr/>
              </p:nvSpPr>
              <p:spPr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4" name="Google Shape;474;p224"/>
                <p:cNvSpPr/>
                <p:nvPr/>
              </p:nvSpPr>
              <p:spPr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5" name="Google Shape;475;p224"/>
                <p:cNvSpPr/>
                <p:nvPr/>
              </p:nvSpPr>
              <p:spPr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6" name="Google Shape;476;p224"/>
                <p:cNvSpPr/>
                <p:nvPr/>
              </p:nvSpPr>
              <p:spPr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7" name="Google Shape;477;p224"/>
                <p:cNvSpPr/>
                <p:nvPr/>
              </p:nvSpPr>
              <p:spPr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8" name="Google Shape;478;p224"/>
                <p:cNvSpPr/>
                <p:nvPr/>
              </p:nvSpPr>
              <p:spPr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9" name="Google Shape;479;p224"/>
                <p:cNvSpPr/>
                <p:nvPr/>
              </p:nvSpPr>
              <p:spPr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0" name="Google Shape;480;p224"/>
                <p:cNvSpPr/>
                <p:nvPr/>
              </p:nvSpPr>
              <p:spPr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481" name="Google Shape;481;p224"/>
              <p:cNvSpPr/>
              <p:nvPr/>
            </p:nvSpPr>
            <p:spPr>
              <a:xfrm>
                <a:off x="5217" y="774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p224"/>
              <p:cNvSpPr/>
              <p:nvPr/>
            </p:nvSpPr>
            <p:spPr>
              <a:xfrm>
                <a:off x="5213" y="78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Google Shape;483;p224"/>
              <p:cNvSpPr/>
              <p:nvPr/>
            </p:nvSpPr>
            <p:spPr>
              <a:xfrm>
                <a:off x="423" y="765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" name="Google Shape;484;p224"/>
              <p:cNvSpPr/>
              <p:nvPr/>
            </p:nvSpPr>
            <p:spPr>
              <a:xfrm>
                <a:off x="495" y="779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85" name="Google Shape;485;p224"/>
              <p:cNvCxnSpPr/>
              <p:nvPr/>
            </p:nvCxnSpPr>
            <p:spPr>
              <a:xfrm rot="10800000" flipH="1">
                <a:off x="1968" y="350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6" name="Google Shape;486;p224"/>
              <p:cNvSpPr/>
              <p:nvPr/>
            </p:nvSpPr>
            <p:spPr>
              <a:xfrm>
                <a:off x="1356" y="63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" name="Google Shape;487;p224"/>
              <p:cNvSpPr/>
              <p:nvPr/>
            </p:nvSpPr>
            <p:spPr>
              <a:xfrm>
                <a:off x="555" y="159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" name="Google Shape;488;p224"/>
              <p:cNvSpPr/>
              <p:nvPr/>
            </p:nvSpPr>
            <p:spPr>
              <a:xfrm>
                <a:off x="102" y="573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" name="Google Shape;489;p224"/>
              <p:cNvSpPr/>
              <p:nvPr/>
            </p:nvSpPr>
            <p:spPr>
              <a:xfrm>
                <a:off x="82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0" name="Google Shape;490;p224"/>
              <p:cNvSpPr/>
              <p:nvPr/>
            </p:nvSpPr>
            <p:spPr>
              <a:xfrm>
                <a:off x="370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1" name="Google Shape;491;p224"/>
              <p:cNvSpPr/>
              <p:nvPr/>
            </p:nvSpPr>
            <p:spPr>
              <a:xfrm>
                <a:off x="442" y="741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2" name="Google Shape;492;p224"/>
              <p:cNvSpPr/>
              <p:nvPr/>
            </p:nvSpPr>
            <p:spPr>
              <a:xfrm>
                <a:off x="334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" name="Google Shape;493;p224"/>
              <p:cNvSpPr/>
              <p:nvPr/>
            </p:nvSpPr>
            <p:spPr>
              <a:xfrm>
                <a:off x="5049" y="578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4" name="Google Shape;494;p224"/>
              <p:cNvSpPr/>
              <p:nvPr/>
            </p:nvSpPr>
            <p:spPr>
              <a:xfrm>
                <a:off x="5145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5" name="Google Shape;495;p224"/>
              <p:cNvSpPr/>
              <p:nvPr/>
            </p:nvSpPr>
            <p:spPr>
              <a:xfrm>
                <a:off x="5176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6" name="Google Shape;496;p224"/>
              <p:cNvSpPr/>
              <p:nvPr/>
            </p:nvSpPr>
            <p:spPr>
              <a:xfrm>
                <a:off x="5172" y="740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7" name="Google Shape;497;p224"/>
              <p:cNvSpPr/>
              <p:nvPr/>
            </p:nvSpPr>
            <p:spPr>
              <a:xfrm>
                <a:off x="5049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8" name="Google Shape;498;p224"/>
              <p:cNvSpPr/>
              <p:nvPr/>
            </p:nvSpPr>
            <p:spPr>
              <a:xfrm>
                <a:off x="4319" y="160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99" name="Google Shape;499;p224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0" name="Google Shape;500;p224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1" name="Google Shape;501;p22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2" name="Google Shape;502;p22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3" name="Google Shape;503;p22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4" name="Google Shape;504;p224" descr="dnastranda_gl.gif (44360 bytes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7"/>
          <p:cNvSpPr txBox="1"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rbel"/>
              <a:buNone/>
            </a:pPr>
            <a:r>
              <a:rPr lang="en-US" b="1">
                <a:solidFill>
                  <a:srgbClr val="FF0000"/>
                </a:solidFill>
              </a:rPr>
              <a:t>Energy for Sport and exercise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75" name="Google Shape;875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 smtClean="0">
                <a:solidFill>
                  <a:schemeClr val="dk1"/>
                </a:solidFill>
              </a:rPr>
              <a:t>Assist Prof </a:t>
            </a:r>
            <a:r>
              <a:rPr lang="en-US" sz="5200" dirty="0" err="1" smtClean="0">
                <a:solidFill>
                  <a:schemeClr val="dk1"/>
                </a:solidFill>
              </a:rPr>
              <a:t>Yaseen</a:t>
            </a:r>
            <a:r>
              <a:rPr lang="en-US" sz="5200" dirty="0" smtClean="0">
                <a:solidFill>
                  <a:schemeClr val="dk1"/>
                </a:solidFill>
              </a:rPr>
              <a:t> </a:t>
            </a:r>
            <a:r>
              <a:rPr lang="en-US" sz="5200" dirty="0" err="1">
                <a:solidFill>
                  <a:schemeClr val="dk1"/>
                </a:solidFill>
              </a:rPr>
              <a:t>Galali</a:t>
            </a:r>
            <a:r>
              <a:rPr lang="en-US" sz="5200" dirty="0">
                <a:solidFill>
                  <a:schemeClr val="dk1"/>
                </a:solidFill>
              </a:rPr>
              <a:t> </a:t>
            </a:r>
            <a:endParaRPr sz="2600" dirty="0"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</a:rPr>
              <a:t>Nutrition Department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6"/>
          <p:cNvSpPr txBox="1">
            <a:spLocks noGrp="1"/>
          </p:cNvSpPr>
          <p:nvPr>
            <p:ph type="body" idx="1"/>
          </p:nvPr>
        </p:nvSpPr>
        <p:spPr>
          <a:xfrm>
            <a:off x="323528" y="-99392"/>
            <a:ext cx="8604447" cy="593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Reactions within a cell can be classed as either catabolic or anabolic.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Catabolic reactions </a:t>
            </a:r>
            <a:r>
              <a:rPr lang="en-US"/>
              <a:t>involve breaking molecules down into their smaller components; energy is released as a by-product of these reactions.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>
                <a:solidFill>
                  <a:srgbClr val="FF0000"/>
                </a:solidFill>
              </a:rPr>
              <a:t> </a:t>
            </a:r>
            <a:endParaRPr/>
          </a:p>
        </p:txBody>
      </p:sp>
      <p:pic>
        <p:nvPicPr>
          <p:cNvPr id="934" name="Google Shape;934;p46" descr="Image result for anabolic catabolic reactions"/>
          <p:cNvPicPr preferRelativeResize="0"/>
          <p:nvPr/>
        </p:nvPicPr>
        <p:blipFill rotWithShape="1">
          <a:blip r:embed="rId3">
            <a:alphaModFix/>
          </a:blip>
          <a:srcRect b="4820"/>
          <a:stretch/>
        </p:blipFill>
        <p:spPr>
          <a:xfrm>
            <a:off x="1979712" y="2623029"/>
            <a:ext cx="6408712" cy="406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7"/>
          <p:cNvSpPr txBox="1">
            <a:spLocks noGrp="1"/>
          </p:cNvSpPr>
          <p:nvPr>
            <p:ph type="body" idx="1"/>
          </p:nvPr>
        </p:nvSpPr>
        <p:spPr>
          <a:xfrm>
            <a:off x="467544" y="188641"/>
            <a:ext cx="8219255" cy="593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Anabolic reactions </a:t>
            </a:r>
            <a:r>
              <a:rPr lang="en-US"/>
              <a:t>involve combining simple molecules to form complex molecules, and energy in the form of ATP is required to support these  reactions. Energy yielding reactions (catabolic) within a cell are typically coupled to energy requiring reactions (anabolic). The high-energy bonds of ATP thus play a central role in cell metabolism by serving as a usable storage form of free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energy.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/>
          </a:p>
        </p:txBody>
      </p:sp>
      <p:pic>
        <p:nvPicPr>
          <p:cNvPr id="940" name="Google Shape;940;p47" descr="Image result for anabolic catabolic reactions"/>
          <p:cNvPicPr preferRelativeResize="0"/>
          <p:nvPr/>
        </p:nvPicPr>
        <p:blipFill rotWithShape="1">
          <a:blip r:embed="rId3">
            <a:alphaModFix/>
          </a:blip>
          <a:srcRect b="4820"/>
          <a:stretch/>
        </p:blipFill>
        <p:spPr>
          <a:xfrm>
            <a:off x="5364088" y="4770521"/>
            <a:ext cx="3024336" cy="191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8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PRODUCTION OF ENERGY: THE ROLE OF METABOLIC PATHWAYS</a:t>
            </a:r>
            <a:endParaRPr/>
          </a:p>
        </p:txBody>
      </p:sp>
      <p:sp>
        <p:nvSpPr>
          <p:cNvPr id="946" name="Google Shape;946;p48"/>
          <p:cNvSpPr txBox="1">
            <a:spLocks noGrp="1"/>
          </p:cNvSpPr>
          <p:nvPr>
            <p:ph type="body" idx="1"/>
          </p:nvPr>
        </p:nvSpPr>
        <p:spPr>
          <a:xfrm>
            <a:off x="323528" y="1417639"/>
            <a:ext cx="8820472" cy="544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100"/>
              <a:buFont typeface="Noto Sans Symbols"/>
              <a:buChar char="⮚"/>
            </a:pPr>
            <a:r>
              <a:rPr lang="en-US" sz="2800" dirty="0"/>
              <a:t>The three main metabolic pathways for ATP </a:t>
            </a:r>
            <a:r>
              <a:rPr lang="en-US" sz="2800" dirty="0" err="1"/>
              <a:t>resynthesis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100"/>
              <a:buFont typeface="Noto Sans Symbols"/>
              <a:buChar char="⮚"/>
            </a:pPr>
            <a:r>
              <a:rPr lang="en-US" sz="2800" b="1" dirty="0">
                <a:solidFill>
                  <a:srgbClr val="FF0000"/>
                </a:solidFill>
              </a:rPr>
              <a:t>(a)</a:t>
            </a:r>
            <a:r>
              <a:rPr lang="en-US" sz="2800" dirty="0"/>
              <a:t> the </a:t>
            </a:r>
            <a:r>
              <a:rPr lang="en-US" sz="2800" dirty="0" err="1"/>
              <a:t>phosphagen</a:t>
            </a:r>
            <a:r>
              <a:rPr lang="en-US" sz="2800" dirty="0"/>
              <a:t> system </a:t>
            </a:r>
            <a:r>
              <a:rPr lang="en-US" sz="2800" dirty="0">
                <a:solidFill>
                  <a:srgbClr val="FF0000"/>
                </a:solidFill>
              </a:rPr>
              <a:t>(ATP-</a:t>
            </a:r>
            <a:r>
              <a:rPr lang="en-US" sz="2800" dirty="0" err="1">
                <a:solidFill>
                  <a:srgbClr val="FF0000"/>
                </a:solidFill>
              </a:rPr>
              <a:t>PCr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alactacid</a:t>
            </a:r>
            <a:r>
              <a:rPr lang="en-US" sz="2800" dirty="0">
                <a:solidFill>
                  <a:srgbClr val="FF0000"/>
                </a:solidFill>
              </a:rPr>
              <a:t>), 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100"/>
              <a:buFont typeface="Noto Sans Symbols"/>
              <a:buChar char="⮚"/>
            </a:pPr>
            <a:r>
              <a:rPr lang="en-US" sz="2800" b="1" dirty="0">
                <a:solidFill>
                  <a:srgbClr val="FF0000"/>
                </a:solidFill>
              </a:rPr>
              <a:t>(b)</a:t>
            </a:r>
            <a:r>
              <a:rPr lang="en-US" sz="2800" dirty="0"/>
              <a:t> anaerobic glycolysis </a:t>
            </a:r>
            <a:r>
              <a:rPr lang="en-US" sz="2800" b="1" dirty="0">
                <a:solidFill>
                  <a:srgbClr val="FF0000"/>
                </a:solidFill>
              </a:rPr>
              <a:t>(lactic acid) </a:t>
            </a:r>
            <a:r>
              <a:rPr lang="en-US" sz="2800" dirty="0"/>
              <a:t>and </a:t>
            </a:r>
            <a:endParaRPr lang="en-US" sz="2800" dirty="0" smtClean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100"/>
              <a:buFont typeface="Noto Sans Symbols"/>
              <a:buChar char="⮚"/>
            </a:pP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c)</a:t>
            </a:r>
            <a:r>
              <a:rPr lang="en-US" sz="2800" dirty="0"/>
              <a:t> oxidative phosphorylation (</a:t>
            </a:r>
            <a:r>
              <a:rPr lang="en-US" sz="2800" b="1" dirty="0">
                <a:solidFill>
                  <a:srgbClr val="FF0000"/>
                </a:solidFill>
              </a:rPr>
              <a:t>mitochondrial ATP production</a:t>
            </a:r>
            <a:r>
              <a:rPr lang="en-US" sz="2800" dirty="0"/>
              <a:t>). 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100"/>
              <a:buFont typeface="Noto Sans Symbols"/>
              <a:buChar char="⮚"/>
            </a:pPr>
            <a:r>
              <a:rPr lang="en-US" sz="2800" dirty="0"/>
              <a:t>Both the </a:t>
            </a:r>
            <a:r>
              <a:rPr lang="en-US" sz="2800" dirty="0" err="1"/>
              <a:t>phosphagen</a:t>
            </a:r>
            <a:r>
              <a:rPr lang="en-US" sz="2800" dirty="0"/>
              <a:t> system and glycolysis pathway occur in the </a:t>
            </a:r>
            <a:r>
              <a:rPr lang="en-US" sz="2800" b="1" dirty="0"/>
              <a:t>cytoplasm </a:t>
            </a:r>
            <a:r>
              <a:rPr lang="en-US" sz="2800" dirty="0"/>
              <a:t>(cytosol) of the cell. Oxidative phosphorylation occurs within the mitochondria. </a:t>
            </a:r>
            <a:r>
              <a:rPr lang="en-US" sz="2800" dirty="0">
                <a:solidFill>
                  <a:srgbClr val="FF0000"/>
                </a:solidFill>
              </a:rPr>
              <a:t>Mitochondria</a:t>
            </a:r>
            <a:r>
              <a:rPr lang="en-US" sz="2800" dirty="0"/>
              <a:t> are known as the powerhouses of the cell. They are organelles that act like a digestive system to take in nutrients, break them down and create energy-rich molecules for the cell.</a:t>
            </a:r>
            <a:endParaRPr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9"/>
          <p:cNvSpPr txBox="1">
            <a:spLocks noGrp="1"/>
          </p:cNvSpPr>
          <p:nvPr>
            <p:ph type="title"/>
          </p:nvPr>
        </p:nvSpPr>
        <p:spPr>
          <a:xfrm>
            <a:off x="559514" y="110865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 dirty="0"/>
              <a:t>1-</a:t>
            </a:r>
            <a:r>
              <a:rPr lang="en-US" dirty="0">
                <a:solidFill>
                  <a:srgbClr val="FF0000"/>
                </a:solidFill>
              </a:rPr>
              <a:t>THE PHOSPHAGEN SYSTEM</a:t>
            </a:r>
            <a:br>
              <a:rPr lang="en-US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952" name="Google Shape;952;p49"/>
          <p:cNvSpPr txBox="1">
            <a:spLocks noGrp="1"/>
          </p:cNvSpPr>
          <p:nvPr>
            <p:ph type="body" idx="1"/>
          </p:nvPr>
        </p:nvSpPr>
        <p:spPr>
          <a:xfrm>
            <a:off x="642625" y="653181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dirty="0"/>
              <a:t>The </a:t>
            </a:r>
            <a:r>
              <a:rPr lang="en-US" dirty="0" err="1"/>
              <a:t>phosphagen</a:t>
            </a:r>
            <a:r>
              <a:rPr lang="en-US" dirty="0"/>
              <a:t> system is the quickest way to </a:t>
            </a:r>
            <a:r>
              <a:rPr lang="en-US" dirty="0" err="1"/>
              <a:t>resynthesise</a:t>
            </a:r>
            <a:r>
              <a:rPr lang="en-US" dirty="0"/>
              <a:t> ATP, and comprises three reactions</a:t>
            </a:r>
            <a:endParaRPr dirty="0">
              <a:solidFill>
                <a:srgbClr val="FF0000"/>
              </a:solidFill>
            </a:endParaRPr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 dirty="0"/>
          </a:p>
        </p:txBody>
      </p:sp>
      <p:pic>
        <p:nvPicPr>
          <p:cNvPr id="953" name="Google Shape;953;p49"/>
          <p:cNvPicPr preferRelativeResize="0"/>
          <p:nvPr/>
        </p:nvPicPr>
        <p:blipFill rotWithShape="1">
          <a:blip r:embed="rId3">
            <a:alphaModFix/>
          </a:blip>
          <a:srcRect l="12022" t="54605" r="27317" b="15461"/>
          <a:stretch/>
        </p:blipFill>
        <p:spPr>
          <a:xfrm>
            <a:off x="418164" y="2093342"/>
            <a:ext cx="8725836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49"/>
          <p:cNvSpPr/>
          <p:nvPr/>
        </p:nvSpPr>
        <p:spPr>
          <a:xfrm>
            <a:off x="676626" y="4514230"/>
            <a:ext cx="82089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Phosphocreatine (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PCr</a:t>
            </a: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donates a phosphate to ADP to produce ATP. Despite its ability to rapidly 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resynthesise</a:t>
            </a: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ATP, the total capacity of this high-energy phosphate system to sustain maximal muscle contraction is about four seconds, assuming complete depletion of 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PCr</a:t>
            </a: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and ATP</a:t>
            </a:r>
            <a:endParaRPr sz="1600" dirty="0"/>
          </a:p>
        </p:txBody>
      </p:sp>
      <p:pic>
        <p:nvPicPr>
          <p:cNvPr id="2050" name="Picture 2" descr="Phosphagen System | BioNin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5822814"/>
            <a:ext cx="3357350" cy="10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0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rbel"/>
              <a:buNone/>
            </a:pPr>
            <a:r>
              <a:rPr lang="en-US">
                <a:solidFill>
                  <a:srgbClr val="FF0000"/>
                </a:solidFill>
              </a:rPr>
              <a:t>2- GLYCOLYSIS</a:t>
            </a:r>
            <a:endParaRPr/>
          </a:p>
        </p:txBody>
      </p:sp>
      <p:sp>
        <p:nvSpPr>
          <p:cNvPr id="960" name="Google Shape;960;p50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complete oxidative breakdown of glucose to carbon dioxide (CO2) and water (H2O) is written as follows: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i="1"/>
              <a:t>C6H12 + 6O2 </a:t>
            </a:r>
            <a:r>
              <a:rPr lang="en-US"/>
              <a:t>→ </a:t>
            </a:r>
            <a:r>
              <a:rPr lang="en-US" i="1"/>
              <a:t>6 CO2 + 6 H2O+energy 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/>
              <a:t>Glycolysis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breakdown of glucose to form two molecules of ATP.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53243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dirty="0"/>
              <a:t>The terms ‘</a:t>
            </a:r>
            <a:r>
              <a:rPr lang="en-US" b="1" dirty="0">
                <a:solidFill>
                  <a:srgbClr val="FF0000"/>
                </a:solidFill>
              </a:rPr>
              <a:t>aerobic</a:t>
            </a:r>
            <a:r>
              <a:rPr lang="en-US" dirty="0"/>
              <a:t>’ and ‘</a:t>
            </a:r>
            <a:r>
              <a:rPr lang="en-US" b="1" dirty="0">
                <a:solidFill>
                  <a:srgbClr val="FF0000"/>
                </a:solidFill>
              </a:rPr>
              <a:t>anaerobic</a:t>
            </a:r>
            <a:r>
              <a:rPr lang="en-US" dirty="0"/>
              <a:t>’ are used to describe the different conditions by which </a:t>
            </a:r>
            <a:r>
              <a:rPr lang="en-US" b="1" dirty="0">
                <a:solidFill>
                  <a:srgbClr val="FF0000"/>
                </a:solidFill>
              </a:rPr>
              <a:t>oxidation of food molecules</a:t>
            </a:r>
            <a:r>
              <a:rPr lang="en-US" dirty="0"/>
              <a:t> especially glucose, fatty acids and proteins occur (known as respiration).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 dirty="0">
                <a:solidFill>
                  <a:srgbClr val="FF0000"/>
                </a:solidFill>
              </a:rPr>
              <a:t>Aerobic respiration </a:t>
            </a:r>
            <a:r>
              <a:rPr lang="en-US" dirty="0"/>
              <a:t>occurs when adequate oxygen is present,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dirty="0">
                <a:solidFill>
                  <a:srgbClr val="FF0000"/>
                </a:solidFill>
              </a:rPr>
              <a:t>anaerobic respiration </a:t>
            </a:r>
            <a:r>
              <a:rPr lang="en-US" dirty="0"/>
              <a:t>occurs when lack of oxygen is present and the demand for ATP is high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52" descr="https://sciencemusicvideos.com/wp-content/uploads/2014/SMV_qwiz/qwiz_images/lactic_acid_fermenta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2343673"/>
            <a:ext cx="594360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52"/>
          <p:cNvSpPr/>
          <p:nvPr/>
        </p:nvSpPr>
        <p:spPr>
          <a:xfrm>
            <a:off x="1043608" y="764704"/>
            <a:ext cx="78488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Lactic acid: 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by-product of anaerobic glycolysis that contributes to fatigue of the muscle)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3"/>
          <p:cNvSpPr txBox="1">
            <a:spLocks noGrp="1"/>
          </p:cNvSpPr>
          <p:nvPr>
            <p:ph type="title"/>
          </p:nvPr>
        </p:nvSpPr>
        <p:spPr>
          <a:xfrm>
            <a:off x="539553" y="274638"/>
            <a:ext cx="8604448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MITOCHONDRIAL OXIDATIVE PHOSPHORYLATION </a:t>
            </a:r>
            <a:endParaRPr/>
          </a:p>
        </p:txBody>
      </p:sp>
      <p:sp>
        <p:nvSpPr>
          <p:cNvPr id="977" name="Google Shape;977;p53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dirty="0"/>
              <a:t>is the only source of ATP production that has the capacity to support prolonged exercise.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dirty="0"/>
              <a:t>The total yield from the complete oxidation of a glucose molecule is 38 molecules of ATP.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4"/>
          <p:cNvSpPr txBox="1">
            <a:spLocks noGrp="1"/>
          </p:cNvSpPr>
          <p:nvPr>
            <p:ph type="title"/>
          </p:nvPr>
        </p:nvSpPr>
        <p:spPr>
          <a:xfrm>
            <a:off x="251521" y="274638"/>
            <a:ext cx="8435280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INTERACTION AMONG METABOLIC ENERGY</a:t>
            </a:r>
            <a:br>
              <a:rPr lang="en-US"/>
            </a:br>
            <a:r>
              <a:rPr lang="en-US"/>
              <a:t>SYSTEMS: INFLUENCE OF SPORT AND</a:t>
            </a:r>
            <a:br>
              <a:rPr lang="en-US"/>
            </a:br>
            <a:r>
              <a:rPr lang="en-US"/>
              <a:t>EXERCISE</a:t>
            </a:r>
            <a:endParaRPr/>
          </a:p>
        </p:txBody>
      </p:sp>
      <p:sp>
        <p:nvSpPr>
          <p:cNvPr id="983" name="Google Shape;983;p54"/>
          <p:cNvSpPr txBox="1">
            <a:spLocks noGrp="1"/>
          </p:cNvSpPr>
          <p:nvPr>
            <p:ph type="body" idx="1"/>
          </p:nvPr>
        </p:nvSpPr>
        <p:spPr>
          <a:xfrm>
            <a:off x="179512" y="1628801"/>
            <a:ext cx="8964488" cy="46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The interaction and relative contribution </a:t>
            </a:r>
            <a:r>
              <a:rPr lang="en-US"/>
              <a:t>of the </a:t>
            </a:r>
            <a:r>
              <a:rPr lang="en-US" b="1">
                <a:solidFill>
                  <a:srgbClr val="FF0000"/>
                </a:solidFill>
              </a:rPr>
              <a:t>three energy systems during</a:t>
            </a:r>
            <a:r>
              <a:rPr lang="en-US"/>
              <a:t> different exercise intensities and sporting activities have been of considerable interest to exercise scientists.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Compare the </a:t>
            </a:r>
            <a:r>
              <a:rPr lang="en-US" b="1">
                <a:solidFill>
                  <a:srgbClr val="FF0000"/>
                </a:solidFill>
              </a:rPr>
              <a:t>demands of a 100-metre sprint </a:t>
            </a:r>
            <a:r>
              <a:rPr lang="en-US"/>
              <a:t>to a </a:t>
            </a:r>
            <a:r>
              <a:rPr lang="en-US" b="1">
                <a:solidFill>
                  <a:srgbClr val="FF0000"/>
                </a:solidFill>
              </a:rPr>
              <a:t>42.2-kilometre marathon?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984" name="Google Shape;984;p54" descr="Image result for differences between sprint and marath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4285192"/>
            <a:ext cx="2854077" cy="257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5"/>
          <p:cNvSpPr txBox="1">
            <a:spLocks noGrp="1"/>
          </p:cNvSpPr>
          <p:nvPr>
            <p:ph type="body" idx="1"/>
          </p:nvPr>
        </p:nvSpPr>
        <p:spPr>
          <a:xfrm>
            <a:off x="467544" y="332657"/>
            <a:ext cx="8219255" cy="57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sprint is </a:t>
            </a:r>
            <a:r>
              <a:rPr lang="en-US" b="1">
                <a:solidFill>
                  <a:srgbClr val="FF0000"/>
                </a:solidFill>
              </a:rPr>
              <a:t>fast</a:t>
            </a:r>
            <a:r>
              <a:rPr lang="en-US"/>
              <a:t>, with </a:t>
            </a:r>
            <a:r>
              <a:rPr lang="en-US">
                <a:solidFill>
                  <a:srgbClr val="FF0000"/>
                </a:solidFill>
              </a:rPr>
              <a:t>minimal oxygen breathed</a:t>
            </a:r>
            <a:r>
              <a:rPr lang="en-US"/>
              <a:t> in during its ten-second duration, making the event almost exclusively </a:t>
            </a:r>
            <a:r>
              <a:rPr lang="en-US" b="1">
                <a:solidFill>
                  <a:srgbClr val="FF0000"/>
                </a:solidFill>
              </a:rPr>
              <a:t>anaerobic</a:t>
            </a:r>
            <a:r>
              <a:rPr lang="en-US"/>
              <a:t> 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marathon, on the other hand, is primarily an </a:t>
            </a:r>
            <a:r>
              <a:rPr lang="en-US" b="1">
                <a:solidFill>
                  <a:srgbClr val="FF0000"/>
                </a:solidFill>
              </a:rPr>
              <a:t>aerobic</a:t>
            </a:r>
            <a:r>
              <a:rPr lang="en-US"/>
              <a:t> event completed </a:t>
            </a:r>
            <a:r>
              <a:rPr lang="en-US" b="1">
                <a:solidFill>
                  <a:srgbClr val="FF0000"/>
                </a:solidFill>
              </a:rPr>
              <a:t>in two to two-and-a-half hours at 80–85</a:t>
            </a:r>
            <a:r>
              <a:rPr lang="en-US"/>
              <a:t> per cent of an elite athlete’s maximal capacity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8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rbel"/>
              <a:buNone/>
            </a:pPr>
            <a:r>
              <a:rPr lang="en-US">
                <a:solidFill>
                  <a:srgbClr val="FF0000"/>
                </a:solidFill>
              </a:rPr>
              <a:t>ENERGY FOR SPORT AND EXERCISE </a:t>
            </a:r>
            <a:endParaRPr/>
          </a:p>
        </p:txBody>
      </p:sp>
      <p:sp>
        <p:nvSpPr>
          <p:cNvPr id="881" name="Google Shape;881;p38"/>
          <p:cNvSpPr txBox="1">
            <a:spLocks noGrp="1"/>
          </p:cNvSpPr>
          <p:nvPr>
            <p:ph type="body" idx="1"/>
          </p:nvPr>
        </p:nvSpPr>
        <p:spPr>
          <a:xfrm>
            <a:off x="1000100" y="1417639"/>
            <a:ext cx="7686699" cy="544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Our bodies require a </a:t>
            </a:r>
            <a:r>
              <a:rPr lang="en-US" b="1">
                <a:solidFill>
                  <a:srgbClr val="FF0000"/>
                </a:solidFill>
              </a:rPr>
              <a:t>constant supply </a:t>
            </a:r>
            <a:r>
              <a:rPr lang="en-US"/>
              <a:t>of energy to fuel our working organs, including the brain, heart, lungs and muscles.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major energy currency within the human body is an energy-rich molecule known as </a:t>
            </a:r>
            <a:r>
              <a:rPr lang="en-US" b="1">
                <a:solidFill>
                  <a:srgbClr val="FF0000"/>
                </a:solidFill>
              </a:rPr>
              <a:t>adenosine triphosphate</a:t>
            </a:r>
            <a:r>
              <a:rPr lang="en-US"/>
              <a:t>, or ATP.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6"/>
          <p:cNvSpPr txBox="1">
            <a:spLocks noGrp="1"/>
          </p:cNvSpPr>
          <p:nvPr>
            <p:ph type="body" idx="1"/>
          </p:nvPr>
        </p:nvSpPr>
        <p:spPr>
          <a:xfrm>
            <a:off x="395536" y="188641"/>
            <a:ext cx="8291263" cy="593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Despite the different demands of each event, </a:t>
            </a:r>
            <a:r>
              <a:rPr lang="en-US">
                <a:solidFill>
                  <a:srgbClr val="FF0000"/>
                </a:solidFill>
              </a:rPr>
              <a:t>all systems ( three pathways) </a:t>
            </a:r>
            <a:r>
              <a:rPr lang="en-US"/>
              <a:t>are activated at the start of exercise to maintain ATP levels and ensure adequate supply for maximal power output and intensity.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The anaerobic </a:t>
            </a:r>
            <a:r>
              <a:rPr lang="en-US"/>
              <a:t>(non-mitochondrial) systems, which are capable of supporting extremely high muscle force application and power outputs such as those during a 100-metre sprint, would be the predominant energy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system used at these times</a:t>
            </a:r>
            <a:endParaRPr/>
          </a:p>
        </p:txBody>
      </p:sp>
      <p:pic>
        <p:nvPicPr>
          <p:cNvPr id="995" name="Google Shape;995;p56"/>
          <p:cNvPicPr preferRelativeResize="0"/>
          <p:nvPr/>
        </p:nvPicPr>
        <p:blipFill rotWithShape="1">
          <a:blip r:embed="rId3">
            <a:alphaModFix/>
          </a:blip>
          <a:srcRect l="76196" t="41447" r="10117" b="9211"/>
          <a:stretch/>
        </p:blipFill>
        <p:spPr>
          <a:xfrm>
            <a:off x="7969075" y="4544670"/>
            <a:ext cx="1141244" cy="23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7"/>
          <p:cNvSpPr txBox="1">
            <a:spLocks noGrp="1"/>
          </p:cNvSpPr>
          <p:nvPr>
            <p:ph type="body" idx="1"/>
          </p:nvPr>
        </p:nvSpPr>
        <p:spPr>
          <a:xfrm>
            <a:off x="307975" y="312739"/>
            <a:ext cx="8378824" cy="581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During a marathon race, the anaerobic system, which is limited in its capacity, is unable to meet the energy demands required by extended periods of intense exercise.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 The aerobic energy system (oxidative metabolism) is the only system that can resynthesise ATP to meet required energy. </a:t>
            </a:r>
            <a:endParaRPr/>
          </a:p>
        </p:txBody>
      </p:sp>
      <p:sp>
        <p:nvSpPr>
          <p:cNvPr id="1001" name="Google Shape;1001;p57" descr="Image result for differences between sprint and maratho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2" name="Google Shape;1002;p57" descr="Image result for differences between sprint and marathon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03" name="Google Shape;1003;p57"/>
          <p:cNvPicPr preferRelativeResize="0"/>
          <p:nvPr/>
        </p:nvPicPr>
        <p:blipFill rotWithShape="1">
          <a:blip r:embed="rId3">
            <a:alphaModFix/>
          </a:blip>
          <a:srcRect l="60106" t="41775" r="24174" b="8553"/>
          <a:stretch/>
        </p:blipFill>
        <p:spPr>
          <a:xfrm>
            <a:off x="7524328" y="3843996"/>
            <a:ext cx="1619673" cy="287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hapter 26 - Metabolism | metabolism, nutrition, biochemist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0"/>
          <a:stretch/>
        </p:blipFill>
        <p:spPr bwMode="auto">
          <a:xfrm>
            <a:off x="2156345" y="4253347"/>
            <a:ext cx="3947299" cy="24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8"/>
          <p:cNvSpPr txBox="1">
            <a:spLocks noGrp="1"/>
          </p:cNvSpPr>
          <p:nvPr>
            <p:ph type="title"/>
          </p:nvPr>
        </p:nvSpPr>
        <p:spPr>
          <a:xfrm>
            <a:off x="179513" y="274638"/>
            <a:ext cx="8507288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QUANTIFYING ENERGY EXPENDITURE:</a:t>
            </a:r>
            <a:br>
              <a:rPr lang="en-US"/>
            </a:br>
            <a:r>
              <a:rPr lang="en-US"/>
              <a:t>APPLICATIONS IN SPORT AND EXERCISE</a:t>
            </a:r>
            <a:endParaRPr/>
          </a:p>
        </p:txBody>
      </p:sp>
      <p:sp>
        <p:nvSpPr>
          <p:cNvPr id="1009" name="Google Shape;1009;p58"/>
          <p:cNvSpPr txBox="1">
            <a:spLocks noGrp="1"/>
          </p:cNvSpPr>
          <p:nvPr>
            <p:ph type="body" idx="1"/>
          </p:nvPr>
        </p:nvSpPr>
        <p:spPr>
          <a:xfrm>
            <a:off x="251520" y="1417639"/>
            <a:ext cx="8435279" cy="503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/>
              <a:t>Regardless of which </a:t>
            </a:r>
            <a:r>
              <a:rPr lang="en-US" b="1">
                <a:solidFill>
                  <a:srgbClr val="FF0000"/>
                </a:solidFill>
              </a:rPr>
              <a:t>energy system predominates during exercise</a:t>
            </a:r>
            <a:r>
              <a:rPr lang="en-US"/>
              <a:t>,  Measurement of an </a:t>
            </a:r>
            <a:r>
              <a:rPr lang="en-US" b="1">
                <a:solidFill>
                  <a:srgbClr val="FF0000"/>
                </a:solidFill>
              </a:rPr>
              <a:t>athlete’s energy expenditure </a:t>
            </a:r>
            <a:r>
              <a:rPr lang="en-US"/>
              <a:t>helps determine the daily energy requirements for the athlete’s training and competition.</a:t>
            </a:r>
            <a:endParaRPr/>
          </a:p>
          <a:p>
            <a:pPr marL="342900" lvl="0" indent="-190500" algn="just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52400" algn="just" rtl="0">
              <a:spcBef>
                <a:spcPts val="800"/>
              </a:spcBef>
              <a:spcAft>
                <a:spcPts val="0"/>
              </a:spcAft>
              <a:buSzPts val="3000"/>
              <a:buNone/>
            </a:pPr>
            <a:endParaRPr sz="4000" b="1">
              <a:solidFill>
                <a:srgbClr val="FF0000"/>
              </a:solidFill>
            </a:endParaRPr>
          </a:p>
          <a:p>
            <a:pPr marL="342900" lvl="0" indent="-342900" algn="just" rtl="0">
              <a:spcBef>
                <a:spcPts val="800"/>
              </a:spcBef>
              <a:spcAft>
                <a:spcPts val="0"/>
              </a:spcAft>
              <a:buSzPts val="3000"/>
              <a:buChar char="⮚"/>
            </a:pPr>
            <a:r>
              <a:rPr lang="en-US" sz="4000" b="1">
                <a:solidFill>
                  <a:srgbClr val="FF0000"/>
                </a:solidFill>
              </a:rPr>
              <a:t>So, how do we measure energy expenditure?</a:t>
            </a:r>
            <a:endParaRPr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59"/>
          <p:cNvSpPr txBox="1">
            <a:spLocks noGrp="1"/>
          </p:cNvSpPr>
          <p:nvPr>
            <p:ph type="body" idx="1"/>
          </p:nvPr>
        </p:nvSpPr>
        <p:spPr>
          <a:xfrm>
            <a:off x="611560" y="476673"/>
            <a:ext cx="8075239" cy="564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We know that the rate of </a:t>
            </a:r>
            <a:r>
              <a:rPr lang="en-US" b="1">
                <a:solidFill>
                  <a:srgbClr val="FF0000"/>
                </a:solidFill>
              </a:rPr>
              <a:t>energy metabolism </a:t>
            </a:r>
            <a:r>
              <a:rPr lang="en-US"/>
              <a:t>is directly proportional to the </a:t>
            </a:r>
            <a:r>
              <a:rPr lang="en-US" b="1">
                <a:solidFill>
                  <a:srgbClr val="FF0000"/>
                </a:solidFill>
              </a:rPr>
              <a:t>amount of heat our whole body produces</a:t>
            </a:r>
            <a:r>
              <a:rPr lang="en-US"/>
              <a:t>. As such, the rate of metabolism can be quantified by measuring heat produced by the body. This direct measurement method is known as </a:t>
            </a:r>
            <a:r>
              <a:rPr lang="en-US" b="1"/>
              <a:t>direct calorimetry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60" descr="https://image1.slideserve.com/2193985/slide2-n.jpg"/>
          <p:cNvPicPr preferRelativeResize="0"/>
          <p:nvPr/>
        </p:nvPicPr>
        <p:blipFill rotWithShape="1">
          <a:blip r:embed="rId3">
            <a:alphaModFix/>
          </a:blip>
          <a:srcRect l="5099" t="3550" r="7181" b="6158"/>
          <a:stretch/>
        </p:blipFill>
        <p:spPr>
          <a:xfrm>
            <a:off x="0" y="-1"/>
            <a:ext cx="9144000" cy="680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60"/>
          <p:cNvSpPr/>
          <p:nvPr/>
        </p:nvSpPr>
        <p:spPr>
          <a:xfrm>
            <a:off x="27692" y="908721"/>
            <a:ext cx="87207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Direct calorimetry requires a person to be placed in an insulated chamber which allows all heat production within the chamber to be measured,highly accurate, building a calorimeter is expensive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1" descr="https://image1.slideserve.com/2193985/slide3-n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6" name="Google Shape;1026;p61"/>
          <p:cNvSpPr/>
          <p:nvPr/>
        </p:nvSpPr>
        <p:spPr>
          <a:xfrm>
            <a:off x="460375" y="160338"/>
            <a:ext cx="83600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cheaper and smaller—but still accurate—method known as </a:t>
            </a:r>
            <a:r>
              <a:rPr lang="en-US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indirect </a:t>
            </a:r>
            <a:r>
              <a:rPr lang="en-US" sz="2800" b="1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calorimetry</a:t>
            </a:r>
            <a:r>
              <a:rPr lang="en-US" sz="28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more widely used for measuring energy expenditure.</a:t>
            </a:r>
            <a:endParaRPr dirty="0"/>
          </a:p>
        </p:txBody>
      </p:sp>
      <p:sp>
        <p:nvSpPr>
          <p:cNvPr id="1027" name="Google Shape;1027;p61" descr="https://image1.slideserve.com/2193985/slide3-n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8" name="Google Shape;1028;p61" descr="https://image1.slideserve.com/2193985/slide3-n.jpg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9" name="Google Shape;1029;p61" descr="https://image1.slideserve.com/2193985/slide3-n.jpg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0" name="Google Shape;1030;p61"/>
          <p:cNvSpPr/>
          <p:nvPr/>
        </p:nvSpPr>
        <p:spPr>
          <a:xfrm>
            <a:off x="1547664" y="1545333"/>
            <a:ext cx="5793051" cy="4710513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1"/>
          <p:cNvSpPr/>
          <p:nvPr/>
        </p:nvSpPr>
        <p:spPr>
          <a:xfrm>
            <a:off x="707794" y="5655681"/>
            <a:ext cx="8400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This involves collecting all exhaled gases into a mixing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chamber, which is then processed and analysed by a metabolic cart</a:t>
            </a:r>
            <a:endParaRPr/>
          </a:p>
        </p:txBody>
      </p:sp>
      <p:pic>
        <p:nvPicPr>
          <p:cNvPr id="2" name="Picture 2" descr="Omnical Indirect Calorimeter - Maastricht Instr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0" y="1545332"/>
            <a:ext cx="5972270" cy="39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62"/>
          <p:cNvSpPr txBox="1">
            <a:spLocks noGrp="1"/>
          </p:cNvSpPr>
          <p:nvPr>
            <p:ph type="body" idx="1"/>
          </p:nvPr>
        </p:nvSpPr>
        <p:spPr>
          <a:xfrm>
            <a:off x="0" y="260648"/>
            <a:ext cx="8686799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b="1"/>
              <a:t>Indirect calorimetry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A method of estimating energy expenditure by measuring oxygen consumption and carbohydrate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/>
              <a:t>production.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CO2 produced and O2 consumed can also be expressed as a ratio </a:t>
            </a:r>
            <a:r>
              <a:rPr lang="en-US" b="1">
                <a:solidFill>
                  <a:srgbClr val="FF0000"/>
                </a:solidFill>
              </a:rPr>
              <a:t>(CO2/O2) </a:t>
            </a:r>
            <a:r>
              <a:rPr lang="en-US"/>
              <a:t>to obtain a number that is normally between </a:t>
            </a:r>
            <a:r>
              <a:rPr lang="en-US" b="1">
                <a:solidFill>
                  <a:srgbClr val="FF0000"/>
                </a:solidFill>
              </a:rPr>
              <a:t>0.7 and 1.0</a:t>
            </a:r>
            <a:r>
              <a:rPr lang="en-US"/>
              <a:t>. This number is known as the </a:t>
            </a:r>
            <a:r>
              <a:rPr lang="en-US" b="1"/>
              <a:t>respiratory exchange ratio </a:t>
            </a:r>
            <a:r>
              <a:rPr lang="en-US"/>
              <a:t>(RER), and represents the composition of the mixture of lipids (fats) and carbohydrates oxidised through metabolism during submaximal exercise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64"/>
          <p:cNvPicPr preferRelativeResize="0"/>
          <p:nvPr/>
        </p:nvPicPr>
        <p:blipFill rotWithShape="1">
          <a:blip r:embed="rId3">
            <a:alphaModFix/>
          </a:blip>
          <a:srcRect l="22988" t="36458" r="37334" b="41145"/>
          <a:stretch/>
        </p:blipFill>
        <p:spPr>
          <a:xfrm>
            <a:off x="755576" y="1363400"/>
            <a:ext cx="7847000" cy="2490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64"/>
          <p:cNvSpPr/>
          <p:nvPr/>
        </p:nvSpPr>
        <p:spPr>
          <a:xfrm>
            <a:off x="539552" y="836712"/>
            <a:ext cx="7776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Energy produced per litre of O2 when metabolising different macronutrients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Google Shape;1065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4739" t="21028" r="54974" b="54527"/>
          <a:stretch/>
        </p:blipFill>
        <p:spPr>
          <a:xfrm>
            <a:off x="1742037" y="4012442"/>
            <a:ext cx="5371893" cy="193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63"/>
          <p:cNvSpPr txBox="1">
            <a:spLocks noGrp="1"/>
          </p:cNvSpPr>
          <p:nvPr>
            <p:ph type="body" idx="1"/>
          </p:nvPr>
        </p:nvSpPr>
        <p:spPr>
          <a:xfrm>
            <a:off x="323528" y="188641"/>
            <a:ext cx="8363271" cy="593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/>
              <a:t>Respiratory exchange ratio (RER)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ratio of </a:t>
            </a:r>
            <a:r>
              <a:rPr lang="en-US" b="1">
                <a:solidFill>
                  <a:srgbClr val="FF0000"/>
                </a:solidFill>
              </a:rPr>
              <a:t>carbon dioxide</a:t>
            </a:r>
            <a:r>
              <a:rPr lang="en-US" b="1"/>
              <a:t> </a:t>
            </a:r>
            <a:r>
              <a:rPr lang="en-US"/>
              <a:t>produced to </a:t>
            </a:r>
            <a:r>
              <a:rPr lang="en-US" b="1">
                <a:solidFill>
                  <a:srgbClr val="FF0000"/>
                </a:solidFill>
              </a:rPr>
              <a:t>oxygen consumed</a:t>
            </a:r>
            <a:r>
              <a:rPr lang="en-US"/>
              <a:t>; used to indicate the relative contribution of substrates oxidized during submaximal exercise.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042" name="Google Shape;1042;p63" descr="https://image1.slideserve.com/2193985/slide8-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2924943"/>
            <a:ext cx="5208552" cy="390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65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ESTIMATING DAILY ENERGY REQUIREMENTS</a:t>
            </a:r>
            <a:endParaRPr/>
          </a:p>
        </p:txBody>
      </p:sp>
      <p:sp>
        <p:nvSpPr>
          <p:cNvPr id="1054" name="Google Shape;1054;p65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/>
              <a:t>The daily energy expenditure for healthy adults can be calculated using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the equations below, formulated based on adults 19–78 years of age. It is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important to keep in mind that factors other than those accounted for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within these equations can also influence resting energy expenditure.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These factors include climate, body composition and surface area of the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body.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Equations:</a:t>
            </a:r>
            <a:endParaRPr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For females: resting energy expenditure (kJ/day)</a:t>
            </a:r>
            <a:endParaRPr/>
          </a:p>
          <a:p>
            <a:pPr marL="0" lvl="0" indent="0" algn="l" rtl="0">
              <a:spcBef>
                <a:spcPts val="352"/>
              </a:spcBef>
              <a:spcAft>
                <a:spcPts val="0"/>
              </a:spcAft>
              <a:buSzPct val="75000"/>
              <a:buNone/>
            </a:pPr>
            <a:r>
              <a:rPr lang="en-US"/>
              <a:t>= 9.99 × (weight in kg) + 6.25 × (height in cm) – 4.92 × age – 161</a:t>
            </a:r>
            <a:endParaRPr/>
          </a:p>
          <a:p>
            <a:pPr marL="342900" lvl="0" indent="-259080" algn="l" rtl="0"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For males: resting energy expenditure (kJ/day)</a:t>
            </a:r>
            <a:endParaRPr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= 9.99 × (weight in kg) +</a:t>
            </a:r>
            <a:endParaRPr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6.25 × (height in cm) – 4.92 × age + 5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9"/>
          <p:cNvSpPr txBox="1">
            <a:spLocks noGrp="1"/>
          </p:cNvSpPr>
          <p:nvPr>
            <p:ph type="body" idx="1"/>
          </p:nvPr>
        </p:nvSpPr>
        <p:spPr>
          <a:xfrm>
            <a:off x="642910" y="285729"/>
            <a:ext cx="8043889" cy="584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At rest, the demand for ATP is low; however, sport and exercise can increase this demand as much as a </a:t>
            </a:r>
            <a:r>
              <a:rPr lang="en-US">
                <a:solidFill>
                  <a:srgbClr val="FF0000"/>
                </a:solidFill>
              </a:rPr>
              <a:t>thousand fold</a:t>
            </a:r>
            <a:r>
              <a:rPr lang="en-US"/>
              <a:t>, requiring a coordinated metabolic response by the energy systems to replenish ATP levels.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contribution of each energy system is determined by the interaction between the </a:t>
            </a:r>
            <a:r>
              <a:rPr lang="en-US" b="1">
                <a:solidFill>
                  <a:srgbClr val="FF0000"/>
                </a:solidFill>
              </a:rPr>
              <a:t>intensity</a:t>
            </a:r>
            <a:r>
              <a:rPr lang="en-US"/>
              <a:t> and </a:t>
            </a:r>
            <a:r>
              <a:rPr lang="en-US" b="1">
                <a:solidFill>
                  <a:srgbClr val="FF0000"/>
                </a:solidFill>
              </a:rPr>
              <a:t>the duration of exercise</a:t>
            </a:r>
            <a:r>
              <a:rPr lang="en-US"/>
              <a:t>, and is regulated by </a:t>
            </a:r>
            <a:r>
              <a:rPr lang="en-US" b="1">
                <a:solidFill>
                  <a:srgbClr val="FF0000"/>
                </a:solidFill>
              </a:rPr>
              <a:t>metabolic processes </a:t>
            </a:r>
            <a:r>
              <a:rPr lang="en-US"/>
              <a:t>and the central nervous system.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6"/>
          <p:cNvSpPr txBox="1">
            <a:spLocks noGrp="1"/>
          </p:cNvSpPr>
          <p:nvPr>
            <p:ph type="body" idx="1"/>
          </p:nvPr>
        </p:nvSpPr>
        <p:spPr>
          <a:xfrm>
            <a:off x="539552" y="1"/>
            <a:ext cx="8147247" cy="612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Resting energy expenditure calculated from the above equations can be multiplied by a factor according to the individual’s physical activity level (PAL) for an estimated total daily energy expenditure. These factors are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defined as: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1.0–1.39</a:t>
            </a:r>
            <a:r>
              <a:rPr lang="en-US"/>
              <a:t>: Sedentary, activities of daily living, sitting in office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1.4–1.59</a:t>
            </a:r>
            <a:r>
              <a:rPr lang="en-US"/>
              <a:t>: Activities of daily living plus 30–60 minutes of light intensity activity (e.g. walking)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1.6–1.89</a:t>
            </a:r>
            <a:r>
              <a:rPr lang="en-US"/>
              <a:t>: Activities of daily living plus standing, carrying lightloads, 60 minutes of walking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1.9–2.5</a:t>
            </a:r>
            <a:r>
              <a:rPr lang="en-US"/>
              <a:t>: Activities of daily living plus strenuous work or highly active/ athletic lifestyle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0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THE RELATIONSHIP BETWEEN </a:t>
            </a:r>
            <a:r>
              <a:rPr lang="en-US">
                <a:solidFill>
                  <a:srgbClr val="FF0000"/>
                </a:solidFill>
              </a:rPr>
              <a:t>ENERGY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WORK AND POWER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2" name="Google Shape;892;p40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two major forms are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kinetic energy: </a:t>
            </a:r>
            <a:r>
              <a:rPr lang="en-US"/>
              <a:t>is the energy in moving objects or mass, such as mechanical energy and electrical energy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potential energy: </a:t>
            </a:r>
            <a:r>
              <a:rPr lang="en-US"/>
              <a:t>is any form of energy that has stored potential and can be put to future use such as nuclear energy and chemical energy (ATP)</a:t>
            </a:r>
            <a:endParaRPr b="1">
              <a:solidFill>
                <a:srgbClr val="FF0000"/>
              </a:solidFill>
            </a:endParaRPr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1" descr="Image result for kinetic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8" name="Google Shape;898;p41" descr="Image result for kinetic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9" name="Google Shape;899;p41" descr="Image result for kinetic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0" name="Google Shape;900;p41" descr="Image result for kinetic energy vs potential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1" name="Google Shape;901;p41" descr="Image result for kinetic energy vs potential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2" name="Google Shape;902;p41" descr="Image result for kinetic energy vs potential energy&quot;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03" name="Google Shape;903;p41"/>
          <p:cNvGrpSpPr/>
          <p:nvPr/>
        </p:nvGrpSpPr>
        <p:grpSpPr>
          <a:xfrm>
            <a:off x="642910" y="2214554"/>
            <a:ext cx="8215370" cy="4643446"/>
            <a:chOff x="71406" y="2143116"/>
            <a:chExt cx="8908739" cy="3180854"/>
          </a:xfrm>
        </p:grpSpPr>
        <p:pic>
          <p:nvPicPr>
            <p:cNvPr id="904" name="Google Shape;904;p41"/>
            <p:cNvPicPr preferRelativeResize="0"/>
            <p:nvPr/>
          </p:nvPicPr>
          <p:blipFill rotWithShape="1">
            <a:blip r:embed="rId3">
              <a:alphaModFix/>
            </a:blip>
            <a:srcRect l="57887" t="13157" r="8858" b="43360"/>
            <a:stretch/>
          </p:blipFill>
          <p:spPr>
            <a:xfrm>
              <a:off x="71406" y="2143116"/>
              <a:ext cx="4326908" cy="3180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5" name="Google Shape;905;p41"/>
            <p:cNvPicPr preferRelativeResize="0"/>
            <p:nvPr/>
          </p:nvPicPr>
          <p:blipFill rotWithShape="1">
            <a:blip r:embed="rId4">
              <a:alphaModFix/>
            </a:blip>
            <a:srcRect l="53843" t="15820" r="4978" b="34375"/>
            <a:stretch/>
          </p:blipFill>
          <p:spPr>
            <a:xfrm>
              <a:off x="4357686" y="2143116"/>
              <a:ext cx="4622459" cy="3143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6" name="Google Shape;906;p41"/>
          <p:cNvSpPr/>
          <p:nvPr/>
        </p:nvSpPr>
        <p:spPr>
          <a:xfrm>
            <a:off x="428596" y="0"/>
            <a:ext cx="807249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Kinetic energy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is </a:t>
            </a: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energy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possessed by a body its </a:t>
            </a:r>
            <a:r>
              <a:rPr lang="en-US" sz="32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movement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Potential energy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is the </a:t>
            </a: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energy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possessed by a body its </a:t>
            </a:r>
            <a:r>
              <a:rPr lang="en-US" sz="3200" b="1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position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or state</a:t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2"/>
          <p:cNvSpPr txBox="1">
            <a:spLocks noGrp="1"/>
          </p:cNvSpPr>
          <p:nvPr>
            <p:ph type="body" idx="1"/>
          </p:nvPr>
        </p:nvSpPr>
        <p:spPr>
          <a:xfrm>
            <a:off x="0" y="357166"/>
            <a:ext cx="9144000" cy="650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dirty="0">
                <a:solidFill>
                  <a:srgbClr val="FF0000"/>
                </a:solidFill>
              </a:rPr>
              <a:t>Equation 1</a:t>
            </a:r>
            <a:r>
              <a:rPr lang="en-US" dirty="0">
                <a:solidFill>
                  <a:srgbClr val="0070C0"/>
                </a:solidFill>
              </a:rPr>
              <a:t>: Work done </a:t>
            </a:r>
            <a:r>
              <a:rPr lang="en-US" dirty="0"/>
              <a:t>(</a:t>
            </a:r>
            <a:r>
              <a:rPr lang="en-US" dirty="0" err="1"/>
              <a:t>Newton∙metres</a:t>
            </a:r>
            <a:r>
              <a:rPr lang="en-US" dirty="0"/>
              <a:t> [</a:t>
            </a:r>
            <a:r>
              <a:rPr lang="en-US" dirty="0" err="1"/>
              <a:t>N∙m</a:t>
            </a:r>
            <a:r>
              <a:rPr lang="en-US" dirty="0"/>
              <a:t>] or Joules [J]) = </a:t>
            </a:r>
            <a:r>
              <a:rPr lang="en-US" b="1" dirty="0">
                <a:solidFill>
                  <a:srgbClr val="FF0000"/>
                </a:solidFill>
              </a:rPr>
              <a:t>Force</a:t>
            </a:r>
            <a:r>
              <a:rPr lang="en-US" dirty="0"/>
              <a:t> (N) × </a:t>
            </a:r>
            <a:r>
              <a:rPr lang="en-US" b="1" dirty="0">
                <a:solidFill>
                  <a:srgbClr val="FF0000"/>
                </a:solidFill>
              </a:rPr>
              <a:t>Distance</a:t>
            </a:r>
            <a:r>
              <a:rPr lang="en-US" dirty="0"/>
              <a:t> (m)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 dirty="0"/>
              <a:t>For example, the greater the force required to move an object, or the further the distance of the object to be moved, the greater the work done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 dirty="0">
                <a:solidFill>
                  <a:srgbClr val="FF0000"/>
                </a:solidFill>
              </a:rPr>
              <a:t>Equation 2</a:t>
            </a:r>
            <a:r>
              <a:rPr lang="en-US" dirty="0"/>
              <a:t>: Power (Watts [W]) = Work done (J) ÷ Time (s).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 dirty="0"/>
              <a:t>Therefore, </a:t>
            </a:r>
            <a:r>
              <a:rPr lang="en-US" b="1" dirty="0">
                <a:solidFill>
                  <a:srgbClr val="FF0000"/>
                </a:solidFill>
              </a:rPr>
              <a:t>the faster the rate </a:t>
            </a:r>
            <a:r>
              <a:rPr lang="en-US" dirty="0"/>
              <a:t>at which work is completed, </a:t>
            </a:r>
            <a:r>
              <a:rPr lang="en-US" b="1" dirty="0">
                <a:solidFill>
                  <a:srgbClr val="FF0000"/>
                </a:solidFill>
              </a:rPr>
              <a:t>the higher the power output</a:t>
            </a:r>
            <a:r>
              <a:rPr lang="en-US" dirty="0"/>
              <a:t>. 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 dirty="0"/>
              <a:t>With sufficient training, athletes can develop </a:t>
            </a:r>
            <a:r>
              <a:rPr lang="en-US" b="1" dirty="0">
                <a:solidFill>
                  <a:srgbClr val="FF0000"/>
                </a:solidFill>
              </a:rPr>
              <a:t>physiological adaptations </a:t>
            </a:r>
            <a:r>
              <a:rPr lang="en-US" dirty="0"/>
              <a:t>that allow them to       </a:t>
            </a:r>
            <a:r>
              <a:rPr lang="en-US" b="1" dirty="0">
                <a:solidFill>
                  <a:srgbClr val="FF0000"/>
                </a:solidFill>
              </a:rPr>
              <a:t>perform a larger amount of work in a short period of time</a:t>
            </a:r>
            <a:r>
              <a:rPr lang="en-US" dirty="0"/>
              <a:t>, thus generating higher </a:t>
            </a:r>
            <a:r>
              <a:rPr lang="en-US" dirty="0">
                <a:solidFill>
                  <a:srgbClr val="FF0000"/>
                </a:solidFill>
              </a:rPr>
              <a:t>power outputs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3"/>
          <p:cNvSpPr txBox="1">
            <a:spLocks noGrp="1"/>
          </p:cNvSpPr>
          <p:nvPr>
            <p:ph type="title"/>
          </p:nvPr>
        </p:nvSpPr>
        <p:spPr>
          <a:xfrm>
            <a:off x="857224" y="0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ENERGY IN THE HUMAN BODY</a:t>
            </a:r>
            <a:endParaRPr/>
          </a:p>
        </p:txBody>
      </p:sp>
      <p:sp>
        <p:nvSpPr>
          <p:cNvPr id="917" name="Google Shape;917;p43"/>
          <p:cNvSpPr txBox="1">
            <a:spLocks noGrp="1"/>
          </p:cNvSpPr>
          <p:nvPr>
            <p:ph type="body" idx="1"/>
          </p:nvPr>
        </p:nvSpPr>
        <p:spPr>
          <a:xfrm>
            <a:off x="714348" y="928670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Chemical energy is a form of potential energy that is stored in the bonds of atoms and molecules.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Carbohydrates, protein, fats and alcohol re sources of energy in the diet. Under normal circumstances, </a:t>
            </a:r>
            <a:r>
              <a:rPr lang="en-US">
                <a:solidFill>
                  <a:srgbClr val="FF0000"/>
                </a:solidFill>
              </a:rPr>
              <a:t>more than 95 per cent of this food energy </a:t>
            </a:r>
            <a:r>
              <a:rPr lang="en-US"/>
              <a:t>is digested and absorbed from the gastrointestinal tract, providing the body with its chemical energy needs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4"/>
          <p:cNvSpPr txBox="1">
            <a:spLocks noGrp="1"/>
          </p:cNvSpPr>
          <p:nvPr>
            <p:ph type="body" idx="1"/>
          </p:nvPr>
        </p:nvSpPr>
        <p:spPr>
          <a:xfrm>
            <a:off x="827584" y="764705"/>
            <a:ext cx="7859215" cy="536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Within the body, the major energy currency is the ATP molecule, which comprises three components: An adenine ring (as part of adenosine), ribose sugar and three phosphate groups (triphosphate) 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/>
          </a:p>
        </p:txBody>
      </p:sp>
      <p:pic>
        <p:nvPicPr>
          <p:cNvPr id="923" name="Google Shape;923;p44"/>
          <p:cNvPicPr preferRelativeResize="0"/>
          <p:nvPr/>
        </p:nvPicPr>
        <p:blipFill rotWithShape="1">
          <a:blip r:embed="rId3">
            <a:alphaModFix/>
          </a:blip>
          <a:srcRect l="30197" t="30272" r="31368" b="44336"/>
          <a:stretch/>
        </p:blipFill>
        <p:spPr>
          <a:xfrm>
            <a:off x="2786050" y="4496506"/>
            <a:ext cx="6357950" cy="236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5"/>
          <p:cNvSpPr txBox="1">
            <a:spLocks noGrp="1"/>
          </p:cNvSpPr>
          <p:nvPr>
            <p:ph type="body" idx="1"/>
          </p:nvPr>
        </p:nvSpPr>
        <p:spPr>
          <a:xfrm>
            <a:off x="611560" y="1"/>
            <a:ext cx="8075239" cy="612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In the presence of water, ATP can be broken down to form </a:t>
            </a:r>
            <a:r>
              <a:rPr lang="en-US">
                <a:solidFill>
                  <a:srgbClr val="FF0000"/>
                </a:solidFill>
              </a:rPr>
              <a:t>adenosine diphosphate </a:t>
            </a:r>
            <a:r>
              <a:rPr lang="en-US"/>
              <a:t>(ADP). This process is known as </a:t>
            </a:r>
            <a:r>
              <a:rPr lang="en-US" b="1">
                <a:solidFill>
                  <a:srgbClr val="FF0000"/>
                </a:solidFill>
              </a:rPr>
              <a:t>hydrolysis</a:t>
            </a:r>
            <a:r>
              <a:rPr lang="en-US"/>
              <a:t>. Living cells contain ten times more ATP than ADP.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When ATP is hydrolysed to ADP, a large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amount of energy is released. The release of this free energy from the high energy bonds is used to </a:t>
            </a:r>
            <a:r>
              <a:rPr lang="en-US">
                <a:solidFill>
                  <a:srgbClr val="FF0000"/>
                </a:solidFill>
              </a:rPr>
              <a:t>drive energy-requiring reactions </a:t>
            </a:r>
            <a:r>
              <a:rPr lang="en-US"/>
              <a:t>such as </a:t>
            </a:r>
            <a:r>
              <a:rPr lang="en-US">
                <a:solidFill>
                  <a:srgbClr val="FF0000"/>
                </a:solidFill>
              </a:rPr>
              <a:t>protein synthesis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na5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1655</Words>
  <Application>Microsoft Office PowerPoint</Application>
  <PresentationFormat>On-screen Show (4:3)</PresentationFormat>
  <Paragraphs>101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Corbel</vt:lpstr>
      <vt:lpstr>Times New Roman</vt:lpstr>
      <vt:lpstr>Noto Sans Symbols</vt:lpstr>
      <vt:lpstr>Calibri</vt:lpstr>
      <vt:lpstr>Theme2</vt:lpstr>
      <vt:lpstr>dna5</vt:lpstr>
      <vt:lpstr>THEATER</vt:lpstr>
      <vt:lpstr>1_DNA THEATRE</vt:lpstr>
      <vt:lpstr>1_THEATER</vt:lpstr>
      <vt:lpstr>Energy for Sport and exercise </vt:lpstr>
      <vt:lpstr>ENERGY FOR SPORT AND EXERCISE </vt:lpstr>
      <vt:lpstr>PowerPoint Presentation</vt:lpstr>
      <vt:lpstr>THE RELATIONSHIP BETWEEN ENERGY, WORK AND POWER</vt:lpstr>
      <vt:lpstr>PowerPoint Presentation</vt:lpstr>
      <vt:lpstr>PowerPoint Presentation</vt:lpstr>
      <vt:lpstr>ENERGY IN THE HUMAN BODY</vt:lpstr>
      <vt:lpstr>PowerPoint Presentation</vt:lpstr>
      <vt:lpstr>PowerPoint Presentation</vt:lpstr>
      <vt:lpstr>PowerPoint Presentation</vt:lpstr>
      <vt:lpstr>PowerPoint Presentation</vt:lpstr>
      <vt:lpstr>PRODUCTION OF ENERGY: THE ROLE OF METABOLIC PATHWAYS</vt:lpstr>
      <vt:lpstr>1-THE PHOSPHAGEN SYSTEM </vt:lpstr>
      <vt:lpstr>2- GLYCOLYSIS</vt:lpstr>
      <vt:lpstr>PowerPoint Presentation</vt:lpstr>
      <vt:lpstr>PowerPoint Presentation</vt:lpstr>
      <vt:lpstr>MITOCHONDRIAL OXIDATIVE PHOSPHORYLATION </vt:lpstr>
      <vt:lpstr>INTERACTION AMONG METABOLIC ENERGY SYSTEMS: INFLUENCE OF SPORT AND EXERCISE</vt:lpstr>
      <vt:lpstr>PowerPoint Presentation</vt:lpstr>
      <vt:lpstr>PowerPoint Presentation</vt:lpstr>
      <vt:lpstr>PowerPoint Presentation</vt:lpstr>
      <vt:lpstr>QUANTIFYING ENERGY EXPENDITURE: APPLICATIONS IN SPORT AND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DAILY ENERGY REQUIREMENTS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digitallib66</dc:creator>
  <cp:lastModifiedBy>Maher</cp:lastModifiedBy>
  <cp:revision>30</cp:revision>
  <dcterms:created xsi:type="dcterms:W3CDTF">2012-02-21T06:31:23Z</dcterms:created>
  <dcterms:modified xsi:type="dcterms:W3CDTF">2026-05-03T22:00:01Z</dcterms:modified>
</cp:coreProperties>
</file>