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6" r:id="rId5"/>
    <p:sldMasterId id="2147483728" r:id="rId6"/>
    <p:sldMasterId id="2147483744" r:id="rId7"/>
    <p:sldMasterId id="2147483756" r:id="rId8"/>
    <p:sldMasterId id="2147483772" r:id="rId9"/>
    <p:sldMasterId id="2147483784" r:id="rId10"/>
    <p:sldMasterId id="2147483800" r:id="rId11"/>
    <p:sldMasterId id="2147483812" r:id="rId12"/>
    <p:sldMasterId id="2147483828" r:id="rId13"/>
    <p:sldMasterId id="2147483876" r:id="rId14"/>
  </p:sldMasterIdLst>
  <p:notesMasterIdLst>
    <p:notesMasterId r:id="rId27"/>
  </p:notesMasterIdLst>
  <p:handoutMasterIdLst>
    <p:handoutMasterId r:id="rId28"/>
  </p:handoutMasterIdLst>
  <p:sldIdLst>
    <p:sldId id="360" r:id="rId15"/>
    <p:sldId id="361" r:id="rId16"/>
    <p:sldId id="363" r:id="rId17"/>
    <p:sldId id="362" r:id="rId18"/>
    <p:sldId id="364" r:id="rId19"/>
    <p:sldId id="366" r:id="rId20"/>
    <p:sldId id="370" r:id="rId21"/>
    <p:sldId id="369" r:id="rId22"/>
    <p:sldId id="367" r:id="rId23"/>
    <p:sldId id="368" r:id="rId24"/>
    <p:sldId id="365" r:id="rId25"/>
    <p:sldId id="371" r:id="rId2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7FE"/>
    <a:srgbClr val="0066FF"/>
    <a:srgbClr val="FFFF00"/>
    <a:srgbClr val="FFFFFF"/>
    <a:srgbClr val="F4EE00"/>
    <a:srgbClr val="DED900"/>
    <a:srgbClr val="3399FF"/>
    <a:srgbClr val="008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89247" autoAdjust="0"/>
  </p:normalViewPr>
  <p:slideViewPr>
    <p:cSldViewPr>
      <p:cViewPr>
        <p:scale>
          <a:sx n="50" d="100"/>
          <a:sy n="50" d="100"/>
        </p:scale>
        <p:origin x="-210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13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Methodology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E7ED-8C33-4546-93E7-F87D08D63EC1}" type="datetimeFigureOut">
              <a:rPr lang="en-GB" smtClean="0"/>
              <a:pPr/>
              <a:t>06/05/2026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11B50-2484-471A-A049-2136645317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71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Methodology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5006-E157-4127-8361-A12680FCABBD}" type="datetimeFigureOut">
              <a:rPr lang="en-GB" smtClean="0"/>
              <a:pPr/>
              <a:t>06/05/2026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5B25-D60B-4404-9ED9-D4A9C083AE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068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7E5C2E0-A860-4E1B-BCEA-1BCFEEA7E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1" y="8382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8382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1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3" y="3730912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1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1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70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8" y="3591838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1"/>
            <a:ext cx="4476075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2"/>
            <a:ext cx="6553200" cy="36118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8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1" y="2830213"/>
            <a:ext cx="6858000" cy="1200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9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9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5" y="2956142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7"/>
            <a:ext cx="9250475" cy="143592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7E5C2E0-A860-4E1B-BCEA-1BCFEEA7E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1" y="8382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8382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1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43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FATS or LIPIDS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 of Dietary Cholesterol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95401"/>
            <a:ext cx="6934200" cy="4830764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Richest</a:t>
            </a:r>
            <a:r>
              <a:rPr lang="en-GB" dirty="0" smtClean="0"/>
              <a:t>: egg yolk, fish roes, mayonnaise and shell fish.</a:t>
            </a:r>
          </a:p>
          <a:p>
            <a:r>
              <a:rPr lang="en-GB" dirty="0" smtClean="0"/>
              <a:t>Moderate : Fat on meat, duck, goose, cold cuts, whole milks, cream, ice cream, cheese, butter</a:t>
            </a:r>
          </a:p>
          <a:p>
            <a:r>
              <a:rPr lang="en-GB" dirty="0" smtClean="0"/>
              <a:t>and most commercially made cakes, biscuits and pastries.</a:t>
            </a:r>
          </a:p>
          <a:p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Poor</a:t>
            </a:r>
            <a:r>
              <a:rPr lang="en-GB" dirty="0" smtClean="0"/>
              <a:t> : All fish and fish canned in vegetable oil, very lean meats, poultry without skin, skimmed</a:t>
            </a:r>
          </a:p>
          <a:p>
            <a:r>
              <a:rPr lang="en-GB" dirty="0" smtClean="0"/>
              <a:t>milk , low fat yoghurt and cottage cheese.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Cholesterol free </a:t>
            </a:r>
            <a:r>
              <a:rPr lang="en-GB" dirty="0" smtClean="0"/>
              <a:t>: All vegetables, and vegetable oils, fruit (including avocados and olives), nuts,</a:t>
            </a:r>
          </a:p>
          <a:p>
            <a:r>
              <a:rPr lang="en-GB" dirty="0" smtClean="0"/>
              <a:t>rice, egg white and sugar.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ÙØªÙØ¬Ø© Ø¨Ø­Ø« Ø§ÙØµÙØ± Ø¹Ù âªdietary cholesterol source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143500"/>
            <a:ext cx="3048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Functions: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19999" cy="48307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1) Important source of calories to provide a continuous supply if energy.</a:t>
            </a:r>
          </a:p>
          <a:p>
            <a:pPr>
              <a:buNone/>
            </a:pPr>
            <a:r>
              <a:rPr lang="en-GB" dirty="0" smtClean="0"/>
              <a:t>2) Protein sparing</a:t>
            </a:r>
          </a:p>
          <a:p>
            <a:pPr>
              <a:buNone/>
            </a:pPr>
            <a:r>
              <a:rPr lang="en-GB" dirty="0" smtClean="0"/>
              <a:t>3) Maintain the constant blood temperature</a:t>
            </a:r>
          </a:p>
          <a:p>
            <a:pPr>
              <a:buNone/>
            </a:pPr>
            <a:r>
              <a:rPr lang="en-GB" dirty="0" smtClean="0"/>
              <a:t>4) Cushions vital organs such as kidney against injury</a:t>
            </a:r>
          </a:p>
          <a:p>
            <a:pPr>
              <a:buNone/>
            </a:pPr>
            <a:r>
              <a:rPr lang="en-GB" dirty="0" smtClean="0"/>
              <a:t>5) Facilitates the absorption of fat soluble vitamins (ADEK)</a:t>
            </a:r>
          </a:p>
          <a:p>
            <a:pPr>
              <a:buNone/>
            </a:pPr>
            <a:r>
              <a:rPr lang="en-GB" dirty="0" smtClean="0"/>
              <a:t>6) Provides satiety and delays  hunger.</a:t>
            </a:r>
          </a:p>
          <a:p>
            <a:pPr>
              <a:buNone/>
            </a:pPr>
            <a:r>
              <a:rPr lang="en-GB" dirty="0" smtClean="0"/>
              <a:t>7) Contributes flavour and palatability to the diet.</a:t>
            </a:r>
            <a:endParaRPr lang="en-US" dirty="0"/>
          </a:p>
        </p:txBody>
      </p:sp>
      <p:pic>
        <p:nvPicPr>
          <p:cNvPr id="18434" name="Picture 2" descr="ÙØªÙØ¬Ø© Ø¨Ø­Ø« Ø§ÙØµÙØ± Ø¹Ù âªfunctions of fat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334000"/>
            <a:ext cx="28575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4638"/>
            <a:ext cx="8458200" cy="1325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Diseases might be related to excessive fat consumption!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85840" cy="4708525"/>
          </a:xfrm>
        </p:spPr>
        <p:txBody>
          <a:bodyPr/>
          <a:lstStyle/>
          <a:p>
            <a:r>
              <a:rPr lang="en-GB" dirty="0" smtClean="0"/>
              <a:t>1) Heart Disease</a:t>
            </a:r>
          </a:p>
          <a:p>
            <a:r>
              <a:rPr lang="en-GB" dirty="0" smtClean="0"/>
              <a:t>2) Cancer</a:t>
            </a:r>
          </a:p>
          <a:p>
            <a:r>
              <a:rPr lang="en-GB" dirty="0" smtClean="0"/>
              <a:t>3) Obesity</a:t>
            </a:r>
          </a:p>
          <a:p>
            <a:r>
              <a:rPr lang="en-GB" dirty="0" smtClean="0"/>
              <a:t>4)diabetes </a:t>
            </a:r>
            <a:endParaRPr lang="en-US" dirty="0"/>
          </a:p>
        </p:txBody>
      </p:sp>
      <p:pic>
        <p:nvPicPr>
          <p:cNvPr id="1026" name="Picture 2" descr="ÙØªÙØ¬Ø© Ø¨Ø­Ø« Ø§ÙØµÙØ± Ø¹Ù âªdiabetes, obesity and cancer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29000"/>
            <a:ext cx="3048000" cy="1621536"/>
          </a:xfrm>
          <a:prstGeom prst="rect">
            <a:avLst/>
          </a:prstGeom>
          <a:noFill/>
        </p:spPr>
      </p:pic>
      <p:pic>
        <p:nvPicPr>
          <p:cNvPr id="1030" name="Picture 6" descr="ÙØªÙØ¬Ø© Ø¨Ø­Ø« Ø§ÙØµÙØ± Ø¹Ù âªheart diseases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0" y="5060822"/>
            <a:ext cx="3028950" cy="1797178"/>
          </a:xfrm>
          <a:prstGeom prst="rect">
            <a:avLst/>
          </a:prstGeom>
          <a:noFill/>
        </p:spPr>
      </p:pic>
      <p:pic>
        <p:nvPicPr>
          <p:cNvPr id="1032" name="Picture 8" descr="ÙØªÙØ¬Ø© Ø¨Ø­Ø« Ø§ÙØµÙØ± Ø¹Ù âªcancerâ¬â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19600"/>
            <a:ext cx="56896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 or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concentrated form of energy</a:t>
            </a:r>
          </a:p>
          <a:p>
            <a:r>
              <a:rPr lang="en-GB" dirty="0" smtClean="0"/>
              <a:t>- Contains 9 calories per gram fat</a:t>
            </a:r>
          </a:p>
          <a:p>
            <a:r>
              <a:rPr lang="en-GB" dirty="0" smtClean="0"/>
              <a:t>- It is recommended 15-25% fat in the diet (Normal diet) </a:t>
            </a:r>
          </a:p>
          <a:p>
            <a:r>
              <a:rPr lang="en-GB" dirty="0" smtClean="0"/>
              <a:t>- The basic unit of fat is called “triglyceride”, which consist of molecule of glycerol attached to the 3 fatty acids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7482" t="12500" r="22694" b="9115"/>
          <a:stretch>
            <a:fillRect/>
          </a:stretch>
        </p:blipFill>
        <p:spPr bwMode="auto">
          <a:xfrm>
            <a:off x="838199" y="19329"/>
            <a:ext cx="6179795" cy="68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 Forms Fatty Acids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99841" cy="513556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1) </a:t>
            </a:r>
            <a:r>
              <a:rPr lang="en-GB" sz="2800" b="1" dirty="0" smtClean="0">
                <a:solidFill>
                  <a:srgbClr val="FF0000"/>
                </a:solidFill>
              </a:rPr>
              <a:t>Saturated Fats </a:t>
            </a:r>
            <a:r>
              <a:rPr lang="en-GB" sz="2800" dirty="0" smtClean="0"/>
              <a:t>– Shown to raise blood cholesterol.</a:t>
            </a:r>
          </a:p>
          <a:p>
            <a:r>
              <a:rPr lang="en-GB" sz="2800" dirty="0" smtClean="0"/>
              <a:t>• Considered the “dangerous” type of fat that lead to raise blood cholesterol may lead</a:t>
            </a:r>
            <a:r>
              <a:rPr lang="ar-OM" sz="2800" dirty="0" smtClean="0"/>
              <a:t> </a:t>
            </a:r>
            <a:r>
              <a:rPr lang="en-GB" sz="2800" dirty="0" smtClean="0"/>
              <a:t>to coronary heart disease if eaten </a:t>
            </a:r>
          </a:p>
          <a:p>
            <a:r>
              <a:rPr lang="en-GB" sz="2800" dirty="0" smtClean="0"/>
              <a:t>In high amount </a:t>
            </a:r>
          </a:p>
          <a:p>
            <a:pPr>
              <a:buNone/>
            </a:pPr>
            <a:r>
              <a:rPr lang="en-GB" sz="2800" dirty="0" smtClean="0"/>
              <a:t>• Difficult to metabolize causing weight gain</a:t>
            </a:r>
            <a:endParaRPr lang="ar-OM" sz="2800" dirty="0" smtClean="0"/>
          </a:p>
          <a:p>
            <a:pPr>
              <a:buNone/>
            </a:pPr>
            <a:r>
              <a:rPr lang="ar-OM" sz="2800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Sources</a:t>
            </a:r>
            <a:r>
              <a:rPr lang="en-GB" sz="2800" dirty="0" smtClean="0"/>
              <a:t>: butter, lard, meat, cheese, eggs, coconut oil, chocolate, cakes, cookies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0100" y="838200"/>
            <a:ext cx="45339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485840" cy="6248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2) </a:t>
            </a:r>
            <a:r>
              <a:rPr lang="en-GB" b="1" dirty="0" smtClean="0">
                <a:solidFill>
                  <a:srgbClr val="FF0000"/>
                </a:solidFill>
              </a:rPr>
              <a:t>Monounsaturated fats </a:t>
            </a:r>
            <a:r>
              <a:rPr lang="en-GB" dirty="0" smtClean="0"/>
              <a:t>– lower level of “bad” cholesterol</a:t>
            </a:r>
            <a:r>
              <a:rPr lang="ar-OM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b="1" dirty="0" smtClean="0">
                <a:solidFill>
                  <a:srgbClr val="0033CC"/>
                </a:solidFill>
              </a:rPr>
              <a:t>Sources</a:t>
            </a:r>
            <a:r>
              <a:rPr lang="en-GB" dirty="0" smtClean="0"/>
              <a:t>: </a:t>
            </a:r>
            <a:endParaRPr lang="ar-OM" dirty="0" smtClean="0"/>
          </a:p>
          <a:p>
            <a:pPr>
              <a:buNone/>
            </a:pPr>
            <a:r>
              <a:rPr lang="en-GB" dirty="0" smtClean="0"/>
              <a:t>Vegetable oil, peanut, soybean, corn, olive oil, canola oil</a:t>
            </a:r>
            <a:endParaRPr lang="ar-OM" dirty="0" smtClean="0"/>
          </a:p>
          <a:p>
            <a:pPr>
              <a:buNone/>
            </a:pPr>
            <a:endParaRPr lang="ar-OM" dirty="0" smtClean="0"/>
          </a:p>
          <a:p>
            <a:pPr>
              <a:buNone/>
            </a:pPr>
            <a:endParaRPr lang="ar-OM" dirty="0" smtClean="0"/>
          </a:p>
          <a:p>
            <a:pPr>
              <a:buNone/>
            </a:pPr>
            <a:endParaRPr lang="ar-OM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3) </a:t>
            </a:r>
            <a:r>
              <a:rPr lang="en-GB" b="1" dirty="0" smtClean="0">
                <a:solidFill>
                  <a:srgbClr val="FF0000"/>
                </a:solidFill>
              </a:rPr>
              <a:t>Polyunsaturated Fats </a:t>
            </a:r>
            <a:r>
              <a:rPr lang="en-GB" dirty="0" smtClean="0"/>
              <a:t>:Lower levels of total cholesterol.</a:t>
            </a:r>
            <a:endParaRPr lang="en-US" dirty="0" smtClean="0"/>
          </a:p>
          <a:p>
            <a:pPr>
              <a:buNone/>
            </a:pPr>
            <a:r>
              <a:rPr lang="en-GB" b="1" dirty="0" smtClean="0">
                <a:solidFill>
                  <a:srgbClr val="0033CC"/>
                </a:solidFill>
              </a:rPr>
              <a:t>Sources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Sunflower seeds.</a:t>
            </a:r>
            <a:r>
              <a:rPr lang="en-US" dirty="0" smtClean="0"/>
              <a:t>, </a:t>
            </a:r>
            <a:r>
              <a:rPr lang="en-GB" dirty="0" smtClean="0"/>
              <a:t>Flax seeds or flax oil ,Fish, such as salmon, mackerel, herring, albacore tuna, and trout. ,Corn oil. Soybean oil. Safflower oil</a:t>
            </a:r>
          </a:p>
          <a:p>
            <a:pPr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3074" name="AutoShape 2" descr="ÙØªÙØ¬Ø© Ø¨Ø­Ø« Ø§ÙØµÙØ± Ø¹Ù âªmonounsaturated fats structure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ÙØªÙØ¬Ø© Ø¨Ø­Ø« Ø§ÙØµÙØ± Ø¹Ù âªmonounsaturated fats structure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ÙØªÙØ¬Ø© Ø¨Ø­Ø« Ø§ÙØµÙØ± Ø¹Ù âªmonounsaturated fats structure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ÙØªÙØ¬Ø© Ø¨Ø­Ø« Ø§ÙØµÙØ± Ø¹Ù âªmonounsaturated fats structure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ÙØªÙØ¬Ø© Ø¨Ø­Ø« Ø§ÙØµÙØ± Ø¹Ù âªmonounsaturated fats structureâ¬â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133600"/>
            <a:ext cx="4000500" cy="1600200"/>
          </a:xfrm>
          <a:prstGeom prst="rect">
            <a:avLst/>
          </a:prstGeom>
          <a:noFill/>
        </p:spPr>
      </p:pic>
      <p:pic>
        <p:nvPicPr>
          <p:cNvPr id="3084" name="Picture 12" descr="ÙØªÙØ¬Ø© Ø¨Ø­Ø« Ø§ÙØµÙØ± Ø¹Ù âªmonounsaturated fats structureâ¬â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244227"/>
            <a:ext cx="4114800" cy="16137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1"/>
            <a:ext cx="7772399" cy="582136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Hydrogenated fats</a:t>
            </a:r>
            <a:r>
              <a:rPr lang="en-GB" dirty="0" smtClean="0"/>
              <a:t> are fatty acids that have been chemically altered. In general, hydrogenated fats were oils whose chemical structures were changed to become solid fats. ( </a:t>
            </a:r>
            <a:r>
              <a:rPr lang="en-GB" dirty="0" err="1" smtClean="0"/>
              <a:t>E.g</a:t>
            </a:r>
            <a:r>
              <a:rPr lang="en-GB" dirty="0" smtClean="0"/>
              <a:t> Spreads, mayonnaise, margarine, butter, Baked goods – cupcakes, donuts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7330" name="Picture 2" descr="hydrogenat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595688"/>
            <a:ext cx="6446975" cy="1662112"/>
          </a:xfrm>
          <a:prstGeom prst="rect">
            <a:avLst/>
          </a:prstGeom>
          <a:noFill/>
        </p:spPr>
      </p:pic>
      <p:pic>
        <p:nvPicPr>
          <p:cNvPr id="227332" name="Picture 4" descr="hydrogen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161540"/>
            <a:ext cx="5196357" cy="16964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Fat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Animal Fats – fat from meat, fish, poultry, milk, milk products and eggs.</a:t>
            </a:r>
          </a:p>
          <a:p>
            <a:r>
              <a:rPr lang="en-US" dirty="0" smtClean="0"/>
              <a:t>2) Vegetable Fats – margarine, seed and vegetable oil, nuts</a:t>
            </a:r>
          </a:p>
          <a:p>
            <a:r>
              <a:rPr lang="en-US" dirty="0" smtClean="0"/>
              <a:t>3) Visible Fats – butter, cream, margarine, lard, fish liver oils, pork fat</a:t>
            </a:r>
          </a:p>
          <a:p>
            <a:r>
              <a:rPr lang="en-US" dirty="0" smtClean="0"/>
              <a:t>4) Invisible Fats – cheeses, olives, cakes, nuts, pastries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85841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Foods may contain Trans fats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599" y="1066800"/>
            <a:ext cx="6477000" cy="54403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 Spreads – mayonnaise, margarine, butter</a:t>
            </a:r>
          </a:p>
          <a:p>
            <a:r>
              <a:rPr lang="en-US" dirty="0" smtClean="0"/>
              <a:t>2. Package foods – cake mixes, biscuits</a:t>
            </a:r>
          </a:p>
          <a:p>
            <a:r>
              <a:rPr lang="en-US" dirty="0" smtClean="0"/>
              <a:t>3. Soups – noodle soups</a:t>
            </a:r>
          </a:p>
          <a:p>
            <a:r>
              <a:rPr lang="en-US" dirty="0" smtClean="0"/>
              <a:t>4. Fast foods – </a:t>
            </a:r>
            <a:r>
              <a:rPr lang="en-US" dirty="0" err="1" smtClean="0"/>
              <a:t>Mcdonalds</a:t>
            </a:r>
            <a:r>
              <a:rPr lang="en-US" dirty="0" smtClean="0"/>
              <a:t>, Kentucky Fried Chicken</a:t>
            </a:r>
          </a:p>
          <a:p>
            <a:r>
              <a:rPr lang="en-US" dirty="0" smtClean="0"/>
              <a:t>5. Frozen foods – frozen pies, pizza, breaded fish sticks, breaded chicken</a:t>
            </a:r>
          </a:p>
          <a:p>
            <a:r>
              <a:rPr lang="en-US" dirty="0" smtClean="0"/>
              <a:t>6. Baked goods – cupcakes</a:t>
            </a:r>
          </a:p>
          <a:p>
            <a:r>
              <a:rPr lang="en-US" dirty="0" smtClean="0"/>
              <a:t>7. Cookies &amp; cakes</a:t>
            </a:r>
          </a:p>
          <a:p>
            <a:r>
              <a:rPr lang="en-US" dirty="0" smtClean="0"/>
              <a:t>8. Donuts</a:t>
            </a:r>
          </a:p>
          <a:p>
            <a:r>
              <a:rPr lang="en-US" dirty="0" smtClean="0"/>
              <a:t>9. Cream Filled cookies</a:t>
            </a:r>
          </a:p>
          <a:p>
            <a:r>
              <a:rPr lang="en-US" dirty="0" smtClean="0"/>
              <a:t>10. Chips &amp; Crackers</a:t>
            </a:r>
            <a:endParaRPr lang="en-US" dirty="0"/>
          </a:p>
        </p:txBody>
      </p:sp>
      <p:pic>
        <p:nvPicPr>
          <p:cNvPr id="3074" name="Picture 2" descr="ÙØªÙØ¬Ø© Ø¨Ø­Ø« Ø§ÙØµÙØ± Ø¹Ù âªtrans fats examplesâ¬â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305049"/>
            <a:ext cx="3242842" cy="4552951"/>
          </a:xfrm>
          <a:prstGeom prst="rect">
            <a:avLst/>
          </a:prstGeom>
          <a:noFill/>
        </p:spPr>
      </p:pic>
      <p:pic>
        <p:nvPicPr>
          <p:cNvPr id="3076" name="Picture 4" descr="ÙØªÙØ¬Ø© Ø¨Ø­Ø« Ø§ÙØµÙØ± Ø¹Ù âªtrans fats examplesâ¬â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8E2"/>
              </a:clrFrom>
              <a:clrTo>
                <a:srgbClr val="E7E8E2">
                  <a:alpha val="0"/>
                </a:srgbClr>
              </a:clrTo>
            </a:clrChange>
          </a:blip>
          <a:srcRect l="11239" t="532" r="16966" b="1063"/>
          <a:stretch>
            <a:fillRect/>
          </a:stretch>
        </p:blipFill>
        <p:spPr bwMode="auto">
          <a:xfrm>
            <a:off x="6378222" y="0"/>
            <a:ext cx="2765778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85841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485840" cy="47085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Cholesterol is a major component of all cell membranes. It is required for synthesis of sex hormones,</a:t>
            </a:r>
          </a:p>
          <a:p>
            <a:r>
              <a:rPr lang="en-GB" dirty="0" smtClean="0"/>
              <a:t>bile acids, and vitamin D. It is also a precursor of the steroid hormones.</a:t>
            </a:r>
          </a:p>
          <a:p>
            <a:r>
              <a:rPr lang="en-GB" dirty="0" smtClean="0"/>
              <a:t> Cholesterol is also made in the body and is taken also through  foods</a:t>
            </a:r>
          </a:p>
          <a:p>
            <a:r>
              <a:rPr lang="en-GB" dirty="0" smtClean="0"/>
              <a:t> But Cholesterol is a major factor in the development of heart diseases</a:t>
            </a:r>
          </a:p>
          <a:p>
            <a:r>
              <a:rPr lang="en-GB" dirty="0" smtClean="0"/>
              <a:t> Daily intake should not exceed 300 mg./day</a:t>
            </a:r>
            <a:endParaRPr lang="en-US" dirty="0"/>
          </a:p>
        </p:txBody>
      </p:sp>
      <p:sp>
        <p:nvSpPr>
          <p:cNvPr id="13314" name="AutoShape 2" descr="ÙØªÙØ¬Ø© Ø¨Ø­Ø« Ø§ÙØµÙØ± Ø¹Ù âªcholesterol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ÙØªÙØ¬Ø© Ø¨Ø­Ø« Ø§ÙØµÙØ± Ø¹Ù âªcholesterol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ÙØªÙØ¬Ø© Ø¨Ø­Ø« Ø§ÙØµÙØ± Ø¹Ù âªcholesterol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97171"/>
            <a:ext cx="2743200" cy="20608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5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LUE ATOM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UE ATOM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dna5</Template>
  <TotalTime>23110</TotalTime>
  <Words>582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dna5</vt:lpstr>
      <vt:lpstr>THEATER</vt:lpstr>
      <vt:lpstr>1_DNA THEATRE</vt:lpstr>
      <vt:lpstr>1_THEATER</vt:lpstr>
      <vt:lpstr>2_DNA THEATRE</vt:lpstr>
      <vt:lpstr>2_THEATER</vt:lpstr>
      <vt:lpstr>BLUE ATOM</vt:lpstr>
      <vt:lpstr>3_THEATER</vt:lpstr>
      <vt:lpstr>3_DNA THEATRE</vt:lpstr>
      <vt:lpstr>4_THEATER</vt:lpstr>
      <vt:lpstr>4_DNA THEATRE</vt:lpstr>
      <vt:lpstr>5_THEATER</vt:lpstr>
      <vt:lpstr>1_BLUE ATOM</vt:lpstr>
      <vt:lpstr>Theme2</vt:lpstr>
      <vt:lpstr>FATS or LIPIDS</vt:lpstr>
      <vt:lpstr>FATS or Lipids</vt:lpstr>
      <vt:lpstr>PowerPoint Presentation</vt:lpstr>
      <vt:lpstr>3 Forms Fatty Acids </vt:lpstr>
      <vt:lpstr>PowerPoint Presentation</vt:lpstr>
      <vt:lpstr>PowerPoint Presentation</vt:lpstr>
      <vt:lpstr>Sources of Fat </vt:lpstr>
      <vt:lpstr>Foods may contain Trans fats</vt:lpstr>
      <vt:lpstr>Cholesterol</vt:lpstr>
      <vt:lpstr>Source of Dietary Cholesterol </vt:lpstr>
      <vt:lpstr>Functions: </vt:lpstr>
      <vt:lpstr>Diseases might be related to excessive fat consumption!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Evaluation Of Concentrated Milk Products</dc:title>
  <dc:creator>digitallib66</dc:creator>
  <cp:lastModifiedBy>Maher</cp:lastModifiedBy>
  <cp:revision>566</cp:revision>
  <cp:lastPrinted>2013-05-13T14:22:48Z</cp:lastPrinted>
  <dcterms:created xsi:type="dcterms:W3CDTF">2012-02-21T06:31:23Z</dcterms:created>
  <dcterms:modified xsi:type="dcterms:W3CDTF">2026-05-05T21:17:58Z</dcterms:modified>
</cp:coreProperties>
</file>