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3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8" r:id="rId3"/>
    <p:sldMasterId id="2147483700" r:id="rId4"/>
    <p:sldMasterId id="2147483716" r:id="rId5"/>
    <p:sldMasterId id="2147483728" r:id="rId6"/>
    <p:sldMasterId id="2147483744" r:id="rId7"/>
    <p:sldMasterId id="2147483756" r:id="rId8"/>
    <p:sldMasterId id="2147483772" r:id="rId9"/>
    <p:sldMasterId id="2147483784" r:id="rId10"/>
    <p:sldMasterId id="2147483800" r:id="rId11"/>
    <p:sldMasterId id="2147483812" r:id="rId12"/>
    <p:sldMasterId id="2147483828" r:id="rId13"/>
    <p:sldMasterId id="2147483876" r:id="rId14"/>
  </p:sldMasterIdLst>
  <p:notesMasterIdLst>
    <p:notesMasterId r:id="rId22"/>
  </p:notesMasterIdLst>
  <p:handoutMasterIdLst>
    <p:handoutMasterId r:id="rId23"/>
  </p:handoutMasterIdLst>
  <p:sldIdLst>
    <p:sldId id="391" r:id="rId15"/>
    <p:sldId id="392" r:id="rId16"/>
    <p:sldId id="393" r:id="rId17"/>
    <p:sldId id="394" r:id="rId18"/>
    <p:sldId id="395" r:id="rId19"/>
    <p:sldId id="396" r:id="rId20"/>
    <p:sldId id="397" r:id="rId21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7FE"/>
    <a:srgbClr val="0066FF"/>
    <a:srgbClr val="FFFF00"/>
    <a:srgbClr val="FFFFFF"/>
    <a:srgbClr val="F4EE00"/>
    <a:srgbClr val="DED900"/>
    <a:srgbClr val="3399FF"/>
    <a:srgbClr val="0080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9" autoAdjust="0"/>
    <p:restoredTop sz="89247" autoAdjust="0"/>
  </p:normalViewPr>
  <p:slideViewPr>
    <p:cSldViewPr>
      <p:cViewPr>
        <p:scale>
          <a:sx n="50" d="100"/>
          <a:sy n="50" d="100"/>
        </p:scale>
        <p:origin x="-2100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133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Methodology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7E7ED-8C33-4546-93E7-F87D08D63EC1}" type="datetimeFigureOut">
              <a:rPr lang="en-GB" smtClean="0"/>
              <a:pPr/>
              <a:t>06/05/2026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11B50-2484-471A-A049-2136645317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97112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Methodology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15006-E157-4127-8361-A12680FCABBD}" type="datetimeFigureOut">
              <a:rPr lang="en-GB" smtClean="0"/>
              <a:pPr/>
              <a:t>06/05/2026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1" y="4714877"/>
            <a:ext cx="5335588" cy="44672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889250" cy="496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4"/>
            <a:ext cx="2889250" cy="496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A5B25-D60B-4404-9ED9-D4A9C083AE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90686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9144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9144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2C493-39CB-48C8-AADE-86FC80F4FD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9315D3-01A2-4F39-8662-6409229B3D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462757A-216F-4E6C-AEB7-20620BD019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ED48B70-72EF-44F7-9E04-C85C573F9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147E352-9E86-4BD8-91E7-24AA52B272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1" y="274639"/>
            <a:ext cx="21717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3627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1" y="274639"/>
            <a:ext cx="21717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3627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5811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581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5814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15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581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1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375821" name="Freeform 13"/>
                <p:cNvSpPr>
                  <a:spLocks/>
                </p:cNvSpPr>
                <p:nvPr/>
              </p:nvSpPr>
              <p:spPr bwMode="auto">
                <a:xfrm>
                  <a:off x="5269" y="1550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2" name="Freeform 14"/>
                <p:cNvSpPr>
                  <a:spLocks/>
                </p:cNvSpPr>
                <p:nvPr/>
              </p:nvSpPr>
              <p:spPr bwMode="auto">
                <a:xfrm>
                  <a:off x="5265" y="1562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3" name="Freeform 15"/>
                <p:cNvSpPr>
                  <a:spLocks/>
                </p:cNvSpPr>
                <p:nvPr/>
              </p:nvSpPr>
              <p:spPr bwMode="auto">
                <a:xfrm>
                  <a:off x="475" y="1541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4" name="Freeform 16"/>
                <p:cNvSpPr>
                  <a:spLocks/>
                </p:cNvSpPr>
                <p:nvPr/>
              </p:nvSpPr>
              <p:spPr bwMode="auto">
                <a:xfrm>
                  <a:off x="547" y="1554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5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5826" name="Freeform 18"/>
                <p:cNvSpPr>
                  <a:spLocks/>
                </p:cNvSpPr>
                <p:nvPr/>
              </p:nvSpPr>
              <p:spPr bwMode="auto">
                <a:xfrm>
                  <a:off x="1408" y="838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7" name="Freeform 19"/>
                <p:cNvSpPr>
                  <a:spLocks/>
                </p:cNvSpPr>
                <p:nvPr/>
              </p:nvSpPr>
              <p:spPr bwMode="auto">
                <a:xfrm>
                  <a:off x="607" y="934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8" name="Freeform 20"/>
                <p:cNvSpPr>
                  <a:spLocks/>
                </p:cNvSpPr>
                <p:nvPr/>
              </p:nvSpPr>
              <p:spPr bwMode="auto">
                <a:xfrm>
                  <a:off x="154" y="1349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9" name="Freeform 21"/>
                <p:cNvSpPr>
                  <a:spLocks/>
                </p:cNvSpPr>
                <p:nvPr/>
              </p:nvSpPr>
              <p:spPr bwMode="auto">
                <a:xfrm>
                  <a:off x="134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0" name="Freeform 22"/>
                <p:cNvSpPr>
                  <a:spLocks/>
                </p:cNvSpPr>
                <p:nvPr/>
              </p:nvSpPr>
              <p:spPr bwMode="auto">
                <a:xfrm>
                  <a:off x="422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1" name="Freeform 23"/>
                <p:cNvSpPr>
                  <a:spLocks/>
                </p:cNvSpPr>
                <p:nvPr/>
              </p:nvSpPr>
              <p:spPr bwMode="auto">
                <a:xfrm>
                  <a:off x="494" y="1516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2" name="Freeform 24"/>
                <p:cNvSpPr>
                  <a:spLocks/>
                </p:cNvSpPr>
                <p:nvPr/>
              </p:nvSpPr>
              <p:spPr bwMode="auto">
                <a:xfrm>
                  <a:off x="386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3" name="Freeform 25"/>
                <p:cNvSpPr>
                  <a:spLocks/>
                </p:cNvSpPr>
                <p:nvPr/>
              </p:nvSpPr>
              <p:spPr bwMode="auto">
                <a:xfrm>
                  <a:off x="5101" y="1353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4" name="Freeform 26"/>
                <p:cNvSpPr>
                  <a:spLocks/>
                </p:cNvSpPr>
                <p:nvPr/>
              </p:nvSpPr>
              <p:spPr bwMode="auto">
                <a:xfrm>
                  <a:off x="5197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5" name="Freeform 27"/>
                <p:cNvSpPr>
                  <a:spLocks/>
                </p:cNvSpPr>
                <p:nvPr/>
              </p:nvSpPr>
              <p:spPr bwMode="auto">
                <a:xfrm>
                  <a:off x="5228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6" name="Freeform 28"/>
                <p:cNvSpPr>
                  <a:spLocks/>
                </p:cNvSpPr>
                <p:nvPr/>
              </p:nvSpPr>
              <p:spPr bwMode="auto">
                <a:xfrm>
                  <a:off x="5224" y="1515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7" name="Freeform 29"/>
                <p:cNvSpPr>
                  <a:spLocks/>
                </p:cNvSpPr>
                <p:nvPr/>
              </p:nvSpPr>
              <p:spPr bwMode="auto">
                <a:xfrm>
                  <a:off x="5101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8" name="Freeform 30"/>
                <p:cNvSpPr>
                  <a:spLocks/>
                </p:cNvSpPr>
                <p:nvPr/>
              </p:nvSpPr>
              <p:spPr bwMode="auto">
                <a:xfrm>
                  <a:off x="4371" y="935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5839" name="Freeform 31"/>
              <p:cNvSpPr>
                <a:spLocks/>
              </p:cNvSpPr>
              <p:nvPr/>
            </p:nvSpPr>
            <p:spPr bwMode="auto">
              <a:xfrm>
                <a:off x="5217" y="1590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0" name="Freeform 32"/>
              <p:cNvSpPr>
                <a:spLocks/>
              </p:cNvSpPr>
              <p:nvPr/>
            </p:nvSpPr>
            <p:spPr bwMode="auto">
              <a:xfrm>
                <a:off x="5213" y="1603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1" name="Freeform 33"/>
              <p:cNvSpPr>
                <a:spLocks/>
              </p:cNvSpPr>
              <p:nvPr/>
            </p:nvSpPr>
            <p:spPr bwMode="auto">
              <a:xfrm>
                <a:off x="423" y="1581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2" name="Freeform 34"/>
              <p:cNvSpPr>
                <a:spLocks/>
              </p:cNvSpPr>
              <p:nvPr/>
            </p:nvSpPr>
            <p:spPr bwMode="auto">
              <a:xfrm>
                <a:off x="495" y="1595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3" name="Line 35"/>
              <p:cNvSpPr>
                <a:spLocks noChangeShapeType="1"/>
              </p:cNvSpPr>
              <p:nvPr/>
            </p:nvSpPr>
            <p:spPr bwMode="auto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5844" name="Freeform 36"/>
              <p:cNvSpPr>
                <a:spLocks/>
              </p:cNvSpPr>
              <p:nvPr/>
            </p:nvSpPr>
            <p:spPr bwMode="auto">
              <a:xfrm>
                <a:off x="1356" y="879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5" name="Freeform 37"/>
              <p:cNvSpPr>
                <a:spLocks/>
              </p:cNvSpPr>
              <p:nvPr/>
            </p:nvSpPr>
            <p:spPr bwMode="auto">
              <a:xfrm>
                <a:off x="555" y="975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6" name="Freeform 38"/>
              <p:cNvSpPr>
                <a:spLocks/>
              </p:cNvSpPr>
              <p:nvPr/>
            </p:nvSpPr>
            <p:spPr bwMode="auto">
              <a:xfrm>
                <a:off x="102" y="1389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7" name="Freeform 39"/>
              <p:cNvSpPr>
                <a:spLocks/>
              </p:cNvSpPr>
              <p:nvPr/>
            </p:nvSpPr>
            <p:spPr bwMode="auto">
              <a:xfrm>
                <a:off x="82" y="976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8" name="Freeform 40"/>
              <p:cNvSpPr>
                <a:spLocks/>
              </p:cNvSpPr>
              <p:nvPr/>
            </p:nvSpPr>
            <p:spPr bwMode="auto">
              <a:xfrm>
                <a:off x="370" y="1543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9" name="Freeform 41"/>
              <p:cNvSpPr>
                <a:spLocks/>
              </p:cNvSpPr>
              <p:nvPr/>
            </p:nvSpPr>
            <p:spPr bwMode="auto">
              <a:xfrm>
                <a:off x="442" y="1557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0" name="Freeform 42"/>
              <p:cNvSpPr>
                <a:spLocks/>
              </p:cNvSpPr>
              <p:nvPr/>
            </p:nvSpPr>
            <p:spPr bwMode="auto">
              <a:xfrm>
                <a:off x="334" y="1336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1" name="Freeform 43"/>
              <p:cNvSpPr>
                <a:spLocks/>
              </p:cNvSpPr>
              <p:nvPr/>
            </p:nvSpPr>
            <p:spPr bwMode="auto">
              <a:xfrm>
                <a:off x="5049" y="1394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2" name="Freeform 44"/>
              <p:cNvSpPr>
                <a:spLocks/>
              </p:cNvSpPr>
              <p:nvPr/>
            </p:nvSpPr>
            <p:spPr bwMode="auto">
              <a:xfrm>
                <a:off x="5145" y="976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3" name="Freeform 45"/>
              <p:cNvSpPr>
                <a:spLocks/>
              </p:cNvSpPr>
              <p:nvPr/>
            </p:nvSpPr>
            <p:spPr bwMode="auto">
              <a:xfrm>
                <a:off x="5176" y="1543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4" name="Freeform 46"/>
              <p:cNvSpPr>
                <a:spLocks/>
              </p:cNvSpPr>
              <p:nvPr/>
            </p:nvSpPr>
            <p:spPr bwMode="auto">
              <a:xfrm>
                <a:off x="5172" y="1556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5" name="Freeform 47"/>
              <p:cNvSpPr>
                <a:spLocks/>
              </p:cNvSpPr>
              <p:nvPr/>
            </p:nvSpPr>
            <p:spPr bwMode="auto">
              <a:xfrm>
                <a:off x="5049" y="1336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6" name="Freeform 48"/>
              <p:cNvSpPr>
                <a:spLocks/>
              </p:cNvSpPr>
              <p:nvPr/>
            </p:nvSpPr>
            <p:spPr bwMode="auto">
              <a:xfrm>
                <a:off x="4319" y="976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5857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5858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8F8F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75859" name="Rectangle 5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375860" name="Rectangle 5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375861" name="Rectangle 5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fld id="{67E5C2E0-A860-4E1B-BCEA-1BCFEEA7E74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75862" name="Picture 54" descr="dnastranda_gl.gif (44360 bytes)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99077-5F43-4A9D-B02C-9BA0C8B9FA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447A-50E7-4BDE-9D0D-CFBC72C94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A36E8-9AE8-455B-84B6-A113E11D07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5811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581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5814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15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581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1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375821" name="Freeform 13"/>
                <p:cNvSpPr>
                  <a:spLocks/>
                </p:cNvSpPr>
                <p:nvPr/>
              </p:nvSpPr>
              <p:spPr bwMode="auto">
                <a:xfrm>
                  <a:off x="5269" y="1550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2" name="Freeform 14"/>
                <p:cNvSpPr>
                  <a:spLocks/>
                </p:cNvSpPr>
                <p:nvPr/>
              </p:nvSpPr>
              <p:spPr bwMode="auto">
                <a:xfrm>
                  <a:off x="5265" y="1562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3" name="Freeform 15"/>
                <p:cNvSpPr>
                  <a:spLocks/>
                </p:cNvSpPr>
                <p:nvPr/>
              </p:nvSpPr>
              <p:spPr bwMode="auto">
                <a:xfrm>
                  <a:off x="475" y="1541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4" name="Freeform 16"/>
                <p:cNvSpPr>
                  <a:spLocks/>
                </p:cNvSpPr>
                <p:nvPr/>
              </p:nvSpPr>
              <p:spPr bwMode="auto">
                <a:xfrm>
                  <a:off x="547" y="1554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5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5826" name="Freeform 18"/>
                <p:cNvSpPr>
                  <a:spLocks/>
                </p:cNvSpPr>
                <p:nvPr/>
              </p:nvSpPr>
              <p:spPr bwMode="auto">
                <a:xfrm>
                  <a:off x="1408" y="838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7" name="Freeform 19"/>
                <p:cNvSpPr>
                  <a:spLocks/>
                </p:cNvSpPr>
                <p:nvPr/>
              </p:nvSpPr>
              <p:spPr bwMode="auto">
                <a:xfrm>
                  <a:off x="607" y="934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8" name="Freeform 20"/>
                <p:cNvSpPr>
                  <a:spLocks/>
                </p:cNvSpPr>
                <p:nvPr/>
              </p:nvSpPr>
              <p:spPr bwMode="auto">
                <a:xfrm>
                  <a:off x="154" y="1349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9" name="Freeform 21"/>
                <p:cNvSpPr>
                  <a:spLocks/>
                </p:cNvSpPr>
                <p:nvPr/>
              </p:nvSpPr>
              <p:spPr bwMode="auto">
                <a:xfrm>
                  <a:off x="134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0" name="Freeform 22"/>
                <p:cNvSpPr>
                  <a:spLocks/>
                </p:cNvSpPr>
                <p:nvPr/>
              </p:nvSpPr>
              <p:spPr bwMode="auto">
                <a:xfrm>
                  <a:off x="422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1" name="Freeform 23"/>
                <p:cNvSpPr>
                  <a:spLocks/>
                </p:cNvSpPr>
                <p:nvPr/>
              </p:nvSpPr>
              <p:spPr bwMode="auto">
                <a:xfrm>
                  <a:off x="494" y="1516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2" name="Freeform 24"/>
                <p:cNvSpPr>
                  <a:spLocks/>
                </p:cNvSpPr>
                <p:nvPr/>
              </p:nvSpPr>
              <p:spPr bwMode="auto">
                <a:xfrm>
                  <a:off x="386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3" name="Freeform 25"/>
                <p:cNvSpPr>
                  <a:spLocks/>
                </p:cNvSpPr>
                <p:nvPr/>
              </p:nvSpPr>
              <p:spPr bwMode="auto">
                <a:xfrm>
                  <a:off x="5101" y="1353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4" name="Freeform 26"/>
                <p:cNvSpPr>
                  <a:spLocks/>
                </p:cNvSpPr>
                <p:nvPr/>
              </p:nvSpPr>
              <p:spPr bwMode="auto">
                <a:xfrm>
                  <a:off x="5197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5" name="Freeform 27"/>
                <p:cNvSpPr>
                  <a:spLocks/>
                </p:cNvSpPr>
                <p:nvPr/>
              </p:nvSpPr>
              <p:spPr bwMode="auto">
                <a:xfrm>
                  <a:off x="5228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6" name="Freeform 28"/>
                <p:cNvSpPr>
                  <a:spLocks/>
                </p:cNvSpPr>
                <p:nvPr/>
              </p:nvSpPr>
              <p:spPr bwMode="auto">
                <a:xfrm>
                  <a:off x="5224" y="1515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7" name="Freeform 29"/>
                <p:cNvSpPr>
                  <a:spLocks/>
                </p:cNvSpPr>
                <p:nvPr/>
              </p:nvSpPr>
              <p:spPr bwMode="auto">
                <a:xfrm>
                  <a:off x="5101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8" name="Freeform 30"/>
                <p:cNvSpPr>
                  <a:spLocks/>
                </p:cNvSpPr>
                <p:nvPr/>
              </p:nvSpPr>
              <p:spPr bwMode="auto">
                <a:xfrm>
                  <a:off x="4371" y="935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5839" name="Freeform 31"/>
              <p:cNvSpPr>
                <a:spLocks/>
              </p:cNvSpPr>
              <p:nvPr/>
            </p:nvSpPr>
            <p:spPr bwMode="auto">
              <a:xfrm>
                <a:off x="5217" y="1590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0" name="Freeform 32"/>
              <p:cNvSpPr>
                <a:spLocks/>
              </p:cNvSpPr>
              <p:nvPr/>
            </p:nvSpPr>
            <p:spPr bwMode="auto">
              <a:xfrm>
                <a:off x="5213" y="1603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1" name="Freeform 33"/>
              <p:cNvSpPr>
                <a:spLocks/>
              </p:cNvSpPr>
              <p:nvPr/>
            </p:nvSpPr>
            <p:spPr bwMode="auto">
              <a:xfrm>
                <a:off x="423" y="1581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2" name="Freeform 34"/>
              <p:cNvSpPr>
                <a:spLocks/>
              </p:cNvSpPr>
              <p:nvPr/>
            </p:nvSpPr>
            <p:spPr bwMode="auto">
              <a:xfrm>
                <a:off x="495" y="1595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3" name="Line 35"/>
              <p:cNvSpPr>
                <a:spLocks noChangeShapeType="1"/>
              </p:cNvSpPr>
              <p:nvPr/>
            </p:nvSpPr>
            <p:spPr bwMode="auto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5844" name="Freeform 36"/>
              <p:cNvSpPr>
                <a:spLocks/>
              </p:cNvSpPr>
              <p:nvPr/>
            </p:nvSpPr>
            <p:spPr bwMode="auto">
              <a:xfrm>
                <a:off x="1356" y="879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5" name="Freeform 37"/>
              <p:cNvSpPr>
                <a:spLocks/>
              </p:cNvSpPr>
              <p:nvPr/>
            </p:nvSpPr>
            <p:spPr bwMode="auto">
              <a:xfrm>
                <a:off x="555" y="975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6" name="Freeform 38"/>
              <p:cNvSpPr>
                <a:spLocks/>
              </p:cNvSpPr>
              <p:nvPr/>
            </p:nvSpPr>
            <p:spPr bwMode="auto">
              <a:xfrm>
                <a:off x="102" y="1389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7" name="Freeform 39"/>
              <p:cNvSpPr>
                <a:spLocks/>
              </p:cNvSpPr>
              <p:nvPr/>
            </p:nvSpPr>
            <p:spPr bwMode="auto">
              <a:xfrm>
                <a:off x="82" y="976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8" name="Freeform 40"/>
              <p:cNvSpPr>
                <a:spLocks/>
              </p:cNvSpPr>
              <p:nvPr/>
            </p:nvSpPr>
            <p:spPr bwMode="auto">
              <a:xfrm>
                <a:off x="370" y="1543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9" name="Freeform 41"/>
              <p:cNvSpPr>
                <a:spLocks/>
              </p:cNvSpPr>
              <p:nvPr/>
            </p:nvSpPr>
            <p:spPr bwMode="auto">
              <a:xfrm>
                <a:off x="442" y="1557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0" name="Freeform 42"/>
              <p:cNvSpPr>
                <a:spLocks/>
              </p:cNvSpPr>
              <p:nvPr/>
            </p:nvSpPr>
            <p:spPr bwMode="auto">
              <a:xfrm>
                <a:off x="334" y="1336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1" name="Freeform 43"/>
              <p:cNvSpPr>
                <a:spLocks/>
              </p:cNvSpPr>
              <p:nvPr/>
            </p:nvSpPr>
            <p:spPr bwMode="auto">
              <a:xfrm>
                <a:off x="5049" y="1394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2" name="Freeform 44"/>
              <p:cNvSpPr>
                <a:spLocks/>
              </p:cNvSpPr>
              <p:nvPr/>
            </p:nvSpPr>
            <p:spPr bwMode="auto">
              <a:xfrm>
                <a:off x="5145" y="976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3" name="Freeform 45"/>
              <p:cNvSpPr>
                <a:spLocks/>
              </p:cNvSpPr>
              <p:nvPr/>
            </p:nvSpPr>
            <p:spPr bwMode="auto">
              <a:xfrm>
                <a:off x="5176" y="1543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4" name="Freeform 46"/>
              <p:cNvSpPr>
                <a:spLocks/>
              </p:cNvSpPr>
              <p:nvPr/>
            </p:nvSpPr>
            <p:spPr bwMode="auto">
              <a:xfrm>
                <a:off x="5172" y="1556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5" name="Freeform 47"/>
              <p:cNvSpPr>
                <a:spLocks/>
              </p:cNvSpPr>
              <p:nvPr/>
            </p:nvSpPr>
            <p:spPr bwMode="auto">
              <a:xfrm>
                <a:off x="5049" y="1336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6" name="Freeform 48"/>
              <p:cNvSpPr>
                <a:spLocks/>
              </p:cNvSpPr>
              <p:nvPr/>
            </p:nvSpPr>
            <p:spPr bwMode="auto">
              <a:xfrm>
                <a:off x="4319" y="976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5857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5858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8F8F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75859" name="Rectangle 5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375860" name="Rectangle 5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375861" name="Rectangle 5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fld id="{67E5C2E0-A860-4E1B-BCEA-1BCFEEA7E74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75862" name="Picture 54" descr="dnastranda_gl.gif (44360 bytes)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43763-EEE4-4068-B3ED-96AFEA8053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FD168-A516-4616-8535-51FE15B4F0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7E808-2940-4C71-91C1-7868269742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6E6B5-80A3-4027-BB5F-A2102648EA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5AFFD-30A6-411C-A116-E55518647D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FF5C7-E916-4179-AAE1-CF413384A0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9144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9144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2C493-39CB-48C8-AADE-86FC80F4FD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9315D3-01A2-4F39-8662-6409229B3D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462757A-216F-4E6C-AEB7-20620BD019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ED48B70-72EF-44F7-9E04-C85C573F9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99077-5F43-4A9D-B02C-9BA0C8B9FA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147E352-9E86-4BD8-91E7-24AA52B272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447A-50E7-4BDE-9D0D-CFBC72C94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1" y="274639"/>
            <a:ext cx="21717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3627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5811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581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5814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15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581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1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375821" name="Freeform 13"/>
                <p:cNvSpPr>
                  <a:spLocks/>
                </p:cNvSpPr>
                <p:nvPr/>
              </p:nvSpPr>
              <p:spPr bwMode="auto">
                <a:xfrm>
                  <a:off x="5269" y="1550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2" name="Freeform 14"/>
                <p:cNvSpPr>
                  <a:spLocks/>
                </p:cNvSpPr>
                <p:nvPr/>
              </p:nvSpPr>
              <p:spPr bwMode="auto">
                <a:xfrm>
                  <a:off x="5265" y="1562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3" name="Freeform 15"/>
                <p:cNvSpPr>
                  <a:spLocks/>
                </p:cNvSpPr>
                <p:nvPr/>
              </p:nvSpPr>
              <p:spPr bwMode="auto">
                <a:xfrm>
                  <a:off x="475" y="1541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4" name="Freeform 16"/>
                <p:cNvSpPr>
                  <a:spLocks/>
                </p:cNvSpPr>
                <p:nvPr/>
              </p:nvSpPr>
              <p:spPr bwMode="auto">
                <a:xfrm>
                  <a:off x="547" y="1554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5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5826" name="Freeform 18"/>
                <p:cNvSpPr>
                  <a:spLocks/>
                </p:cNvSpPr>
                <p:nvPr/>
              </p:nvSpPr>
              <p:spPr bwMode="auto">
                <a:xfrm>
                  <a:off x="1408" y="838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7" name="Freeform 19"/>
                <p:cNvSpPr>
                  <a:spLocks/>
                </p:cNvSpPr>
                <p:nvPr/>
              </p:nvSpPr>
              <p:spPr bwMode="auto">
                <a:xfrm>
                  <a:off x="607" y="934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8" name="Freeform 20"/>
                <p:cNvSpPr>
                  <a:spLocks/>
                </p:cNvSpPr>
                <p:nvPr/>
              </p:nvSpPr>
              <p:spPr bwMode="auto">
                <a:xfrm>
                  <a:off x="154" y="1349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9" name="Freeform 21"/>
                <p:cNvSpPr>
                  <a:spLocks/>
                </p:cNvSpPr>
                <p:nvPr/>
              </p:nvSpPr>
              <p:spPr bwMode="auto">
                <a:xfrm>
                  <a:off x="134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0" name="Freeform 22"/>
                <p:cNvSpPr>
                  <a:spLocks/>
                </p:cNvSpPr>
                <p:nvPr/>
              </p:nvSpPr>
              <p:spPr bwMode="auto">
                <a:xfrm>
                  <a:off x="422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1" name="Freeform 23"/>
                <p:cNvSpPr>
                  <a:spLocks/>
                </p:cNvSpPr>
                <p:nvPr/>
              </p:nvSpPr>
              <p:spPr bwMode="auto">
                <a:xfrm>
                  <a:off x="494" y="1516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2" name="Freeform 24"/>
                <p:cNvSpPr>
                  <a:spLocks/>
                </p:cNvSpPr>
                <p:nvPr/>
              </p:nvSpPr>
              <p:spPr bwMode="auto">
                <a:xfrm>
                  <a:off x="386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3" name="Freeform 25"/>
                <p:cNvSpPr>
                  <a:spLocks/>
                </p:cNvSpPr>
                <p:nvPr/>
              </p:nvSpPr>
              <p:spPr bwMode="auto">
                <a:xfrm>
                  <a:off x="5101" y="1353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4" name="Freeform 26"/>
                <p:cNvSpPr>
                  <a:spLocks/>
                </p:cNvSpPr>
                <p:nvPr/>
              </p:nvSpPr>
              <p:spPr bwMode="auto">
                <a:xfrm>
                  <a:off x="5197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5" name="Freeform 27"/>
                <p:cNvSpPr>
                  <a:spLocks/>
                </p:cNvSpPr>
                <p:nvPr/>
              </p:nvSpPr>
              <p:spPr bwMode="auto">
                <a:xfrm>
                  <a:off x="5228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6" name="Freeform 28"/>
                <p:cNvSpPr>
                  <a:spLocks/>
                </p:cNvSpPr>
                <p:nvPr/>
              </p:nvSpPr>
              <p:spPr bwMode="auto">
                <a:xfrm>
                  <a:off x="5224" y="1515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7" name="Freeform 29"/>
                <p:cNvSpPr>
                  <a:spLocks/>
                </p:cNvSpPr>
                <p:nvPr/>
              </p:nvSpPr>
              <p:spPr bwMode="auto">
                <a:xfrm>
                  <a:off x="5101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8" name="Freeform 30"/>
                <p:cNvSpPr>
                  <a:spLocks/>
                </p:cNvSpPr>
                <p:nvPr/>
              </p:nvSpPr>
              <p:spPr bwMode="auto">
                <a:xfrm>
                  <a:off x="4371" y="935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5839" name="Freeform 31"/>
              <p:cNvSpPr>
                <a:spLocks/>
              </p:cNvSpPr>
              <p:nvPr/>
            </p:nvSpPr>
            <p:spPr bwMode="auto">
              <a:xfrm>
                <a:off x="5217" y="1590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0" name="Freeform 32"/>
              <p:cNvSpPr>
                <a:spLocks/>
              </p:cNvSpPr>
              <p:nvPr/>
            </p:nvSpPr>
            <p:spPr bwMode="auto">
              <a:xfrm>
                <a:off x="5213" y="1603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1" name="Freeform 33"/>
              <p:cNvSpPr>
                <a:spLocks/>
              </p:cNvSpPr>
              <p:nvPr/>
            </p:nvSpPr>
            <p:spPr bwMode="auto">
              <a:xfrm>
                <a:off x="423" y="1581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2" name="Freeform 34"/>
              <p:cNvSpPr>
                <a:spLocks/>
              </p:cNvSpPr>
              <p:nvPr/>
            </p:nvSpPr>
            <p:spPr bwMode="auto">
              <a:xfrm>
                <a:off x="495" y="1595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3" name="Line 35"/>
              <p:cNvSpPr>
                <a:spLocks noChangeShapeType="1"/>
              </p:cNvSpPr>
              <p:nvPr/>
            </p:nvSpPr>
            <p:spPr bwMode="auto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5844" name="Freeform 36"/>
              <p:cNvSpPr>
                <a:spLocks/>
              </p:cNvSpPr>
              <p:nvPr/>
            </p:nvSpPr>
            <p:spPr bwMode="auto">
              <a:xfrm>
                <a:off x="1356" y="879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5" name="Freeform 37"/>
              <p:cNvSpPr>
                <a:spLocks/>
              </p:cNvSpPr>
              <p:nvPr/>
            </p:nvSpPr>
            <p:spPr bwMode="auto">
              <a:xfrm>
                <a:off x="555" y="975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6" name="Freeform 38"/>
              <p:cNvSpPr>
                <a:spLocks/>
              </p:cNvSpPr>
              <p:nvPr/>
            </p:nvSpPr>
            <p:spPr bwMode="auto">
              <a:xfrm>
                <a:off x="102" y="1389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7" name="Freeform 39"/>
              <p:cNvSpPr>
                <a:spLocks/>
              </p:cNvSpPr>
              <p:nvPr/>
            </p:nvSpPr>
            <p:spPr bwMode="auto">
              <a:xfrm>
                <a:off x="82" y="976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8" name="Freeform 40"/>
              <p:cNvSpPr>
                <a:spLocks/>
              </p:cNvSpPr>
              <p:nvPr/>
            </p:nvSpPr>
            <p:spPr bwMode="auto">
              <a:xfrm>
                <a:off x="370" y="1543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9" name="Freeform 41"/>
              <p:cNvSpPr>
                <a:spLocks/>
              </p:cNvSpPr>
              <p:nvPr/>
            </p:nvSpPr>
            <p:spPr bwMode="auto">
              <a:xfrm>
                <a:off x="442" y="1557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0" name="Freeform 42"/>
              <p:cNvSpPr>
                <a:spLocks/>
              </p:cNvSpPr>
              <p:nvPr/>
            </p:nvSpPr>
            <p:spPr bwMode="auto">
              <a:xfrm>
                <a:off x="334" y="1336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1" name="Freeform 43"/>
              <p:cNvSpPr>
                <a:spLocks/>
              </p:cNvSpPr>
              <p:nvPr/>
            </p:nvSpPr>
            <p:spPr bwMode="auto">
              <a:xfrm>
                <a:off x="5049" y="1394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2" name="Freeform 44"/>
              <p:cNvSpPr>
                <a:spLocks/>
              </p:cNvSpPr>
              <p:nvPr/>
            </p:nvSpPr>
            <p:spPr bwMode="auto">
              <a:xfrm>
                <a:off x="5145" y="976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3" name="Freeform 45"/>
              <p:cNvSpPr>
                <a:spLocks/>
              </p:cNvSpPr>
              <p:nvPr/>
            </p:nvSpPr>
            <p:spPr bwMode="auto">
              <a:xfrm>
                <a:off x="5176" y="1543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4" name="Freeform 46"/>
              <p:cNvSpPr>
                <a:spLocks/>
              </p:cNvSpPr>
              <p:nvPr/>
            </p:nvSpPr>
            <p:spPr bwMode="auto">
              <a:xfrm>
                <a:off x="5172" y="1556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5" name="Freeform 47"/>
              <p:cNvSpPr>
                <a:spLocks/>
              </p:cNvSpPr>
              <p:nvPr/>
            </p:nvSpPr>
            <p:spPr bwMode="auto">
              <a:xfrm>
                <a:off x="5049" y="1336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6" name="Freeform 48"/>
              <p:cNvSpPr>
                <a:spLocks/>
              </p:cNvSpPr>
              <p:nvPr/>
            </p:nvSpPr>
            <p:spPr bwMode="auto">
              <a:xfrm>
                <a:off x="4319" y="976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5857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5858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8F8F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75859" name="Rectangle 5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375860" name="Rectangle 5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375861" name="Rectangle 5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fld id="{67E5C2E0-A860-4E1B-BCEA-1BCFEEA7E74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75862" name="Picture 54" descr="dnastranda_gl.gif (44360 bytes)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99077-5F43-4A9D-B02C-9BA0C8B9FA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447A-50E7-4BDE-9D0D-CFBC72C94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A36E8-9AE8-455B-84B6-A113E11D07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43763-EEE4-4068-B3ED-96AFEA8053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FD168-A516-4616-8535-51FE15B4F0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7E808-2940-4C71-91C1-7868269742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6E6B5-80A3-4027-BB5F-A2102648EA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A36E8-9AE8-455B-84B6-A113E11D07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5AFFD-30A6-411C-A116-E55518647D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FF5C7-E916-4179-AAE1-CF413384A0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9144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9144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2C493-39CB-48C8-AADE-86FC80F4FD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9315D3-01A2-4F39-8662-6409229B3D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462757A-216F-4E6C-AEB7-20620BD019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ED48B70-72EF-44F7-9E04-C85C573F9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147E352-9E86-4BD8-91E7-24AA52B272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67E5C2E0-A860-4E1B-BCEA-1BCFEEA7E7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54" descr="dnastranda_gl.gif (44360 bytes)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99077-5F43-4A9D-B02C-9BA0C8B9F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447A-50E7-4BDE-9D0D-CFBC72C94D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43763-EEE4-4068-B3ED-96AFEA8053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A36E8-9AE8-455B-84B6-A113E11D0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43763-EEE4-4068-B3ED-96AFEA8053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FD168-A516-4616-8535-51FE15B4F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7E808-2940-4C71-91C1-786826974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6E6B5-80A3-4027-BB5F-A2102648E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5AFFD-30A6-411C-A116-E55518647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FF5C7-E916-4179-AAE1-CF413384A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1" y="838200"/>
            <a:ext cx="21717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1" y="838200"/>
            <a:ext cx="63627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2C493-39CB-48C8-AADE-86FC80F4F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ave8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0000" contrast="63000"/>
          </a:blip>
          <a:stretch>
            <a:fillRect/>
          </a:stretch>
        </p:blipFill>
        <p:spPr>
          <a:xfrm>
            <a:off x="0" y="3290241"/>
            <a:ext cx="8458200" cy="3454415"/>
          </a:xfrm>
          <a:prstGeom prst="rect">
            <a:avLst/>
          </a:prstGeom>
        </p:spPr>
      </p:pic>
      <p:pic>
        <p:nvPicPr>
          <p:cNvPr id="11" name="Picture 10" descr="Wave1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19000" contrast="78000"/>
          </a:blip>
          <a:stretch>
            <a:fillRect/>
          </a:stretch>
        </p:blipFill>
        <p:spPr>
          <a:xfrm>
            <a:off x="2104373" y="3730912"/>
            <a:ext cx="7039627" cy="3139615"/>
          </a:xfrm>
          <a:prstGeom prst="rect">
            <a:avLst/>
          </a:prstGeom>
        </p:spPr>
      </p:pic>
      <p:pic>
        <p:nvPicPr>
          <p:cNvPr id="8" name="Picture 7" descr="Wave2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5000" contrast="52000"/>
          </a:blip>
          <a:stretch>
            <a:fillRect/>
          </a:stretch>
        </p:blipFill>
        <p:spPr>
          <a:xfrm>
            <a:off x="-12526" y="1"/>
            <a:ext cx="5373635" cy="643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ave1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7000" contrast="42000"/>
          </a:blip>
          <a:stretch>
            <a:fillRect/>
          </a:stretch>
        </p:blipFill>
        <p:spPr>
          <a:xfrm>
            <a:off x="-12526" y="-25051"/>
            <a:ext cx="5373635" cy="563881"/>
          </a:xfrm>
          <a:prstGeom prst="rect">
            <a:avLst/>
          </a:prstGeom>
        </p:spPr>
      </p:pic>
      <p:pic>
        <p:nvPicPr>
          <p:cNvPr id="14" name="Picture 13" descr="Wave8.png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4000"/>
          </a:blip>
          <a:stretch>
            <a:fillRect/>
          </a:stretch>
        </p:blipFill>
        <p:spPr>
          <a:xfrm>
            <a:off x="0" y="3185175"/>
            <a:ext cx="9144000" cy="3636226"/>
          </a:xfrm>
          <a:prstGeom prst="rect">
            <a:avLst/>
          </a:prstGeom>
        </p:spPr>
      </p:pic>
      <p:pic>
        <p:nvPicPr>
          <p:cNvPr id="9" name="Picture 8" descr="Wave8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6000" contrast="63000"/>
          </a:blip>
          <a:stretch>
            <a:fillRect/>
          </a:stretch>
        </p:blipFill>
        <p:spPr>
          <a:xfrm>
            <a:off x="0" y="3234300"/>
            <a:ext cx="9144000" cy="3636226"/>
          </a:xfrm>
          <a:prstGeom prst="rect">
            <a:avLst/>
          </a:prstGeom>
        </p:spPr>
      </p:pic>
      <p:pic>
        <p:nvPicPr>
          <p:cNvPr id="10" name="Picture 9" descr="Wave10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9000" contrast="86000"/>
          </a:blip>
          <a:stretch>
            <a:fillRect/>
          </a:stretch>
        </p:blipFill>
        <p:spPr>
          <a:xfrm>
            <a:off x="0" y="4480470"/>
            <a:ext cx="9144000" cy="2102938"/>
          </a:xfrm>
          <a:prstGeom prst="rect">
            <a:avLst/>
          </a:prstGeom>
        </p:spPr>
      </p:pic>
      <p:pic>
        <p:nvPicPr>
          <p:cNvPr id="16" name="Picture 15" descr="Wave9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4000" contrast="66000"/>
          </a:blip>
          <a:stretch>
            <a:fillRect/>
          </a:stretch>
        </p:blipFill>
        <p:spPr>
          <a:xfrm>
            <a:off x="5830818" y="3591838"/>
            <a:ext cx="3313183" cy="1341123"/>
          </a:xfrm>
          <a:prstGeom prst="rect">
            <a:avLst/>
          </a:prstGeom>
        </p:spPr>
      </p:pic>
      <p:pic>
        <p:nvPicPr>
          <p:cNvPr id="17" name="Picture 16" descr="Wave6.png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59000"/>
          </a:blip>
          <a:stretch>
            <a:fillRect/>
          </a:stretch>
        </p:blipFill>
        <p:spPr>
          <a:xfrm>
            <a:off x="-16807" y="4967351"/>
            <a:ext cx="4476075" cy="809685"/>
          </a:xfrm>
          <a:prstGeom prst="rect">
            <a:avLst/>
          </a:prstGeom>
        </p:spPr>
      </p:pic>
      <p:pic>
        <p:nvPicPr>
          <p:cNvPr id="19" name="Picture 18" descr="Wave3.png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1421655">
            <a:off x="-106626" y="3101774"/>
            <a:ext cx="9455699" cy="2325798"/>
          </a:xfrm>
          <a:prstGeom prst="rect">
            <a:avLst/>
          </a:prstGeom>
        </p:spPr>
      </p:pic>
      <p:pic>
        <p:nvPicPr>
          <p:cNvPr id="20" name="Picture 19" descr="Wave11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590800" y="3260332"/>
            <a:ext cx="6553200" cy="3611887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ave8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23000" contrast="72000"/>
          </a:blip>
          <a:stretch>
            <a:fillRect/>
          </a:stretch>
        </p:blipFill>
        <p:spPr>
          <a:xfrm rot="5400000">
            <a:off x="-2816378" y="2865715"/>
            <a:ext cx="6857999" cy="1126571"/>
          </a:xfrm>
          <a:prstGeom prst="rect">
            <a:avLst/>
          </a:prstGeom>
        </p:spPr>
      </p:pic>
      <p:pic>
        <p:nvPicPr>
          <p:cNvPr id="9" name="Picture 8" descr="Wave8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53000"/>
          </a:blip>
          <a:stretch>
            <a:fillRect/>
          </a:stretch>
        </p:blipFill>
        <p:spPr>
          <a:xfrm rot="5400000">
            <a:off x="-2891151" y="2830213"/>
            <a:ext cx="6858000" cy="1200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959" y="274638"/>
            <a:ext cx="7485841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defRPr sz="36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959" y="1417639"/>
            <a:ext cx="7485840" cy="4708525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buSzPct val="75000"/>
              <a:buFont typeface="Wingdings" pitchFamily="2" charset="2"/>
              <a:buChar char="Ø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ave8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6000" contrast="63000"/>
          </a:blip>
          <a:stretch>
            <a:fillRect/>
          </a:stretch>
        </p:blipFill>
        <p:spPr>
          <a:xfrm rot="5400000">
            <a:off x="-2953781" y="2828521"/>
            <a:ext cx="6858000" cy="1200959"/>
          </a:xfrm>
          <a:prstGeom prst="rect">
            <a:avLst/>
          </a:prstGeom>
        </p:spPr>
      </p:pic>
      <p:pic>
        <p:nvPicPr>
          <p:cNvPr id="11" name="Picture 10" descr="Wave10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9000" contrast="86000"/>
          </a:blip>
          <a:stretch>
            <a:fillRect/>
          </a:stretch>
        </p:blipFill>
        <p:spPr>
          <a:xfrm rot="5400000">
            <a:off x="-3062615" y="2956142"/>
            <a:ext cx="6858001" cy="945719"/>
          </a:xfrm>
          <a:prstGeom prst="rect">
            <a:avLst/>
          </a:prstGeom>
        </p:spPr>
      </p:pic>
      <p:pic>
        <p:nvPicPr>
          <p:cNvPr id="14" name="Picture 13" descr="Wave11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6000" contrast="66000"/>
          </a:blip>
          <a:stretch>
            <a:fillRect/>
          </a:stretch>
        </p:blipFill>
        <p:spPr>
          <a:xfrm>
            <a:off x="-106475" y="5436297"/>
            <a:ext cx="9250475" cy="143592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FD168-A516-4616-8535-51FE15B4F0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7E808-2940-4C71-91C1-7868269742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6E6B5-80A3-4027-BB5F-A2102648EA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5AFFD-30A6-411C-A116-E55518647D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FF5C7-E916-4179-AAE1-CF413384A0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9144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9144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2C493-39CB-48C8-AADE-86FC80F4FD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9315D3-01A2-4F39-8662-6409229B3D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462757A-216F-4E6C-AEB7-20620BD019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ED48B70-72EF-44F7-9E04-C85C573F9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147E352-9E86-4BD8-91E7-24AA52B272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1" y="274639"/>
            <a:ext cx="21717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3627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5811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581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5814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15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581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1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375821" name="Freeform 13"/>
                <p:cNvSpPr>
                  <a:spLocks/>
                </p:cNvSpPr>
                <p:nvPr/>
              </p:nvSpPr>
              <p:spPr bwMode="auto">
                <a:xfrm>
                  <a:off x="5269" y="1550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2" name="Freeform 14"/>
                <p:cNvSpPr>
                  <a:spLocks/>
                </p:cNvSpPr>
                <p:nvPr/>
              </p:nvSpPr>
              <p:spPr bwMode="auto">
                <a:xfrm>
                  <a:off x="5265" y="1562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3" name="Freeform 15"/>
                <p:cNvSpPr>
                  <a:spLocks/>
                </p:cNvSpPr>
                <p:nvPr/>
              </p:nvSpPr>
              <p:spPr bwMode="auto">
                <a:xfrm>
                  <a:off x="475" y="1541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4" name="Freeform 16"/>
                <p:cNvSpPr>
                  <a:spLocks/>
                </p:cNvSpPr>
                <p:nvPr/>
              </p:nvSpPr>
              <p:spPr bwMode="auto">
                <a:xfrm>
                  <a:off x="547" y="1554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5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5826" name="Freeform 18"/>
                <p:cNvSpPr>
                  <a:spLocks/>
                </p:cNvSpPr>
                <p:nvPr/>
              </p:nvSpPr>
              <p:spPr bwMode="auto">
                <a:xfrm>
                  <a:off x="1408" y="838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7" name="Freeform 19"/>
                <p:cNvSpPr>
                  <a:spLocks/>
                </p:cNvSpPr>
                <p:nvPr/>
              </p:nvSpPr>
              <p:spPr bwMode="auto">
                <a:xfrm>
                  <a:off x="607" y="934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8" name="Freeform 20"/>
                <p:cNvSpPr>
                  <a:spLocks/>
                </p:cNvSpPr>
                <p:nvPr/>
              </p:nvSpPr>
              <p:spPr bwMode="auto">
                <a:xfrm>
                  <a:off x="154" y="1349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9" name="Freeform 21"/>
                <p:cNvSpPr>
                  <a:spLocks/>
                </p:cNvSpPr>
                <p:nvPr/>
              </p:nvSpPr>
              <p:spPr bwMode="auto">
                <a:xfrm>
                  <a:off x="134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0" name="Freeform 22"/>
                <p:cNvSpPr>
                  <a:spLocks/>
                </p:cNvSpPr>
                <p:nvPr/>
              </p:nvSpPr>
              <p:spPr bwMode="auto">
                <a:xfrm>
                  <a:off x="422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1" name="Freeform 23"/>
                <p:cNvSpPr>
                  <a:spLocks/>
                </p:cNvSpPr>
                <p:nvPr/>
              </p:nvSpPr>
              <p:spPr bwMode="auto">
                <a:xfrm>
                  <a:off x="494" y="1516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2" name="Freeform 24"/>
                <p:cNvSpPr>
                  <a:spLocks/>
                </p:cNvSpPr>
                <p:nvPr/>
              </p:nvSpPr>
              <p:spPr bwMode="auto">
                <a:xfrm>
                  <a:off x="386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3" name="Freeform 25"/>
                <p:cNvSpPr>
                  <a:spLocks/>
                </p:cNvSpPr>
                <p:nvPr/>
              </p:nvSpPr>
              <p:spPr bwMode="auto">
                <a:xfrm>
                  <a:off x="5101" y="1353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4" name="Freeform 26"/>
                <p:cNvSpPr>
                  <a:spLocks/>
                </p:cNvSpPr>
                <p:nvPr/>
              </p:nvSpPr>
              <p:spPr bwMode="auto">
                <a:xfrm>
                  <a:off x="5197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5" name="Freeform 27"/>
                <p:cNvSpPr>
                  <a:spLocks/>
                </p:cNvSpPr>
                <p:nvPr/>
              </p:nvSpPr>
              <p:spPr bwMode="auto">
                <a:xfrm>
                  <a:off x="5228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6" name="Freeform 28"/>
                <p:cNvSpPr>
                  <a:spLocks/>
                </p:cNvSpPr>
                <p:nvPr/>
              </p:nvSpPr>
              <p:spPr bwMode="auto">
                <a:xfrm>
                  <a:off x="5224" y="1515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7" name="Freeform 29"/>
                <p:cNvSpPr>
                  <a:spLocks/>
                </p:cNvSpPr>
                <p:nvPr/>
              </p:nvSpPr>
              <p:spPr bwMode="auto">
                <a:xfrm>
                  <a:off x="5101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8" name="Freeform 30"/>
                <p:cNvSpPr>
                  <a:spLocks/>
                </p:cNvSpPr>
                <p:nvPr/>
              </p:nvSpPr>
              <p:spPr bwMode="auto">
                <a:xfrm>
                  <a:off x="4371" y="935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5839" name="Freeform 31"/>
              <p:cNvSpPr>
                <a:spLocks/>
              </p:cNvSpPr>
              <p:nvPr/>
            </p:nvSpPr>
            <p:spPr bwMode="auto">
              <a:xfrm>
                <a:off x="5217" y="1590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0" name="Freeform 32"/>
              <p:cNvSpPr>
                <a:spLocks/>
              </p:cNvSpPr>
              <p:nvPr/>
            </p:nvSpPr>
            <p:spPr bwMode="auto">
              <a:xfrm>
                <a:off x="5213" y="1603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1" name="Freeform 33"/>
              <p:cNvSpPr>
                <a:spLocks/>
              </p:cNvSpPr>
              <p:nvPr/>
            </p:nvSpPr>
            <p:spPr bwMode="auto">
              <a:xfrm>
                <a:off x="423" y="1581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2" name="Freeform 34"/>
              <p:cNvSpPr>
                <a:spLocks/>
              </p:cNvSpPr>
              <p:nvPr/>
            </p:nvSpPr>
            <p:spPr bwMode="auto">
              <a:xfrm>
                <a:off x="495" y="1595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3" name="Line 35"/>
              <p:cNvSpPr>
                <a:spLocks noChangeShapeType="1"/>
              </p:cNvSpPr>
              <p:nvPr/>
            </p:nvSpPr>
            <p:spPr bwMode="auto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5844" name="Freeform 36"/>
              <p:cNvSpPr>
                <a:spLocks/>
              </p:cNvSpPr>
              <p:nvPr/>
            </p:nvSpPr>
            <p:spPr bwMode="auto">
              <a:xfrm>
                <a:off x="1356" y="879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5" name="Freeform 37"/>
              <p:cNvSpPr>
                <a:spLocks/>
              </p:cNvSpPr>
              <p:nvPr/>
            </p:nvSpPr>
            <p:spPr bwMode="auto">
              <a:xfrm>
                <a:off x="555" y="975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6" name="Freeform 38"/>
              <p:cNvSpPr>
                <a:spLocks/>
              </p:cNvSpPr>
              <p:nvPr/>
            </p:nvSpPr>
            <p:spPr bwMode="auto">
              <a:xfrm>
                <a:off x="102" y="1389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7" name="Freeform 39"/>
              <p:cNvSpPr>
                <a:spLocks/>
              </p:cNvSpPr>
              <p:nvPr/>
            </p:nvSpPr>
            <p:spPr bwMode="auto">
              <a:xfrm>
                <a:off x="82" y="976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8" name="Freeform 40"/>
              <p:cNvSpPr>
                <a:spLocks/>
              </p:cNvSpPr>
              <p:nvPr/>
            </p:nvSpPr>
            <p:spPr bwMode="auto">
              <a:xfrm>
                <a:off x="370" y="1543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9" name="Freeform 41"/>
              <p:cNvSpPr>
                <a:spLocks/>
              </p:cNvSpPr>
              <p:nvPr/>
            </p:nvSpPr>
            <p:spPr bwMode="auto">
              <a:xfrm>
                <a:off x="442" y="1557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0" name="Freeform 42"/>
              <p:cNvSpPr>
                <a:spLocks/>
              </p:cNvSpPr>
              <p:nvPr/>
            </p:nvSpPr>
            <p:spPr bwMode="auto">
              <a:xfrm>
                <a:off x="334" y="1336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1" name="Freeform 43"/>
              <p:cNvSpPr>
                <a:spLocks/>
              </p:cNvSpPr>
              <p:nvPr/>
            </p:nvSpPr>
            <p:spPr bwMode="auto">
              <a:xfrm>
                <a:off x="5049" y="1394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2" name="Freeform 44"/>
              <p:cNvSpPr>
                <a:spLocks/>
              </p:cNvSpPr>
              <p:nvPr/>
            </p:nvSpPr>
            <p:spPr bwMode="auto">
              <a:xfrm>
                <a:off x="5145" y="976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3" name="Freeform 45"/>
              <p:cNvSpPr>
                <a:spLocks/>
              </p:cNvSpPr>
              <p:nvPr/>
            </p:nvSpPr>
            <p:spPr bwMode="auto">
              <a:xfrm>
                <a:off x="5176" y="1543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4" name="Freeform 46"/>
              <p:cNvSpPr>
                <a:spLocks/>
              </p:cNvSpPr>
              <p:nvPr/>
            </p:nvSpPr>
            <p:spPr bwMode="auto">
              <a:xfrm>
                <a:off x="5172" y="1556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5" name="Freeform 47"/>
              <p:cNvSpPr>
                <a:spLocks/>
              </p:cNvSpPr>
              <p:nvPr/>
            </p:nvSpPr>
            <p:spPr bwMode="auto">
              <a:xfrm>
                <a:off x="5049" y="1336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6" name="Freeform 48"/>
              <p:cNvSpPr>
                <a:spLocks/>
              </p:cNvSpPr>
              <p:nvPr/>
            </p:nvSpPr>
            <p:spPr bwMode="auto">
              <a:xfrm>
                <a:off x="4319" y="976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5857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5858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8F8F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75859" name="Rectangle 5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375860" name="Rectangle 5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375861" name="Rectangle 5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fld id="{67E5C2E0-A860-4E1B-BCEA-1BCFEEA7E74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75862" name="Picture 54" descr="dnastranda_gl.gif (44360 bytes)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99077-5F43-4A9D-B02C-9BA0C8B9FA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447A-50E7-4BDE-9D0D-CFBC72C94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A36E8-9AE8-455B-84B6-A113E11D07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43763-EEE4-4068-B3ED-96AFEA8053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FD168-A516-4616-8535-51FE15B4F0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7E808-2940-4C71-91C1-7868269742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6E6B5-80A3-4027-BB5F-A2102648EA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5AFFD-30A6-411C-A116-E55518647D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FF5C7-E916-4179-AAE1-CF413384A0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9144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9144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2C493-39CB-48C8-AADE-86FC80F4FD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9315D3-01A2-4F39-8662-6409229B3D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462757A-216F-4E6C-AEB7-20620BD019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ED48B70-72EF-44F7-9E04-C85C573F9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147E352-9E86-4BD8-91E7-24AA52B272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1" y="274639"/>
            <a:ext cx="21717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3627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5811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581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5814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15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581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1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375821" name="Freeform 13"/>
                <p:cNvSpPr>
                  <a:spLocks/>
                </p:cNvSpPr>
                <p:nvPr/>
              </p:nvSpPr>
              <p:spPr bwMode="auto">
                <a:xfrm>
                  <a:off x="5269" y="1550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2" name="Freeform 14"/>
                <p:cNvSpPr>
                  <a:spLocks/>
                </p:cNvSpPr>
                <p:nvPr/>
              </p:nvSpPr>
              <p:spPr bwMode="auto">
                <a:xfrm>
                  <a:off x="5265" y="1562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3" name="Freeform 15"/>
                <p:cNvSpPr>
                  <a:spLocks/>
                </p:cNvSpPr>
                <p:nvPr/>
              </p:nvSpPr>
              <p:spPr bwMode="auto">
                <a:xfrm>
                  <a:off x="475" y="1541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4" name="Freeform 16"/>
                <p:cNvSpPr>
                  <a:spLocks/>
                </p:cNvSpPr>
                <p:nvPr/>
              </p:nvSpPr>
              <p:spPr bwMode="auto">
                <a:xfrm>
                  <a:off x="547" y="1554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5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5826" name="Freeform 18"/>
                <p:cNvSpPr>
                  <a:spLocks/>
                </p:cNvSpPr>
                <p:nvPr/>
              </p:nvSpPr>
              <p:spPr bwMode="auto">
                <a:xfrm>
                  <a:off x="1408" y="838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7" name="Freeform 19"/>
                <p:cNvSpPr>
                  <a:spLocks/>
                </p:cNvSpPr>
                <p:nvPr/>
              </p:nvSpPr>
              <p:spPr bwMode="auto">
                <a:xfrm>
                  <a:off x="607" y="934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8" name="Freeform 20"/>
                <p:cNvSpPr>
                  <a:spLocks/>
                </p:cNvSpPr>
                <p:nvPr/>
              </p:nvSpPr>
              <p:spPr bwMode="auto">
                <a:xfrm>
                  <a:off x="154" y="1349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9" name="Freeform 21"/>
                <p:cNvSpPr>
                  <a:spLocks/>
                </p:cNvSpPr>
                <p:nvPr/>
              </p:nvSpPr>
              <p:spPr bwMode="auto">
                <a:xfrm>
                  <a:off x="134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0" name="Freeform 22"/>
                <p:cNvSpPr>
                  <a:spLocks/>
                </p:cNvSpPr>
                <p:nvPr/>
              </p:nvSpPr>
              <p:spPr bwMode="auto">
                <a:xfrm>
                  <a:off x="422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1" name="Freeform 23"/>
                <p:cNvSpPr>
                  <a:spLocks/>
                </p:cNvSpPr>
                <p:nvPr/>
              </p:nvSpPr>
              <p:spPr bwMode="auto">
                <a:xfrm>
                  <a:off x="494" y="1516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2" name="Freeform 24"/>
                <p:cNvSpPr>
                  <a:spLocks/>
                </p:cNvSpPr>
                <p:nvPr/>
              </p:nvSpPr>
              <p:spPr bwMode="auto">
                <a:xfrm>
                  <a:off x="386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3" name="Freeform 25"/>
                <p:cNvSpPr>
                  <a:spLocks/>
                </p:cNvSpPr>
                <p:nvPr/>
              </p:nvSpPr>
              <p:spPr bwMode="auto">
                <a:xfrm>
                  <a:off x="5101" y="1353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4" name="Freeform 26"/>
                <p:cNvSpPr>
                  <a:spLocks/>
                </p:cNvSpPr>
                <p:nvPr/>
              </p:nvSpPr>
              <p:spPr bwMode="auto">
                <a:xfrm>
                  <a:off x="5197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5" name="Freeform 27"/>
                <p:cNvSpPr>
                  <a:spLocks/>
                </p:cNvSpPr>
                <p:nvPr/>
              </p:nvSpPr>
              <p:spPr bwMode="auto">
                <a:xfrm>
                  <a:off x="5228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6" name="Freeform 28"/>
                <p:cNvSpPr>
                  <a:spLocks/>
                </p:cNvSpPr>
                <p:nvPr/>
              </p:nvSpPr>
              <p:spPr bwMode="auto">
                <a:xfrm>
                  <a:off x="5224" y="1515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7" name="Freeform 29"/>
                <p:cNvSpPr>
                  <a:spLocks/>
                </p:cNvSpPr>
                <p:nvPr/>
              </p:nvSpPr>
              <p:spPr bwMode="auto">
                <a:xfrm>
                  <a:off x="5101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8" name="Freeform 30"/>
                <p:cNvSpPr>
                  <a:spLocks/>
                </p:cNvSpPr>
                <p:nvPr/>
              </p:nvSpPr>
              <p:spPr bwMode="auto">
                <a:xfrm>
                  <a:off x="4371" y="935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5839" name="Freeform 31"/>
              <p:cNvSpPr>
                <a:spLocks/>
              </p:cNvSpPr>
              <p:nvPr/>
            </p:nvSpPr>
            <p:spPr bwMode="auto">
              <a:xfrm>
                <a:off x="5217" y="1590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0" name="Freeform 32"/>
              <p:cNvSpPr>
                <a:spLocks/>
              </p:cNvSpPr>
              <p:nvPr/>
            </p:nvSpPr>
            <p:spPr bwMode="auto">
              <a:xfrm>
                <a:off x="5213" y="1603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1" name="Freeform 33"/>
              <p:cNvSpPr>
                <a:spLocks/>
              </p:cNvSpPr>
              <p:nvPr/>
            </p:nvSpPr>
            <p:spPr bwMode="auto">
              <a:xfrm>
                <a:off x="423" y="1581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2" name="Freeform 34"/>
              <p:cNvSpPr>
                <a:spLocks/>
              </p:cNvSpPr>
              <p:nvPr/>
            </p:nvSpPr>
            <p:spPr bwMode="auto">
              <a:xfrm>
                <a:off x="495" y="1595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3" name="Line 35"/>
              <p:cNvSpPr>
                <a:spLocks noChangeShapeType="1"/>
              </p:cNvSpPr>
              <p:nvPr/>
            </p:nvSpPr>
            <p:spPr bwMode="auto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5844" name="Freeform 36"/>
              <p:cNvSpPr>
                <a:spLocks/>
              </p:cNvSpPr>
              <p:nvPr/>
            </p:nvSpPr>
            <p:spPr bwMode="auto">
              <a:xfrm>
                <a:off x="1356" y="879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5" name="Freeform 37"/>
              <p:cNvSpPr>
                <a:spLocks/>
              </p:cNvSpPr>
              <p:nvPr/>
            </p:nvSpPr>
            <p:spPr bwMode="auto">
              <a:xfrm>
                <a:off x="555" y="975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6" name="Freeform 38"/>
              <p:cNvSpPr>
                <a:spLocks/>
              </p:cNvSpPr>
              <p:nvPr/>
            </p:nvSpPr>
            <p:spPr bwMode="auto">
              <a:xfrm>
                <a:off x="102" y="1389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7" name="Freeform 39"/>
              <p:cNvSpPr>
                <a:spLocks/>
              </p:cNvSpPr>
              <p:nvPr/>
            </p:nvSpPr>
            <p:spPr bwMode="auto">
              <a:xfrm>
                <a:off x="82" y="976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8" name="Freeform 40"/>
              <p:cNvSpPr>
                <a:spLocks/>
              </p:cNvSpPr>
              <p:nvPr/>
            </p:nvSpPr>
            <p:spPr bwMode="auto">
              <a:xfrm>
                <a:off x="370" y="1543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9" name="Freeform 41"/>
              <p:cNvSpPr>
                <a:spLocks/>
              </p:cNvSpPr>
              <p:nvPr/>
            </p:nvSpPr>
            <p:spPr bwMode="auto">
              <a:xfrm>
                <a:off x="442" y="1557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0" name="Freeform 42"/>
              <p:cNvSpPr>
                <a:spLocks/>
              </p:cNvSpPr>
              <p:nvPr/>
            </p:nvSpPr>
            <p:spPr bwMode="auto">
              <a:xfrm>
                <a:off x="334" y="1336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1" name="Freeform 43"/>
              <p:cNvSpPr>
                <a:spLocks/>
              </p:cNvSpPr>
              <p:nvPr/>
            </p:nvSpPr>
            <p:spPr bwMode="auto">
              <a:xfrm>
                <a:off x="5049" y="1394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2" name="Freeform 44"/>
              <p:cNvSpPr>
                <a:spLocks/>
              </p:cNvSpPr>
              <p:nvPr/>
            </p:nvSpPr>
            <p:spPr bwMode="auto">
              <a:xfrm>
                <a:off x="5145" y="976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3" name="Freeform 45"/>
              <p:cNvSpPr>
                <a:spLocks/>
              </p:cNvSpPr>
              <p:nvPr/>
            </p:nvSpPr>
            <p:spPr bwMode="auto">
              <a:xfrm>
                <a:off x="5176" y="1543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4" name="Freeform 46"/>
              <p:cNvSpPr>
                <a:spLocks/>
              </p:cNvSpPr>
              <p:nvPr/>
            </p:nvSpPr>
            <p:spPr bwMode="auto">
              <a:xfrm>
                <a:off x="5172" y="1556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5" name="Freeform 47"/>
              <p:cNvSpPr>
                <a:spLocks/>
              </p:cNvSpPr>
              <p:nvPr/>
            </p:nvSpPr>
            <p:spPr bwMode="auto">
              <a:xfrm>
                <a:off x="5049" y="1336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6" name="Freeform 48"/>
              <p:cNvSpPr>
                <a:spLocks/>
              </p:cNvSpPr>
              <p:nvPr/>
            </p:nvSpPr>
            <p:spPr bwMode="auto">
              <a:xfrm>
                <a:off x="4319" y="976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5857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5858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8F8F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75859" name="Rectangle 5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375860" name="Rectangle 5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375861" name="Rectangle 5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fld id="{67E5C2E0-A860-4E1B-BCEA-1BCFEEA7E74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75862" name="Picture 54" descr="dnastranda_gl.gif (44360 bytes)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99077-5F43-4A9D-B02C-9BA0C8B9FA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447A-50E7-4BDE-9D0D-CFBC72C94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A36E8-9AE8-455B-84B6-A113E11D07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43763-EEE4-4068-B3ED-96AFEA8053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FD168-A516-4616-8535-51FE15B4F0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7E808-2940-4C71-91C1-7868269742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6E6B5-80A3-4027-BB5F-A2102648EA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5AFFD-30A6-411C-A116-E55518647D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FF5C7-E916-4179-AAE1-CF413384A0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9144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9144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2C493-39CB-48C8-AADE-86FC80F4FD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9315D3-01A2-4F39-8662-6409229B3D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462757A-216F-4E6C-AEB7-20620BD019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ED48B70-72EF-44F7-9E04-C85C573F9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147E352-9E86-4BD8-91E7-24AA52B272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67E5C2E0-A860-4E1B-BCEA-1BCFEEA7E7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54" descr="dnastranda_gl.gif (44360 bytes)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99077-5F43-4A9D-B02C-9BA0C8B9F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447A-50E7-4BDE-9D0D-CFBC72C94D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A36E8-9AE8-455B-84B6-A113E11D0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43763-EEE4-4068-B3ED-96AFEA8053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FD168-A516-4616-8535-51FE15B4F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7E808-2940-4C71-91C1-786826974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6E6B5-80A3-4027-BB5F-A2102648E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5AFFD-30A6-411C-A116-E55518647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FF5C7-E916-4179-AAE1-CF413384A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1" y="838200"/>
            <a:ext cx="21717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1" y="838200"/>
            <a:ext cx="63627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2C493-39CB-48C8-AADE-86FC80F4F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5811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581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5814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15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581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1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375821" name="Freeform 13"/>
                <p:cNvSpPr>
                  <a:spLocks/>
                </p:cNvSpPr>
                <p:nvPr/>
              </p:nvSpPr>
              <p:spPr bwMode="auto">
                <a:xfrm>
                  <a:off x="5269" y="1550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2" name="Freeform 14"/>
                <p:cNvSpPr>
                  <a:spLocks/>
                </p:cNvSpPr>
                <p:nvPr/>
              </p:nvSpPr>
              <p:spPr bwMode="auto">
                <a:xfrm>
                  <a:off x="5265" y="1562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3" name="Freeform 15"/>
                <p:cNvSpPr>
                  <a:spLocks/>
                </p:cNvSpPr>
                <p:nvPr/>
              </p:nvSpPr>
              <p:spPr bwMode="auto">
                <a:xfrm>
                  <a:off x="475" y="1541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4" name="Freeform 16"/>
                <p:cNvSpPr>
                  <a:spLocks/>
                </p:cNvSpPr>
                <p:nvPr/>
              </p:nvSpPr>
              <p:spPr bwMode="auto">
                <a:xfrm>
                  <a:off x="547" y="1554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5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5826" name="Freeform 18"/>
                <p:cNvSpPr>
                  <a:spLocks/>
                </p:cNvSpPr>
                <p:nvPr/>
              </p:nvSpPr>
              <p:spPr bwMode="auto">
                <a:xfrm>
                  <a:off x="1408" y="838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7" name="Freeform 19"/>
                <p:cNvSpPr>
                  <a:spLocks/>
                </p:cNvSpPr>
                <p:nvPr/>
              </p:nvSpPr>
              <p:spPr bwMode="auto">
                <a:xfrm>
                  <a:off x="607" y="934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8" name="Freeform 20"/>
                <p:cNvSpPr>
                  <a:spLocks/>
                </p:cNvSpPr>
                <p:nvPr/>
              </p:nvSpPr>
              <p:spPr bwMode="auto">
                <a:xfrm>
                  <a:off x="154" y="1349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29" name="Freeform 21"/>
                <p:cNvSpPr>
                  <a:spLocks/>
                </p:cNvSpPr>
                <p:nvPr/>
              </p:nvSpPr>
              <p:spPr bwMode="auto">
                <a:xfrm>
                  <a:off x="134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0" name="Freeform 22"/>
                <p:cNvSpPr>
                  <a:spLocks/>
                </p:cNvSpPr>
                <p:nvPr/>
              </p:nvSpPr>
              <p:spPr bwMode="auto">
                <a:xfrm>
                  <a:off x="422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1" name="Freeform 23"/>
                <p:cNvSpPr>
                  <a:spLocks/>
                </p:cNvSpPr>
                <p:nvPr/>
              </p:nvSpPr>
              <p:spPr bwMode="auto">
                <a:xfrm>
                  <a:off x="494" y="1516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2" name="Freeform 24"/>
                <p:cNvSpPr>
                  <a:spLocks/>
                </p:cNvSpPr>
                <p:nvPr/>
              </p:nvSpPr>
              <p:spPr bwMode="auto">
                <a:xfrm>
                  <a:off x="386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3" name="Freeform 25"/>
                <p:cNvSpPr>
                  <a:spLocks/>
                </p:cNvSpPr>
                <p:nvPr/>
              </p:nvSpPr>
              <p:spPr bwMode="auto">
                <a:xfrm>
                  <a:off x="5101" y="1353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4" name="Freeform 26"/>
                <p:cNvSpPr>
                  <a:spLocks/>
                </p:cNvSpPr>
                <p:nvPr/>
              </p:nvSpPr>
              <p:spPr bwMode="auto">
                <a:xfrm>
                  <a:off x="5197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5" name="Freeform 27"/>
                <p:cNvSpPr>
                  <a:spLocks/>
                </p:cNvSpPr>
                <p:nvPr/>
              </p:nvSpPr>
              <p:spPr bwMode="auto">
                <a:xfrm>
                  <a:off x="5228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6" name="Freeform 28"/>
                <p:cNvSpPr>
                  <a:spLocks/>
                </p:cNvSpPr>
                <p:nvPr/>
              </p:nvSpPr>
              <p:spPr bwMode="auto">
                <a:xfrm>
                  <a:off x="5224" y="1515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7" name="Freeform 29"/>
                <p:cNvSpPr>
                  <a:spLocks/>
                </p:cNvSpPr>
                <p:nvPr/>
              </p:nvSpPr>
              <p:spPr bwMode="auto">
                <a:xfrm>
                  <a:off x="5101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38" name="Freeform 30"/>
                <p:cNvSpPr>
                  <a:spLocks/>
                </p:cNvSpPr>
                <p:nvPr/>
              </p:nvSpPr>
              <p:spPr bwMode="auto">
                <a:xfrm>
                  <a:off x="4371" y="935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5839" name="Freeform 31"/>
              <p:cNvSpPr>
                <a:spLocks/>
              </p:cNvSpPr>
              <p:nvPr/>
            </p:nvSpPr>
            <p:spPr bwMode="auto">
              <a:xfrm>
                <a:off x="5217" y="1590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0" name="Freeform 32"/>
              <p:cNvSpPr>
                <a:spLocks/>
              </p:cNvSpPr>
              <p:nvPr/>
            </p:nvSpPr>
            <p:spPr bwMode="auto">
              <a:xfrm>
                <a:off x="5213" y="1603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1" name="Freeform 33"/>
              <p:cNvSpPr>
                <a:spLocks/>
              </p:cNvSpPr>
              <p:nvPr/>
            </p:nvSpPr>
            <p:spPr bwMode="auto">
              <a:xfrm>
                <a:off x="423" y="1581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2" name="Freeform 34"/>
              <p:cNvSpPr>
                <a:spLocks/>
              </p:cNvSpPr>
              <p:nvPr/>
            </p:nvSpPr>
            <p:spPr bwMode="auto">
              <a:xfrm>
                <a:off x="495" y="1595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3" name="Line 35"/>
              <p:cNvSpPr>
                <a:spLocks noChangeShapeType="1"/>
              </p:cNvSpPr>
              <p:nvPr/>
            </p:nvSpPr>
            <p:spPr bwMode="auto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5844" name="Freeform 36"/>
              <p:cNvSpPr>
                <a:spLocks/>
              </p:cNvSpPr>
              <p:nvPr/>
            </p:nvSpPr>
            <p:spPr bwMode="auto">
              <a:xfrm>
                <a:off x="1356" y="879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5" name="Freeform 37"/>
              <p:cNvSpPr>
                <a:spLocks/>
              </p:cNvSpPr>
              <p:nvPr/>
            </p:nvSpPr>
            <p:spPr bwMode="auto">
              <a:xfrm>
                <a:off x="555" y="975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6" name="Freeform 38"/>
              <p:cNvSpPr>
                <a:spLocks/>
              </p:cNvSpPr>
              <p:nvPr/>
            </p:nvSpPr>
            <p:spPr bwMode="auto">
              <a:xfrm>
                <a:off x="102" y="1389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7" name="Freeform 39"/>
              <p:cNvSpPr>
                <a:spLocks/>
              </p:cNvSpPr>
              <p:nvPr/>
            </p:nvSpPr>
            <p:spPr bwMode="auto">
              <a:xfrm>
                <a:off x="82" y="976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8" name="Freeform 40"/>
              <p:cNvSpPr>
                <a:spLocks/>
              </p:cNvSpPr>
              <p:nvPr/>
            </p:nvSpPr>
            <p:spPr bwMode="auto">
              <a:xfrm>
                <a:off x="370" y="1543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49" name="Freeform 41"/>
              <p:cNvSpPr>
                <a:spLocks/>
              </p:cNvSpPr>
              <p:nvPr/>
            </p:nvSpPr>
            <p:spPr bwMode="auto">
              <a:xfrm>
                <a:off x="442" y="1557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0" name="Freeform 42"/>
              <p:cNvSpPr>
                <a:spLocks/>
              </p:cNvSpPr>
              <p:nvPr/>
            </p:nvSpPr>
            <p:spPr bwMode="auto">
              <a:xfrm>
                <a:off x="334" y="1336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1" name="Freeform 43"/>
              <p:cNvSpPr>
                <a:spLocks/>
              </p:cNvSpPr>
              <p:nvPr/>
            </p:nvSpPr>
            <p:spPr bwMode="auto">
              <a:xfrm>
                <a:off x="5049" y="1394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2" name="Freeform 44"/>
              <p:cNvSpPr>
                <a:spLocks/>
              </p:cNvSpPr>
              <p:nvPr/>
            </p:nvSpPr>
            <p:spPr bwMode="auto">
              <a:xfrm>
                <a:off x="5145" y="976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3" name="Freeform 45"/>
              <p:cNvSpPr>
                <a:spLocks/>
              </p:cNvSpPr>
              <p:nvPr/>
            </p:nvSpPr>
            <p:spPr bwMode="auto">
              <a:xfrm>
                <a:off x="5176" y="1543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4" name="Freeform 46"/>
              <p:cNvSpPr>
                <a:spLocks/>
              </p:cNvSpPr>
              <p:nvPr/>
            </p:nvSpPr>
            <p:spPr bwMode="auto">
              <a:xfrm>
                <a:off x="5172" y="1556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5" name="Freeform 47"/>
              <p:cNvSpPr>
                <a:spLocks/>
              </p:cNvSpPr>
              <p:nvPr/>
            </p:nvSpPr>
            <p:spPr bwMode="auto">
              <a:xfrm>
                <a:off x="5049" y="1336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56" name="Freeform 48"/>
              <p:cNvSpPr>
                <a:spLocks/>
              </p:cNvSpPr>
              <p:nvPr/>
            </p:nvSpPr>
            <p:spPr bwMode="auto">
              <a:xfrm>
                <a:off x="4319" y="976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5857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5858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8F8F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75859" name="Rectangle 5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375860" name="Rectangle 5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US"/>
          </a:p>
        </p:txBody>
      </p:sp>
      <p:sp>
        <p:nvSpPr>
          <p:cNvPr id="375861" name="Rectangle 5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fld id="{67E5C2E0-A860-4E1B-BCEA-1BCFEEA7E74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75862" name="Picture 54" descr="dnastranda_gl.gif (44360 bytes)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99077-5F43-4A9D-B02C-9BA0C8B9FA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447A-50E7-4BDE-9D0D-CFBC72C94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A36E8-9AE8-455B-84B6-A113E11D07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43763-EEE4-4068-B3ED-96AFEA8053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FD168-A516-4616-8535-51FE15B4F0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7E808-2940-4C71-91C1-7868269742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6E6B5-80A3-4027-BB5F-A2102648EA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5AFFD-30A6-411C-A116-E55518647D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FF5C7-E916-4179-AAE1-CF413384A0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image" Target="../media/image1.gif"/><Relationship Id="rId2" Type="http://schemas.openxmlformats.org/officeDocument/2006/relationships/slideLayout" Target="../slideLayouts/slideLayout117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17" Type="http://schemas.openxmlformats.org/officeDocument/2006/relationships/image" Target="../media/image1.gif"/><Relationship Id="rId2" Type="http://schemas.openxmlformats.org/officeDocument/2006/relationships/slideLayout" Target="../slideLayouts/slideLayout143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gif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1.gif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image" Target="../media/image1.gif"/><Relationship Id="rId2" Type="http://schemas.openxmlformats.org/officeDocument/2006/relationships/slideLayout" Target="../slideLayouts/slideLayout65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image" Target="../media/image1.gif"/><Relationship Id="rId2" Type="http://schemas.openxmlformats.org/officeDocument/2006/relationships/slideLayout" Target="../slideLayouts/slideLayout91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943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3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30761" name="Picture 9" descr="dnastranda_gl.gif (44360 bytes)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4787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479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4793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4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74797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98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99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0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4802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3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4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5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6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7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8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9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0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1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2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3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4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4815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6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7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8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9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4820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1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2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3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4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5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6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7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8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9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0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1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2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4833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4834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483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483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483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fld id="{572F5DB3-4E42-4CCD-8F14-51F5548861B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74838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943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3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30761" name="Picture 9" descr="dnastranda_gl.gif (44360 bytes)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4787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479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4793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4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74797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98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99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0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4802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3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4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5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6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7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8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9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0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1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2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3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4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4815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6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7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8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9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4820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1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2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3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4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5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6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7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8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9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0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1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2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4833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4834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483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483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483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fld id="{572F5DB3-4E42-4CCD-8F14-51F5548861B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74838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FE546-D9B9-4430-BAE8-B5D2D0481B27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FA2DF-B09C-42BA-88B6-6D71FFDC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4787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479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4793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4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74797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98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99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0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4802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3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4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5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6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7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8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9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0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1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2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3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4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4815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6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7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8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9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4820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1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2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3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4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5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6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7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8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9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0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1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2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4833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4834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483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483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483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fld id="{572F5DB3-4E42-4CCD-8F14-51F5548861B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74838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943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3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30761" name="Picture 9" descr="dnastranda_gl.gif (44360 bytes)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4787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479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4793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4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74797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98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99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0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4802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3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4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5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6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7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8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9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0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1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2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3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4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4815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6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7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8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9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4820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1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2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3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4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5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6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7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8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9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0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1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2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4833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4834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483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483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483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fld id="{572F5DB3-4E42-4CCD-8F14-51F5548861B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74838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943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3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30761" name="Picture 9" descr="dnastranda_gl.gif (44360 bytes)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4787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479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4793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4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74797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98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99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0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4802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3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4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5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6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7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8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9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0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1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2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3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4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4815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6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7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8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9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4820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1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2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3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4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5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6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7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8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9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0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1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2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4833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4834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483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483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483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fld id="{572F5DB3-4E42-4CCD-8F14-51F5548861B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74838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4787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7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479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4793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94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74797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98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99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0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4802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3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4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5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6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7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8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09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0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1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2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3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14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4815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6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7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8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19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4820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1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2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3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4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5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6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7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8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29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0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1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32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4833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4834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483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483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7483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fld id="{572F5DB3-4E42-4CCD-8F14-51F5548861B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74838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943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96F019E5-BA33-4A48-A873-C65D83CAE7F3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3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D29E3A-C35A-4097-89F5-DD1A19DC625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30761" name="Picture 9" descr="dnastranda_gl.gif (44360 bytes)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381000"/>
            <a:ext cx="647700" cy="5943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Glycaemic</a:t>
            </a:r>
            <a:r>
              <a:rPr lang="en-US" dirty="0"/>
              <a:t> Index of foods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dirty="0" err="1"/>
              <a:t>Glycaemic</a:t>
            </a:r>
            <a:r>
              <a:rPr lang="en-US" dirty="0"/>
              <a:t> Index (GI)? The GI is a ranking of carbohydrate foods from 0 to 100 based on how quickly and how much they raise blood sugar levels after being eaten. This is related to how quickly a carbohydrate containing food is broken down into glucose. </a:t>
            </a:r>
          </a:p>
        </p:txBody>
      </p:sp>
    </p:spTree>
    <p:extLst>
      <p:ext uri="{BB962C8B-B14F-4D97-AF65-F5344CB8AC3E}">
        <p14:creationId xmlns:p14="http://schemas.microsoft.com/office/powerpoint/2010/main" val="2772973538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0" t="25000" r="24012" b="8594"/>
          <a:stretch/>
        </p:blipFill>
        <p:spPr bwMode="auto">
          <a:xfrm>
            <a:off x="304800" y="152400"/>
            <a:ext cx="8743950" cy="574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362959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the GI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17639"/>
            <a:ext cx="7772399" cy="5135561"/>
          </a:xfrm>
        </p:spPr>
        <p:txBody>
          <a:bodyPr>
            <a:normAutofit fontScale="92500"/>
          </a:bodyPr>
          <a:lstStyle/>
          <a:p>
            <a:r>
              <a:rPr lang="en-US" dirty="0"/>
              <a:t>Considering the GI of carbohydrate foods can help with good diabetes management as: </a:t>
            </a:r>
            <a:endParaRPr lang="en-US" dirty="0" smtClean="0"/>
          </a:p>
          <a:p>
            <a:r>
              <a:rPr lang="en-US" dirty="0" smtClean="0"/>
              <a:t>Lower </a:t>
            </a:r>
            <a:r>
              <a:rPr lang="en-US" dirty="0"/>
              <a:t>GI foods produce lower, more stable blood sugar levels and therefore can help improve control of diabetes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• Higher GI foods produce higher, faster rising blood sugar levels.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Lower GI foods also help you to feel fuller for longer, which can help to control appetite and assist with weight management. </a:t>
            </a:r>
          </a:p>
        </p:txBody>
      </p:sp>
    </p:spTree>
    <p:extLst>
      <p:ext uri="{BB962C8B-B14F-4D97-AF65-F5344CB8AC3E}">
        <p14:creationId xmlns:p14="http://schemas.microsoft.com/office/powerpoint/2010/main" val="857778522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Factors affecting the GI of foods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9"/>
            <a:ext cx="8458199" cy="544036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There are many factors that have an </a:t>
            </a:r>
            <a:r>
              <a:rPr lang="en-US" dirty="0" smtClean="0"/>
              <a:t> effect </a:t>
            </a:r>
            <a:r>
              <a:rPr lang="en-US" dirty="0"/>
              <a:t>on the GI of carbohydrate </a:t>
            </a:r>
            <a:r>
              <a:rPr lang="en-US" dirty="0" smtClean="0"/>
              <a:t> containing </a:t>
            </a:r>
            <a:r>
              <a:rPr lang="en-US" dirty="0"/>
              <a:t>foods: </a:t>
            </a:r>
          </a:p>
          <a:p>
            <a:pPr marL="0" indent="0">
              <a:buNone/>
            </a:pPr>
            <a:r>
              <a:rPr lang="en-US" dirty="0"/>
              <a:t>• The type of starch present </a:t>
            </a:r>
          </a:p>
          <a:p>
            <a:pPr marL="0" indent="0">
              <a:buNone/>
            </a:pPr>
            <a:r>
              <a:rPr lang="en-US" dirty="0"/>
              <a:t>• The type of sugar present - fructose </a:t>
            </a:r>
            <a:r>
              <a:rPr lang="en-US" dirty="0" smtClean="0"/>
              <a:t> (</a:t>
            </a:r>
            <a:r>
              <a:rPr lang="en-US" dirty="0"/>
              <a:t>fruit sugar) and lactose (milk sugar) </a:t>
            </a:r>
          </a:p>
          <a:p>
            <a:pPr marL="0" indent="0">
              <a:buNone/>
            </a:pPr>
            <a:r>
              <a:rPr lang="en-US" dirty="0"/>
              <a:t>both have a lower GI than sucrose </a:t>
            </a:r>
            <a:r>
              <a:rPr lang="en-US" dirty="0" smtClean="0"/>
              <a:t> (</a:t>
            </a:r>
            <a:r>
              <a:rPr lang="en-US" dirty="0"/>
              <a:t>table sugar) </a:t>
            </a:r>
          </a:p>
          <a:p>
            <a:pPr marL="0" indent="0">
              <a:buNone/>
            </a:pPr>
            <a:r>
              <a:rPr lang="en-US" dirty="0"/>
              <a:t>• The amount of water soluble </a:t>
            </a:r>
            <a:r>
              <a:rPr lang="en-US" dirty="0" err="1"/>
              <a:t>fibre</a:t>
            </a:r>
            <a:r>
              <a:rPr lang="en-US" dirty="0"/>
              <a:t>. </a:t>
            </a:r>
            <a:r>
              <a:rPr lang="en-US" dirty="0" smtClean="0"/>
              <a:t> The </a:t>
            </a:r>
            <a:r>
              <a:rPr lang="en-US" dirty="0"/>
              <a:t>more soluble </a:t>
            </a:r>
            <a:r>
              <a:rPr lang="en-US" dirty="0" err="1"/>
              <a:t>fibre</a:t>
            </a:r>
            <a:r>
              <a:rPr lang="en-US" dirty="0"/>
              <a:t> a food </a:t>
            </a:r>
            <a:r>
              <a:rPr lang="en-US" dirty="0" smtClean="0"/>
              <a:t> contains</a:t>
            </a:r>
            <a:r>
              <a:rPr lang="en-US" dirty="0"/>
              <a:t>, the lower the GI value. </a:t>
            </a:r>
          </a:p>
          <a:p>
            <a:pPr marL="0" indent="0">
              <a:buNone/>
            </a:pPr>
            <a:r>
              <a:rPr lang="en-US" dirty="0"/>
              <a:t>• Storage time and ripeness will affect </a:t>
            </a:r>
            <a:r>
              <a:rPr lang="en-US" dirty="0" smtClean="0"/>
              <a:t> the </a:t>
            </a:r>
            <a:r>
              <a:rPr lang="en-US" dirty="0"/>
              <a:t>GI value; the more ripe a fruit or </a:t>
            </a:r>
            <a:r>
              <a:rPr lang="en-US" dirty="0" smtClean="0"/>
              <a:t> vegetable </a:t>
            </a:r>
            <a:r>
              <a:rPr lang="en-US" dirty="0"/>
              <a:t>is, the higher the GI value. </a:t>
            </a:r>
          </a:p>
          <a:p>
            <a:pPr marL="0" indent="0">
              <a:buNone/>
            </a:pPr>
            <a:r>
              <a:rPr lang="en-US" dirty="0"/>
              <a:t>• Cooking and processing food will </a:t>
            </a:r>
            <a:r>
              <a:rPr lang="en-US" dirty="0" smtClean="0"/>
              <a:t> usually </a:t>
            </a:r>
            <a:r>
              <a:rPr lang="en-US" dirty="0"/>
              <a:t>increase the GI as there is </a:t>
            </a:r>
            <a:r>
              <a:rPr lang="en-US" dirty="0" smtClean="0"/>
              <a:t> less </a:t>
            </a:r>
            <a:r>
              <a:rPr lang="en-US" dirty="0"/>
              <a:t>work required by the body to </a:t>
            </a:r>
            <a:r>
              <a:rPr lang="en-US" dirty="0" smtClean="0"/>
              <a:t> break </a:t>
            </a:r>
            <a:r>
              <a:rPr lang="en-US" dirty="0"/>
              <a:t>the carbohydrates down. For </a:t>
            </a:r>
            <a:r>
              <a:rPr lang="en-US" dirty="0" smtClean="0"/>
              <a:t> example</a:t>
            </a:r>
            <a:r>
              <a:rPr lang="en-US" dirty="0"/>
              <a:t>, juice has a higher GI value </a:t>
            </a:r>
            <a:r>
              <a:rPr lang="en-US" dirty="0" smtClean="0"/>
              <a:t>than </a:t>
            </a:r>
            <a:r>
              <a:rPr lang="en-US" dirty="0"/>
              <a:t>whole fruits. </a:t>
            </a:r>
          </a:p>
          <a:p>
            <a:pPr marL="0" indent="0">
              <a:buNone/>
            </a:pPr>
            <a:r>
              <a:rPr lang="en-US" dirty="0"/>
              <a:t>• Adding acidity to the food will lower </a:t>
            </a:r>
            <a:r>
              <a:rPr lang="en-US" dirty="0" smtClean="0"/>
              <a:t> the </a:t>
            </a:r>
            <a:r>
              <a:rPr lang="en-US" dirty="0"/>
              <a:t>GI (e.g. adding lemon juice). </a:t>
            </a:r>
          </a:p>
          <a:p>
            <a:pPr marL="0" indent="0">
              <a:buNone/>
            </a:pPr>
            <a:r>
              <a:rPr lang="en-US" dirty="0"/>
              <a:t>• Fat and protein consumed in the same </a:t>
            </a:r>
            <a:r>
              <a:rPr lang="en-US" dirty="0" smtClean="0"/>
              <a:t> meal </a:t>
            </a:r>
            <a:r>
              <a:rPr lang="en-US" dirty="0"/>
              <a:t>will decrease the GI of a food or </a:t>
            </a:r>
            <a:r>
              <a:rPr lang="en-US" dirty="0" smtClean="0"/>
              <a:t>meal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9594071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Remember, GI is not a reflection of how healthy a food is.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8077199" cy="4983161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Fat content - Foods high in fat often </a:t>
            </a:r>
            <a:r>
              <a:rPr lang="en-US" dirty="0" smtClean="0"/>
              <a:t>have </a:t>
            </a:r>
            <a:r>
              <a:rPr lang="en-US" dirty="0"/>
              <a:t>a low GI (e.g. chocolate or corn </a:t>
            </a:r>
            <a:r>
              <a:rPr lang="en-US" dirty="0" smtClean="0"/>
              <a:t> chips</a:t>
            </a:r>
            <a:r>
              <a:rPr lang="en-US" dirty="0"/>
              <a:t>) and should only be included </a:t>
            </a:r>
            <a:r>
              <a:rPr lang="en-US" dirty="0" smtClean="0"/>
              <a:t>occasionally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• The amount of food eaten- a small </a:t>
            </a:r>
            <a:r>
              <a:rPr lang="en-US" dirty="0" smtClean="0"/>
              <a:t> amount </a:t>
            </a:r>
            <a:r>
              <a:rPr lang="en-US" dirty="0"/>
              <a:t>of a high GI food e.g. </a:t>
            </a:r>
            <a:r>
              <a:rPr lang="en-US" dirty="0" smtClean="0"/>
              <a:t>watermelon </a:t>
            </a:r>
            <a:r>
              <a:rPr lang="en-US" dirty="0"/>
              <a:t>may only have a small </a:t>
            </a:r>
            <a:r>
              <a:rPr lang="en-US" dirty="0" smtClean="0"/>
              <a:t> effect </a:t>
            </a:r>
            <a:r>
              <a:rPr lang="en-US" dirty="0"/>
              <a:t>on blood sugar levels. </a:t>
            </a:r>
          </a:p>
          <a:p>
            <a:pPr marL="0" indent="0">
              <a:buNone/>
            </a:pPr>
            <a:r>
              <a:rPr lang="en-US" dirty="0"/>
              <a:t>• The quality of food- always aim to eat </a:t>
            </a:r>
            <a:r>
              <a:rPr lang="en-US" dirty="0" smtClean="0"/>
              <a:t> a </a:t>
            </a:r>
            <a:r>
              <a:rPr lang="en-US" dirty="0"/>
              <a:t>wide range of carbohydrate </a:t>
            </a:r>
            <a:r>
              <a:rPr lang="en-US" dirty="0" smtClean="0"/>
              <a:t> containing </a:t>
            </a:r>
            <a:r>
              <a:rPr lang="en-US" dirty="0"/>
              <a:t>foods including wholegrain </a:t>
            </a:r>
            <a:r>
              <a:rPr lang="en-US" dirty="0" smtClean="0"/>
              <a:t> breads </a:t>
            </a:r>
            <a:r>
              <a:rPr lang="en-US" dirty="0"/>
              <a:t>and cereals, fresh fruit and </a:t>
            </a:r>
            <a:r>
              <a:rPr lang="en-US" dirty="0" smtClean="0"/>
              <a:t> vegetables </a:t>
            </a:r>
            <a:r>
              <a:rPr lang="en-US" dirty="0"/>
              <a:t>and dairy which provide </a:t>
            </a:r>
            <a:r>
              <a:rPr lang="en-US" dirty="0" smtClean="0"/>
              <a:t>important </a:t>
            </a:r>
            <a:r>
              <a:rPr lang="en-US" dirty="0"/>
              <a:t>nutrients and </a:t>
            </a:r>
            <a:r>
              <a:rPr lang="en-US" dirty="0" err="1"/>
              <a:t>fibre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0181089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Recommendations for using GI in your diet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Aim to include at least 3 low GI foods throughout the day, ideally one with each meal or snack.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When eating high GI foods, try to combine these with a low GI food in order to decrease the overall GI of a meal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• Not all the carbohydrates you eat need to be low GI.</a:t>
            </a:r>
          </a:p>
        </p:txBody>
      </p:sp>
    </p:spTree>
    <p:extLst>
      <p:ext uri="{BB962C8B-B14F-4D97-AF65-F5344CB8AC3E}">
        <p14:creationId xmlns:p14="http://schemas.microsoft.com/office/powerpoint/2010/main" val="9509546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-182562"/>
            <a:ext cx="8534400" cy="868362"/>
          </a:xfrm>
        </p:spPr>
        <p:txBody>
          <a:bodyPr>
            <a:normAutofit/>
          </a:bodyPr>
          <a:lstStyle/>
          <a:p>
            <a:r>
              <a:rPr lang="en-US" sz="2800" dirty="0"/>
              <a:t>GI ranking of common carbohydrate foods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0" t="19270" r="33089" b="6250"/>
          <a:stretch/>
        </p:blipFill>
        <p:spPr bwMode="auto">
          <a:xfrm>
            <a:off x="990600" y="585327"/>
            <a:ext cx="5715000" cy="631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2196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a5">
  <a:themeElements>
    <a:clrScheme name="Introduction to Genetics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Introduction to Geneti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Introduction to Genet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3">
        <a:dk1>
          <a:srgbClr val="000000"/>
        </a:dk1>
        <a:lt1>
          <a:srgbClr val="FF9966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CAB8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4">
        <a:dk1>
          <a:srgbClr val="000000"/>
        </a:dk1>
        <a:lt1>
          <a:srgbClr val="FF5050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B3B3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5">
        <a:dk1>
          <a:srgbClr val="000000"/>
        </a:dk1>
        <a:lt1>
          <a:srgbClr val="CC00FF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E2AAFF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6">
        <a:dk1>
          <a:srgbClr val="000000"/>
        </a:dk1>
        <a:lt1>
          <a:srgbClr val="8B00AC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C4AAD2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THEATER">
  <a:themeElements>
    <a:clrScheme name="THEATER 5">
      <a:dk1>
        <a:srgbClr val="003300"/>
      </a:dk1>
      <a:lt1>
        <a:srgbClr val="F8F8F8"/>
      </a:lt1>
      <a:dk2>
        <a:srgbClr val="009966"/>
      </a:dk2>
      <a:lt2>
        <a:srgbClr val="FFCC00"/>
      </a:lt2>
      <a:accent1>
        <a:srgbClr val="F5F5DE"/>
      </a:accent1>
      <a:accent2>
        <a:srgbClr val="00CCCC"/>
      </a:accent2>
      <a:accent3>
        <a:srgbClr val="AACAB8"/>
      </a:accent3>
      <a:accent4>
        <a:srgbClr val="D4D4D4"/>
      </a:accent4>
      <a:accent5>
        <a:srgbClr val="F9F9EC"/>
      </a:accent5>
      <a:accent6>
        <a:srgbClr val="00B9B9"/>
      </a:accent6>
      <a:hlink>
        <a:srgbClr val="4E5136"/>
      </a:hlink>
      <a:folHlink>
        <a:srgbClr val="ADAA67"/>
      </a:folHlink>
    </a:clrScheme>
    <a:fontScheme name="THEA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HEATER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DNA THEATRE">
  <a:themeElements>
    <a:clrScheme name="Introduction to Genetics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Introduction to Geneti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Introduction to Genet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3">
        <a:dk1>
          <a:srgbClr val="000000"/>
        </a:dk1>
        <a:lt1>
          <a:srgbClr val="FF9966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CAB8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4">
        <a:dk1>
          <a:srgbClr val="000000"/>
        </a:dk1>
        <a:lt1>
          <a:srgbClr val="FF5050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B3B3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5">
        <a:dk1>
          <a:srgbClr val="000000"/>
        </a:dk1>
        <a:lt1>
          <a:srgbClr val="CC00FF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E2AAFF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6">
        <a:dk1>
          <a:srgbClr val="000000"/>
        </a:dk1>
        <a:lt1>
          <a:srgbClr val="8B00AC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C4AAD2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THEATER">
  <a:themeElements>
    <a:clrScheme name="THEATER 5">
      <a:dk1>
        <a:srgbClr val="003300"/>
      </a:dk1>
      <a:lt1>
        <a:srgbClr val="F8F8F8"/>
      </a:lt1>
      <a:dk2>
        <a:srgbClr val="009966"/>
      </a:dk2>
      <a:lt2>
        <a:srgbClr val="FFCC00"/>
      </a:lt2>
      <a:accent1>
        <a:srgbClr val="F5F5DE"/>
      </a:accent1>
      <a:accent2>
        <a:srgbClr val="00CCCC"/>
      </a:accent2>
      <a:accent3>
        <a:srgbClr val="AACAB8"/>
      </a:accent3>
      <a:accent4>
        <a:srgbClr val="D4D4D4"/>
      </a:accent4>
      <a:accent5>
        <a:srgbClr val="F9F9EC"/>
      </a:accent5>
      <a:accent6>
        <a:srgbClr val="00B9B9"/>
      </a:accent6>
      <a:hlink>
        <a:srgbClr val="4E5136"/>
      </a:hlink>
      <a:folHlink>
        <a:srgbClr val="ADAA67"/>
      </a:folHlink>
    </a:clrScheme>
    <a:fontScheme name="THEA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HEATER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BLUE ATOM">
  <a:themeElements>
    <a:clrScheme name="Office Theme 12">
      <a:dk1>
        <a:srgbClr val="969696"/>
      </a:dk1>
      <a:lt1>
        <a:srgbClr val="FFFFFF"/>
      </a:lt1>
      <a:dk2>
        <a:srgbClr val="99EFF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7F7F7F"/>
      </a:accent4>
      <a:accent5>
        <a:srgbClr val="DAEDEF"/>
      </a:accent5>
      <a:accent6>
        <a:srgbClr val="2D2D8A"/>
      </a:accent6>
      <a:hlink>
        <a:srgbClr val="009999"/>
      </a:hlink>
      <a:folHlink>
        <a:srgbClr val="669900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336699"/>
        </a:dk1>
        <a:lt1>
          <a:srgbClr val="FFFFFF"/>
        </a:lt1>
        <a:dk2>
          <a:srgbClr val="87BBDF"/>
        </a:dk2>
        <a:lt2>
          <a:srgbClr val="E3EBF1"/>
        </a:lt2>
        <a:accent1>
          <a:srgbClr val="0099CC"/>
        </a:accent1>
        <a:accent2>
          <a:srgbClr val="468A4B"/>
        </a:accent2>
        <a:accent3>
          <a:srgbClr val="C3DAEC"/>
        </a:accent3>
        <a:accent4>
          <a:srgbClr val="DADADA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777777"/>
        </a:dk1>
        <a:lt1>
          <a:srgbClr val="FFFFFF"/>
        </a:lt1>
        <a:dk2>
          <a:srgbClr val="B7B9AF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D8D9D4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E3E5C"/>
        </a:dk1>
        <a:lt1>
          <a:srgbClr val="FFFFFF"/>
        </a:lt1>
        <a:dk2>
          <a:srgbClr val="5C87A4"/>
        </a:dk2>
        <a:lt2>
          <a:srgbClr val="FFFFFF"/>
        </a:lt2>
        <a:accent1>
          <a:srgbClr val="4C8877"/>
        </a:accent1>
        <a:accent2>
          <a:srgbClr val="6666FF"/>
        </a:accent2>
        <a:accent3>
          <a:srgbClr val="B5C3CF"/>
        </a:accent3>
        <a:accent4>
          <a:srgbClr val="DADADA"/>
        </a:accent4>
        <a:accent5>
          <a:srgbClr val="B2C3BD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3366"/>
        </a:dk1>
        <a:lt1>
          <a:srgbClr val="FFFFFF"/>
        </a:lt1>
        <a:dk2>
          <a:srgbClr val="1C72E4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BBCE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3366"/>
        </a:dk1>
        <a:lt1>
          <a:srgbClr val="FFFFFF"/>
        </a:lt1>
        <a:dk2>
          <a:srgbClr val="99D3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CAE6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3F7EBD"/>
        </a:dk1>
        <a:lt1>
          <a:srgbClr val="D9F8FF"/>
        </a:lt1>
        <a:dk2>
          <a:srgbClr val="336699"/>
        </a:dk2>
        <a:lt2>
          <a:srgbClr val="777777"/>
        </a:lt2>
        <a:accent1>
          <a:srgbClr val="CCECFF"/>
        </a:accent1>
        <a:accent2>
          <a:srgbClr val="579CDB"/>
        </a:accent2>
        <a:accent3>
          <a:srgbClr val="E9FBFF"/>
        </a:accent3>
        <a:accent4>
          <a:srgbClr val="346BA1"/>
        </a:accent4>
        <a:accent5>
          <a:srgbClr val="E2F4FF"/>
        </a:accent5>
        <a:accent6>
          <a:srgbClr val="4E8DC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A84724"/>
        </a:dk2>
        <a:lt2>
          <a:srgbClr val="DFD293"/>
        </a:lt2>
        <a:accent1>
          <a:srgbClr val="DF7475"/>
        </a:accent1>
        <a:accent2>
          <a:srgbClr val="5C8FC2"/>
        </a:accent2>
        <a:accent3>
          <a:srgbClr val="D1B1AC"/>
        </a:accent3>
        <a:accent4>
          <a:srgbClr val="DADADA"/>
        </a:accent4>
        <a:accent5>
          <a:srgbClr val="ECBCBD"/>
        </a:accent5>
        <a:accent6>
          <a:srgbClr val="5381B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3E3E5C"/>
        </a:dk1>
        <a:lt1>
          <a:srgbClr val="C2FEE1"/>
        </a:lt1>
        <a:dk2>
          <a:srgbClr val="0066CC"/>
        </a:dk2>
        <a:lt2>
          <a:srgbClr val="CCECFF"/>
        </a:lt2>
        <a:accent1>
          <a:srgbClr val="3C9698"/>
        </a:accent1>
        <a:accent2>
          <a:srgbClr val="6666FF"/>
        </a:accent2>
        <a:accent3>
          <a:srgbClr val="AAB8E2"/>
        </a:accent3>
        <a:accent4>
          <a:srgbClr val="A5D9C0"/>
        </a:accent4>
        <a:accent5>
          <a:srgbClr val="AFC9CA"/>
        </a:accent5>
        <a:accent6>
          <a:srgbClr val="5C5CE7"/>
        </a:accent6>
        <a:hlink>
          <a:srgbClr val="99CCFF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969696"/>
        </a:dk1>
        <a:lt1>
          <a:srgbClr val="FFFFFF"/>
        </a:lt1>
        <a:dk2>
          <a:srgbClr val="0099CC"/>
        </a:dk2>
        <a:lt2>
          <a:srgbClr val="969696"/>
        </a:lt2>
        <a:accent1>
          <a:srgbClr val="D2F8B8"/>
        </a:accent1>
        <a:accent2>
          <a:srgbClr val="CCCC00"/>
        </a:accent2>
        <a:accent3>
          <a:srgbClr val="FFFFFF"/>
        </a:accent3>
        <a:accent4>
          <a:srgbClr val="7F7F7F"/>
        </a:accent4>
        <a:accent5>
          <a:srgbClr val="E5FBD8"/>
        </a:accent5>
        <a:accent6>
          <a:srgbClr val="B9B900"/>
        </a:accent6>
        <a:hlink>
          <a:srgbClr val="00CC99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CCFFCC"/>
        </a:dk1>
        <a:lt1>
          <a:srgbClr val="FFFFFF"/>
        </a:lt1>
        <a:dk2>
          <a:srgbClr val="9BD9FF"/>
        </a:dk2>
        <a:lt2>
          <a:srgbClr val="808080"/>
        </a:lt2>
        <a:accent1>
          <a:srgbClr val="6DB6FF"/>
        </a:accent1>
        <a:accent2>
          <a:srgbClr val="CCFFCC"/>
        </a:accent2>
        <a:accent3>
          <a:srgbClr val="FFFFFF"/>
        </a:accent3>
        <a:accent4>
          <a:srgbClr val="AEDAAE"/>
        </a:accent4>
        <a:accent5>
          <a:srgbClr val="BAD7FF"/>
        </a:accent5>
        <a:accent6>
          <a:srgbClr val="B9E7B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EAEAEA"/>
        </a:dk1>
        <a:lt1>
          <a:srgbClr val="FFFFFF"/>
        </a:lt1>
        <a:dk2>
          <a:srgbClr val="EAEAEA"/>
        </a:dk2>
        <a:lt2>
          <a:srgbClr val="333333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C8C8C8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969696"/>
        </a:dk1>
        <a:lt1>
          <a:srgbClr val="FFFFFF"/>
        </a:lt1>
        <a:dk2>
          <a:srgbClr val="99EFF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7F7F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ATER">
  <a:themeElements>
    <a:clrScheme name="THEATER 5">
      <a:dk1>
        <a:srgbClr val="003300"/>
      </a:dk1>
      <a:lt1>
        <a:srgbClr val="F8F8F8"/>
      </a:lt1>
      <a:dk2>
        <a:srgbClr val="009966"/>
      </a:dk2>
      <a:lt2>
        <a:srgbClr val="FFCC00"/>
      </a:lt2>
      <a:accent1>
        <a:srgbClr val="F5F5DE"/>
      </a:accent1>
      <a:accent2>
        <a:srgbClr val="00CCCC"/>
      </a:accent2>
      <a:accent3>
        <a:srgbClr val="AACAB8"/>
      </a:accent3>
      <a:accent4>
        <a:srgbClr val="D4D4D4"/>
      </a:accent4>
      <a:accent5>
        <a:srgbClr val="F9F9EC"/>
      </a:accent5>
      <a:accent6>
        <a:srgbClr val="00B9B9"/>
      </a:accent6>
      <a:hlink>
        <a:srgbClr val="4E5136"/>
      </a:hlink>
      <a:folHlink>
        <a:srgbClr val="ADAA67"/>
      </a:folHlink>
    </a:clrScheme>
    <a:fontScheme name="THEA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HEATER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NA THEATRE">
  <a:themeElements>
    <a:clrScheme name="Introduction to Genetic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troduction to Geneti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Introduction to Genet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3">
        <a:dk1>
          <a:srgbClr val="000000"/>
        </a:dk1>
        <a:lt1>
          <a:srgbClr val="FF9966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CAB8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4">
        <a:dk1>
          <a:srgbClr val="000000"/>
        </a:dk1>
        <a:lt1>
          <a:srgbClr val="FF5050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B3B3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5">
        <a:dk1>
          <a:srgbClr val="000000"/>
        </a:dk1>
        <a:lt1>
          <a:srgbClr val="CC00FF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E2AAFF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6">
        <a:dk1>
          <a:srgbClr val="000000"/>
        </a:dk1>
        <a:lt1>
          <a:srgbClr val="8B00AC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C4AAD2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HEATER">
  <a:themeElements>
    <a:clrScheme name="THEATER 5">
      <a:dk1>
        <a:srgbClr val="003300"/>
      </a:dk1>
      <a:lt1>
        <a:srgbClr val="F8F8F8"/>
      </a:lt1>
      <a:dk2>
        <a:srgbClr val="009966"/>
      </a:dk2>
      <a:lt2>
        <a:srgbClr val="FFCC00"/>
      </a:lt2>
      <a:accent1>
        <a:srgbClr val="F5F5DE"/>
      </a:accent1>
      <a:accent2>
        <a:srgbClr val="00CCCC"/>
      </a:accent2>
      <a:accent3>
        <a:srgbClr val="AACAB8"/>
      </a:accent3>
      <a:accent4>
        <a:srgbClr val="D4D4D4"/>
      </a:accent4>
      <a:accent5>
        <a:srgbClr val="F9F9EC"/>
      </a:accent5>
      <a:accent6>
        <a:srgbClr val="00B9B9"/>
      </a:accent6>
      <a:hlink>
        <a:srgbClr val="4E5136"/>
      </a:hlink>
      <a:folHlink>
        <a:srgbClr val="ADAA67"/>
      </a:folHlink>
    </a:clrScheme>
    <a:fontScheme name="THEA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HEATER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NA THEATRE">
  <a:themeElements>
    <a:clrScheme name="Introduction to Genetics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Introduction to Geneti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Introduction to Genet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3">
        <a:dk1>
          <a:srgbClr val="000000"/>
        </a:dk1>
        <a:lt1>
          <a:srgbClr val="FF9966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CAB8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4">
        <a:dk1>
          <a:srgbClr val="000000"/>
        </a:dk1>
        <a:lt1>
          <a:srgbClr val="FF5050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B3B3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5">
        <a:dk1>
          <a:srgbClr val="000000"/>
        </a:dk1>
        <a:lt1>
          <a:srgbClr val="CC00FF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E2AAFF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6">
        <a:dk1>
          <a:srgbClr val="000000"/>
        </a:dk1>
        <a:lt1>
          <a:srgbClr val="8B00AC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C4AAD2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THEATER">
  <a:themeElements>
    <a:clrScheme name="THEATER 5">
      <a:dk1>
        <a:srgbClr val="003300"/>
      </a:dk1>
      <a:lt1>
        <a:srgbClr val="F8F8F8"/>
      </a:lt1>
      <a:dk2>
        <a:srgbClr val="009966"/>
      </a:dk2>
      <a:lt2>
        <a:srgbClr val="FFCC00"/>
      </a:lt2>
      <a:accent1>
        <a:srgbClr val="F5F5DE"/>
      </a:accent1>
      <a:accent2>
        <a:srgbClr val="00CCCC"/>
      </a:accent2>
      <a:accent3>
        <a:srgbClr val="AACAB8"/>
      </a:accent3>
      <a:accent4>
        <a:srgbClr val="D4D4D4"/>
      </a:accent4>
      <a:accent5>
        <a:srgbClr val="F9F9EC"/>
      </a:accent5>
      <a:accent6>
        <a:srgbClr val="00B9B9"/>
      </a:accent6>
      <a:hlink>
        <a:srgbClr val="4E5136"/>
      </a:hlink>
      <a:folHlink>
        <a:srgbClr val="ADAA67"/>
      </a:folHlink>
    </a:clrScheme>
    <a:fontScheme name="THEA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HEATER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UE ATOM">
  <a:themeElements>
    <a:clrScheme name="Office Theme 12">
      <a:dk1>
        <a:srgbClr val="969696"/>
      </a:dk1>
      <a:lt1>
        <a:srgbClr val="FFFFFF"/>
      </a:lt1>
      <a:dk2>
        <a:srgbClr val="99EFF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7F7F7F"/>
      </a:accent4>
      <a:accent5>
        <a:srgbClr val="DAEDEF"/>
      </a:accent5>
      <a:accent6>
        <a:srgbClr val="2D2D8A"/>
      </a:accent6>
      <a:hlink>
        <a:srgbClr val="009999"/>
      </a:hlink>
      <a:folHlink>
        <a:srgbClr val="669900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336699"/>
        </a:dk1>
        <a:lt1>
          <a:srgbClr val="FFFFFF"/>
        </a:lt1>
        <a:dk2>
          <a:srgbClr val="87BBDF"/>
        </a:dk2>
        <a:lt2>
          <a:srgbClr val="E3EBF1"/>
        </a:lt2>
        <a:accent1>
          <a:srgbClr val="0099CC"/>
        </a:accent1>
        <a:accent2>
          <a:srgbClr val="468A4B"/>
        </a:accent2>
        <a:accent3>
          <a:srgbClr val="C3DAEC"/>
        </a:accent3>
        <a:accent4>
          <a:srgbClr val="DADADA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777777"/>
        </a:dk1>
        <a:lt1>
          <a:srgbClr val="FFFFFF"/>
        </a:lt1>
        <a:dk2>
          <a:srgbClr val="B7B9AF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D8D9D4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E3E5C"/>
        </a:dk1>
        <a:lt1>
          <a:srgbClr val="FFFFFF"/>
        </a:lt1>
        <a:dk2>
          <a:srgbClr val="5C87A4"/>
        </a:dk2>
        <a:lt2>
          <a:srgbClr val="FFFFFF"/>
        </a:lt2>
        <a:accent1>
          <a:srgbClr val="4C8877"/>
        </a:accent1>
        <a:accent2>
          <a:srgbClr val="6666FF"/>
        </a:accent2>
        <a:accent3>
          <a:srgbClr val="B5C3CF"/>
        </a:accent3>
        <a:accent4>
          <a:srgbClr val="DADADA"/>
        </a:accent4>
        <a:accent5>
          <a:srgbClr val="B2C3BD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3366"/>
        </a:dk1>
        <a:lt1>
          <a:srgbClr val="FFFFFF"/>
        </a:lt1>
        <a:dk2>
          <a:srgbClr val="1C72E4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BBCE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3366"/>
        </a:dk1>
        <a:lt1>
          <a:srgbClr val="FFFFFF"/>
        </a:lt1>
        <a:dk2>
          <a:srgbClr val="99D3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CAE6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3F7EBD"/>
        </a:dk1>
        <a:lt1>
          <a:srgbClr val="D9F8FF"/>
        </a:lt1>
        <a:dk2>
          <a:srgbClr val="336699"/>
        </a:dk2>
        <a:lt2>
          <a:srgbClr val="777777"/>
        </a:lt2>
        <a:accent1>
          <a:srgbClr val="CCECFF"/>
        </a:accent1>
        <a:accent2>
          <a:srgbClr val="579CDB"/>
        </a:accent2>
        <a:accent3>
          <a:srgbClr val="E9FBFF"/>
        </a:accent3>
        <a:accent4>
          <a:srgbClr val="346BA1"/>
        </a:accent4>
        <a:accent5>
          <a:srgbClr val="E2F4FF"/>
        </a:accent5>
        <a:accent6>
          <a:srgbClr val="4E8DC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A84724"/>
        </a:dk2>
        <a:lt2>
          <a:srgbClr val="DFD293"/>
        </a:lt2>
        <a:accent1>
          <a:srgbClr val="DF7475"/>
        </a:accent1>
        <a:accent2>
          <a:srgbClr val="5C8FC2"/>
        </a:accent2>
        <a:accent3>
          <a:srgbClr val="D1B1AC"/>
        </a:accent3>
        <a:accent4>
          <a:srgbClr val="DADADA"/>
        </a:accent4>
        <a:accent5>
          <a:srgbClr val="ECBCBD"/>
        </a:accent5>
        <a:accent6>
          <a:srgbClr val="5381B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3E3E5C"/>
        </a:dk1>
        <a:lt1>
          <a:srgbClr val="C2FEE1"/>
        </a:lt1>
        <a:dk2>
          <a:srgbClr val="0066CC"/>
        </a:dk2>
        <a:lt2>
          <a:srgbClr val="CCECFF"/>
        </a:lt2>
        <a:accent1>
          <a:srgbClr val="3C9698"/>
        </a:accent1>
        <a:accent2>
          <a:srgbClr val="6666FF"/>
        </a:accent2>
        <a:accent3>
          <a:srgbClr val="AAB8E2"/>
        </a:accent3>
        <a:accent4>
          <a:srgbClr val="A5D9C0"/>
        </a:accent4>
        <a:accent5>
          <a:srgbClr val="AFC9CA"/>
        </a:accent5>
        <a:accent6>
          <a:srgbClr val="5C5CE7"/>
        </a:accent6>
        <a:hlink>
          <a:srgbClr val="99CCFF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969696"/>
        </a:dk1>
        <a:lt1>
          <a:srgbClr val="FFFFFF"/>
        </a:lt1>
        <a:dk2>
          <a:srgbClr val="0099CC"/>
        </a:dk2>
        <a:lt2>
          <a:srgbClr val="969696"/>
        </a:lt2>
        <a:accent1>
          <a:srgbClr val="D2F8B8"/>
        </a:accent1>
        <a:accent2>
          <a:srgbClr val="CCCC00"/>
        </a:accent2>
        <a:accent3>
          <a:srgbClr val="FFFFFF"/>
        </a:accent3>
        <a:accent4>
          <a:srgbClr val="7F7F7F"/>
        </a:accent4>
        <a:accent5>
          <a:srgbClr val="E5FBD8"/>
        </a:accent5>
        <a:accent6>
          <a:srgbClr val="B9B900"/>
        </a:accent6>
        <a:hlink>
          <a:srgbClr val="00CC99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CCFFCC"/>
        </a:dk1>
        <a:lt1>
          <a:srgbClr val="FFFFFF"/>
        </a:lt1>
        <a:dk2>
          <a:srgbClr val="9BD9FF"/>
        </a:dk2>
        <a:lt2>
          <a:srgbClr val="808080"/>
        </a:lt2>
        <a:accent1>
          <a:srgbClr val="6DB6FF"/>
        </a:accent1>
        <a:accent2>
          <a:srgbClr val="CCFFCC"/>
        </a:accent2>
        <a:accent3>
          <a:srgbClr val="FFFFFF"/>
        </a:accent3>
        <a:accent4>
          <a:srgbClr val="AEDAAE"/>
        </a:accent4>
        <a:accent5>
          <a:srgbClr val="BAD7FF"/>
        </a:accent5>
        <a:accent6>
          <a:srgbClr val="B9E7B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EAEAEA"/>
        </a:dk1>
        <a:lt1>
          <a:srgbClr val="FFFFFF"/>
        </a:lt1>
        <a:dk2>
          <a:srgbClr val="EAEAEA"/>
        </a:dk2>
        <a:lt2>
          <a:srgbClr val="333333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C8C8C8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969696"/>
        </a:dk1>
        <a:lt1>
          <a:srgbClr val="FFFFFF"/>
        </a:lt1>
        <a:dk2>
          <a:srgbClr val="99EFF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7F7F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THEATER">
  <a:themeElements>
    <a:clrScheme name="THEATER 5">
      <a:dk1>
        <a:srgbClr val="003300"/>
      </a:dk1>
      <a:lt1>
        <a:srgbClr val="F8F8F8"/>
      </a:lt1>
      <a:dk2>
        <a:srgbClr val="009966"/>
      </a:dk2>
      <a:lt2>
        <a:srgbClr val="FFCC00"/>
      </a:lt2>
      <a:accent1>
        <a:srgbClr val="F5F5DE"/>
      </a:accent1>
      <a:accent2>
        <a:srgbClr val="00CCCC"/>
      </a:accent2>
      <a:accent3>
        <a:srgbClr val="AACAB8"/>
      </a:accent3>
      <a:accent4>
        <a:srgbClr val="D4D4D4"/>
      </a:accent4>
      <a:accent5>
        <a:srgbClr val="F9F9EC"/>
      </a:accent5>
      <a:accent6>
        <a:srgbClr val="00B9B9"/>
      </a:accent6>
      <a:hlink>
        <a:srgbClr val="4E5136"/>
      </a:hlink>
      <a:folHlink>
        <a:srgbClr val="ADAA67"/>
      </a:folHlink>
    </a:clrScheme>
    <a:fontScheme name="THEA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HEATER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NA THEATRE">
  <a:themeElements>
    <a:clrScheme name="Introduction to Genetic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troduction to Geneti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Introduction to Genet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3">
        <a:dk1>
          <a:srgbClr val="000000"/>
        </a:dk1>
        <a:lt1>
          <a:srgbClr val="FF9966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CAB8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4">
        <a:dk1>
          <a:srgbClr val="000000"/>
        </a:dk1>
        <a:lt1>
          <a:srgbClr val="FF5050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B3B3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5">
        <a:dk1>
          <a:srgbClr val="000000"/>
        </a:dk1>
        <a:lt1>
          <a:srgbClr val="CC00FF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E2AAFF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6">
        <a:dk1>
          <a:srgbClr val="000000"/>
        </a:dk1>
        <a:lt1>
          <a:srgbClr val="8B00AC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C4AAD2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dna5</Template>
  <TotalTime>23112</TotalTime>
  <Words>494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dna5</vt:lpstr>
      <vt:lpstr>THEATER</vt:lpstr>
      <vt:lpstr>1_DNA THEATRE</vt:lpstr>
      <vt:lpstr>1_THEATER</vt:lpstr>
      <vt:lpstr>2_DNA THEATRE</vt:lpstr>
      <vt:lpstr>2_THEATER</vt:lpstr>
      <vt:lpstr>BLUE ATOM</vt:lpstr>
      <vt:lpstr>3_THEATER</vt:lpstr>
      <vt:lpstr>3_DNA THEATRE</vt:lpstr>
      <vt:lpstr>4_THEATER</vt:lpstr>
      <vt:lpstr>4_DNA THEATRE</vt:lpstr>
      <vt:lpstr>5_THEATER</vt:lpstr>
      <vt:lpstr>1_BLUE ATOM</vt:lpstr>
      <vt:lpstr>Theme2</vt:lpstr>
      <vt:lpstr>Glycaemic Index of foods</vt:lpstr>
      <vt:lpstr>PowerPoint Presentation</vt:lpstr>
      <vt:lpstr>Why is the GI important?</vt:lpstr>
      <vt:lpstr>Factors affecting the GI of foods</vt:lpstr>
      <vt:lpstr>Remember, GI is not a reflection of how healthy a food is. </vt:lpstr>
      <vt:lpstr>Recommendations for using GI in your diet </vt:lpstr>
      <vt:lpstr>GI ranking of common carbohydrate foods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Sensory Evaluation Of Concentrated Milk Products</dc:title>
  <dc:creator>digitallib66</dc:creator>
  <cp:lastModifiedBy>Maher</cp:lastModifiedBy>
  <cp:revision>566</cp:revision>
  <cp:lastPrinted>2013-05-13T14:22:48Z</cp:lastPrinted>
  <dcterms:created xsi:type="dcterms:W3CDTF">2012-02-21T06:31:23Z</dcterms:created>
  <dcterms:modified xsi:type="dcterms:W3CDTF">2026-05-05T21:13:29Z</dcterms:modified>
</cp:coreProperties>
</file>